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9"/>
  </p:notesMasterIdLst>
  <p:handoutMasterIdLst>
    <p:handoutMasterId r:id="rId50"/>
  </p:handoutMasterIdLst>
  <p:sldIdLst>
    <p:sldId id="292" r:id="rId2"/>
    <p:sldId id="293" r:id="rId3"/>
    <p:sldId id="294" r:id="rId4"/>
    <p:sldId id="295" r:id="rId5"/>
    <p:sldId id="296" r:id="rId6"/>
    <p:sldId id="359" r:id="rId7"/>
    <p:sldId id="297" r:id="rId8"/>
    <p:sldId id="360" r:id="rId9"/>
    <p:sldId id="361" r:id="rId10"/>
    <p:sldId id="362" r:id="rId11"/>
    <p:sldId id="298" r:id="rId12"/>
    <p:sldId id="301" r:id="rId13"/>
    <p:sldId id="302" r:id="rId14"/>
    <p:sldId id="303" r:id="rId15"/>
    <p:sldId id="304" r:id="rId16"/>
    <p:sldId id="305" r:id="rId17"/>
    <p:sldId id="306" r:id="rId18"/>
    <p:sldId id="307" r:id="rId19"/>
    <p:sldId id="308" r:id="rId20"/>
    <p:sldId id="358" r:id="rId21"/>
    <p:sldId id="355" r:id="rId22"/>
    <p:sldId id="356" r:id="rId23"/>
    <p:sldId id="309" r:id="rId24"/>
    <p:sldId id="363" r:id="rId25"/>
    <p:sldId id="310" r:id="rId26"/>
    <p:sldId id="311" r:id="rId27"/>
    <p:sldId id="312" r:id="rId28"/>
    <p:sldId id="313" r:id="rId29"/>
    <p:sldId id="364"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30" r:id="rId45"/>
    <p:sldId id="328" r:id="rId46"/>
    <p:sldId id="329" r:id="rId47"/>
    <p:sldId id="332"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FF"/>
    <a:srgbClr val="000000"/>
    <a:srgbClr val="16CC1F"/>
    <a:srgbClr val="B52793"/>
    <a:srgbClr val="00E1DC"/>
    <a:srgbClr val="C0C0C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6" autoAdjust="0"/>
  </p:normalViewPr>
  <p:slideViewPr>
    <p:cSldViewPr snapToGrid="0">
      <p:cViewPr varScale="1">
        <p:scale>
          <a:sx n="78" d="100"/>
          <a:sy n="78" d="100"/>
        </p:scale>
        <p:origin x="152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011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011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011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762864A-4573-41D4-8AC5-51402F92CF85}" type="slidenum">
              <a:rPr lang="en-US"/>
              <a:pPr/>
              <a:t>‹#›</a:t>
            </a:fld>
            <a:endParaRPr lang="en-US"/>
          </a:p>
        </p:txBody>
      </p:sp>
    </p:spTree>
    <p:extLst>
      <p:ext uri="{BB962C8B-B14F-4D97-AF65-F5344CB8AC3E}">
        <p14:creationId xmlns:p14="http://schemas.microsoft.com/office/powerpoint/2010/main" val="2575523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70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870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70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3BAAC35-9826-4DAD-8309-0BDA69BB5A33}" type="slidenum">
              <a:rPr lang="en-US"/>
              <a:pPr/>
              <a:t>‹#›</a:t>
            </a:fld>
            <a:endParaRPr lang="en-US"/>
          </a:p>
        </p:txBody>
      </p:sp>
    </p:spTree>
    <p:extLst>
      <p:ext uri="{BB962C8B-B14F-4D97-AF65-F5344CB8AC3E}">
        <p14:creationId xmlns:p14="http://schemas.microsoft.com/office/powerpoint/2010/main" val="16017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F765F7F8-C7CA-4000-AFB8-061482454194}" type="slidenum">
              <a:rPr lang="en-US"/>
              <a:pPr/>
              <a:t>‹#›</a:t>
            </a:fld>
            <a:endParaRPr lang="en-US"/>
          </a:p>
        </p:txBody>
      </p:sp>
    </p:spTree>
    <p:extLst>
      <p:ext uri="{BB962C8B-B14F-4D97-AF65-F5344CB8AC3E}">
        <p14:creationId xmlns:p14="http://schemas.microsoft.com/office/powerpoint/2010/main" val="291444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5AEDAFF-010F-41C0-A42F-ADC2AEEEC9D6}" type="slidenum">
              <a:rPr lang="en-US"/>
              <a:pPr/>
              <a:t>‹#›</a:t>
            </a:fld>
            <a:endParaRPr lang="en-US"/>
          </a:p>
        </p:txBody>
      </p:sp>
    </p:spTree>
    <p:extLst>
      <p:ext uri="{BB962C8B-B14F-4D97-AF65-F5344CB8AC3E}">
        <p14:creationId xmlns:p14="http://schemas.microsoft.com/office/powerpoint/2010/main" val="305528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4C0FB528-C3CF-498E-9D61-8B51BCDDF59E}" type="slidenum">
              <a:rPr lang="en-US"/>
              <a:pPr/>
              <a:t>‹#›</a:t>
            </a:fld>
            <a:endParaRPr lang="en-US"/>
          </a:p>
        </p:txBody>
      </p:sp>
    </p:spTree>
    <p:extLst>
      <p:ext uri="{BB962C8B-B14F-4D97-AF65-F5344CB8AC3E}">
        <p14:creationId xmlns:p14="http://schemas.microsoft.com/office/powerpoint/2010/main" val="62276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0F653CAE-13E0-42A4-9943-1F86A73C936B}" type="slidenum">
              <a:rPr lang="en-US"/>
              <a:pPr/>
              <a:t>‹#›</a:t>
            </a:fld>
            <a:endParaRPr lang="en-US"/>
          </a:p>
        </p:txBody>
      </p:sp>
    </p:spTree>
    <p:extLst>
      <p:ext uri="{BB962C8B-B14F-4D97-AF65-F5344CB8AC3E}">
        <p14:creationId xmlns:p14="http://schemas.microsoft.com/office/powerpoint/2010/main" val="117381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4A910C3C-1D49-4A36-BA02-807A3AEC3087}" type="slidenum">
              <a:rPr lang="en-US"/>
              <a:pPr/>
              <a:t>‹#›</a:t>
            </a:fld>
            <a:endParaRPr lang="en-US"/>
          </a:p>
        </p:txBody>
      </p:sp>
    </p:spTree>
    <p:extLst>
      <p:ext uri="{BB962C8B-B14F-4D97-AF65-F5344CB8AC3E}">
        <p14:creationId xmlns:p14="http://schemas.microsoft.com/office/powerpoint/2010/main" val="199364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C8E3A9F6-16F8-4BB9-89E2-C2AD25C67B91}" type="slidenum">
              <a:rPr lang="en-US"/>
              <a:pPr/>
              <a:t>‹#›</a:t>
            </a:fld>
            <a:endParaRPr lang="en-US"/>
          </a:p>
        </p:txBody>
      </p:sp>
    </p:spTree>
    <p:extLst>
      <p:ext uri="{BB962C8B-B14F-4D97-AF65-F5344CB8AC3E}">
        <p14:creationId xmlns:p14="http://schemas.microsoft.com/office/powerpoint/2010/main" val="2669038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54B78996-7621-4BB2-82AB-AD31C0306C4B}" type="slidenum">
              <a:rPr lang="en-US"/>
              <a:pPr/>
              <a:t>‹#›</a:t>
            </a:fld>
            <a:endParaRPr lang="en-US"/>
          </a:p>
        </p:txBody>
      </p:sp>
    </p:spTree>
    <p:extLst>
      <p:ext uri="{BB962C8B-B14F-4D97-AF65-F5344CB8AC3E}">
        <p14:creationId xmlns:p14="http://schemas.microsoft.com/office/powerpoint/2010/main" val="182608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A3C3C1D4-700C-4CA1-B79F-96E44F75331E}" type="slidenum">
              <a:rPr lang="en-US"/>
              <a:pPr/>
              <a:t>‹#›</a:t>
            </a:fld>
            <a:endParaRPr lang="en-US"/>
          </a:p>
        </p:txBody>
      </p:sp>
    </p:spTree>
    <p:extLst>
      <p:ext uri="{BB962C8B-B14F-4D97-AF65-F5344CB8AC3E}">
        <p14:creationId xmlns:p14="http://schemas.microsoft.com/office/powerpoint/2010/main" val="113436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5DCAF6A-132B-4197-8671-D999A8186159}" type="slidenum">
              <a:rPr lang="en-US"/>
              <a:pPr/>
              <a:t>‹#›</a:t>
            </a:fld>
            <a:endParaRPr lang="en-US"/>
          </a:p>
        </p:txBody>
      </p:sp>
    </p:spTree>
    <p:extLst>
      <p:ext uri="{BB962C8B-B14F-4D97-AF65-F5344CB8AC3E}">
        <p14:creationId xmlns:p14="http://schemas.microsoft.com/office/powerpoint/2010/main" val="254805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F036584-AB95-4171-AC5F-D04251B8CD26}" type="slidenum">
              <a:rPr lang="en-US"/>
              <a:pPr/>
              <a:t>‹#›</a:t>
            </a:fld>
            <a:endParaRPr lang="en-US"/>
          </a:p>
        </p:txBody>
      </p:sp>
    </p:spTree>
    <p:extLst>
      <p:ext uri="{BB962C8B-B14F-4D97-AF65-F5344CB8AC3E}">
        <p14:creationId xmlns:p14="http://schemas.microsoft.com/office/powerpoint/2010/main" val="330445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81713C2-1C6B-4104-89F0-CAEB950C10FA}" type="slidenum">
              <a:rPr lang="en-US"/>
              <a:pPr/>
              <a:t>‹#›</a:t>
            </a:fld>
            <a:endParaRPr lang="en-US"/>
          </a:p>
        </p:txBody>
      </p:sp>
    </p:spTree>
    <p:extLst>
      <p:ext uri="{BB962C8B-B14F-4D97-AF65-F5344CB8AC3E}">
        <p14:creationId xmlns:p14="http://schemas.microsoft.com/office/powerpoint/2010/main" val="187211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83671" name="Rectangle 23"/>
          <p:cNvSpPr>
            <a:spLocks noChangeArrowheads="1"/>
          </p:cNvSpPr>
          <p:nvPr userDrawn="1"/>
        </p:nvSpPr>
        <p:spPr bwMode="auto">
          <a:xfrm>
            <a:off x="130175" y="6575425"/>
            <a:ext cx="8890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2" name="Rectangle 24"/>
          <p:cNvSpPr>
            <a:spLocks noChangeArrowheads="1"/>
          </p:cNvSpPr>
          <p:nvPr userDrawn="1"/>
        </p:nvSpPr>
        <p:spPr bwMode="auto">
          <a:xfrm>
            <a:off x="130175" y="6584950"/>
            <a:ext cx="96043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3" name="Rectangle 25"/>
          <p:cNvSpPr>
            <a:spLocks noChangeArrowheads="1"/>
          </p:cNvSpPr>
          <p:nvPr userDrawn="1"/>
        </p:nvSpPr>
        <p:spPr bwMode="auto">
          <a:xfrm>
            <a:off x="130175" y="6594475"/>
            <a:ext cx="88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4" name="Rectangle 26"/>
          <p:cNvSpPr>
            <a:spLocks noChangeArrowheads="1"/>
          </p:cNvSpPr>
          <p:nvPr userDrawn="1"/>
        </p:nvSpPr>
        <p:spPr bwMode="auto">
          <a:xfrm>
            <a:off x="130175" y="6604000"/>
            <a:ext cx="9572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5" name="Rectangle 27"/>
          <p:cNvSpPr>
            <a:spLocks noChangeArrowheads="1"/>
          </p:cNvSpPr>
          <p:nvPr userDrawn="1"/>
        </p:nvSpPr>
        <p:spPr bwMode="auto">
          <a:xfrm>
            <a:off x="130175" y="6613525"/>
            <a:ext cx="955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6" name="Rectangle 28"/>
          <p:cNvSpPr>
            <a:spLocks noChangeArrowheads="1"/>
          </p:cNvSpPr>
          <p:nvPr userDrawn="1"/>
        </p:nvSpPr>
        <p:spPr bwMode="auto">
          <a:xfrm>
            <a:off x="130175" y="6623050"/>
            <a:ext cx="881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7" name="Rectangle 29"/>
          <p:cNvSpPr>
            <a:spLocks noChangeArrowheads="1"/>
          </p:cNvSpPr>
          <p:nvPr userDrawn="1"/>
        </p:nvSpPr>
        <p:spPr bwMode="auto">
          <a:xfrm>
            <a:off x="130175" y="6632575"/>
            <a:ext cx="17891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i="1">
                <a:solidFill>
                  <a:srgbClr val="FFFFFF"/>
                </a:solidFill>
              </a:rPr>
              <a:t>Dr. Ahmad R. Hadaegh </a:t>
            </a:r>
            <a:endParaRPr lang="en-US"/>
          </a:p>
        </p:txBody>
      </p:sp>
      <p:sp>
        <p:nvSpPr>
          <p:cNvPr id="283678" name="Rectangle 30"/>
          <p:cNvSpPr>
            <a:spLocks noChangeArrowheads="1"/>
          </p:cNvSpPr>
          <p:nvPr userDrawn="1"/>
        </p:nvSpPr>
        <p:spPr bwMode="auto">
          <a:xfrm>
            <a:off x="0" y="6534150"/>
            <a:ext cx="9112250" cy="323850"/>
          </a:xfrm>
          <a:prstGeom prst="rect">
            <a:avLst/>
          </a:prstGeom>
          <a:solidFill>
            <a:srgbClr val="FF3300"/>
          </a:solidFill>
          <a:ln w="76200">
            <a:solidFill>
              <a:srgbClr val="5E574E"/>
            </a:solidFill>
            <a:miter lim="800000"/>
            <a:headEnd/>
            <a:tailEnd/>
          </a:ln>
        </p:spPr>
        <p:txBody>
          <a:bodyPr/>
          <a:lstStyle/>
          <a:p>
            <a:endParaRPr lang="en-US"/>
          </a:p>
        </p:txBody>
      </p:sp>
      <p:sp>
        <p:nvSpPr>
          <p:cNvPr id="283679" name="Rectangle 31"/>
          <p:cNvSpPr>
            <a:spLocks noChangeArrowheads="1"/>
          </p:cNvSpPr>
          <p:nvPr userDrawn="1"/>
        </p:nvSpPr>
        <p:spPr bwMode="auto">
          <a:xfrm>
            <a:off x="8329613" y="6575425"/>
            <a:ext cx="3746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0" name="Rectangle 32"/>
          <p:cNvSpPr>
            <a:spLocks noChangeArrowheads="1"/>
          </p:cNvSpPr>
          <p:nvPr userDrawn="1"/>
        </p:nvSpPr>
        <p:spPr bwMode="auto">
          <a:xfrm>
            <a:off x="8329613" y="6584950"/>
            <a:ext cx="44608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1" name="Rectangle 33"/>
          <p:cNvSpPr>
            <a:spLocks noChangeArrowheads="1"/>
          </p:cNvSpPr>
          <p:nvPr userDrawn="1"/>
        </p:nvSpPr>
        <p:spPr bwMode="auto">
          <a:xfrm>
            <a:off x="8329613" y="6594475"/>
            <a:ext cx="371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2" name="Rectangle 34"/>
          <p:cNvSpPr>
            <a:spLocks noChangeArrowheads="1"/>
          </p:cNvSpPr>
          <p:nvPr userDrawn="1"/>
        </p:nvSpPr>
        <p:spPr bwMode="auto">
          <a:xfrm>
            <a:off x="8329613" y="6604000"/>
            <a:ext cx="442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3" name="Rectangle 35"/>
          <p:cNvSpPr>
            <a:spLocks noChangeArrowheads="1"/>
          </p:cNvSpPr>
          <p:nvPr userDrawn="1"/>
        </p:nvSpPr>
        <p:spPr bwMode="auto">
          <a:xfrm>
            <a:off x="8329613" y="6613525"/>
            <a:ext cx="441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4" name="Rectangle 36"/>
          <p:cNvSpPr>
            <a:spLocks noChangeArrowheads="1"/>
          </p:cNvSpPr>
          <p:nvPr userDrawn="1"/>
        </p:nvSpPr>
        <p:spPr bwMode="auto">
          <a:xfrm>
            <a:off x="8329613" y="6623050"/>
            <a:ext cx="3667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5" name="Rectangle 37"/>
          <p:cNvSpPr>
            <a:spLocks noChangeArrowheads="1"/>
          </p:cNvSpPr>
          <p:nvPr userDrawn="1"/>
        </p:nvSpPr>
        <p:spPr bwMode="auto">
          <a:xfrm>
            <a:off x="0" y="6569075"/>
            <a:ext cx="8851900" cy="2127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400" b="1" i="1">
                <a:solidFill>
                  <a:srgbClr val="FFFFFF"/>
                </a:solidFill>
              </a:rPr>
              <a:t>  A.R. Hadaegh                                         California State University San Marcos (CSUSM)                                        Page                                             </a:t>
            </a:r>
            <a:endParaRPr lang="en-US"/>
          </a:p>
        </p:txBody>
      </p:sp>
      <p:sp>
        <p:nvSpPr>
          <p:cNvPr id="283686" name="Rectangle 38"/>
          <p:cNvSpPr>
            <a:spLocks noChangeArrowheads="1"/>
          </p:cNvSpPr>
          <p:nvPr userDrawn="1"/>
        </p:nvSpPr>
        <p:spPr bwMode="auto">
          <a:xfrm>
            <a:off x="8850313" y="6565900"/>
            <a:ext cx="539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7" name="Rectangle 39"/>
          <p:cNvSpPr>
            <a:spLocks noChangeArrowheads="1"/>
          </p:cNvSpPr>
          <p:nvPr userDrawn="1"/>
        </p:nvSpPr>
        <p:spPr bwMode="auto">
          <a:xfrm>
            <a:off x="8850313" y="6573838"/>
            <a:ext cx="1285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8" name="Rectangle 40"/>
          <p:cNvSpPr>
            <a:spLocks noChangeArrowheads="1"/>
          </p:cNvSpPr>
          <p:nvPr userDrawn="1"/>
        </p:nvSpPr>
        <p:spPr bwMode="auto">
          <a:xfrm>
            <a:off x="8850313" y="6581775"/>
            <a:ext cx="50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9" name="Rectangle 41"/>
          <p:cNvSpPr>
            <a:spLocks noChangeArrowheads="1"/>
          </p:cNvSpPr>
          <p:nvPr userDrawn="1"/>
        </p:nvSpPr>
        <p:spPr bwMode="auto">
          <a:xfrm>
            <a:off x="8850313" y="6589713"/>
            <a:ext cx="1254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0" name="Rectangle 42"/>
          <p:cNvSpPr>
            <a:spLocks noChangeArrowheads="1"/>
          </p:cNvSpPr>
          <p:nvPr userDrawn="1"/>
        </p:nvSpPr>
        <p:spPr bwMode="auto">
          <a:xfrm>
            <a:off x="8850313" y="6597650"/>
            <a:ext cx="123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1" name="Rectangle 43"/>
          <p:cNvSpPr>
            <a:spLocks noChangeArrowheads="1"/>
          </p:cNvSpPr>
          <p:nvPr userDrawn="1"/>
        </p:nvSpPr>
        <p:spPr bwMode="auto">
          <a:xfrm>
            <a:off x="8850313" y="6605588"/>
            <a:ext cx="460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2" name="Rectangle 44"/>
          <p:cNvSpPr>
            <a:spLocks noChangeArrowheads="1"/>
          </p:cNvSpPr>
          <p:nvPr userDrawn="1"/>
        </p:nvSpPr>
        <p:spPr bwMode="auto">
          <a:xfrm>
            <a:off x="8850313" y="661352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b="1">
                <a:solidFill>
                  <a:srgbClr val="FFFFFF"/>
                </a:solidFill>
              </a:rPr>
              <a:t> </a:t>
            </a:r>
            <a:endParaRPr lang="en-US"/>
          </a:p>
        </p:txBody>
      </p:sp>
      <p:sp>
        <p:nvSpPr>
          <p:cNvPr id="283693" name="Rectangle 45"/>
          <p:cNvSpPr>
            <a:spLocks noChangeArrowheads="1"/>
          </p:cNvSpPr>
          <p:nvPr userDrawn="1"/>
        </p:nvSpPr>
        <p:spPr bwMode="auto">
          <a:xfrm>
            <a:off x="8694738" y="6575425"/>
            <a:ext cx="4111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4" name="Rectangle 46"/>
          <p:cNvSpPr>
            <a:spLocks noChangeArrowheads="1"/>
          </p:cNvSpPr>
          <p:nvPr userDrawn="1"/>
        </p:nvSpPr>
        <p:spPr bwMode="auto">
          <a:xfrm>
            <a:off x="0" y="6350"/>
            <a:ext cx="9144000" cy="6497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5" name="Freeform 47"/>
          <p:cNvSpPr>
            <a:spLocks/>
          </p:cNvSpPr>
          <p:nvPr userDrawn="1"/>
        </p:nvSpPr>
        <p:spPr bwMode="auto">
          <a:xfrm>
            <a:off x="0" y="0"/>
            <a:ext cx="9194800" cy="6465888"/>
          </a:xfrm>
          <a:custGeom>
            <a:avLst/>
            <a:gdLst>
              <a:gd name="T0" fmla="*/ 613 w 5792"/>
              <a:gd name="T1" fmla="*/ 4 h 4073"/>
              <a:gd name="T2" fmla="*/ 512 w 5792"/>
              <a:gd name="T3" fmla="*/ 21 h 4073"/>
              <a:gd name="T4" fmla="*/ 417 w 5792"/>
              <a:gd name="T5" fmla="*/ 53 h 4073"/>
              <a:gd name="T6" fmla="*/ 329 w 5792"/>
              <a:gd name="T7" fmla="*/ 98 h 4073"/>
              <a:gd name="T8" fmla="*/ 248 w 5792"/>
              <a:gd name="T9" fmla="*/ 155 h 4073"/>
              <a:gd name="T10" fmla="*/ 177 w 5792"/>
              <a:gd name="T11" fmla="*/ 222 h 4073"/>
              <a:gd name="T12" fmla="*/ 117 w 5792"/>
              <a:gd name="T13" fmla="*/ 299 h 4073"/>
              <a:gd name="T14" fmla="*/ 67 w 5792"/>
              <a:gd name="T15" fmla="*/ 385 h 4073"/>
              <a:gd name="T16" fmla="*/ 31 w 5792"/>
              <a:gd name="T17" fmla="*/ 477 h 4073"/>
              <a:gd name="T18" fmla="*/ 8 w 5792"/>
              <a:gd name="T19" fmla="*/ 576 h 4073"/>
              <a:gd name="T20" fmla="*/ 0 w 5792"/>
              <a:gd name="T21" fmla="*/ 679 h 4073"/>
              <a:gd name="T22" fmla="*/ 4 w 5792"/>
              <a:gd name="T23" fmla="*/ 3463 h 4073"/>
              <a:gd name="T24" fmla="*/ 21 w 5792"/>
              <a:gd name="T25" fmla="*/ 3564 h 4073"/>
              <a:gd name="T26" fmla="*/ 53 w 5792"/>
              <a:gd name="T27" fmla="*/ 3658 h 4073"/>
              <a:gd name="T28" fmla="*/ 99 w 5792"/>
              <a:gd name="T29" fmla="*/ 3746 h 4073"/>
              <a:gd name="T30" fmla="*/ 156 w 5792"/>
              <a:gd name="T31" fmla="*/ 3826 h 4073"/>
              <a:gd name="T32" fmla="*/ 223 w 5792"/>
              <a:gd name="T33" fmla="*/ 3897 h 4073"/>
              <a:gd name="T34" fmla="*/ 301 w 5792"/>
              <a:gd name="T35" fmla="*/ 3957 h 4073"/>
              <a:gd name="T36" fmla="*/ 387 w 5792"/>
              <a:gd name="T37" fmla="*/ 4006 h 4073"/>
              <a:gd name="T38" fmla="*/ 480 w 5792"/>
              <a:gd name="T39" fmla="*/ 4043 h 4073"/>
              <a:gd name="T40" fmla="*/ 579 w 5792"/>
              <a:gd name="T41" fmla="*/ 4065 h 4073"/>
              <a:gd name="T42" fmla="*/ 683 w 5792"/>
              <a:gd name="T43" fmla="*/ 4073 h 4073"/>
              <a:gd name="T44" fmla="*/ 5179 w 5792"/>
              <a:gd name="T45" fmla="*/ 4070 h 4073"/>
              <a:gd name="T46" fmla="*/ 5280 w 5792"/>
              <a:gd name="T47" fmla="*/ 4052 h 4073"/>
              <a:gd name="T48" fmla="*/ 5375 w 5792"/>
              <a:gd name="T49" fmla="*/ 4020 h 4073"/>
              <a:gd name="T50" fmla="*/ 5463 w 5792"/>
              <a:gd name="T51" fmla="*/ 3975 h 4073"/>
              <a:gd name="T52" fmla="*/ 5544 w 5792"/>
              <a:gd name="T53" fmla="*/ 3918 h 4073"/>
              <a:gd name="T54" fmla="*/ 5615 w 5792"/>
              <a:gd name="T55" fmla="*/ 3851 h 4073"/>
              <a:gd name="T56" fmla="*/ 5675 w 5792"/>
              <a:gd name="T57" fmla="*/ 3774 h 4073"/>
              <a:gd name="T58" fmla="*/ 5725 w 5792"/>
              <a:gd name="T59" fmla="*/ 3688 h 4073"/>
              <a:gd name="T60" fmla="*/ 5762 w 5792"/>
              <a:gd name="T61" fmla="*/ 3596 h 4073"/>
              <a:gd name="T62" fmla="*/ 5784 w 5792"/>
              <a:gd name="T63" fmla="*/ 3497 h 4073"/>
              <a:gd name="T64" fmla="*/ 5792 w 5792"/>
              <a:gd name="T65" fmla="*/ 3394 h 4073"/>
              <a:gd name="T66" fmla="*/ 5789 w 5792"/>
              <a:gd name="T67" fmla="*/ 610 h 4073"/>
              <a:gd name="T68" fmla="*/ 5771 w 5792"/>
              <a:gd name="T69" fmla="*/ 509 h 4073"/>
              <a:gd name="T70" fmla="*/ 5739 w 5792"/>
              <a:gd name="T71" fmla="*/ 415 h 4073"/>
              <a:gd name="T72" fmla="*/ 5693 w 5792"/>
              <a:gd name="T73" fmla="*/ 327 h 4073"/>
              <a:gd name="T74" fmla="*/ 5636 w 5792"/>
              <a:gd name="T75" fmla="*/ 247 h 4073"/>
              <a:gd name="T76" fmla="*/ 5569 w 5792"/>
              <a:gd name="T77" fmla="*/ 176 h 4073"/>
              <a:gd name="T78" fmla="*/ 5491 w 5792"/>
              <a:gd name="T79" fmla="*/ 116 h 4073"/>
              <a:gd name="T80" fmla="*/ 5405 w 5792"/>
              <a:gd name="T81" fmla="*/ 67 h 4073"/>
              <a:gd name="T82" fmla="*/ 5312 w 5792"/>
              <a:gd name="T83" fmla="*/ 31 h 4073"/>
              <a:gd name="T84" fmla="*/ 5213 w 5792"/>
              <a:gd name="T85" fmla="*/ 8 h 4073"/>
              <a:gd name="T86" fmla="*/ 5109 w 5792"/>
              <a:gd name="T87" fmla="*/ 0 h 4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92" h="4073">
                <a:moveTo>
                  <a:pt x="683" y="0"/>
                </a:moveTo>
                <a:lnTo>
                  <a:pt x="648" y="1"/>
                </a:lnTo>
                <a:lnTo>
                  <a:pt x="613" y="4"/>
                </a:lnTo>
                <a:lnTo>
                  <a:pt x="579" y="8"/>
                </a:lnTo>
                <a:lnTo>
                  <a:pt x="545" y="14"/>
                </a:lnTo>
                <a:lnTo>
                  <a:pt x="512" y="21"/>
                </a:lnTo>
                <a:lnTo>
                  <a:pt x="480" y="31"/>
                </a:lnTo>
                <a:lnTo>
                  <a:pt x="448" y="41"/>
                </a:lnTo>
                <a:lnTo>
                  <a:pt x="417" y="53"/>
                </a:lnTo>
                <a:lnTo>
                  <a:pt x="387" y="67"/>
                </a:lnTo>
                <a:lnTo>
                  <a:pt x="357" y="82"/>
                </a:lnTo>
                <a:lnTo>
                  <a:pt x="329" y="98"/>
                </a:lnTo>
                <a:lnTo>
                  <a:pt x="301" y="116"/>
                </a:lnTo>
                <a:lnTo>
                  <a:pt x="275" y="135"/>
                </a:lnTo>
                <a:lnTo>
                  <a:pt x="248" y="155"/>
                </a:lnTo>
                <a:lnTo>
                  <a:pt x="223" y="176"/>
                </a:lnTo>
                <a:lnTo>
                  <a:pt x="200" y="199"/>
                </a:lnTo>
                <a:lnTo>
                  <a:pt x="177" y="222"/>
                </a:lnTo>
                <a:lnTo>
                  <a:pt x="156" y="247"/>
                </a:lnTo>
                <a:lnTo>
                  <a:pt x="136" y="273"/>
                </a:lnTo>
                <a:lnTo>
                  <a:pt x="117" y="299"/>
                </a:lnTo>
                <a:lnTo>
                  <a:pt x="99" y="327"/>
                </a:lnTo>
                <a:lnTo>
                  <a:pt x="82" y="355"/>
                </a:lnTo>
                <a:lnTo>
                  <a:pt x="67" y="385"/>
                </a:lnTo>
                <a:lnTo>
                  <a:pt x="53" y="415"/>
                </a:lnTo>
                <a:lnTo>
                  <a:pt x="41" y="446"/>
                </a:lnTo>
                <a:lnTo>
                  <a:pt x="31" y="477"/>
                </a:lnTo>
                <a:lnTo>
                  <a:pt x="21" y="509"/>
                </a:lnTo>
                <a:lnTo>
                  <a:pt x="14" y="542"/>
                </a:lnTo>
                <a:lnTo>
                  <a:pt x="8" y="576"/>
                </a:lnTo>
                <a:lnTo>
                  <a:pt x="4" y="610"/>
                </a:lnTo>
                <a:lnTo>
                  <a:pt x="1" y="644"/>
                </a:lnTo>
                <a:lnTo>
                  <a:pt x="0" y="679"/>
                </a:lnTo>
                <a:lnTo>
                  <a:pt x="0" y="3394"/>
                </a:lnTo>
                <a:lnTo>
                  <a:pt x="1" y="3429"/>
                </a:lnTo>
                <a:lnTo>
                  <a:pt x="4" y="3463"/>
                </a:lnTo>
                <a:lnTo>
                  <a:pt x="8" y="3497"/>
                </a:lnTo>
                <a:lnTo>
                  <a:pt x="14" y="3531"/>
                </a:lnTo>
                <a:lnTo>
                  <a:pt x="21" y="3564"/>
                </a:lnTo>
                <a:lnTo>
                  <a:pt x="31" y="3596"/>
                </a:lnTo>
                <a:lnTo>
                  <a:pt x="41" y="3627"/>
                </a:lnTo>
                <a:lnTo>
                  <a:pt x="53" y="3658"/>
                </a:lnTo>
                <a:lnTo>
                  <a:pt x="67" y="3688"/>
                </a:lnTo>
                <a:lnTo>
                  <a:pt x="82" y="3718"/>
                </a:lnTo>
                <a:lnTo>
                  <a:pt x="99" y="3746"/>
                </a:lnTo>
                <a:lnTo>
                  <a:pt x="117" y="3774"/>
                </a:lnTo>
                <a:lnTo>
                  <a:pt x="136" y="3800"/>
                </a:lnTo>
                <a:lnTo>
                  <a:pt x="156" y="3826"/>
                </a:lnTo>
                <a:lnTo>
                  <a:pt x="177" y="3851"/>
                </a:lnTo>
                <a:lnTo>
                  <a:pt x="200" y="3874"/>
                </a:lnTo>
                <a:lnTo>
                  <a:pt x="223" y="3897"/>
                </a:lnTo>
                <a:lnTo>
                  <a:pt x="248" y="3918"/>
                </a:lnTo>
                <a:lnTo>
                  <a:pt x="275" y="3938"/>
                </a:lnTo>
                <a:lnTo>
                  <a:pt x="301" y="3957"/>
                </a:lnTo>
                <a:lnTo>
                  <a:pt x="329" y="3975"/>
                </a:lnTo>
                <a:lnTo>
                  <a:pt x="357" y="3991"/>
                </a:lnTo>
                <a:lnTo>
                  <a:pt x="387" y="4006"/>
                </a:lnTo>
                <a:lnTo>
                  <a:pt x="417" y="4020"/>
                </a:lnTo>
                <a:lnTo>
                  <a:pt x="448" y="4032"/>
                </a:lnTo>
                <a:lnTo>
                  <a:pt x="480" y="4043"/>
                </a:lnTo>
                <a:lnTo>
                  <a:pt x="512" y="4052"/>
                </a:lnTo>
                <a:lnTo>
                  <a:pt x="545" y="4059"/>
                </a:lnTo>
                <a:lnTo>
                  <a:pt x="579" y="4065"/>
                </a:lnTo>
                <a:lnTo>
                  <a:pt x="613" y="4070"/>
                </a:lnTo>
                <a:lnTo>
                  <a:pt x="648" y="4072"/>
                </a:lnTo>
                <a:lnTo>
                  <a:pt x="683" y="4073"/>
                </a:lnTo>
                <a:lnTo>
                  <a:pt x="5109" y="4073"/>
                </a:lnTo>
                <a:lnTo>
                  <a:pt x="5144" y="4072"/>
                </a:lnTo>
                <a:lnTo>
                  <a:pt x="5179" y="4070"/>
                </a:lnTo>
                <a:lnTo>
                  <a:pt x="5213" y="4065"/>
                </a:lnTo>
                <a:lnTo>
                  <a:pt x="5247" y="4059"/>
                </a:lnTo>
                <a:lnTo>
                  <a:pt x="5280" y="4052"/>
                </a:lnTo>
                <a:lnTo>
                  <a:pt x="5312" y="4043"/>
                </a:lnTo>
                <a:lnTo>
                  <a:pt x="5344" y="4032"/>
                </a:lnTo>
                <a:lnTo>
                  <a:pt x="5375" y="4020"/>
                </a:lnTo>
                <a:lnTo>
                  <a:pt x="5405" y="4006"/>
                </a:lnTo>
                <a:lnTo>
                  <a:pt x="5435" y="3991"/>
                </a:lnTo>
                <a:lnTo>
                  <a:pt x="5463" y="3975"/>
                </a:lnTo>
                <a:lnTo>
                  <a:pt x="5491" y="3957"/>
                </a:lnTo>
                <a:lnTo>
                  <a:pt x="5517" y="3938"/>
                </a:lnTo>
                <a:lnTo>
                  <a:pt x="5544" y="3918"/>
                </a:lnTo>
                <a:lnTo>
                  <a:pt x="5569" y="3897"/>
                </a:lnTo>
                <a:lnTo>
                  <a:pt x="5592" y="3874"/>
                </a:lnTo>
                <a:lnTo>
                  <a:pt x="5615" y="3851"/>
                </a:lnTo>
                <a:lnTo>
                  <a:pt x="5636" y="3826"/>
                </a:lnTo>
                <a:lnTo>
                  <a:pt x="5656" y="3800"/>
                </a:lnTo>
                <a:lnTo>
                  <a:pt x="5675" y="3774"/>
                </a:lnTo>
                <a:lnTo>
                  <a:pt x="5693" y="3746"/>
                </a:lnTo>
                <a:lnTo>
                  <a:pt x="5710" y="3718"/>
                </a:lnTo>
                <a:lnTo>
                  <a:pt x="5725" y="3688"/>
                </a:lnTo>
                <a:lnTo>
                  <a:pt x="5739" y="3658"/>
                </a:lnTo>
                <a:lnTo>
                  <a:pt x="5751" y="3627"/>
                </a:lnTo>
                <a:lnTo>
                  <a:pt x="5762" y="3596"/>
                </a:lnTo>
                <a:lnTo>
                  <a:pt x="5771" y="3564"/>
                </a:lnTo>
                <a:lnTo>
                  <a:pt x="5778" y="3531"/>
                </a:lnTo>
                <a:lnTo>
                  <a:pt x="5784" y="3497"/>
                </a:lnTo>
                <a:lnTo>
                  <a:pt x="5789" y="3463"/>
                </a:lnTo>
                <a:lnTo>
                  <a:pt x="5791" y="3429"/>
                </a:lnTo>
                <a:lnTo>
                  <a:pt x="5792" y="3394"/>
                </a:lnTo>
                <a:lnTo>
                  <a:pt x="5792" y="679"/>
                </a:lnTo>
                <a:lnTo>
                  <a:pt x="5791" y="644"/>
                </a:lnTo>
                <a:lnTo>
                  <a:pt x="5789" y="610"/>
                </a:lnTo>
                <a:lnTo>
                  <a:pt x="5784" y="576"/>
                </a:lnTo>
                <a:lnTo>
                  <a:pt x="5778" y="542"/>
                </a:lnTo>
                <a:lnTo>
                  <a:pt x="5771" y="509"/>
                </a:lnTo>
                <a:lnTo>
                  <a:pt x="5762" y="477"/>
                </a:lnTo>
                <a:lnTo>
                  <a:pt x="5751" y="446"/>
                </a:lnTo>
                <a:lnTo>
                  <a:pt x="5739" y="415"/>
                </a:lnTo>
                <a:lnTo>
                  <a:pt x="5725" y="385"/>
                </a:lnTo>
                <a:lnTo>
                  <a:pt x="5710" y="355"/>
                </a:lnTo>
                <a:lnTo>
                  <a:pt x="5693" y="327"/>
                </a:lnTo>
                <a:lnTo>
                  <a:pt x="5675" y="299"/>
                </a:lnTo>
                <a:lnTo>
                  <a:pt x="5656" y="273"/>
                </a:lnTo>
                <a:lnTo>
                  <a:pt x="5636" y="247"/>
                </a:lnTo>
                <a:lnTo>
                  <a:pt x="5615" y="222"/>
                </a:lnTo>
                <a:lnTo>
                  <a:pt x="5592" y="199"/>
                </a:lnTo>
                <a:lnTo>
                  <a:pt x="5569" y="176"/>
                </a:lnTo>
                <a:lnTo>
                  <a:pt x="5544" y="155"/>
                </a:lnTo>
                <a:lnTo>
                  <a:pt x="5517" y="135"/>
                </a:lnTo>
                <a:lnTo>
                  <a:pt x="5491" y="116"/>
                </a:lnTo>
                <a:lnTo>
                  <a:pt x="5463" y="98"/>
                </a:lnTo>
                <a:lnTo>
                  <a:pt x="5435" y="82"/>
                </a:lnTo>
                <a:lnTo>
                  <a:pt x="5405" y="67"/>
                </a:lnTo>
                <a:lnTo>
                  <a:pt x="5375" y="53"/>
                </a:lnTo>
                <a:lnTo>
                  <a:pt x="5344" y="41"/>
                </a:lnTo>
                <a:lnTo>
                  <a:pt x="5312" y="31"/>
                </a:lnTo>
                <a:lnTo>
                  <a:pt x="5280" y="21"/>
                </a:lnTo>
                <a:lnTo>
                  <a:pt x="5247" y="14"/>
                </a:lnTo>
                <a:lnTo>
                  <a:pt x="5213" y="8"/>
                </a:lnTo>
                <a:lnTo>
                  <a:pt x="5179" y="4"/>
                </a:lnTo>
                <a:lnTo>
                  <a:pt x="5144" y="1"/>
                </a:lnTo>
                <a:lnTo>
                  <a:pt x="5109" y="0"/>
                </a:lnTo>
                <a:lnTo>
                  <a:pt x="683" y="0"/>
                </a:lnTo>
                <a:close/>
              </a:path>
            </a:pathLst>
          </a:custGeom>
          <a:solidFill>
            <a:srgbClr val="FFFFFF"/>
          </a:solidFill>
          <a:ln w="12700">
            <a:solidFill>
              <a:srgbClr val="000000"/>
            </a:solidFill>
            <a:prstDash val="solid"/>
            <a:round/>
            <a:headEnd/>
            <a:tailEnd/>
          </a:ln>
        </p:spPr>
        <p:txBody>
          <a:bodyPr/>
          <a:lstStyle/>
          <a:p>
            <a:endParaRPr lang="en-US"/>
          </a:p>
        </p:txBody>
      </p:sp>
      <p:sp>
        <p:nvSpPr>
          <p:cNvPr id="283696" name="Rectangle 48"/>
          <p:cNvSpPr>
            <a:spLocks noChangeArrowheads="1"/>
          </p:cNvSpPr>
          <p:nvPr userDrawn="1"/>
        </p:nvSpPr>
        <p:spPr bwMode="auto">
          <a:xfrm>
            <a:off x="8569325" y="6618288"/>
            <a:ext cx="541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7" name="Rectangle 49"/>
          <p:cNvSpPr>
            <a:spLocks noChangeArrowheads="1"/>
          </p:cNvSpPr>
          <p:nvPr userDrawn="1"/>
        </p:nvSpPr>
        <p:spPr bwMode="auto">
          <a:xfrm>
            <a:off x="8562975" y="6535738"/>
            <a:ext cx="692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8" name="Rectangle 50"/>
          <p:cNvSpPr>
            <a:spLocks noChangeArrowheads="1"/>
          </p:cNvSpPr>
          <p:nvPr userDrawn="1"/>
        </p:nvSpPr>
        <p:spPr bwMode="auto">
          <a:xfrm>
            <a:off x="8712200" y="6532563"/>
            <a:ext cx="38576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9" name="Rectangle 51"/>
          <p:cNvSpPr>
            <a:spLocks noChangeArrowheads="1"/>
          </p:cNvSpPr>
          <p:nvPr userDrawn="1"/>
        </p:nvSpPr>
        <p:spPr bwMode="auto">
          <a:xfrm>
            <a:off x="8689975" y="6646863"/>
            <a:ext cx="4603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700" name="Rectangle 52"/>
          <p:cNvSpPr>
            <a:spLocks noGrp="1" noChangeArrowheads="1"/>
          </p:cNvSpPr>
          <p:nvPr>
            <p:ph type="sldNum" sz="quarter" idx="4"/>
          </p:nvPr>
        </p:nvSpPr>
        <p:spPr bwMode="auto">
          <a:xfrm>
            <a:off x="8458200" y="6515100"/>
            <a:ext cx="685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fld id="{3E2AA761-E12C-497E-8462-7686D37B2B3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417F88F-C421-437B-B5D4-131230917862}" type="slidenum">
              <a:rPr lang="en-US"/>
              <a:pPr/>
              <a:t>1</a:t>
            </a:fld>
            <a:endParaRPr lang="en-US"/>
          </a:p>
        </p:txBody>
      </p:sp>
      <p:sp>
        <p:nvSpPr>
          <p:cNvPr id="261122" name="Text Box 2"/>
          <p:cNvSpPr txBox="1">
            <a:spLocks noChangeArrowheads="1"/>
          </p:cNvSpPr>
          <p:nvPr/>
        </p:nvSpPr>
        <p:spPr bwMode="auto">
          <a:xfrm>
            <a:off x="1828800" y="1676400"/>
            <a:ext cx="5334000" cy="375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4800" b="1"/>
              <a:t>Record Storage and</a:t>
            </a:r>
          </a:p>
          <a:p>
            <a:pPr algn="ctr"/>
            <a:endParaRPr lang="en-US" sz="4800" b="1"/>
          </a:p>
          <a:p>
            <a:pPr algn="ctr"/>
            <a:r>
              <a:rPr lang="en-US" sz="4800" b="1"/>
              <a:t>Primary File Organization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71840E1-B277-45ED-915B-BCB60FE1ECF0}" type="slidenum">
              <a:rPr lang="en-US"/>
              <a:pPr/>
              <a:t>10</a:t>
            </a:fld>
            <a:endParaRPr lang="en-US"/>
          </a:p>
        </p:txBody>
      </p:sp>
      <p:sp>
        <p:nvSpPr>
          <p:cNvPr id="292866" name="Text Box 2"/>
          <p:cNvSpPr txBox="1">
            <a:spLocks noChangeArrowheads="1"/>
          </p:cNvSpPr>
          <p:nvPr/>
        </p:nvSpPr>
        <p:spPr bwMode="auto">
          <a:xfrm>
            <a:off x="382230" y="712708"/>
            <a:ext cx="807597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lvl="1" indent="-342900" defTabSz="971550">
              <a:buClr>
                <a:srgbClr val="CC0000"/>
              </a:buClr>
              <a:buFont typeface="Arial" panose="020B0604020202020204" pitchFamily="34" charset="0"/>
              <a:buChar char="•"/>
            </a:pPr>
            <a:r>
              <a:rPr lang="en-US" b="1" dirty="0">
                <a:solidFill>
                  <a:srgbClr val="000000"/>
                </a:solidFill>
              </a:rPr>
              <a:t>Level 6: Magnetic Tape:</a:t>
            </a:r>
          </a:p>
          <a:p>
            <a:pPr lvl="1">
              <a:buClr>
                <a:srgbClr val="CC0000"/>
              </a:buClr>
              <a:buFontTx/>
              <a:buChar char="•"/>
            </a:pPr>
            <a:endParaRPr lang="en-US" dirty="0"/>
          </a:p>
          <a:p>
            <a:pPr marL="914400" lvl="1" indent="-228600">
              <a:buClr>
                <a:srgbClr val="CC0000"/>
              </a:buClr>
              <a:buFontTx/>
              <a:buChar char="•"/>
            </a:pPr>
            <a:r>
              <a:rPr lang="en-US" dirty="0"/>
              <a:t>It is mainly used of archiving and backing up the data</a:t>
            </a:r>
          </a:p>
          <a:p>
            <a:pPr marL="914400" lvl="1" indent="-228600">
              <a:buClr>
                <a:srgbClr val="CC0000"/>
              </a:buClr>
              <a:buFontTx/>
              <a:buChar char="•"/>
            </a:pPr>
            <a:endParaRPr lang="en-US" dirty="0"/>
          </a:p>
          <a:p>
            <a:pPr marL="914400" lvl="1" indent="-228600">
              <a:buClr>
                <a:srgbClr val="CC0000"/>
              </a:buClr>
              <a:buFontTx/>
              <a:buChar char="•"/>
            </a:pPr>
            <a:r>
              <a:rPr lang="en-US" dirty="0"/>
              <a:t>Tape Jukebox contains a bank of tapes that are categorized and cap be automatically loaded onto tape drivers are becoming popular as tertiary storage to hold terabyte of data</a:t>
            </a:r>
          </a:p>
        </p:txBody>
      </p:sp>
    </p:spTree>
    <p:extLst>
      <p:ext uri="{BB962C8B-B14F-4D97-AF65-F5344CB8AC3E}">
        <p14:creationId xmlns:p14="http://schemas.microsoft.com/office/powerpoint/2010/main" val="106837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8BE2C45-23B1-45D2-856D-C2F95D18059A}" type="slidenum">
              <a:rPr lang="en-US"/>
              <a:pPr/>
              <a:t>11</a:t>
            </a:fld>
            <a:endParaRPr lang="en-US"/>
          </a:p>
        </p:txBody>
      </p:sp>
      <p:sp>
        <p:nvSpPr>
          <p:cNvPr id="293890" name="Text Box 2"/>
          <p:cNvSpPr txBox="1">
            <a:spLocks noChangeArrowheads="1"/>
          </p:cNvSpPr>
          <p:nvPr/>
        </p:nvSpPr>
        <p:spPr bwMode="auto">
          <a:xfrm>
            <a:off x="419100" y="476250"/>
            <a:ext cx="803910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b="1" dirty="0">
                <a:solidFill>
                  <a:srgbClr val="000000"/>
                </a:solidFill>
              </a:rPr>
              <a:t>Storage of Database</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Most databases are stored permanently on magnetic disk because </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Database are generally too large to be placed in the main memory </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Possibility of disk failure is lower compare to memory failure</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Memory is more expensive than disk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5FC62E6D-6D96-4EFA-B6ED-885FA3178B4A}" type="slidenum">
              <a:rPr lang="en-US"/>
              <a:pPr/>
              <a:t>12</a:t>
            </a:fld>
            <a:endParaRPr lang="en-US"/>
          </a:p>
        </p:txBody>
      </p:sp>
      <p:sp>
        <p:nvSpPr>
          <p:cNvPr id="296962" name="Text Box 2"/>
          <p:cNvSpPr txBox="1">
            <a:spLocks noChangeArrowheads="1"/>
          </p:cNvSpPr>
          <p:nvPr/>
        </p:nvSpPr>
        <p:spPr bwMode="auto">
          <a:xfrm>
            <a:off x="457200" y="368300"/>
            <a:ext cx="77216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b="1" dirty="0">
                <a:solidFill>
                  <a:srgbClr val="000000"/>
                </a:solidFill>
              </a:rPr>
              <a:t>Secondary Storage Devices</a:t>
            </a:r>
          </a:p>
          <a:p>
            <a:pPr>
              <a:buClr>
                <a:srgbClr val="CC0000"/>
              </a:buClr>
              <a:buFontTx/>
              <a:buChar char="•"/>
            </a:pPr>
            <a:endParaRPr lang="en-US" sz="3200" b="1" dirty="0">
              <a:solidFill>
                <a:srgbClr val="000000"/>
              </a:solidFill>
            </a:endParaRPr>
          </a:p>
          <a:p>
            <a:pPr>
              <a:buClr>
                <a:srgbClr val="CC0000"/>
              </a:buClr>
              <a:buFontTx/>
              <a:buChar char="•"/>
            </a:pPr>
            <a:r>
              <a:rPr lang="en-US" dirty="0">
                <a:solidFill>
                  <a:srgbClr val="000000"/>
                </a:solidFill>
              </a:rPr>
              <a:t>Magnetic disks are used for storing large amount of data </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The basic unit of data on the disk is a single bit of information </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To code, information are grouped into bytes (or characters)</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Byte size are typically 8 bits depending on computers</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The capacity of a disk is the number of bytes it can store</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Lets see some definitions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6265D8E-DFBE-4248-9FA2-02CE3FB5EB1C}" type="slidenum">
              <a:rPr lang="en-US"/>
              <a:pPr/>
              <a:t>13</a:t>
            </a:fld>
            <a:endParaRPr lang="en-US"/>
          </a:p>
        </p:txBody>
      </p:sp>
      <p:sp>
        <p:nvSpPr>
          <p:cNvPr id="297986" name="Text Box 2"/>
          <p:cNvSpPr txBox="1">
            <a:spLocks noChangeArrowheads="1"/>
          </p:cNvSpPr>
          <p:nvPr/>
        </p:nvSpPr>
        <p:spPr bwMode="auto">
          <a:xfrm>
            <a:off x="914400" y="838200"/>
            <a:ext cx="68580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Single Side Disk:</a:t>
            </a:r>
          </a:p>
          <a:p>
            <a:pPr lvl="1">
              <a:buClr>
                <a:srgbClr val="CC0000"/>
              </a:buClr>
              <a:buFontTx/>
              <a:buChar char="•"/>
            </a:pPr>
            <a:r>
              <a:rPr lang="en-US">
                <a:solidFill>
                  <a:srgbClr val="000000"/>
                </a:solidFill>
              </a:rPr>
              <a:t>A disk that stores information on only one side of its surface</a:t>
            </a:r>
          </a:p>
          <a:p>
            <a:pPr>
              <a:buClr>
                <a:srgbClr val="CC0000"/>
              </a:buClr>
              <a:buFontTx/>
              <a:buChar char="•"/>
            </a:pPr>
            <a:r>
              <a:rPr lang="en-US">
                <a:solidFill>
                  <a:srgbClr val="000000"/>
                </a:solidFill>
              </a:rPr>
              <a:t>Double Sided Disk:</a:t>
            </a:r>
          </a:p>
          <a:p>
            <a:pPr lvl="1">
              <a:buClr>
                <a:srgbClr val="CC0000"/>
              </a:buClr>
              <a:buFontTx/>
              <a:buChar char="•"/>
            </a:pPr>
            <a:r>
              <a:rPr lang="en-US">
                <a:solidFill>
                  <a:srgbClr val="000000"/>
                </a:solidFill>
              </a:rPr>
              <a:t>A disk that stores information on both sides of its surface</a:t>
            </a:r>
          </a:p>
          <a:p>
            <a:pPr>
              <a:buClr>
                <a:srgbClr val="CC0000"/>
              </a:buClr>
              <a:buFontTx/>
              <a:buChar char="•"/>
            </a:pPr>
            <a:r>
              <a:rPr lang="en-US">
                <a:solidFill>
                  <a:srgbClr val="000000"/>
                </a:solidFill>
              </a:rPr>
              <a:t>Disk Pack:</a:t>
            </a:r>
          </a:p>
          <a:p>
            <a:pPr lvl="1">
              <a:buClr>
                <a:srgbClr val="CC0000"/>
              </a:buClr>
              <a:buFontTx/>
              <a:buChar char="•"/>
            </a:pPr>
            <a:r>
              <a:rPr lang="en-US">
                <a:solidFill>
                  <a:srgbClr val="000000"/>
                </a:solidFill>
              </a:rPr>
              <a:t>It is a pack of disks </a:t>
            </a:r>
          </a:p>
          <a:p>
            <a:pPr lvl="1">
              <a:buClr>
                <a:srgbClr val="CC0000"/>
              </a:buClr>
              <a:buFontTx/>
              <a:buChar char="•"/>
            </a:pPr>
            <a:r>
              <a:rPr lang="en-US">
                <a:solidFill>
                  <a:srgbClr val="000000"/>
                </a:solidFill>
              </a:rPr>
              <a:t>To increase storage capacity disks are assembled into one disk pack</a:t>
            </a:r>
          </a:p>
          <a:p>
            <a:pPr>
              <a:buClr>
                <a:srgbClr val="CC0000"/>
              </a:buClr>
              <a:buFontTx/>
              <a:buChar char="•"/>
            </a:pPr>
            <a:r>
              <a:rPr lang="en-US">
                <a:solidFill>
                  <a:srgbClr val="000000"/>
                </a:solidFill>
              </a:rPr>
              <a:t>Track:</a:t>
            </a:r>
          </a:p>
          <a:p>
            <a:pPr lvl="1">
              <a:buClr>
                <a:srgbClr val="CC0000"/>
              </a:buClr>
              <a:buFontTx/>
              <a:buChar char="•"/>
            </a:pPr>
            <a:r>
              <a:rPr lang="en-US">
                <a:solidFill>
                  <a:srgbClr val="000000"/>
                </a:solidFill>
              </a:rPr>
              <a:t>Information is stored on a disk surface in circles of small width, each having a distinct diameter. Each circle is called a track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BB90A39-5DF5-4F6F-91CD-B324D4B43C00}" type="slidenum">
              <a:rPr lang="en-US"/>
              <a:pPr/>
              <a:t>14</a:t>
            </a:fld>
            <a:endParaRPr lang="en-US"/>
          </a:p>
        </p:txBody>
      </p:sp>
      <p:sp>
        <p:nvSpPr>
          <p:cNvPr id="299010" name="Text Box 2"/>
          <p:cNvSpPr txBox="1">
            <a:spLocks noChangeArrowheads="1"/>
          </p:cNvSpPr>
          <p:nvPr/>
        </p:nvSpPr>
        <p:spPr bwMode="auto">
          <a:xfrm>
            <a:off x="228600" y="457200"/>
            <a:ext cx="85344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Cylinder:</a:t>
            </a:r>
          </a:p>
          <a:p>
            <a:pPr lvl="1">
              <a:buClr>
                <a:srgbClr val="CC0000"/>
              </a:buClr>
              <a:buFontTx/>
              <a:buChar char="•"/>
            </a:pPr>
            <a:r>
              <a:rPr lang="en-US">
                <a:solidFill>
                  <a:srgbClr val="000000"/>
                </a:solidFill>
              </a:rPr>
              <a:t>For disk packs, the tracks with the same diameters on the various surfaces are called a cylinder </a:t>
            </a: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Sector:</a:t>
            </a:r>
          </a:p>
          <a:p>
            <a:pPr lvl="1">
              <a:buClr>
                <a:srgbClr val="CC0000"/>
              </a:buClr>
              <a:buFontTx/>
              <a:buChar char="•"/>
            </a:pPr>
            <a:r>
              <a:rPr lang="en-US">
                <a:solidFill>
                  <a:srgbClr val="000000"/>
                </a:solidFill>
              </a:rPr>
              <a:t>Some disks divide each track into smaller sections called sectors</a:t>
            </a: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Disk Block:</a:t>
            </a:r>
          </a:p>
          <a:p>
            <a:pPr lvl="1">
              <a:buClr>
                <a:srgbClr val="CC0000"/>
              </a:buClr>
              <a:buFontTx/>
              <a:buChar char="•"/>
            </a:pPr>
            <a:r>
              <a:rPr lang="en-US">
                <a:solidFill>
                  <a:srgbClr val="000000"/>
                </a:solidFill>
              </a:rPr>
              <a:t>During formatting (initialization), operating system divides each track into equal sized section called disk blocks (paging)</a:t>
            </a:r>
          </a:p>
          <a:p>
            <a:pPr lvl="1">
              <a:buClr>
                <a:srgbClr val="CC0000"/>
              </a:buClr>
              <a:buFontTx/>
              <a:buChar char="•"/>
            </a:pPr>
            <a:endParaRPr lang="en-US">
              <a:solidFill>
                <a:srgbClr val="000000"/>
              </a:solidFill>
            </a:endParaRPr>
          </a:p>
          <a:p>
            <a:pPr>
              <a:buClr>
                <a:srgbClr val="CC0000"/>
              </a:buClr>
              <a:buFontTx/>
              <a:buChar char="•"/>
            </a:pPr>
            <a:r>
              <a:rPr lang="en-US">
                <a:solidFill>
                  <a:srgbClr val="000000"/>
                </a:solidFill>
              </a:rPr>
              <a:t>Inter-Block Gap:</a:t>
            </a:r>
          </a:p>
          <a:p>
            <a:pPr lvl="1">
              <a:buClr>
                <a:srgbClr val="CC0000"/>
              </a:buClr>
              <a:buFontTx/>
              <a:buChar char="•"/>
            </a:pPr>
            <a:r>
              <a:rPr lang="en-US">
                <a:solidFill>
                  <a:srgbClr val="000000"/>
                </a:solidFill>
              </a:rPr>
              <a:t>Blocks are separated by fixed sized inter-block gaps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EC915512-5DC1-40FF-B490-DF3A086BB605}" type="slidenum">
              <a:rPr lang="en-US"/>
              <a:pPr/>
              <a:t>15</a:t>
            </a:fld>
            <a:endParaRPr lang="en-US"/>
          </a:p>
        </p:txBody>
      </p:sp>
      <p:sp>
        <p:nvSpPr>
          <p:cNvPr id="300034" name="Text Box 2"/>
          <p:cNvSpPr txBox="1">
            <a:spLocks noChangeArrowheads="1"/>
          </p:cNvSpPr>
          <p:nvPr/>
        </p:nvSpPr>
        <p:spPr bwMode="auto">
          <a:xfrm>
            <a:off x="304800" y="304800"/>
            <a:ext cx="85344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The actual hardware mechanism that reads or writes a block is the disk read/writes that is part of a system called disk drives</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A disk or a disk pack is mounted on the disk drive which includes a motor that rotates the disks</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A read/write head includes an electronic component attached to a mechanical arm</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Disk pack with multiple surface are controlled by several read/write heads, one for each surface</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All arms are connected to an actuator attached to another electrical motor which moves the read/write head and position them precisely over the cylinder of tracks specified in a block address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laceholder 3"/>
          <p:cNvSpPr>
            <a:spLocks noGrp="1"/>
          </p:cNvSpPr>
          <p:nvPr>
            <p:ph type="sldNum" sz="quarter" idx="10"/>
          </p:nvPr>
        </p:nvSpPr>
        <p:spPr/>
        <p:txBody>
          <a:bodyPr/>
          <a:lstStyle/>
          <a:p>
            <a:fld id="{9177AFBD-5F3B-4F9D-84F7-44F50AD5AD04}" type="slidenum">
              <a:rPr lang="en-US"/>
              <a:pPr/>
              <a:t>16</a:t>
            </a:fld>
            <a:endParaRPr lang="en-US"/>
          </a:p>
        </p:txBody>
      </p:sp>
      <p:sp>
        <p:nvSpPr>
          <p:cNvPr id="301064" name="Line 8"/>
          <p:cNvSpPr>
            <a:spLocks noChangeShapeType="1"/>
          </p:cNvSpPr>
          <p:nvPr/>
        </p:nvSpPr>
        <p:spPr bwMode="auto">
          <a:xfrm>
            <a:off x="1397000" y="2220913"/>
            <a:ext cx="0" cy="349408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01107" name="Group 51"/>
          <p:cNvGrpSpPr>
            <a:grpSpLocks/>
          </p:cNvGrpSpPr>
          <p:nvPr/>
        </p:nvGrpSpPr>
        <p:grpSpPr bwMode="auto">
          <a:xfrm>
            <a:off x="1371600" y="2946400"/>
            <a:ext cx="2209800" cy="223838"/>
            <a:chOff x="2352" y="2033"/>
            <a:chExt cx="1392" cy="141"/>
          </a:xfrm>
        </p:grpSpPr>
        <p:sp>
          <p:nvSpPr>
            <p:cNvPr id="301108" name="Line 52"/>
            <p:cNvSpPr>
              <a:spLocks noChangeShapeType="1"/>
            </p:cNvSpPr>
            <p:nvPr/>
          </p:nvSpPr>
          <p:spPr bwMode="auto">
            <a:xfrm flipV="1">
              <a:off x="3744" y="2033"/>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109" name="Line 53"/>
            <p:cNvSpPr>
              <a:spLocks noChangeShapeType="1"/>
            </p:cNvSpPr>
            <p:nvPr/>
          </p:nvSpPr>
          <p:spPr bwMode="auto">
            <a:xfrm flipV="1">
              <a:off x="2352" y="2109"/>
              <a:ext cx="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110" name="Line 54"/>
            <p:cNvSpPr>
              <a:spLocks noChangeShapeType="1"/>
            </p:cNvSpPr>
            <p:nvPr/>
          </p:nvSpPr>
          <p:spPr bwMode="auto">
            <a:xfrm>
              <a:off x="3744" y="2109"/>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1118" name="Group 62"/>
          <p:cNvGrpSpPr>
            <a:grpSpLocks/>
          </p:cNvGrpSpPr>
          <p:nvPr/>
        </p:nvGrpSpPr>
        <p:grpSpPr bwMode="auto">
          <a:xfrm>
            <a:off x="2971800" y="4876800"/>
            <a:ext cx="3581400" cy="993775"/>
            <a:chOff x="1776" y="862"/>
            <a:chExt cx="2256" cy="626"/>
          </a:xfrm>
        </p:grpSpPr>
        <p:sp>
          <p:nvSpPr>
            <p:cNvPr id="301119" name="Oval 63"/>
            <p:cNvSpPr>
              <a:spLocks noChangeArrowheads="1"/>
            </p:cNvSpPr>
            <p:nvPr/>
          </p:nvSpPr>
          <p:spPr bwMode="auto">
            <a:xfrm>
              <a:off x="1776" y="862"/>
              <a:ext cx="2256" cy="626"/>
            </a:xfrm>
            <a:prstGeom prst="ellipse">
              <a:avLst/>
            </a:prstGeom>
            <a:solidFill>
              <a:schemeClr val="bg2"/>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p>
          </p:txBody>
        </p:sp>
        <p:sp>
          <p:nvSpPr>
            <p:cNvPr id="301120" name="Oval 64"/>
            <p:cNvSpPr>
              <a:spLocks noChangeArrowheads="1"/>
            </p:cNvSpPr>
            <p:nvPr/>
          </p:nvSpPr>
          <p:spPr bwMode="auto">
            <a:xfrm>
              <a:off x="1776" y="862"/>
              <a:ext cx="2256" cy="528"/>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solidFill>
                  <a:srgbClr val="009900"/>
                </a:solidFill>
              </a:endParaRPr>
            </a:p>
          </p:txBody>
        </p:sp>
      </p:grpSp>
      <p:sp>
        <p:nvSpPr>
          <p:cNvPr id="301121" name="Oval 65"/>
          <p:cNvSpPr>
            <a:spLocks noChangeArrowheads="1"/>
          </p:cNvSpPr>
          <p:nvPr/>
        </p:nvSpPr>
        <p:spPr bwMode="auto">
          <a:xfrm>
            <a:off x="3581400" y="5067300"/>
            <a:ext cx="26289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156" name="AutoShape 100"/>
          <p:cNvSpPr>
            <a:spLocks noChangeArrowheads="1"/>
          </p:cNvSpPr>
          <p:nvPr/>
        </p:nvSpPr>
        <p:spPr bwMode="auto">
          <a:xfrm>
            <a:off x="4419600" y="4133850"/>
            <a:ext cx="685800" cy="1123950"/>
          </a:xfrm>
          <a:prstGeom prst="can">
            <a:avLst>
              <a:gd name="adj" fmla="val 40972"/>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160" name="Oval 104"/>
          <p:cNvSpPr>
            <a:spLocks noChangeArrowheads="1"/>
          </p:cNvSpPr>
          <p:nvPr/>
        </p:nvSpPr>
        <p:spPr bwMode="auto">
          <a:xfrm>
            <a:off x="2971800" y="3486150"/>
            <a:ext cx="3581400" cy="993775"/>
          </a:xfrm>
          <a:prstGeom prst="ellipse">
            <a:avLst/>
          </a:prstGeom>
          <a:solidFill>
            <a:schemeClr val="bg2"/>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p>
        </p:txBody>
      </p:sp>
      <p:sp>
        <p:nvSpPr>
          <p:cNvPr id="301161" name="Oval 105"/>
          <p:cNvSpPr>
            <a:spLocks noChangeArrowheads="1"/>
          </p:cNvSpPr>
          <p:nvPr/>
        </p:nvSpPr>
        <p:spPr bwMode="auto">
          <a:xfrm>
            <a:off x="2971800" y="3486150"/>
            <a:ext cx="3581400" cy="838200"/>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solidFill>
                <a:srgbClr val="009900"/>
              </a:solidFill>
            </a:endParaRPr>
          </a:p>
        </p:txBody>
      </p:sp>
      <p:sp>
        <p:nvSpPr>
          <p:cNvPr id="301162" name="Oval 106"/>
          <p:cNvSpPr>
            <a:spLocks noChangeArrowheads="1"/>
          </p:cNvSpPr>
          <p:nvPr/>
        </p:nvSpPr>
        <p:spPr bwMode="auto">
          <a:xfrm>
            <a:off x="3581400" y="3676650"/>
            <a:ext cx="26289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165" name="Oval 109"/>
          <p:cNvSpPr>
            <a:spLocks noChangeArrowheads="1"/>
          </p:cNvSpPr>
          <p:nvPr/>
        </p:nvSpPr>
        <p:spPr bwMode="auto">
          <a:xfrm>
            <a:off x="2971800" y="3036888"/>
            <a:ext cx="3581400" cy="993775"/>
          </a:xfrm>
          <a:prstGeom prst="ellipse">
            <a:avLst/>
          </a:prstGeom>
          <a:solidFill>
            <a:schemeClr val="bg2"/>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p>
        </p:txBody>
      </p:sp>
      <p:sp>
        <p:nvSpPr>
          <p:cNvPr id="301166" name="Oval 110"/>
          <p:cNvSpPr>
            <a:spLocks noChangeArrowheads="1"/>
          </p:cNvSpPr>
          <p:nvPr/>
        </p:nvSpPr>
        <p:spPr bwMode="auto">
          <a:xfrm>
            <a:off x="2971800" y="3036888"/>
            <a:ext cx="3581400" cy="838200"/>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solidFill>
                <a:srgbClr val="009900"/>
              </a:solidFill>
            </a:endParaRPr>
          </a:p>
        </p:txBody>
      </p:sp>
      <p:sp>
        <p:nvSpPr>
          <p:cNvPr id="301167" name="Oval 111"/>
          <p:cNvSpPr>
            <a:spLocks noChangeArrowheads="1"/>
          </p:cNvSpPr>
          <p:nvPr/>
        </p:nvSpPr>
        <p:spPr bwMode="auto">
          <a:xfrm>
            <a:off x="3581400" y="3227388"/>
            <a:ext cx="26289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1169" name="Group 113"/>
          <p:cNvGrpSpPr>
            <a:grpSpLocks/>
          </p:cNvGrpSpPr>
          <p:nvPr/>
        </p:nvGrpSpPr>
        <p:grpSpPr bwMode="auto">
          <a:xfrm>
            <a:off x="2971800" y="2540000"/>
            <a:ext cx="3581400" cy="993775"/>
            <a:chOff x="1776" y="862"/>
            <a:chExt cx="2256" cy="626"/>
          </a:xfrm>
        </p:grpSpPr>
        <p:sp>
          <p:nvSpPr>
            <p:cNvPr id="301170" name="Oval 114"/>
            <p:cNvSpPr>
              <a:spLocks noChangeArrowheads="1"/>
            </p:cNvSpPr>
            <p:nvPr/>
          </p:nvSpPr>
          <p:spPr bwMode="auto">
            <a:xfrm>
              <a:off x="1776" y="862"/>
              <a:ext cx="2256" cy="626"/>
            </a:xfrm>
            <a:prstGeom prst="ellipse">
              <a:avLst/>
            </a:prstGeom>
            <a:solidFill>
              <a:schemeClr val="bg2"/>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p>
          </p:txBody>
        </p:sp>
        <p:sp>
          <p:nvSpPr>
            <p:cNvPr id="301171" name="Oval 115"/>
            <p:cNvSpPr>
              <a:spLocks noChangeArrowheads="1"/>
            </p:cNvSpPr>
            <p:nvPr/>
          </p:nvSpPr>
          <p:spPr bwMode="auto">
            <a:xfrm>
              <a:off x="1776" y="862"/>
              <a:ext cx="2256" cy="528"/>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solidFill>
                  <a:srgbClr val="009900"/>
                </a:solidFill>
              </a:endParaRPr>
            </a:p>
          </p:txBody>
        </p:sp>
      </p:grpSp>
      <p:sp>
        <p:nvSpPr>
          <p:cNvPr id="301172" name="Oval 116"/>
          <p:cNvSpPr>
            <a:spLocks noChangeArrowheads="1"/>
          </p:cNvSpPr>
          <p:nvPr/>
        </p:nvSpPr>
        <p:spPr bwMode="auto">
          <a:xfrm>
            <a:off x="3581400" y="2730500"/>
            <a:ext cx="26289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175" name="Oval 119"/>
          <p:cNvSpPr>
            <a:spLocks noChangeArrowheads="1"/>
          </p:cNvSpPr>
          <p:nvPr/>
        </p:nvSpPr>
        <p:spPr bwMode="auto">
          <a:xfrm>
            <a:off x="2971800" y="2043113"/>
            <a:ext cx="3581400" cy="993775"/>
          </a:xfrm>
          <a:prstGeom prst="ellipse">
            <a:avLst/>
          </a:prstGeom>
          <a:solidFill>
            <a:schemeClr val="bg2"/>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p>
        </p:txBody>
      </p:sp>
      <p:sp>
        <p:nvSpPr>
          <p:cNvPr id="301176" name="Oval 120"/>
          <p:cNvSpPr>
            <a:spLocks noChangeArrowheads="1"/>
          </p:cNvSpPr>
          <p:nvPr/>
        </p:nvSpPr>
        <p:spPr bwMode="auto">
          <a:xfrm>
            <a:off x="2971800" y="2043113"/>
            <a:ext cx="3581400" cy="838200"/>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solidFill>
                <a:srgbClr val="009900"/>
              </a:solidFill>
            </a:endParaRPr>
          </a:p>
        </p:txBody>
      </p:sp>
      <p:sp>
        <p:nvSpPr>
          <p:cNvPr id="301177" name="Oval 121"/>
          <p:cNvSpPr>
            <a:spLocks noChangeArrowheads="1"/>
          </p:cNvSpPr>
          <p:nvPr/>
        </p:nvSpPr>
        <p:spPr bwMode="auto">
          <a:xfrm>
            <a:off x="3581400" y="2233613"/>
            <a:ext cx="26289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178" name="AutoShape 122"/>
          <p:cNvSpPr>
            <a:spLocks noChangeArrowheads="1"/>
          </p:cNvSpPr>
          <p:nvPr/>
        </p:nvSpPr>
        <p:spPr bwMode="auto">
          <a:xfrm>
            <a:off x="4419600" y="488950"/>
            <a:ext cx="685800" cy="2060575"/>
          </a:xfrm>
          <a:prstGeom prst="can">
            <a:avLst>
              <a:gd name="adj" fmla="val 25000"/>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179" name="AutoShape 123"/>
          <p:cNvSpPr>
            <a:spLocks noChangeArrowheads="1"/>
          </p:cNvSpPr>
          <p:nvPr/>
        </p:nvSpPr>
        <p:spPr bwMode="auto">
          <a:xfrm>
            <a:off x="5105400" y="2290763"/>
            <a:ext cx="457200" cy="296862"/>
          </a:xfrm>
          <a:prstGeom prst="curvedLeftArrow">
            <a:avLst>
              <a:gd name="adj1" fmla="val 20000"/>
              <a:gd name="adj2" fmla="val 40000"/>
              <a:gd name="adj3" fmla="val 5133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1188" name="Group 132"/>
          <p:cNvGrpSpPr>
            <a:grpSpLocks/>
          </p:cNvGrpSpPr>
          <p:nvPr/>
        </p:nvGrpSpPr>
        <p:grpSpPr bwMode="auto">
          <a:xfrm>
            <a:off x="2971800" y="146050"/>
            <a:ext cx="3581400" cy="993775"/>
            <a:chOff x="3504" y="2686"/>
            <a:chExt cx="2256" cy="626"/>
          </a:xfrm>
        </p:grpSpPr>
        <p:sp>
          <p:nvSpPr>
            <p:cNvPr id="301182" name="Oval 126"/>
            <p:cNvSpPr>
              <a:spLocks noChangeArrowheads="1"/>
            </p:cNvSpPr>
            <p:nvPr/>
          </p:nvSpPr>
          <p:spPr bwMode="auto">
            <a:xfrm>
              <a:off x="3504" y="2686"/>
              <a:ext cx="2256" cy="626"/>
            </a:xfrm>
            <a:prstGeom prst="ellipse">
              <a:avLst/>
            </a:prstGeom>
            <a:solidFill>
              <a:schemeClr val="bg2"/>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p>
          </p:txBody>
        </p:sp>
        <p:grpSp>
          <p:nvGrpSpPr>
            <p:cNvPr id="301187" name="Group 131"/>
            <p:cNvGrpSpPr>
              <a:grpSpLocks/>
            </p:cNvGrpSpPr>
            <p:nvPr/>
          </p:nvGrpSpPr>
          <p:grpSpPr bwMode="auto">
            <a:xfrm>
              <a:off x="3504" y="2686"/>
              <a:ext cx="2256" cy="528"/>
              <a:chOff x="3504" y="2686"/>
              <a:chExt cx="2256" cy="528"/>
            </a:xfrm>
          </p:grpSpPr>
          <p:sp>
            <p:nvSpPr>
              <p:cNvPr id="301183" name="Oval 127"/>
              <p:cNvSpPr>
                <a:spLocks noChangeArrowheads="1"/>
              </p:cNvSpPr>
              <p:nvPr/>
            </p:nvSpPr>
            <p:spPr bwMode="auto">
              <a:xfrm>
                <a:off x="3504" y="2686"/>
                <a:ext cx="2256" cy="528"/>
              </a:xfrm>
              <a:prstGeom prst="ellipse">
                <a:avLst/>
              </a:prstGeom>
              <a:solidFill>
                <a:schemeClr val="bg1"/>
              </a:solidFill>
              <a:ln w="9525">
                <a:solidFill>
                  <a:schemeClr val="tx1"/>
                </a:solidFill>
                <a:round/>
                <a:headEnd/>
                <a:tailEnd/>
              </a:ln>
              <a:effectLst>
                <a:prstShdw prst="shdw18" dist="17961" dir="13500000">
                  <a:schemeClr val="tx1">
                    <a:gamma/>
                    <a:shade val="60000"/>
                    <a:invGamma/>
                  </a:schemeClr>
                </a:prstShdw>
              </a:effectLst>
            </p:spPr>
            <p:txBody>
              <a:bodyPr wrap="none" anchor="ctr"/>
              <a:lstStyle/>
              <a:p>
                <a:pPr algn="ctr"/>
                <a:endParaRPr lang="en-US">
                  <a:solidFill>
                    <a:srgbClr val="009900"/>
                  </a:solidFill>
                </a:endParaRPr>
              </a:p>
            </p:txBody>
          </p:sp>
          <p:sp>
            <p:nvSpPr>
              <p:cNvPr id="301184" name="Oval 128"/>
              <p:cNvSpPr>
                <a:spLocks noChangeArrowheads="1"/>
              </p:cNvSpPr>
              <p:nvPr/>
            </p:nvSpPr>
            <p:spPr bwMode="auto">
              <a:xfrm>
                <a:off x="3888" y="2806"/>
                <a:ext cx="1656"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01190" name="Group 134"/>
          <p:cNvGrpSpPr>
            <a:grpSpLocks/>
          </p:cNvGrpSpPr>
          <p:nvPr/>
        </p:nvGrpSpPr>
        <p:grpSpPr bwMode="auto">
          <a:xfrm>
            <a:off x="1371600" y="488950"/>
            <a:ext cx="2209800" cy="103188"/>
            <a:chOff x="552" y="794"/>
            <a:chExt cx="1392" cy="65"/>
          </a:xfrm>
        </p:grpSpPr>
        <p:sp>
          <p:nvSpPr>
            <p:cNvPr id="301191" name="Line 135"/>
            <p:cNvSpPr>
              <a:spLocks noChangeShapeType="1"/>
            </p:cNvSpPr>
            <p:nvPr/>
          </p:nvSpPr>
          <p:spPr bwMode="auto">
            <a:xfrm flipV="1">
              <a:off x="552" y="794"/>
              <a:ext cx="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192" name="Line 136"/>
            <p:cNvSpPr>
              <a:spLocks noChangeShapeType="1"/>
            </p:cNvSpPr>
            <p:nvPr/>
          </p:nvSpPr>
          <p:spPr bwMode="auto">
            <a:xfrm>
              <a:off x="1944" y="794"/>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1196" name="Group 140"/>
          <p:cNvGrpSpPr>
            <a:grpSpLocks/>
          </p:cNvGrpSpPr>
          <p:nvPr/>
        </p:nvGrpSpPr>
        <p:grpSpPr bwMode="auto">
          <a:xfrm>
            <a:off x="1371600" y="2924175"/>
            <a:ext cx="2209800" cy="223838"/>
            <a:chOff x="2352" y="2033"/>
            <a:chExt cx="1392" cy="141"/>
          </a:xfrm>
        </p:grpSpPr>
        <p:sp>
          <p:nvSpPr>
            <p:cNvPr id="301197" name="Line 141"/>
            <p:cNvSpPr>
              <a:spLocks noChangeShapeType="1"/>
            </p:cNvSpPr>
            <p:nvPr/>
          </p:nvSpPr>
          <p:spPr bwMode="auto">
            <a:xfrm flipV="1">
              <a:off x="3744" y="2033"/>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198" name="Line 142"/>
            <p:cNvSpPr>
              <a:spLocks noChangeShapeType="1"/>
            </p:cNvSpPr>
            <p:nvPr/>
          </p:nvSpPr>
          <p:spPr bwMode="auto">
            <a:xfrm flipV="1">
              <a:off x="2352" y="2109"/>
              <a:ext cx="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199" name="Line 143"/>
            <p:cNvSpPr>
              <a:spLocks noChangeShapeType="1"/>
            </p:cNvSpPr>
            <p:nvPr/>
          </p:nvSpPr>
          <p:spPr bwMode="auto">
            <a:xfrm>
              <a:off x="3744" y="2109"/>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1200" name="Group 144"/>
          <p:cNvGrpSpPr>
            <a:grpSpLocks/>
          </p:cNvGrpSpPr>
          <p:nvPr/>
        </p:nvGrpSpPr>
        <p:grpSpPr bwMode="auto">
          <a:xfrm>
            <a:off x="1371600" y="3421063"/>
            <a:ext cx="2209800" cy="223837"/>
            <a:chOff x="2352" y="2033"/>
            <a:chExt cx="1392" cy="141"/>
          </a:xfrm>
        </p:grpSpPr>
        <p:sp>
          <p:nvSpPr>
            <p:cNvPr id="301201" name="Line 145"/>
            <p:cNvSpPr>
              <a:spLocks noChangeShapeType="1"/>
            </p:cNvSpPr>
            <p:nvPr/>
          </p:nvSpPr>
          <p:spPr bwMode="auto">
            <a:xfrm flipV="1">
              <a:off x="3744" y="2033"/>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02" name="Line 146"/>
            <p:cNvSpPr>
              <a:spLocks noChangeShapeType="1"/>
            </p:cNvSpPr>
            <p:nvPr/>
          </p:nvSpPr>
          <p:spPr bwMode="auto">
            <a:xfrm flipV="1">
              <a:off x="2352" y="2109"/>
              <a:ext cx="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03" name="Line 147"/>
            <p:cNvSpPr>
              <a:spLocks noChangeShapeType="1"/>
            </p:cNvSpPr>
            <p:nvPr/>
          </p:nvSpPr>
          <p:spPr bwMode="auto">
            <a:xfrm>
              <a:off x="3744" y="2109"/>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1204" name="Group 148"/>
          <p:cNvGrpSpPr>
            <a:grpSpLocks/>
          </p:cNvGrpSpPr>
          <p:nvPr/>
        </p:nvGrpSpPr>
        <p:grpSpPr bwMode="auto">
          <a:xfrm>
            <a:off x="1371600" y="3875088"/>
            <a:ext cx="2209800" cy="223837"/>
            <a:chOff x="2352" y="2033"/>
            <a:chExt cx="1392" cy="141"/>
          </a:xfrm>
        </p:grpSpPr>
        <p:sp>
          <p:nvSpPr>
            <p:cNvPr id="301205" name="Line 149"/>
            <p:cNvSpPr>
              <a:spLocks noChangeShapeType="1"/>
            </p:cNvSpPr>
            <p:nvPr/>
          </p:nvSpPr>
          <p:spPr bwMode="auto">
            <a:xfrm flipV="1">
              <a:off x="3744" y="2033"/>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06" name="Line 150"/>
            <p:cNvSpPr>
              <a:spLocks noChangeShapeType="1"/>
            </p:cNvSpPr>
            <p:nvPr/>
          </p:nvSpPr>
          <p:spPr bwMode="auto">
            <a:xfrm flipV="1">
              <a:off x="2352" y="2109"/>
              <a:ext cx="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07" name="Line 151"/>
            <p:cNvSpPr>
              <a:spLocks noChangeShapeType="1"/>
            </p:cNvSpPr>
            <p:nvPr/>
          </p:nvSpPr>
          <p:spPr bwMode="auto">
            <a:xfrm>
              <a:off x="3744" y="2109"/>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1208" name="Group 152"/>
          <p:cNvGrpSpPr>
            <a:grpSpLocks/>
          </p:cNvGrpSpPr>
          <p:nvPr/>
        </p:nvGrpSpPr>
        <p:grpSpPr bwMode="auto">
          <a:xfrm>
            <a:off x="1371600" y="5033963"/>
            <a:ext cx="2209800" cy="223837"/>
            <a:chOff x="2352" y="2033"/>
            <a:chExt cx="1392" cy="141"/>
          </a:xfrm>
        </p:grpSpPr>
        <p:sp>
          <p:nvSpPr>
            <p:cNvPr id="301209" name="Line 153"/>
            <p:cNvSpPr>
              <a:spLocks noChangeShapeType="1"/>
            </p:cNvSpPr>
            <p:nvPr/>
          </p:nvSpPr>
          <p:spPr bwMode="auto">
            <a:xfrm flipV="1">
              <a:off x="3744" y="2033"/>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10" name="Line 154"/>
            <p:cNvSpPr>
              <a:spLocks noChangeShapeType="1"/>
            </p:cNvSpPr>
            <p:nvPr/>
          </p:nvSpPr>
          <p:spPr bwMode="auto">
            <a:xfrm flipV="1">
              <a:off x="2352" y="2109"/>
              <a:ext cx="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11" name="Line 155"/>
            <p:cNvSpPr>
              <a:spLocks noChangeShapeType="1"/>
            </p:cNvSpPr>
            <p:nvPr/>
          </p:nvSpPr>
          <p:spPr bwMode="auto">
            <a:xfrm>
              <a:off x="3744" y="2109"/>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1216" name="Group 160"/>
          <p:cNvGrpSpPr>
            <a:grpSpLocks/>
          </p:cNvGrpSpPr>
          <p:nvPr/>
        </p:nvGrpSpPr>
        <p:grpSpPr bwMode="auto">
          <a:xfrm>
            <a:off x="1371600" y="5364163"/>
            <a:ext cx="2209800" cy="103187"/>
            <a:chOff x="504" y="3627"/>
            <a:chExt cx="1368" cy="67"/>
          </a:xfrm>
        </p:grpSpPr>
        <p:sp>
          <p:nvSpPr>
            <p:cNvPr id="301213" name="Line 157"/>
            <p:cNvSpPr>
              <a:spLocks noChangeShapeType="1"/>
            </p:cNvSpPr>
            <p:nvPr/>
          </p:nvSpPr>
          <p:spPr bwMode="auto">
            <a:xfrm flipV="1">
              <a:off x="1872" y="3627"/>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14" name="Line 158"/>
            <p:cNvSpPr>
              <a:spLocks noChangeShapeType="1"/>
            </p:cNvSpPr>
            <p:nvPr/>
          </p:nvSpPr>
          <p:spPr bwMode="auto">
            <a:xfrm flipV="1">
              <a:off x="504" y="3694"/>
              <a:ext cx="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1217" name="Line 161"/>
          <p:cNvSpPr>
            <a:spLocks noChangeShapeType="1"/>
          </p:cNvSpPr>
          <p:nvPr/>
        </p:nvSpPr>
        <p:spPr bwMode="auto">
          <a:xfrm>
            <a:off x="1371600" y="146050"/>
            <a:ext cx="0" cy="838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24" name="Oval 168"/>
          <p:cNvSpPr>
            <a:spLocks noChangeArrowheads="1"/>
          </p:cNvSpPr>
          <p:nvPr/>
        </p:nvSpPr>
        <p:spPr bwMode="auto">
          <a:xfrm>
            <a:off x="4425950" y="492125"/>
            <a:ext cx="762000" cy="182563"/>
          </a:xfrm>
          <a:prstGeom prst="ellipse">
            <a:avLst/>
          </a:prstGeom>
          <a:solidFill>
            <a:srgbClr val="66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231" name="Text Box 175"/>
          <p:cNvSpPr txBox="1">
            <a:spLocks noChangeArrowheads="1"/>
          </p:cNvSpPr>
          <p:nvPr/>
        </p:nvSpPr>
        <p:spPr bwMode="auto">
          <a:xfrm>
            <a:off x="2200275" y="1139825"/>
            <a:ext cx="59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arm</a:t>
            </a:r>
          </a:p>
        </p:txBody>
      </p:sp>
      <p:sp>
        <p:nvSpPr>
          <p:cNvPr id="301232" name="Text Box 176"/>
          <p:cNvSpPr txBox="1">
            <a:spLocks noChangeArrowheads="1"/>
          </p:cNvSpPr>
          <p:nvPr/>
        </p:nvSpPr>
        <p:spPr bwMode="auto">
          <a:xfrm>
            <a:off x="304800" y="2182813"/>
            <a:ext cx="100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actuator</a:t>
            </a:r>
          </a:p>
        </p:txBody>
      </p:sp>
      <p:sp>
        <p:nvSpPr>
          <p:cNvPr id="301233" name="Text Box 177"/>
          <p:cNvSpPr txBox="1">
            <a:spLocks noChangeArrowheads="1"/>
          </p:cNvSpPr>
          <p:nvPr/>
        </p:nvSpPr>
        <p:spPr bwMode="auto">
          <a:xfrm>
            <a:off x="7413625" y="782638"/>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track</a:t>
            </a:r>
          </a:p>
        </p:txBody>
      </p:sp>
      <p:sp>
        <p:nvSpPr>
          <p:cNvPr id="301234" name="Text Box 178"/>
          <p:cNvSpPr txBox="1">
            <a:spLocks noChangeArrowheads="1"/>
          </p:cNvSpPr>
          <p:nvPr/>
        </p:nvSpPr>
        <p:spPr bwMode="auto">
          <a:xfrm>
            <a:off x="5105400" y="1474788"/>
            <a:ext cx="882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spindle</a:t>
            </a:r>
          </a:p>
        </p:txBody>
      </p:sp>
      <p:sp>
        <p:nvSpPr>
          <p:cNvPr id="301235" name="Text Box 179"/>
          <p:cNvSpPr txBox="1">
            <a:spLocks noChangeArrowheads="1"/>
          </p:cNvSpPr>
          <p:nvPr/>
        </p:nvSpPr>
        <p:spPr bwMode="auto">
          <a:xfrm>
            <a:off x="6848475" y="1506538"/>
            <a:ext cx="1435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disk rotation</a:t>
            </a:r>
          </a:p>
        </p:txBody>
      </p:sp>
      <p:sp>
        <p:nvSpPr>
          <p:cNvPr id="301236" name="Text Box 180"/>
          <p:cNvSpPr txBox="1">
            <a:spLocks noChangeArrowheads="1"/>
          </p:cNvSpPr>
          <p:nvPr/>
        </p:nvSpPr>
        <p:spPr bwMode="auto">
          <a:xfrm>
            <a:off x="7439025" y="3067050"/>
            <a:ext cx="11715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cylinder </a:t>
            </a:r>
          </a:p>
          <a:p>
            <a:r>
              <a:rPr lang="en-US" sz="1600" b="1"/>
              <a:t>of tracks</a:t>
            </a:r>
          </a:p>
        </p:txBody>
      </p:sp>
      <p:sp>
        <p:nvSpPr>
          <p:cNvPr id="301237" name="Line 181"/>
          <p:cNvSpPr>
            <a:spLocks noChangeShapeType="1"/>
          </p:cNvSpPr>
          <p:nvPr/>
        </p:nvSpPr>
        <p:spPr bwMode="auto">
          <a:xfrm>
            <a:off x="6210300" y="1506538"/>
            <a:ext cx="0" cy="3857625"/>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301239" name="AutoShape 183"/>
          <p:cNvCxnSpPr>
            <a:cxnSpLocks noChangeShapeType="1"/>
            <a:stCxn id="301177" idx="6"/>
            <a:endCxn id="301236" idx="1"/>
          </p:cNvCxnSpPr>
          <p:nvPr/>
        </p:nvCxnSpPr>
        <p:spPr bwMode="auto">
          <a:xfrm>
            <a:off x="6210300" y="2462213"/>
            <a:ext cx="1228725" cy="895350"/>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40" name="AutoShape 184"/>
          <p:cNvCxnSpPr>
            <a:cxnSpLocks noChangeShapeType="1"/>
          </p:cNvCxnSpPr>
          <p:nvPr/>
        </p:nvCxnSpPr>
        <p:spPr bwMode="auto">
          <a:xfrm>
            <a:off x="6234113" y="2930525"/>
            <a:ext cx="1204912" cy="447675"/>
          </a:xfrm>
          <a:prstGeom prst="curvedConnector3">
            <a:avLst>
              <a:gd name="adj1" fmla="val 4993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41" name="AutoShape 185"/>
          <p:cNvCxnSpPr>
            <a:cxnSpLocks noChangeShapeType="1"/>
          </p:cNvCxnSpPr>
          <p:nvPr/>
        </p:nvCxnSpPr>
        <p:spPr bwMode="auto">
          <a:xfrm flipV="1">
            <a:off x="6234113" y="3421063"/>
            <a:ext cx="1204912" cy="65087"/>
          </a:xfrm>
          <a:prstGeom prst="curvedConnector3">
            <a:avLst>
              <a:gd name="adj1" fmla="val 4993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42" name="AutoShape 186"/>
          <p:cNvCxnSpPr>
            <a:cxnSpLocks noChangeShapeType="1"/>
          </p:cNvCxnSpPr>
          <p:nvPr/>
        </p:nvCxnSpPr>
        <p:spPr bwMode="auto">
          <a:xfrm flipV="1">
            <a:off x="6234113" y="3421063"/>
            <a:ext cx="1204912" cy="455612"/>
          </a:xfrm>
          <a:prstGeom prst="curvedConnector3">
            <a:avLst>
              <a:gd name="adj1" fmla="val 4993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43" name="AutoShape 187"/>
          <p:cNvCxnSpPr>
            <a:cxnSpLocks noChangeShapeType="1"/>
          </p:cNvCxnSpPr>
          <p:nvPr/>
        </p:nvCxnSpPr>
        <p:spPr bwMode="auto">
          <a:xfrm rot="16200000">
            <a:off x="5901532" y="3729831"/>
            <a:ext cx="1846262" cy="1228725"/>
          </a:xfrm>
          <a:prstGeom prst="curvedConnector3">
            <a:avLst>
              <a:gd name="adj1" fmla="val 4995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44" name="AutoShape 188"/>
          <p:cNvCxnSpPr>
            <a:cxnSpLocks noChangeShapeType="1"/>
            <a:endCxn id="301179" idx="4"/>
          </p:cNvCxnSpPr>
          <p:nvPr/>
        </p:nvCxnSpPr>
        <p:spPr bwMode="auto">
          <a:xfrm rot="10800000" flipV="1">
            <a:off x="5562600" y="1773238"/>
            <a:ext cx="1414463" cy="650875"/>
          </a:xfrm>
          <a:prstGeom prst="curvedConnector3">
            <a:avLst>
              <a:gd name="adj1" fmla="val 499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45" name="AutoShape 189"/>
          <p:cNvCxnSpPr>
            <a:cxnSpLocks noChangeShapeType="1"/>
          </p:cNvCxnSpPr>
          <p:nvPr/>
        </p:nvCxnSpPr>
        <p:spPr bwMode="auto">
          <a:xfrm rot="10800000">
            <a:off x="6108700" y="654050"/>
            <a:ext cx="1319213" cy="228600"/>
          </a:xfrm>
          <a:prstGeom prst="curvedConnector3">
            <a:avLst>
              <a:gd name="adj1" fmla="val 4994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46" name="AutoShape 190"/>
          <p:cNvCxnSpPr>
            <a:cxnSpLocks noChangeShapeType="1"/>
            <a:endCxn id="301231" idx="0"/>
          </p:cNvCxnSpPr>
          <p:nvPr/>
        </p:nvCxnSpPr>
        <p:spPr bwMode="auto">
          <a:xfrm rot="5400000">
            <a:off x="2317750" y="666750"/>
            <a:ext cx="650875" cy="295275"/>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47" name="AutoShape 191"/>
          <p:cNvCxnSpPr>
            <a:cxnSpLocks noChangeShapeType="1"/>
          </p:cNvCxnSpPr>
          <p:nvPr/>
        </p:nvCxnSpPr>
        <p:spPr bwMode="auto">
          <a:xfrm rot="16200000">
            <a:off x="1961357" y="1745456"/>
            <a:ext cx="773112" cy="295275"/>
          </a:xfrm>
          <a:prstGeom prst="curvedConnector3">
            <a:avLst>
              <a:gd name="adj1" fmla="val 4989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48" name="AutoShape 192"/>
          <p:cNvCxnSpPr>
            <a:cxnSpLocks noChangeShapeType="1"/>
            <a:endCxn id="301232" idx="0"/>
          </p:cNvCxnSpPr>
          <p:nvPr/>
        </p:nvCxnSpPr>
        <p:spPr bwMode="auto">
          <a:xfrm rot="5400000">
            <a:off x="491331" y="1302544"/>
            <a:ext cx="1198563" cy="561975"/>
          </a:xfrm>
          <a:prstGeom prst="curvedConnector3">
            <a:avLst>
              <a:gd name="adj1" fmla="val 4993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49" name="AutoShape 193"/>
          <p:cNvCxnSpPr>
            <a:cxnSpLocks noChangeShapeType="1"/>
            <a:endCxn id="301232" idx="2"/>
          </p:cNvCxnSpPr>
          <p:nvPr/>
        </p:nvCxnSpPr>
        <p:spPr bwMode="auto">
          <a:xfrm rot="10800000">
            <a:off x="809625" y="2549525"/>
            <a:ext cx="561975" cy="37465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1250" name="AutoShape 194"/>
          <p:cNvCxnSpPr>
            <a:cxnSpLocks noChangeShapeType="1"/>
          </p:cNvCxnSpPr>
          <p:nvPr/>
        </p:nvCxnSpPr>
        <p:spPr bwMode="auto">
          <a:xfrm>
            <a:off x="1136650" y="5870575"/>
            <a:ext cx="519113"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1251" name="Text Box 195"/>
          <p:cNvSpPr txBox="1">
            <a:spLocks noChangeArrowheads="1"/>
          </p:cNvSpPr>
          <p:nvPr/>
        </p:nvSpPr>
        <p:spPr bwMode="auto">
          <a:xfrm>
            <a:off x="1136650" y="6019800"/>
            <a:ext cx="2082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actuator movement</a:t>
            </a:r>
          </a:p>
        </p:txBody>
      </p:sp>
      <p:sp>
        <p:nvSpPr>
          <p:cNvPr id="301252" name="Line 196"/>
          <p:cNvSpPr>
            <a:spLocks noChangeShapeType="1"/>
          </p:cNvSpPr>
          <p:nvPr/>
        </p:nvSpPr>
        <p:spPr bwMode="auto">
          <a:xfrm flipV="1">
            <a:off x="4953000" y="33655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53" name="Line 197"/>
          <p:cNvSpPr>
            <a:spLocks noChangeShapeType="1"/>
          </p:cNvSpPr>
          <p:nvPr/>
        </p:nvSpPr>
        <p:spPr bwMode="auto">
          <a:xfrm flipV="1">
            <a:off x="5124450" y="396875"/>
            <a:ext cx="630238" cy="136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54" name="Line 198"/>
          <p:cNvSpPr>
            <a:spLocks noChangeShapeType="1"/>
          </p:cNvSpPr>
          <p:nvPr/>
        </p:nvSpPr>
        <p:spPr bwMode="auto">
          <a:xfrm flipV="1">
            <a:off x="4724400" y="33655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55" name="Line 199"/>
          <p:cNvSpPr>
            <a:spLocks noChangeShapeType="1"/>
          </p:cNvSpPr>
          <p:nvPr/>
        </p:nvSpPr>
        <p:spPr bwMode="auto">
          <a:xfrm flipH="1" flipV="1">
            <a:off x="4227513" y="365125"/>
            <a:ext cx="314325" cy="1460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56" name="Line 200"/>
          <p:cNvSpPr>
            <a:spLocks noChangeShapeType="1"/>
          </p:cNvSpPr>
          <p:nvPr/>
        </p:nvSpPr>
        <p:spPr bwMode="auto">
          <a:xfrm flipH="1" flipV="1">
            <a:off x="3722688" y="461963"/>
            <a:ext cx="698500" cy="104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57" name="Line 201"/>
          <p:cNvSpPr>
            <a:spLocks noChangeShapeType="1"/>
          </p:cNvSpPr>
          <p:nvPr/>
        </p:nvSpPr>
        <p:spPr bwMode="auto">
          <a:xfrm flipH="1">
            <a:off x="3746500" y="620713"/>
            <a:ext cx="711200" cy="53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58" name="Line 202"/>
          <p:cNvSpPr>
            <a:spLocks noChangeShapeType="1"/>
          </p:cNvSpPr>
          <p:nvPr/>
        </p:nvSpPr>
        <p:spPr bwMode="auto">
          <a:xfrm flipH="1">
            <a:off x="4341813" y="647700"/>
            <a:ext cx="204787" cy="120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59" name="Line 203"/>
          <p:cNvSpPr>
            <a:spLocks noChangeShapeType="1"/>
          </p:cNvSpPr>
          <p:nvPr/>
        </p:nvSpPr>
        <p:spPr bwMode="auto">
          <a:xfrm flipH="1">
            <a:off x="4713288" y="665163"/>
            <a:ext cx="11112" cy="123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60" name="Line 204"/>
          <p:cNvSpPr>
            <a:spLocks noChangeShapeType="1"/>
          </p:cNvSpPr>
          <p:nvPr/>
        </p:nvSpPr>
        <p:spPr bwMode="auto">
          <a:xfrm flipH="1" flipV="1">
            <a:off x="4913313" y="669925"/>
            <a:ext cx="149225" cy="120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61" name="Line 205"/>
          <p:cNvSpPr>
            <a:spLocks noChangeShapeType="1"/>
          </p:cNvSpPr>
          <p:nvPr/>
        </p:nvSpPr>
        <p:spPr bwMode="auto">
          <a:xfrm flipH="1" flipV="1">
            <a:off x="5103813" y="641350"/>
            <a:ext cx="546100" cy="1095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62" name="Line 206"/>
          <p:cNvSpPr>
            <a:spLocks noChangeShapeType="1"/>
          </p:cNvSpPr>
          <p:nvPr/>
        </p:nvSpPr>
        <p:spPr bwMode="auto">
          <a:xfrm flipH="1">
            <a:off x="5178425" y="555625"/>
            <a:ext cx="1035050" cy="396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64" name="Text Box 208"/>
          <p:cNvSpPr txBox="1">
            <a:spLocks noChangeArrowheads="1"/>
          </p:cNvSpPr>
          <p:nvPr/>
        </p:nvSpPr>
        <p:spPr bwMode="auto">
          <a:xfrm>
            <a:off x="7235825" y="160338"/>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1"/>
              <a:t>sector</a:t>
            </a:r>
          </a:p>
        </p:txBody>
      </p:sp>
      <p:cxnSp>
        <p:nvCxnSpPr>
          <p:cNvPr id="301265" name="AutoShape 209"/>
          <p:cNvCxnSpPr>
            <a:cxnSpLocks noChangeShapeType="1"/>
          </p:cNvCxnSpPr>
          <p:nvPr/>
        </p:nvCxnSpPr>
        <p:spPr bwMode="auto">
          <a:xfrm rot="10800000" flipV="1">
            <a:off x="5727700" y="196850"/>
            <a:ext cx="1598613" cy="292100"/>
          </a:xfrm>
          <a:prstGeom prst="curvedConnector3">
            <a:avLst>
              <a:gd name="adj1" fmla="val 4994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01266" name="Group 210"/>
          <p:cNvGrpSpPr>
            <a:grpSpLocks/>
          </p:cNvGrpSpPr>
          <p:nvPr/>
        </p:nvGrpSpPr>
        <p:grpSpPr bwMode="auto">
          <a:xfrm>
            <a:off x="1435100" y="2200275"/>
            <a:ext cx="2209800" cy="223838"/>
            <a:chOff x="2352" y="2033"/>
            <a:chExt cx="1392" cy="141"/>
          </a:xfrm>
        </p:grpSpPr>
        <p:sp>
          <p:nvSpPr>
            <p:cNvPr id="301267" name="Line 211"/>
            <p:cNvSpPr>
              <a:spLocks noChangeShapeType="1"/>
            </p:cNvSpPr>
            <p:nvPr/>
          </p:nvSpPr>
          <p:spPr bwMode="auto">
            <a:xfrm flipV="1">
              <a:off x="3744" y="2033"/>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68" name="Line 212"/>
            <p:cNvSpPr>
              <a:spLocks noChangeShapeType="1"/>
            </p:cNvSpPr>
            <p:nvPr/>
          </p:nvSpPr>
          <p:spPr bwMode="auto">
            <a:xfrm flipV="1">
              <a:off x="2352" y="2109"/>
              <a:ext cx="136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269" name="Line 213"/>
            <p:cNvSpPr>
              <a:spLocks noChangeShapeType="1"/>
            </p:cNvSpPr>
            <p:nvPr/>
          </p:nvSpPr>
          <p:spPr bwMode="auto">
            <a:xfrm>
              <a:off x="3744" y="2109"/>
              <a:ext cx="0" cy="6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DB2BF5A-3C50-45B9-BA30-2BEEC22A3D4F}" type="slidenum">
              <a:rPr lang="en-US"/>
              <a:pPr/>
              <a:t>17</a:t>
            </a:fld>
            <a:endParaRPr lang="en-US"/>
          </a:p>
        </p:txBody>
      </p:sp>
      <p:sp>
        <p:nvSpPr>
          <p:cNvPr id="302082" name="Text Box 2"/>
          <p:cNvSpPr txBox="1">
            <a:spLocks noChangeArrowheads="1"/>
          </p:cNvSpPr>
          <p:nvPr/>
        </p:nvSpPr>
        <p:spPr bwMode="auto">
          <a:xfrm>
            <a:off x="228600" y="304800"/>
            <a:ext cx="85344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Disk Controller:</a:t>
            </a:r>
          </a:p>
          <a:p>
            <a:pPr lvl="1">
              <a:buClr>
                <a:srgbClr val="CC0000"/>
              </a:buClr>
              <a:buFontTx/>
              <a:buChar char="•"/>
            </a:pPr>
            <a:r>
              <a:rPr lang="en-US" dirty="0">
                <a:solidFill>
                  <a:srgbClr val="000000"/>
                </a:solidFill>
              </a:rPr>
              <a:t>It is embedded in the disk drive and controls the disk drive and interfaces it to the computer system. The controller accepts I/O commands and tracks appropriate actions to position the arm and causes the read/write action to take place</a:t>
            </a:r>
          </a:p>
          <a:p>
            <a:pPr lvl="1">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Seek time:</a:t>
            </a:r>
          </a:p>
          <a:p>
            <a:pPr lvl="1">
              <a:buClr>
                <a:srgbClr val="CC0000"/>
              </a:buClr>
              <a:buFontTx/>
              <a:buChar char="•"/>
            </a:pPr>
            <a:r>
              <a:rPr lang="en-US" dirty="0">
                <a:solidFill>
                  <a:srgbClr val="000000"/>
                </a:solidFill>
              </a:rPr>
              <a:t>It is the time taken for the disk controller to position head on the correct track. </a:t>
            </a:r>
          </a:p>
          <a:p>
            <a:pPr lvl="1">
              <a:buClr>
                <a:srgbClr val="CC0000"/>
              </a:buClr>
              <a:buFontTx/>
              <a:buChar char="•"/>
            </a:pPr>
            <a:r>
              <a:rPr lang="en-US" dirty="0">
                <a:solidFill>
                  <a:srgbClr val="000000"/>
                </a:solidFill>
              </a:rPr>
              <a:t>Typical seek time is 5 to 10 msec on desktop and between 3 to 8 msec on the servers</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Rotational Time (latency):</a:t>
            </a:r>
          </a:p>
          <a:p>
            <a:pPr lvl="1">
              <a:buClr>
                <a:srgbClr val="CC0000"/>
              </a:buClr>
              <a:buFontTx/>
              <a:buChar char="•"/>
            </a:pPr>
            <a:r>
              <a:rPr lang="en-US" dirty="0">
                <a:solidFill>
                  <a:srgbClr val="000000"/>
                </a:solidFill>
              </a:rPr>
              <a:t>It is the time disk needs to search a block on a track. So latency is the time to rotate the disk so that  the desired block  gets under the read/write head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CC0E83B7-BF79-483F-B686-1152F189A7DA}" type="slidenum">
              <a:rPr lang="en-US"/>
              <a:pPr/>
              <a:t>18</a:t>
            </a:fld>
            <a:endParaRPr lang="en-US"/>
          </a:p>
        </p:txBody>
      </p:sp>
      <p:sp>
        <p:nvSpPr>
          <p:cNvPr id="303106" name="Text Box 2"/>
          <p:cNvSpPr txBox="1">
            <a:spLocks noChangeArrowheads="1"/>
          </p:cNvSpPr>
          <p:nvPr/>
        </p:nvSpPr>
        <p:spPr bwMode="auto">
          <a:xfrm>
            <a:off x="381000" y="609600"/>
            <a:ext cx="83058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Block Transfer Time:</a:t>
            </a:r>
          </a:p>
          <a:p>
            <a:pPr lvl="1">
              <a:buClr>
                <a:srgbClr val="CC0000"/>
              </a:buClr>
              <a:buFontTx/>
              <a:buChar char="•"/>
            </a:pPr>
            <a:r>
              <a:rPr lang="en-US" dirty="0">
                <a:solidFill>
                  <a:srgbClr val="000000"/>
                </a:solidFill>
              </a:rPr>
              <a:t>It is the time needed to transfer the data into/from a block</a:t>
            </a:r>
          </a:p>
          <a:p>
            <a:pPr>
              <a:buClr>
                <a:srgbClr val="CC0000"/>
              </a:buClr>
              <a:buFontTx/>
              <a:buChar char="•"/>
            </a:pPr>
            <a:endParaRPr lang="en-US" dirty="0">
              <a:solidFill>
                <a:srgbClr val="000000"/>
              </a:solidFill>
            </a:endParaRP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Therefore, the total time required to locate and transfer information from memory into a block in the disk is:</a:t>
            </a:r>
          </a:p>
          <a:p>
            <a:pPr>
              <a:buClr>
                <a:srgbClr val="CC0000"/>
              </a:buClr>
            </a:pPr>
            <a:r>
              <a:rPr lang="en-US" dirty="0">
                <a:solidFill>
                  <a:srgbClr val="000000"/>
                </a:solidFill>
              </a:rPr>
              <a:t>		</a:t>
            </a:r>
            <a:r>
              <a:rPr lang="en-US" b="1" dirty="0">
                <a:solidFill>
                  <a:srgbClr val="000000"/>
                </a:solidFill>
              </a:rPr>
              <a:t>seek time + latency (rotational time) + transfer time</a:t>
            </a:r>
          </a:p>
          <a:p>
            <a:pPr lvl="1">
              <a:buClr>
                <a:srgbClr val="CC0000"/>
              </a:buClr>
              <a:buFontTx/>
              <a:buChar char="•"/>
            </a:pPr>
            <a:endParaRPr lang="en-US" dirty="0">
              <a:solidFill>
                <a:srgbClr val="000000"/>
              </a:solidFill>
            </a:endParaRPr>
          </a:p>
          <a:p>
            <a:pPr lvl="1">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To make the transfer of multiple blocks more efficient, it is common to transfer several consecutive blocks on the same track or cylinder </a:t>
            </a:r>
          </a:p>
          <a:p>
            <a:pPr lvl="1">
              <a:buClr>
                <a:srgbClr val="CC0000"/>
              </a:buClr>
              <a:buFontTx/>
              <a:buChar char="•"/>
            </a:pPr>
            <a:r>
              <a:rPr lang="en-US" dirty="0">
                <a:solidFill>
                  <a:srgbClr val="000000"/>
                </a:solidFill>
              </a:rPr>
              <a:t>This eliminates the seek time and rotational delay for all but the first block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183F452A-96C5-4379-AEB8-994FB68B9D3B}" type="slidenum">
              <a:rPr lang="en-US"/>
              <a:pPr/>
              <a:t>19</a:t>
            </a:fld>
            <a:endParaRPr lang="en-US"/>
          </a:p>
        </p:txBody>
      </p:sp>
      <p:sp>
        <p:nvSpPr>
          <p:cNvPr id="304130" name="Text Box 2"/>
          <p:cNvSpPr txBox="1">
            <a:spLocks noChangeArrowheads="1"/>
          </p:cNvSpPr>
          <p:nvPr/>
        </p:nvSpPr>
        <p:spPr bwMode="auto">
          <a:xfrm>
            <a:off x="304800" y="162592"/>
            <a:ext cx="8534400" cy="635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pPr>
            <a:r>
              <a:rPr lang="en-US" sz="3200" b="1" dirty="0">
                <a:solidFill>
                  <a:srgbClr val="000000"/>
                </a:solidFill>
              </a:rPr>
              <a:t>Information For Disk Calculations </a:t>
            </a:r>
          </a:p>
          <a:p>
            <a:pPr>
              <a:lnSpc>
                <a:spcPct val="90000"/>
              </a:lnSpc>
              <a:buClr>
                <a:srgbClr val="CC0000"/>
              </a:buClr>
            </a:pPr>
            <a:endParaRPr lang="en-US" sz="1000" b="1" dirty="0">
              <a:solidFill>
                <a:srgbClr val="000000"/>
              </a:solidFill>
            </a:endParaRPr>
          </a:p>
          <a:p>
            <a:pPr>
              <a:lnSpc>
                <a:spcPct val="90000"/>
              </a:lnSpc>
              <a:buClr>
                <a:srgbClr val="CC0000"/>
              </a:buClr>
            </a:pPr>
            <a:endParaRPr lang="en-US" sz="1000" b="1" dirty="0">
              <a:solidFill>
                <a:srgbClr val="000000"/>
              </a:solidFill>
            </a:endParaRPr>
          </a:p>
          <a:p>
            <a:pPr>
              <a:lnSpc>
                <a:spcPct val="90000"/>
              </a:lnSpc>
              <a:buClr>
                <a:srgbClr val="CC0000"/>
              </a:buClr>
              <a:buFontTx/>
              <a:buChar char="•"/>
            </a:pPr>
            <a:r>
              <a:rPr lang="en-US" sz="2000" b="1" dirty="0"/>
              <a:t>Rotational Time:</a:t>
            </a:r>
            <a:endParaRPr lang="en-US" sz="2000" dirty="0"/>
          </a:p>
          <a:p>
            <a:pPr lvl="1">
              <a:lnSpc>
                <a:spcPct val="90000"/>
              </a:lnSpc>
              <a:buClr>
                <a:srgbClr val="CC0000"/>
              </a:buClr>
              <a:buFontTx/>
              <a:buChar char="•"/>
            </a:pPr>
            <a:r>
              <a:rPr lang="en-US" sz="2000" dirty="0"/>
              <a:t>If the speed of the disk rotation is </a:t>
            </a:r>
            <a:r>
              <a:rPr lang="en-US" sz="2000" b="1" i="1" dirty="0"/>
              <a:t>p</a:t>
            </a:r>
            <a:r>
              <a:rPr lang="en-US" sz="2000" dirty="0"/>
              <a:t> revolution per minute (rpm), then the average rotational delay </a:t>
            </a:r>
            <a:r>
              <a:rPr lang="en-US" sz="2000" b="1" i="1" dirty="0" err="1"/>
              <a:t>rd</a:t>
            </a:r>
            <a:r>
              <a:rPr lang="en-US" sz="2000" dirty="0"/>
              <a:t> is given by:</a:t>
            </a:r>
          </a:p>
          <a:p>
            <a:pPr lvl="2">
              <a:lnSpc>
                <a:spcPct val="90000"/>
              </a:lnSpc>
              <a:buClr>
                <a:srgbClr val="CC0000"/>
              </a:buClr>
              <a:buFontTx/>
              <a:buChar char="•"/>
            </a:pPr>
            <a:r>
              <a:rPr lang="en-US" sz="2000" i="1" dirty="0"/>
              <a:t>“p” revolutions” in minute makes it “p” revolution is 60 second which is “p” revolution in 60000 msec</a:t>
            </a:r>
          </a:p>
          <a:p>
            <a:pPr lvl="2">
              <a:lnSpc>
                <a:spcPct val="90000"/>
              </a:lnSpc>
              <a:buClr>
                <a:srgbClr val="CC0000"/>
              </a:buClr>
              <a:buFontTx/>
              <a:buChar char="•"/>
            </a:pPr>
            <a:r>
              <a:rPr lang="en-US" sz="2000" i="1" dirty="0"/>
              <a:t>Thus on average we make 1/2p revolution in 60000 </a:t>
            </a:r>
            <a:r>
              <a:rPr lang="en-US" sz="2000" i="1" dirty="0" err="1"/>
              <a:t>ms</a:t>
            </a:r>
            <a:endParaRPr lang="en-US" sz="2000" i="1" dirty="0"/>
          </a:p>
          <a:p>
            <a:pPr lvl="2">
              <a:lnSpc>
                <a:spcPct val="90000"/>
              </a:lnSpc>
              <a:buClr>
                <a:srgbClr val="CC0000"/>
              </a:buClr>
              <a:buFontTx/>
              <a:buChar char="•"/>
            </a:pPr>
            <a:r>
              <a:rPr lang="en-US" sz="2000" i="1" dirty="0"/>
              <a:t>Thus  </a:t>
            </a:r>
            <a:r>
              <a:rPr lang="en-US" sz="2000" i="1" dirty="0" err="1"/>
              <a:t>rd</a:t>
            </a:r>
            <a:r>
              <a:rPr lang="en-US" sz="2000" i="1" dirty="0"/>
              <a:t>  = (½) * (1/p) min = (60*1000)/(2*p) msec</a:t>
            </a:r>
          </a:p>
          <a:p>
            <a:pPr>
              <a:lnSpc>
                <a:spcPct val="90000"/>
              </a:lnSpc>
              <a:buClr>
                <a:srgbClr val="CC0000"/>
              </a:buClr>
              <a:buFontTx/>
              <a:buChar char="•"/>
            </a:pPr>
            <a:endParaRPr lang="en-US" sz="2000" b="1" dirty="0"/>
          </a:p>
          <a:p>
            <a:pPr>
              <a:lnSpc>
                <a:spcPct val="90000"/>
              </a:lnSpc>
              <a:buClr>
                <a:srgbClr val="CC0000"/>
              </a:buClr>
              <a:buFontTx/>
              <a:buChar char="•"/>
            </a:pPr>
            <a:r>
              <a:rPr lang="en-US" sz="2000" b="1" dirty="0"/>
              <a:t>Block Transfer time (</a:t>
            </a:r>
            <a:r>
              <a:rPr lang="en-US" sz="2000" b="1" i="1" dirty="0" err="1"/>
              <a:t>btt</a:t>
            </a:r>
            <a:r>
              <a:rPr lang="en-US" sz="2000" b="1" dirty="0"/>
              <a:t>): </a:t>
            </a:r>
            <a:endParaRPr lang="en-US" sz="2000" dirty="0"/>
          </a:p>
          <a:p>
            <a:pPr lvl="1">
              <a:lnSpc>
                <a:spcPct val="90000"/>
              </a:lnSpc>
              <a:buClr>
                <a:srgbClr val="CC0000"/>
              </a:buClr>
              <a:buFontTx/>
              <a:buChar char="•"/>
            </a:pPr>
            <a:r>
              <a:rPr lang="en-US" sz="2000" dirty="0"/>
              <a:t>Once the read/write head is at the beginning of the required block, some time is needed to transfer the data in the block. This block transfer time depends on the block size, the track size and the rotational speed. If the transfer rate (</a:t>
            </a:r>
            <a:r>
              <a:rPr lang="en-US" sz="2000" b="1" i="1" dirty="0"/>
              <a:t>tr</a:t>
            </a:r>
            <a:r>
              <a:rPr lang="en-US" sz="2000" dirty="0"/>
              <a:t>) for the disk is </a:t>
            </a:r>
            <a:r>
              <a:rPr lang="en-US" sz="2000" b="1" i="1" dirty="0"/>
              <a:t>tr</a:t>
            </a:r>
            <a:r>
              <a:rPr lang="en-US" sz="2000" dirty="0"/>
              <a:t> bytes/msec and the block size is B bytes, then </a:t>
            </a:r>
            <a:endParaRPr lang="en-US" sz="2000" b="1" i="1" dirty="0"/>
          </a:p>
          <a:p>
            <a:pPr lvl="1" algn="ctr">
              <a:lnSpc>
                <a:spcPct val="90000"/>
              </a:lnSpc>
              <a:buClr>
                <a:srgbClr val="CC0000"/>
              </a:buClr>
            </a:pPr>
            <a:r>
              <a:rPr lang="en-US" sz="2000" b="1" i="1" dirty="0" err="1"/>
              <a:t>btt</a:t>
            </a:r>
            <a:r>
              <a:rPr lang="en-US" sz="2000" b="1" i="1" dirty="0"/>
              <a:t> = </a:t>
            </a:r>
            <a:r>
              <a:rPr lang="en-US" sz="2000" i="1" dirty="0"/>
              <a:t>B</a:t>
            </a:r>
            <a:r>
              <a:rPr lang="en-US" sz="2000" b="1" i="1" dirty="0"/>
              <a:t>/tr    msec</a:t>
            </a:r>
          </a:p>
          <a:p>
            <a:pPr marL="633413" lvl="1" indent="-176213">
              <a:lnSpc>
                <a:spcPct val="90000"/>
              </a:lnSpc>
              <a:buClr>
                <a:srgbClr val="CC0000"/>
              </a:buClr>
              <a:buFont typeface="Arial" panose="020B0604020202020204" pitchFamily="34" charset="0"/>
              <a:buChar char="•"/>
            </a:pPr>
            <a:r>
              <a:rPr lang="en-US" sz="2000" b="1" i="1" dirty="0"/>
              <a:t>Where tr = (size of each track in bytes) / (time takes for one revolution in msec)</a:t>
            </a:r>
          </a:p>
          <a:p>
            <a:pPr marL="633413" lvl="1" indent="-176213">
              <a:lnSpc>
                <a:spcPct val="90000"/>
              </a:lnSpc>
              <a:buClr>
                <a:srgbClr val="CC0000"/>
              </a:buClr>
              <a:buFont typeface="Arial" panose="020B0604020202020204" pitchFamily="34" charset="0"/>
              <a:buChar char="•"/>
            </a:pPr>
            <a:endParaRPr lang="en-US" sz="2000" dirty="0"/>
          </a:p>
          <a:p>
            <a:pPr marL="633413" lvl="1" indent="-176213">
              <a:lnSpc>
                <a:spcPct val="90000"/>
              </a:lnSpc>
              <a:buClr>
                <a:srgbClr val="CC0000"/>
              </a:buClr>
              <a:buFont typeface="Arial" panose="020B0604020202020204" pitchFamily="34" charset="0"/>
              <a:buChar char="•"/>
            </a:pPr>
            <a:r>
              <a:rPr lang="en-US" sz="2000" dirty="0"/>
              <a:t>For example, if tr is 20 block per msec, and the size of each block is B, then </a:t>
            </a:r>
            <a:r>
              <a:rPr lang="en-US" sz="2000" b="1" i="1" dirty="0"/>
              <a:t>B/tr </a:t>
            </a:r>
            <a:r>
              <a:rPr lang="en-US" sz="2000" dirty="0"/>
              <a:t>is the msec that it takes to fill up a block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11A0E75-6FCF-4706-BD83-65E2142104B4}" type="slidenum">
              <a:rPr lang="en-US"/>
              <a:pPr/>
              <a:t>2</a:t>
            </a:fld>
            <a:endParaRPr lang="en-US"/>
          </a:p>
        </p:txBody>
      </p:sp>
      <p:sp>
        <p:nvSpPr>
          <p:cNvPr id="262146" name="Text Box 2"/>
          <p:cNvSpPr txBox="1">
            <a:spLocks noChangeArrowheads="1"/>
          </p:cNvSpPr>
          <p:nvPr/>
        </p:nvSpPr>
        <p:spPr bwMode="auto">
          <a:xfrm>
            <a:off x="914400" y="838200"/>
            <a:ext cx="6858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Introduction to computer storage hierarchy</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Description of magnetic disk</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Methods of organizing data on disks</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Operations applied to records of a table</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Primary methods of organizing records of a file on a disk</a:t>
            </a:r>
          </a:p>
          <a:p>
            <a:pPr lvl="1">
              <a:buClr>
                <a:srgbClr val="CC0000"/>
              </a:buClr>
              <a:buFontTx/>
              <a:buChar char="•"/>
            </a:pPr>
            <a:r>
              <a:rPr lang="en-US" dirty="0">
                <a:solidFill>
                  <a:srgbClr val="000000"/>
                </a:solidFill>
              </a:rPr>
              <a:t>Unsorted records</a:t>
            </a:r>
          </a:p>
          <a:p>
            <a:pPr lvl="1">
              <a:buClr>
                <a:srgbClr val="CC0000"/>
              </a:buClr>
              <a:buFontTx/>
              <a:buChar char="•"/>
            </a:pPr>
            <a:r>
              <a:rPr lang="en-US" dirty="0">
                <a:solidFill>
                  <a:srgbClr val="000000"/>
                </a:solidFill>
              </a:rPr>
              <a:t>Ordered records</a:t>
            </a:r>
          </a:p>
          <a:p>
            <a:pPr lvl="1">
              <a:buClr>
                <a:srgbClr val="CC0000"/>
              </a:buClr>
              <a:buFontTx/>
              <a:buChar char="•"/>
            </a:pPr>
            <a:r>
              <a:rPr lang="en-US" dirty="0">
                <a:solidFill>
                  <a:srgbClr val="000000"/>
                </a:solidFill>
              </a:rPr>
              <a:t>Hash records</a:t>
            </a:r>
          </a:p>
          <a:p>
            <a:pPr lvl="1">
              <a:buClr>
                <a:srgbClr val="CC0000"/>
              </a:buClr>
              <a:buFontTx/>
              <a:buChar char="•"/>
            </a:pPr>
            <a:endParaRPr lang="en-US"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BB43663-ADC9-48D9-BA8D-C81DDF010739}" type="slidenum">
              <a:rPr lang="en-US"/>
              <a:pPr/>
              <a:t>20</a:t>
            </a:fld>
            <a:endParaRPr lang="en-US"/>
          </a:p>
        </p:txBody>
      </p:sp>
      <p:sp>
        <p:nvSpPr>
          <p:cNvPr id="358402" name="Text Box 2"/>
          <p:cNvSpPr txBox="1">
            <a:spLocks noChangeArrowheads="1"/>
          </p:cNvSpPr>
          <p:nvPr/>
        </p:nvSpPr>
        <p:spPr bwMode="auto">
          <a:xfrm>
            <a:off x="228600" y="228600"/>
            <a:ext cx="8534400" cy="485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buFontTx/>
              <a:buChar char="•"/>
            </a:pPr>
            <a:r>
              <a:rPr lang="en-US" dirty="0"/>
              <a:t>For example, if we have a track size of 50 Kbytes and p is 3600 rpm, the transfer rate in bytes/msec is:</a:t>
            </a:r>
            <a:endParaRPr lang="en-US" b="1" dirty="0"/>
          </a:p>
          <a:p>
            <a:pPr>
              <a:lnSpc>
                <a:spcPct val="90000"/>
              </a:lnSpc>
              <a:buClr>
                <a:srgbClr val="CC0000"/>
              </a:buClr>
              <a:buFontTx/>
              <a:buChar char="•"/>
            </a:pPr>
            <a:endParaRPr lang="en-US" b="1" dirty="0"/>
          </a:p>
          <a:p>
            <a:pPr algn="ctr">
              <a:lnSpc>
                <a:spcPct val="90000"/>
              </a:lnSpc>
              <a:buClr>
                <a:srgbClr val="CC0000"/>
              </a:buClr>
            </a:pPr>
            <a:r>
              <a:rPr lang="en-US" sz="2000" b="1" i="1" dirty="0"/>
              <a:t>tr = (50*1000) /(60*1000/3600) = 3000 bytes/msec</a:t>
            </a:r>
            <a:endParaRPr lang="en-US" sz="2000" i="1" dirty="0"/>
          </a:p>
          <a:p>
            <a:pPr>
              <a:lnSpc>
                <a:spcPct val="90000"/>
              </a:lnSpc>
              <a:buClr>
                <a:srgbClr val="CC0000"/>
              </a:buClr>
              <a:buFontTx/>
              <a:buChar char="•"/>
            </a:pPr>
            <a:endParaRPr lang="en-US" sz="2000" i="1" dirty="0"/>
          </a:p>
          <a:p>
            <a:pPr>
              <a:lnSpc>
                <a:spcPct val="90000"/>
              </a:lnSpc>
              <a:buClr>
                <a:srgbClr val="CC0000"/>
              </a:buClr>
              <a:buFontTx/>
              <a:buChar char="•"/>
            </a:pPr>
            <a:endParaRPr lang="en-US" dirty="0"/>
          </a:p>
          <a:p>
            <a:pPr>
              <a:lnSpc>
                <a:spcPct val="90000"/>
              </a:lnSpc>
              <a:buClr>
                <a:srgbClr val="CC0000"/>
              </a:buClr>
              <a:buFontTx/>
              <a:buChar char="•"/>
            </a:pPr>
            <a:r>
              <a:rPr lang="en-US" dirty="0"/>
              <a:t>In this case </a:t>
            </a:r>
            <a:r>
              <a:rPr lang="en-US" b="1" i="1" dirty="0" err="1"/>
              <a:t>btt</a:t>
            </a:r>
            <a:r>
              <a:rPr lang="en-US" b="1" i="1" dirty="0"/>
              <a:t> = B/3000</a:t>
            </a:r>
            <a:r>
              <a:rPr lang="en-US" dirty="0"/>
              <a:t> msec, where B is the block size in Bytes</a:t>
            </a:r>
          </a:p>
          <a:p>
            <a:pPr>
              <a:lnSpc>
                <a:spcPct val="90000"/>
              </a:lnSpc>
              <a:buClr>
                <a:srgbClr val="CC0000"/>
              </a:buClr>
              <a:buFontTx/>
              <a:buChar char="•"/>
            </a:pPr>
            <a:endParaRPr lang="en-US" dirty="0"/>
          </a:p>
          <a:p>
            <a:pPr>
              <a:lnSpc>
                <a:spcPct val="90000"/>
              </a:lnSpc>
              <a:buClr>
                <a:srgbClr val="CC0000"/>
              </a:buClr>
              <a:buFontTx/>
              <a:buChar char="•"/>
            </a:pPr>
            <a:endParaRPr lang="en-US" dirty="0"/>
          </a:p>
          <a:p>
            <a:pPr>
              <a:lnSpc>
                <a:spcPct val="90000"/>
              </a:lnSpc>
              <a:buClr>
                <a:srgbClr val="CC0000"/>
              </a:buClr>
              <a:buFontTx/>
              <a:buChar char="•"/>
            </a:pPr>
            <a:endParaRPr lang="en-US" dirty="0"/>
          </a:p>
          <a:p>
            <a:pPr>
              <a:lnSpc>
                <a:spcPct val="90000"/>
              </a:lnSpc>
              <a:buClr>
                <a:srgbClr val="CC0000"/>
              </a:buClr>
              <a:buFontTx/>
              <a:buChar char="•"/>
            </a:pPr>
            <a:r>
              <a:rPr lang="en-US" dirty="0"/>
              <a:t>Given that </a:t>
            </a:r>
            <a:r>
              <a:rPr lang="en-US" b="1" i="1" dirty="0"/>
              <a:t>s </a:t>
            </a:r>
            <a:r>
              <a:rPr lang="en-US" dirty="0"/>
              <a:t>is seek time, the average time needed to find and transfer a block, given its block address, is estimated by:</a:t>
            </a:r>
            <a:endParaRPr lang="en-US" b="1" i="1" dirty="0"/>
          </a:p>
          <a:p>
            <a:pPr algn="ctr">
              <a:lnSpc>
                <a:spcPct val="90000"/>
              </a:lnSpc>
              <a:buClr>
                <a:srgbClr val="CC0000"/>
              </a:buClr>
            </a:pPr>
            <a:endParaRPr lang="en-US" sz="2000" b="1" i="1" dirty="0"/>
          </a:p>
          <a:p>
            <a:pPr algn="ctr">
              <a:lnSpc>
                <a:spcPct val="90000"/>
              </a:lnSpc>
              <a:buClr>
                <a:srgbClr val="CC0000"/>
              </a:buClr>
            </a:pPr>
            <a:r>
              <a:rPr lang="en-US" b="1" i="1" dirty="0"/>
              <a:t>(s + </a:t>
            </a:r>
            <a:r>
              <a:rPr lang="en-US" b="1" i="1" dirty="0" err="1"/>
              <a:t>rd</a:t>
            </a:r>
            <a:r>
              <a:rPr lang="en-US" b="1" i="1" dirty="0"/>
              <a:t> + </a:t>
            </a:r>
            <a:r>
              <a:rPr lang="en-US" b="1" i="1" dirty="0" err="1"/>
              <a:t>btt</a:t>
            </a:r>
            <a:r>
              <a:rPr lang="en-US" b="1" i="1" dirty="0"/>
              <a:t>)   msec</a:t>
            </a:r>
            <a:endParaRPr lang="en-US" dirty="0"/>
          </a:p>
          <a:p>
            <a:pPr>
              <a:lnSpc>
                <a:spcPct val="90000"/>
              </a:lnSpc>
              <a:buClr>
                <a:srgbClr val="CC0000"/>
              </a:buClr>
              <a:buFontTx/>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E79DDD6-24EF-4FC4-9186-F479BA9464D3}" type="slidenum">
              <a:rPr lang="en-US"/>
              <a:pPr/>
              <a:t>21</a:t>
            </a:fld>
            <a:endParaRPr lang="en-US"/>
          </a:p>
        </p:txBody>
      </p:sp>
      <p:sp>
        <p:nvSpPr>
          <p:cNvPr id="355330" name="Text Box 2"/>
          <p:cNvSpPr txBox="1">
            <a:spLocks noChangeArrowheads="1"/>
          </p:cNvSpPr>
          <p:nvPr/>
        </p:nvSpPr>
        <p:spPr bwMode="auto">
          <a:xfrm>
            <a:off x="228600" y="228600"/>
            <a:ext cx="8534400" cy="582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buFontTx/>
              <a:buChar char="•"/>
            </a:pPr>
            <a:r>
              <a:rPr lang="en-US" dirty="0"/>
              <a:t>To transfer consecutively </a:t>
            </a:r>
            <a:r>
              <a:rPr lang="en-US" b="1" i="1" dirty="0"/>
              <a:t>k</a:t>
            </a:r>
            <a:r>
              <a:rPr lang="en-US" dirty="0"/>
              <a:t> </a:t>
            </a:r>
            <a:r>
              <a:rPr lang="en-US" u="sng" dirty="0"/>
              <a:t>noncontiguous</a:t>
            </a:r>
            <a:r>
              <a:rPr lang="en-US" dirty="0"/>
              <a:t> blocks that may not be necessary be in on the same track or cylinder, we need approximately:</a:t>
            </a:r>
            <a:endParaRPr lang="en-US" b="1" i="1" dirty="0"/>
          </a:p>
          <a:p>
            <a:endParaRPr lang="en-US" b="1" i="1" dirty="0"/>
          </a:p>
          <a:p>
            <a:pPr algn="ctr"/>
            <a:r>
              <a:rPr lang="en-US" b="1" i="1" dirty="0"/>
              <a:t>k * (s + </a:t>
            </a:r>
            <a:r>
              <a:rPr lang="en-US" b="1" i="1" dirty="0" err="1"/>
              <a:t>rd</a:t>
            </a:r>
            <a:r>
              <a:rPr lang="en-US" b="1" i="1" dirty="0"/>
              <a:t> + </a:t>
            </a:r>
            <a:r>
              <a:rPr lang="en-US" b="1" i="1" dirty="0" err="1"/>
              <a:t>btt</a:t>
            </a:r>
            <a:r>
              <a:rPr lang="en-US" b="1" i="1" dirty="0"/>
              <a:t>)   msec</a:t>
            </a:r>
            <a:endParaRPr lang="en-US" dirty="0"/>
          </a:p>
          <a:p>
            <a:endParaRPr lang="en-US" dirty="0"/>
          </a:p>
          <a:p>
            <a:endParaRPr lang="en-US" dirty="0"/>
          </a:p>
          <a:p>
            <a:pPr>
              <a:lnSpc>
                <a:spcPct val="90000"/>
              </a:lnSpc>
              <a:buClr>
                <a:srgbClr val="CC0000"/>
              </a:buClr>
              <a:buFontTx/>
              <a:buChar char="•"/>
            </a:pPr>
            <a:r>
              <a:rPr lang="en-US" dirty="0"/>
              <a:t>To transfer consecutively </a:t>
            </a:r>
            <a:r>
              <a:rPr lang="en-US" b="1" i="1" dirty="0"/>
              <a:t>k</a:t>
            </a:r>
            <a:r>
              <a:rPr lang="en-US" dirty="0"/>
              <a:t> </a:t>
            </a:r>
            <a:r>
              <a:rPr lang="en-US" u="sng" dirty="0"/>
              <a:t>noncontiguous</a:t>
            </a:r>
            <a:r>
              <a:rPr lang="en-US" dirty="0"/>
              <a:t> blocks that are on the same track or cylinder, we need approximately:</a:t>
            </a:r>
          </a:p>
          <a:p>
            <a:pPr>
              <a:lnSpc>
                <a:spcPct val="90000"/>
              </a:lnSpc>
              <a:buClr>
                <a:srgbClr val="CC0000"/>
              </a:buClr>
              <a:buFontTx/>
              <a:buChar char="•"/>
            </a:pPr>
            <a:endParaRPr lang="en-US" b="1" i="1" dirty="0"/>
          </a:p>
          <a:p>
            <a:pPr algn="ctr">
              <a:lnSpc>
                <a:spcPct val="90000"/>
              </a:lnSpc>
              <a:buClr>
                <a:srgbClr val="CC0000"/>
              </a:buClr>
            </a:pPr>
            <a:r>
              <a:rPr lang="en-US" b="1" i="1" dirty="0"/>
              <a:t>s + (k * (</a:t>
            </a:r>
            <a:r>
              <a:rPr lang="en-US" b="1" i="1" dirty="0" err="1"/>
              <a:t>rd</a:t>
            </a:r>
            <a:r>
              <a:rPr lang="en-US" b="1" i="1" dirty="0"/>
              <a:t> + </a:t>
            </a:r>
            <a:r>
              <a:rPr lang="en-US" b="1" i="1" dirty="0" err="1"/>
              <a:t>btt</a:t>
            </a:r>
            <a:r>
              <a:rPr lang="en-US" b="1" i="1" dirty="0"/>
              <a:t>))   msec</a:t>
            </a:r>
            <a:endParaRPr lang="en-US" dirty="0"/>
          </a:p>
          <a:p>
            <a:pPr>
              <a:lnSpc>
                <a:spcPct val="90000"/>
              </a:lnSpc>
              <a:buClr>
                <a:srgbClr val="CC0000"/>
              </a:buClr>
              <a:buFontTx/>
              <a:buChar char="•"/>
            </a:pPr>
            <a:endParaRPr lang="en-US" dirty="0"/>
          </a:p>
          <a:p>
            <a:pPr>
              <a:lnSpc>
                <a:spcPct val="90000"/>
              </a:lnSpc>
              <a:buClr>
                <a:srgbClr val="CC0000"/>
              </a:buClr>
              <a:buFontTx/>
              <a:buChar char="•"/>
            </a:pPr>
            <a:endParaRPr lang="en-US" dirty="0"/>
          </a:p>
          <a:p>
            <a:pPr>
              <a:lnSpc>
                <a:spcPct val="90000"/>
              </a:lnSpc>
              <a:buClr>
                <a:srgbClr val="CC0000"/>
              </a:buClr>
              <a:buFontTx/>
              <a:buChar char="•"/>
            </a:pPr>
            <a:r>
              <a:rPr lang="en-US" dirty="0"/>
              <a:t>To transfer consecutively </a:t>
            </a:r>
            <a:r>
              <a:rPr lang="en-US" b="1" i="1" dirty="0"/>
              <a:t>k</a:t>
            </a:r>
            <a:r>
              <a:rPr lang="en-US" dirty="0"/>
              <a:t> </a:t>
            </a:r>
            <a:r>
              <a:rPr lang="en-US" u="sng" dirty="0"/>
              <a:t>contiguous</a:t>
            </a:r>
            <a:r>
              <a:rPr lang="en-US" dirty="0"/>
              <a:t> blocks that are on the same track or cylinder, we need approximately:</a:t>
            </a:r>
            <a:endParaRPr lang="en-US" b="1" i="1" dirty="0"/>
          </a:p>
          <a:p>
            <a:pPr algn="ctr">
              <a:lnSpc>
                <a:spcPct val="90000"/>
              </a:lnSpc>
              <a:buClr>
                <a:srgbClr val="CC0000"/>
              </a:buClr>
            </a:pPr>
            <a:endParaRPr lang="en-US" b="1" i="1" dirty="0"/>
          </a:p>
          <a:p>
            <a:pPr algn="ctr">
              <a:lnSpc>
                <a:spcPct val="90000"/>
              </a:lnSpc>
              <a:buClr>
                <a:srgbClr val="CC0000"/>
              </a:buClr>
            </a:pPr>
            <a:r>
              <a:rPr lang="en-US" b="1" i="1" dirty="0"/>
              <a:t>s + </a:t>
            </a:r>
            <a:r>
              <a:rPr lang="en-US" b="1" i="1" dirty="0" err="1"/>
              <a:t>rd</a:t>
            </a:r>
            <a:r>
              <a:rPr lang="en-US" b="1" i="1" dirty="0"/>
              <a:t> + (k*</a:t>
            </a:r>
            <a:r>
              <a:rPr lang="en-US" b="1" i="1" dirty="0" err="1"/>
              <a:t>btt</a:t>
            </a:r>
            <a:r>
              <a:rPr lang="en-US" b="1" i="1" dirty="0"/>
              <a:t>)   msec</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7E35F76-8EB1-47B0-B0AC-BD0CCACC08C1}" type="slidenum">
              <a:rPr lang="en-US"/>
              <a:pPr/>
              <a:t>22</a:t>
            </a:fld>
            <a:endParaRPr lang="en-US"/>
          </a:p>
        </p:txBody>
      </p:sp>
      <p:sp>
        <p:nvSpPr>
          <p:cNvPr id="356354" name="Text Box 2"/>
          <p:cNvSpPr txBox="1">
            <a:spLocks noChangeArrowheads="1"/>
          </p:cNvSpPr>
          <p:nvPr/>
        </p:nvSpPr>
        <p:spPr bwMode="auto">
          <a:xfrm>
            <a:off x="228600" y="228600"/>
            <a:ext cx="8534400" cy="619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buFontTx/>
              <a:buChar char="•"/>
            </a:pPr>
            <a:r>
              <a:rPr lang="en-US" dirty="0"/>
              <a:t>A more accurate estimate for transferring consecutive blocks takes into account the </a:t>
            </a:r>
            <a:r>
              <a:rPr lang="en-US" dirty="0" err="1"/>
              <a:t>interblock</a:t>
            </a:r>
            <a:r>
              <a:rPr lang="en-US" dirty="0"/>
              <a:t> gap (</a:t>
            </a:r>
            <a:r>
              <a:rPr lang="en-US" b="1" i="1" dirty="0"/>
              <a:t>G</a:t>
            </a:r>
            <a:r>
              <a:rPr lang="en-US" dirty="0"/>
              <a:t>), which includes the information that enables the read/write head to determine which block it is about to read. Usually the disk manufacturer provides </a:t>
            </a:r>
            <a:r>
              <a:rPr lang="en-US" b="1" dirty="0"/>
              <a:t>bulk transfer rate</a:t>
            </a:r>
            <a:r>
              <a:rPr lang="en-US" dirty="0"/>
              <a:t> (</a:t>
            </a:r>
            <a:r>
              <a:rPr lang="en-US" b="1" i="1" dirty="0" err="1"/>
              <a:t>btr</a:t>
            </a:r>
            <a:r>
              <a:rPr lang="en-US" dirty="0"/>
              <a:t>) that takes the gap size into account when reading consecutively stored blocks.  If the gap size is </a:t>
            </a:r>
            <a:r>
              <a:rPr lang="en-US" b="1" i="1" dirty="0"/>
              <a:t>G</a:t>
            </a:r>
            <a:r>
              <a:rPr lang="en-US" dirty="0"/>
              <a:t> bytes, then </a:t>
            </a:r>
            <a:endParaRPr lang="en-US" b="1" i="1" dirty="0"/>
          </a:p>
          <a:p>
            <a:pPr algn="ctr">
              <a:lnSpc>
                <a:spcPct val="90000"/>
              </a:lnSpc>
              <a:buClr>
                <a:srgbClr val="CC0000"/>
              </a:buClr>
            </a:pPr>
            <a:r>
              <a:rPr lang="en-US" b="1" i="1" dirty="0" err="1"/>
              <a:t>btr</a:t>
            </a:r>
            <a:r>
              <a:rPr lang="en-US" b="1" i="1" dirty="0"/>
              <a:t> = (B /(B+G)) * tr       bytes/msec</a:t>
            </a:r>
            <a:endParaRPr lang="en-US" dirty="0"/>
          </a:p>
          <a:p>
            <a:pPr>
              <a:lnSpc>
                <a:spcPct val="90000"/>
              </a:lnSpc>
              <a:buClr>
                <a:srgbClr val="CC0000"/>
              </a:buClr>
              <a:buFontTx/>
              <a:buChar char="•"/>
            </a:pPr>
            <a:endParaRPr lang="en-US" dirty="0"/>
          </a:p>
          <a:p>
            <a:pPr>
              <a:lnSpc>
                <a:spcPct val="90000"/>
              </a:lnSpc>
              <a:buClr>
                <a:srgbClr val="CC0000"/>
              </a:buClr>
              <a:buFontTx/>
              <a:buChar char="•"/>
            </a:pPr>
            <a:r>
              <a:rPr lang="en-US" dirty="0"/>
              <a:t>The bulk transfer rate is the rate of transferring </a:t>
            </a:r>
            <a:r>
              <a:rPr lang="en-US" i="1" u="sng" dirty="0"/>
              <a:t>useful bytes</a:t>
            </a:r>
            <a:r>
              <a:rPr lang="en-US" dirty="0"/>
              <a:t> in the data blocks. The disk read/write must go over all bytes on a track as the disk rotates, including the bytes in the </a:t>
            </a:r>
            <a:r>
              <a:rPr lang="en-US" dirty="0" err="1"/>
              <a:t>interblock</a:t>
            </a:r>
            <a:r>
              <a:rPr lang="en-US" dirty="0"/>
              <a:t> gaps, which control information but not real data. When the bulk transfer rate is used, the time needed to transfer the useful data in one block out of several consecutive blocks is </a:t>
            </a:r>
            <a:r>
              <a:rPr lang="en-US" b="1" i="1" dirty="0"/>
              <a:t>B/</a:t>
            </a:r>
            <a:r>
              <a:rPr lang="en-US" b="1" i="1" dirty="0" err="1"/>
              <a:t>btr</a:t>
            </a:r>
            <a:r>
              <a:rPr lang="en-US" dirty="0"/>
              <a:t>. Hence the estimated time to read </a:t>
            </a:r>
            <a:r>
              <a:rPr lang="en-US" b="1" i="1" dirty="0"/>
              <a:t>k</a:t>
            </a:r>
            <a:r>
              <a:rPr lang="en-US" dirty="0"/>
              <a:t> blocks consecutively stored on the same cylinder becomes</a:t>
            </a:r>
            <a:endParaRPr lang="en-US" b="1" i="1" dirty="0"/>
          </a:p>
          <a:p>
            <a:pPr>
              <a:lnSpc>
                <a:spcPct val="90000"/>
              </a:lnSpc>
              <a:buClr>
                <a:srgbClr val="CC0000"/>
              </a:buClr>
              <a:buFontTx/>
              <a:buChar char="•"/>
            </a:pPr>
            <a:endParaRPr lang="en-US" sz="1400" b="1" i="1" dirty="0"/>
          </a:p>
          <a:p>
            <a:pPr algn="ctr">
              <a:lnSpc>
                <a:spcPct val="90000"/>
              </a:lnSpc>
              <a:buClr>
                <a:srgbClr val="CC0000"/>
              </a:buClr>
            </a:pPr>
            <a:r>
              <a:rPr lang="en-US" b="1" i="1" dirty="0"/>
              <a:t>s + </a:t>
            </a:r>
            <a:r>
              <a:rPr lang="en-US" b="1" i="1" dirty="0" err="1"/>
              <a:t>rd</a:t>
            </a:r>
            <a:r>
              <a:rPr lang="en-US" b="1" i="1" dirty="0"/>
              <a:t> + (k*B/</a:t>
            </a:r>
            <a:r>
              <a:rPr lang="en-US" b="1" i="1" dirty="0" err="1"/>
              <a:t>btr</a:t>
            </a:r>
            <a:r>
              <a:rPr lang="en-US" b="1" i="1" dirty="0"/>
              <a:t>))    msec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EC9C8220-EA7E-430F-8080-AB3D6B190ABB}" type="slidenum">
              <a:rPr lang="en-US"/>
              <a:pPr/>
              <a:t>23</a:t>
            </a:fld>
            <a:endParaRPr lang="en-US"/>
          </a:p>
        </p:txBody>
      </p:sp>
      <p:sp>
        <p:nvSpPr>
          <p:cNvPr id="305154" name="Text Box 2"/>
          <p:cNvSpPr txBox="1">
            <a:spLocks noChangeArrowheads="1"/>
          </p:cNvSpPr>
          <p:nvPr/>
        </p:nvSpPr>
        <p:spPr bwMode="auto">
          <a:xfrm>
            <a:off x="342900" y="742950"/>
            <a:ext cx="7772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1">
              <a:buClr>
                <a:srgbClr val="CC0000"/>
              </a:buClr>
              <a:buFontTx/>
              <a:buChar char="•"/>
            </a:pPr>
            <a:r>
              <a:rPr lang="en-US" dirty="0">
                <a:solidFill>
                  <a:srgbClr val="000000"/>
                </a:solidFill>
              </a:rPr>
              <a:t>During the formatting (initialization) each track is divided into equal sized disk blocks (or pages) that is set by Operating System</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Block size is fixed during initialization and can not be changed dynamically</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Each block size can be between 512 to 8192 bytes </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Nowadays, it costs less than a dollar per mega byte of space and less than $100 per tera bytes in Market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EC9C8220-EA7E-430F-8080-AB3D6B190ABB}" type="slidenum">
              <a:rPr lang="en-US"/>
              <a:pPr/>
              <a:t>24</a:t>
            </a:fld>
            <a:endParaRPr lang="en-US"/>
          </a:p>
        </p:txBody>
      </p:sp>
      <p:sp>
        <p:nvSpPr>
          <p:cNvPr id="305154" name="Text Box 2"/>
          <p:cNvSpPr txBox="1">
            <a:spLocks noChangeArrowheads="1"/>
          </p:cNvSpPr>
          <p:nvPr/>
        </p:nvSpPr>
        <p:spPr bwMode="auto">
          <a:xfrm>
            <a:off x="381000" y="381000"/>
            <a:ext cx="8305800" cy="569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b="1">
                <a:solidFill>
                  <a:srgbClr val="000000"/>
                </a:solidFill>
              </a:rPr>
              <a:t>Placing File Records on Disk</a:t>
            </a:r>
          </a:p>
          <a:p>
            <a:pPr>
              <a:buClr>
                <a:srgbClr val="CC0000"/>
              </a:buClr>
              <a:buFontTx/>
              <a:buChar char="•"/>
            </a:pPr>
            <a:endParaRPr lang="en-US">
              <a:solidFill>
                <a:srgbClr val="000000"/>
              </a:solidFill>
            </a:endParaRPr>
          </a:p>
          <a:p>
            <a:pPr>
              <a:buClr>
                <a:srgbClr val="CC0000"/>
              </a:buClr>
            </a:pPr>
            <a:r>
              <a:rPr lang="en-US" b="1">
                <a:solidFill>
                  <a:srgbClr val="000000"/>
                </a:solidFill>
              </a:rPr>
              <a:t>Record:</a:t>
            </a:r>
          </a:p>
          <a:p>
            <a:pPr lvl="1">
              <a:buClr>
                <a:srgbClr val="CC0000"/>
              </a:buClr>
              <a:buFontTx/>
              <a:buChar char="•"/>
            </a:pPr>
            <a:r>
              <a:rPr lang="en-US">
                <a:solidFill>
                  <a:srgbClr val="000000"/>
                </a:solidFill>
              </a:rPr>
              <a:t>Data is usually used in the form of records</a:t>
            </a:r>
          </a:p>
          <a:p>
            <a:pPr lvl="1">
              <a:buClr>
                <a:srgbClr val="CC0000"/>
              </a:buClr>
              <a:buFontTx/>
              <a:buChar char="•"/>
            </a:pPr>
            <a:endParaRPr lang="en-US">
              <a:solidFill>
                <a:srgbClr val="000000"/>
              </a:solidFill>
            </a:endParaRPr>
          </a:p>
          <a:p>
            <a:pPr lvl="1">
              <a:buClr>
                <a:srgbClr val="CC0000"/>
              </a:buClr>
              <a:buFontTx/>
              <a:buChar char="•"/>
            </a:pPr>
            <a:r>
              <a:rPr lang="en-US">
                <a:solidFill>
                  <a:srgbClr val="000000"/>
                </a:solidFill>
              </a:rPr>
              <a:t>Records consists of collection of related data values or items </a:t>
            </a:r>
          </a:p>
          <a:p>
            <a:pPr lvl="1">
              <a:buClr>
                <a:srgbClr val="CC0000"/>
              </a:buClr>
              <a:buFontTx/>
              <a:buChar char="•"/>
            </a:pPr>
            <a:endParaRPr lang="en-US">
              <a:solidFill>
                <a:srgbClr val="000000"/>
              </a:solidFill>
            </a:endParaRPr>
          </a:p>
          <a:p>
            <a:pPr lvl="1">
              <a:buClr>
                <a:srgbClr val="CC0000"/>
              </a:buClr>
              <a:buFontTx/>
              <a:buChar char="•"/>
            </a:pPr>
            <a:r>
              <a:rPr lang="en-US">
                <a:solidFill>
                  <a:srgbClr val="000000"/>
                </a:solidFill>
              </a:rPr>
              <a:t>Each value is formed of one or more byte</a:t>
            </a:r>
          </a:p>
          <a:p>
            <a:pPr lvl="1">
              <a:buClr>
                <a:srgbClr val="CC0000"/>
              </a:buClr>
              <a:buFontTx/>
              <a:buChar char="•"/>
            </a:pPr>
            <a:endParaRPr lang="en-US">
              <a:solidFill>
                <a:srgbClr val="000000"/>
              </a:solidFill>
            </a:endParaRPr>
          </a:p>
          <a:p>
            <a:pPr lvl="1">
              <a:buClr>
                <a:srgbClr val="CC0000"/>
              </a:buClr>
              <a:buFontTx/>
              <a:buChar char="•"/>
            </a:pPr>
            <a:r>
              <a:rPr lang="en-US">
                <a:solidFill>
                  <a:srgbClr val="000000"/>
                </a:solidFill>
              </a:rPr>
              <a:t>Records describe entities:</a:t>
            </a:r>
          </a:p>
          <a:p>
            <a:pPr lvl="2">
              <a:buClr>
                <a:srgbClr val="CC0000"/>
              </a:buClr>
              <a:buFontTx/>
              <a:buChar char="•"/>
            </a:pPr>
            <a:r>
              <a:rPr lang="en-US">
                <a:solidFill>
                  <a:srgbClr val="000000"/>
                </a:solidFill>
              </a:rPr>
              <a:t>For example, an employee records represents employee entity with attributes such as empl-id, name, salary, etc..</a:t>
            </a:r>
          </a:p>
          <a:p>
            <a:pPr lvl="1">
              <a:buClr>
                <a:srgbClr val="CC0000"/>
              </a:buClr>
              <a:buFontTx/>
              <a:buChar char="•"/>
            </a:pPr>
            <a:endParaRPr lang="en-US">
              <a:solidFill>
                <a:srgbClr val="000000"/>
              </a:solidFill>
            </a:endParaRPr>
          </a:p>
          <a:p>
            <a:pPr lvl="1">
              <a:buClr>
                <a:srgbClr val="CC0000"/>
              </a:buClr>
              <a:buFontTx/>
              <a:buChar char="•"/>
            </a:pPr>
            <a:r>
              <a:rPr lang="en-US">
                <a:solidFill>
                  <a:srgbClr val="000000"/>
                </a:solidFill>
              </a:rPr>
              <a:t>A collection of field names and their corresponding data types makes a record type (or a record format)</a:t>
            </a:r>
          </a:p>
        </p:txBody>
      </p:sp>
    </p:spTree>
    <p:extLst>
      <p:ext uri="{BB962C8B-B14F-4D97-AF65-F5344CB8AC3E}">
        <p14:creationId xmlns:p14="http://schemas.microsoft.com/office/powerpoint/2010/main" val="3133468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0BF8917-1F95-4F92-AE77-E581AADE4785}" type="slidenum">
              <a:rPr lang="en-US"/>
              <a:pPr/>
              <a:t>25</a:t>
            </a:fld>
            <a:endParaRPr lang="en-US"/>
          </a:p>
        </p:txBody>
      </p:sp>
      <p:sp>
        <p:nvSpPr>
          <p:cNvPr id="306178" name="Text Box 2"/>
          <p:cNvSpPr txBox="1">
            <a:spLocks noChangeArrowheads="1"/>
          </p:cNvSpPr>
          <p:nvPr/>
        </p:nvSpPr>
        <p:spPr bwMode="auto">
          <a:xfrm>
            <a:off x="914400" y="8382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endParaRPr lang="en-US">
              <a:solidFill>
                <a:srgbClr val="000000"/>
              </a:solidFill>
            </a:endParaRPr>
          </a:p>
        </p:txBody>
      </p:sp>
      <p:sp>
        <p:nvSpPr>
          <p:cNvPr id="306179" name="Text Box 3"/>
          <p:cNvSpPr txBox="1">
            <a:spLocks noChangeArrowheads="1"/>
          </p:cNvSpPr>
          <p:nvPr/>
        </p:nvSpPr>
        <p:spPr bwMode="auto">
          <a:xfrm>
            <a:off x="381000" y="381000"/>
            <a:ext cx="8305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b="1" dirty="0">
                <a:solidFill>
                  <a:srgbClr val="000000"/>
                </a:solidFill>
              </a:rPr>
              <a:t>File:</a:t>
            </a:r>
          </a:p>
          <a:p>
            <a:pPr lvl="1">
              <a:buClr>
                <a:srgbClr val="CC0000"/>
              </a:buClr>
              <a:buFontTx/>
              <a:buChar char="•"/>
            </a:pPr>
            <a:r>
              <a:rPr lang="en-US" dirty="0">
                <a:solidFill>
                  <a:srgbClr val="000000"/>
                </a:solidFill>
              </a:rPr>
              <a:t>A file is a sequence of records</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Most files have homogenous records (records with the same type)</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For records of the same type in a file, some fields may have multiple values. Therefore, the size of the records may be different </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For records of the same type in a file some fields can be optional. Therefore, the size of the records may be different</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If records do not have the same type in a file, it is expected that records may not have the same size either.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Slide Number Placeholder 3"/>
          <p:cNvSpPr>
            <a:spLocks noGrp="1"/>
          </p:cNvSpPr>
          <p:nvPr>
            <p:ph type="sldNum" sz="quarter" idx="10"/>
          </p:nvPr>
        </p:nvSpPr>
        <p:spPr/>
        <p:txBody>
          <a:bodyPr/>
          <a:lstStyle/>
          <a:p>
            <a:fld id="{DF27DA18-8A53-4B58-B9E7-55603207672E}" type="slidenum">
              <a:rPr lang="en-US"/>
              <a:pPr/>
              <a:t>26</a:t>
            </a:fld>
            <a:endParaRPr lang="en-US"/>
          </a:p>
        </p:txBody>
      </p:sp>
      <p:grpSp>
        <p:nvGrpSpPr>
          <p:cNvPr id="307351" name="Group 151"/>
          <p:cNvGrpSpPr>
            <a:grpSpLocks/>
          </p:cNvGrpSpPr>
          <p:nvPr/>
        </p:nvGrpSpPr>
        <p:grpSpPr bwMode="auto">
          <a:xfrm>
            <a:off x="374650" y="663575"/>
            <a:ext cx="8361363" cy="457200"/>
            <a:chOff x="576" y="1104"/>
            <a:chExt cx="7924" cy="288"/>
          </a:xfrm>
        </p:grpSpPr>
        <p:grpSp>
          <p:nvGrpSpPr>
            <p:cNvPr id="307243" name="Group 43"/>
            <p:cNvGrpSpPr>
              <a:grpSpLocks/>
            </p:cNvGrpSpPr>
            <p:nvPr/>
          </p:nvGrpSpPr>
          <p:grpSpPr bwMode="auto">
            <a:xfrm>
              <a:off x="576" y="1104"/>
              <a:ext cx="4464" cy="288"/>
              <a:chOff x="576" y="1104"/>
              <a:chExt cx="3840" cy="288"/>
            </a:xfrm>
          </p:grpSpPr>
          <p:sp>
            <p:nvSpPr>
              <p:cNvPr id="307203" name="Rectangle 3"/>
              <p:cNvSpPr>
                <a:spLocks noChangeArrowheads="1"/>
              </p:cNvSpPr>
              <p:nvPr/>
            </p:nvSpPr>
            <p:spPr bwMode="auto">
              <a:xfrm>
                <a:off x="576"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4" name="Rectangle 4"/>
              <p:cNvSpPr>
                <a:spLocks noChangeArrowheads="1"/>
              </p:cNvSpPr>
              <p:nvPr/>
            </p:nvSpPr>
            <p:spPr bwMode="auto">
              <a:xfrm>
                <a:off x="672"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5" name="Rectangle 5"/>
              <p:cNvSpPr>
                <a:spLocks noChangeArrowheads="1"/>
              </p:cNvSpPr>
              <p:nvPr/>
            </p:nvSpPr>
            <p:spPr bwMode="auto">
              <a:xfrm>
                <a:off x="768"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6" name="Rectangle 6"/>
              <p:cNvSpPr>
                <a:spLocks noChangeArrowheads="1"/>
              </p:cNvSpPr>
              <p:nvPr/>
            </p:nvSpPr>
            <p:spPr bwMode="auto">
              <a:xfrm>
                <a:off x="864"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7" name="Rectangle 7"/>
              <p:cNvSpPr>
                <a:spLocks noChangeArrowheads="1"/>
              </p:cNvSpPr>
              <p:nvPr/>
            </p:nvSpPr>
            <p:spPr bwMode="auto">
              <a:xfrm>
                <a:off x="960"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8" name="Rectangle 8"/>
              <p:cNvSpPr>
                <a:spLocks noChangeArrowheads="1"/>
              </p:cNvSpPr>
              <p:nvPr/>
            </p:nvSpPr>
            <p:spPr bwMode="auto">
              <a:xfrm>
                <a:off x="1056"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09" name="Rectangle 9"/>
              <p:cNvSpPr>
                <a:spLocks noChangeArrowheads="1"/>
              </p:cNvSpPr>
              <p:nvPr/>
            </p:nvSpPr>
            <p:spPr bwMode="auto">
              <a:xfrm>
                <a:off x="1152"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0" name="Rectangle 10"/>
              <p:cNvSpPr>
                <a:spLocks noChangeArrowheads="1"/>
              </p:cNvSpPr>
              <p:nvPr/>
            </p:nvSpPr>
            <p:spPr bwMode="auto">
              <a:xfrm>
                <a:off x="1248"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1" name="Rectangle 11"/>
              <p:cNvSpPr>
                <a:spLocks noChangeArrowheads="1"/>
              </p:cNvSpPr>
              <p:nvPr/>
            </p:nvSpPr>
            <p:spPr bwMode="auto">
              <a:xfrm>
                <a:off x="1344"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2" name="Rectangle 12"/>
              <p:cNvSpPr>
                <a:spLocks noChangeArrowheads="1"/>
              </p:cNvSpPr>
              <p:nvPr/>
            </p:nvSpPr>
            <p:spPr bwMode="auto">
              <a:xfrm>
                <a:off x="1440"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3" name="Rectangle 13"/>
              <p:cNvSpPr>
                <a:spLocks noChangeArrowheads="1"/>
              </p:cNvSpPr>
              <p:nvPr/>
            </p:nvSpPr>
            <p:spPr bwMode="auto">
              <a:xfrm>
                <a:off x="1536"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4" name="Rectangle 14"/>
              <p:cNvSpPr>
                <a:spLocks noChangeArrowheads="1"/>
              </p:cNvSpPr>
              <p:nvPr/>
            </p:nvSpPr>
            <p:spPr bwMode="auto">
              <a:xfrm>
                <a:off x="1632"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5" name="Rectangle 15"/>
              <p:cNvSpPr>
                <a:spLocks noChangeArrowheads="1"/>
              </p:cNvSpPr>
              <p:nvPr/>
            </p:nvSpPr>
            <p:spPr bwMode="auto">
              <a:xfrm>
                <a:off x="1728"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6" name="Rectangle 16"/>
              <p:cNvSpPr>
                <a:spLocks noChangeArrowheads="1"/>
              </p:cNvSpPr>
              <p:nvPr/>
            </p:nvSpPr>
            <p:spPr bwMode="auto">
              <a:xfrm>
                <a:off x="1824"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7" name="Rectangle 17"/>
              <p:cNvSpPr>
                <a:spLocks noChangeArrowheads="1"/>
              </p:cNvSpPr>
              <p:nvPr/>
            </p:nvSpPr>
            <p:spPr bwMode="auto">
              <a:xfrm>
                <a:off x="1920"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8" name="Rectangle 18"/>
              <p:cNvSpPr>
                <a:spLocks noChangeArrowheads="1"/>
              </p:cNvSpPr>
              <p:nvPr/>
            </p:nvSpPr>
            <p:spPr bwMode="auto">
              <a:xfrm>
                <a:off x="2016"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19" name="Rectangle 19"/>
              <p:cNvSpPr>
                <a:spLocks noChangeArrowheads="1"/>
              </p:cNvSpPr>
              <p:nvPr/>
            </p:nvSpPr>
            <p:spPr bwMode="auto">
              <a:xfrm>
                <a:off x="2112"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0" name="Rectangle 20"/>
              <p:cNvSpPr>
                <a:spLocks noChangeArrowheads="1"/>
              </p:cNvSpPr>
              <p:nvPr/>
            </p:nvSpPr>
            <p:spPr bwMode="auto">
              <a:xfrm>
                <a:off x="2208"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1" name="Rectangle 21"/>
              <p:cNvSpPr>
                <a:spLocks noChangeArrowheads="1"/>
              </p:cNvSpPr>
              <p:nvPr/>
            </p:nvSpPr>
            <p:spPr bwMode="auto">
              <a:xfrm>
                <a:off x="2304"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2" name="Rectangle 22"/>
              <p:cNvSpPr>
                <a:spLocks noChangeArrowheads="1"/>
              </p:cNvSpPr>
              <p:nvPr/>
            </p:nvSpPr>
            <p:spPr bwMode="auto">
              <a:xfrm>
                <a:off x="2400"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3" name="Rectangle 23"/>
              <p:cNvSpPr>
                <a:spLocks noChangeArrowheads="1"/>
              </p:cNvSpPr>
              <p:nvPr/>
            </p:nvSpPr>
            <p:spPr bwMode="auto">
              <a:xfrm>
                <a:off x="2496"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4" name="Rectangle 24"/>
              <p:cNvSpPr>
                <a:spLocks noChangeArrowheads="1"/>
              </p:cNvSpPr>
              <p:nvPr/>
            </p:nvSpPr>
            <p:spPr bwMode="auto">
              <a:xfrm>
                <a:off x="2592"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5" name="Rectangle 25"/>
              <p:cNvSpPr>
                <a:spLocks noChangeArrowheads="1"/>
              </p:cNvSpPr>
              <p:nvPr/>
            </p:nvSpPr>
            <p:spPr bwMode="auto">
              <a:xfrm>
                <a:off x="2688"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6" name="Rectangle 26"/>
              <p:cNvSpPr>
                <a:spLocks noChangeArrowheads="1"/>
              </p:cNvSpPr>
              <p:nvPr/>
            </p:nvSpPr>
            <p:spPr bwMode="auto">
              <a:xfrm>
                <a:off x="2784"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7" name="Rectangle 27"/>
              <p:cNvSpPr>
                <a:spLocks noChangeArrowheads="1"/>
              </p:cNvSpPr>
              <p:nvPr/>
            </p:nvSpPr>
            <p:spPr bwMode="auto">
              <a:xfrm>
                <a:off x="2880"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8" name="Rectangle 28"/>
              <p:cNvSpPr>
                <a:spLocks noChangeArrowheads="1"/>
              </p:cNvSpPr>
              <p:nvPr/>
            </p:nvSpPr>
            <p:spPr bwMode="auto">
              <a:xfrm>
                <a:off x="2976"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29" name="Rectangle 29"/>
              <p:cNvSpPr>
                <a:spLocks noChangeArrowheads="1"/>
              </p:cNvSpPr>
              <p:nvPr/>
            </p:nvSpPr>
            <p:spPr bwMode="auto">
              <a:xfrm>
                <a:off x="3072"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0" name="Rectangle 30"/>
              <p:cNvSpPr>
                <a:spLocks noChangeArrowheads="1"/>
              </p:cNvSpPr>
              <p:nvPr/>
            </p:nvSpPr>
            <p:spPr bwMode="auto">
              <a:xfrm>
                <a:off x="3168"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1" name="Rectangle 31"/>
              <p:cNvSpPr>
                <a:spLocks noChangeArrowheads="1"/>
              </p:cNvSpPr>
              <p:nvPr/>
            </p:nvSpPr>
            <p:spPr bwMode="auto">
              <a:xfrm>
                <a:off x="3264"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2" name="Rectangle 32"/>
              <p:cNvSpPr>
                <a:spLocks noChangeArrowheads="1"/>
              </p:cNvSpPr>
              <p:nvPr/>
            </p:nvSpPr>
            <p:spPr bwMode="auto">
              <a:xfrm>
                <a:off x="3360"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3" name="Rectangle 33"/>
              <p:cNvSpPr>
                <a:spLocks noChangeArrowheads="1"/>
              </p:cNvSpPr>
              <p:nvPr/>
            </p:nvSpPr>
            <p:spPr bwMode="auto">
              <a:xfrm>
                <a:off x="3456"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4" name="Rectangle 34"/>
              <p:cNvSpPr>
                <a:spLocks noChangeArrowheads="1"/>
              </p:cNvSpPr>
              <p:nvPr/>
            </p:nvSpPr>
            <p:spPr bwMode="auto">
              <a:xfrm>
                <a:off x="3552"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5" name="Rectangle 35"/>
              <p:cNvSpPr>
                <a:spLocks noChangeArrowheads="1"/>
              </p:cNvSpPr>
              <p:nvPr/>
            </p:nvSpPr>
            <p:spPr bwMode="auto">
              <a:xfrm>
                <a:off x="3648"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6" name="Rectangle 36"/>
              <p:cNvSpPr>
                <a:spLocks noChangeArrowheads="1"/>
              </p:cNvSpPr>
              <p:nvPr/>
            </p:nvSpPr>
            <p:spPr bwMode="auto">
              <a:xfrm>
                <a:off x="3744"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7" name="Rectangle 37"/>
              <p:cNvSpPr>
                <a:spLocks noChangeArrowheads="1"/>
              </p:cNvSpPr>
              <p:nvPr/>
            </p:nvSpPr>
            <p:spPr bwMode="auto">
              <a:xfrm>
                <a:off x="3840"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8" name="Rectangle 38"/>
              <p:cNvSpPr>
                <a:spLocks noChangeArrowheads="1"/>
              </p:cNvSpPr>
              <p:nvPr/>
            </p:nvSpPr>
            <p:spPr bwMode="auto">
              <a:xfrm>
                <a:off x="3936"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39" name="Rectangle 39"/>
              <p:cNvSpPr>
                <a:spLocks noChangeArrowheads="1"/>
              </p:cNvSpPr>
              <p:nvPr/>
            </p:nvSpPr>
            <p:spPr bwMode="auto">
              <a:xfrm>
                <a:off x="4032"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0" name="Rectangle 40"/>
              <p:cNvSpPr>
                <a:spLocks noChangeArrowheads="1"/>
              </p:cNvSpPr>
              <p:nvPr/>
            </p:nvSpPr>
            <p:spPr bwMode="auto">
              <a:xfrm>
                <a:off x="4128"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1" name="Rectangle 41"/>
              <p:cNvSpPr>
                <a:spLocks noChangeArrowheads="1"/>
              </p:cNvSpPr>
              <p:nvPr/>
            </p:nvSpPr>
            <p:spPr bwMode="auto">
              <a:xfrm>
                <a:off x="4224"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2" name="Rectangle 42"/>
              <p:cNvSpPr>
                <a:spLocks noChangeArrowheads="1"/>
              </p:cNvSpPr>
              <p:nvPr/>
            </p:nvSpPr>
            <p:spPr bwMode="auto">
              <a:xfrm>
                <a:off x="4320" y="1104"/>
                <a:ext cx="96"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7350" name="Group 150"/>
            <p:cNvGrpSpPr>
              <a:grpSpLocks/>
            </p:cNvGrpSpPr>
            <p:nvPr/>
          </p:nvGrpSpPr>
          <p:grpSpPr bwMode="auto">
            <a:xfrm>
              <a:off x="5040" y="1104"/>
              <a:ext cx="3460" cy="288"/>
              <a:chOff x="560" y="1680"/>
              <a:chExt cx="3460" cy="288"/>
            </a:xfrm>
          </p:grpSpPr>
          <p:grpSp>
            <p:nvGrpSpPr>
              <p:cNvPr id="307285" name="Group 85"/>
              <p:cNvGrpSpPr>
                <a:grpSpLocks/>
              </p:cNvGrpSpPr>
              <p:nvPr/>
            </p:nvGrpSpPr>
            <p:grpSpPr bwMode="auto">
              <a:xfrm>
                <a:off x="560" y="1680"/>
                <a:ext cx="1116" cy="288"/>
                <a:chOff x="560" y="1680"/>
                <a:chExt cx="1116" cy="288"/>
              </a:xfrm>
            </p:grpSpPr>
            <p:sp>
              <p:nvSpPr>
                <p:cNvPr id="307245" name="Rectangle 45"/>
                <p:cNvSpPr>
                  <a:spLocks noChangeArrowheads="1"/>
                </p:cNvSpPr>
                <p:nvPr/>
              </p:nvSpPr>
              <p:spPr bwMode="auto">
                <a:xfrm>
                  <a:off x="560"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6" name="Rectangle 46"/>
                <p:cNvSpPr>
                  <a:spLocks noChangeArrowheads="1"/>
                </p:cNvSpPr>
                <p:nvPr/>
              </p:nvSpPr>
              <p:spPr bwMode="auto">
                <a:xfrm>
                  <a:off x="672"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7" name="Rectangle 47"/>
                <p:cNvSpPr>
                  <a:spLocks noChangeArrowheads="1"/>
                </p:cNvSpPr>
                <p:nvPr/>
              </p:nvSpPr>
              <p:spPr bwMode="auto">
                <a:xfrm>
                  <a:off x="783"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8" name="Rectangle 48"/>
                <p:cNvSpPr>
                  <a:spLocks noChangeArrowheads="1"/>
                </p:cNvSpPr>
                <p:nvPr/>
              </p:nvSpPr>
              <p:spPr bwMode="auto">
                <a:xfrm>
                  <a:off x="895"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9" name="Rectangle 49"/>
                <p:cNvSpPr>
                  <a:spLocks noChangeArrowheads="1"/>
                </p:cNvSpPr>
                <p:nvPr/>
              </p:nvSpPr>
              <p:spPr bwMode="auto">
                <a:xfrm>
                  <a:off x="1006"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0" name="Rectangle 50"/>
                <p:cNvSpPr>
                  <a:spLocks noChangeArrowheads="1"/>
                </p:cNvSpPr>
                <p:nvPr/>
              </p:nvSpPr>
              <p:spPr bwMode="auto">
                <a:xfrm>
                  <a:off x="1118"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1" name="Rectangle 51"/>
                <p:cNvSpPr>
                  <a:spLocks noChangeArrowheads="1"/>
                </p:cNvSpPr>
                <p:nvPr/>
              </p:nvSpPr>
              <p:spPr bwMode="auto">
                <a:xfrm>
                  <a:off x="1230"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2" name="Rectangle 52"/>
                <p:cNvSpPr>
                  <a:spLocks noChangeArrowheads="1"/>
                </p:cNvSpPr>
                <p:nvPr/>
              </p:nvSpPr>
              <p:spPr bwMode="auto">
                <a:xfrm>
                  <a:off x="1341"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3" name="Rectangle 53"/>
                <p:cNvSpPr>
                  <a:spLocks noChangeArrowheads="1"/>
                </p:cNvSpPr>
                <p:nvPr/>
              </p:nvSpPr>
              <p:spPr bwMode="auto">
                <a:xfrm>
                  <a:off x="1453"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54" name="Rectangle 54"/>
                <p:cNvSpPr>
                  <a:spLocks noChangeArrowheads="1"/>
                </p:cNvSpPr>
                <p:nvPr/>
              </p:nvSpPr>
              <p:spPr bwMode="auto">
                <a:xfrm>
                  <a:off x="1564"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7286" name="Group 86"/>
              <p:cNvGrpSpPr>
                <a:grpSpLocks/>
              </p:cNvGrpSpPr>
              <p:nvPr/>
            </p:nvGrpSpPr>
            <p:grpSpPr bwMode="auto">
              <a:xfrm>
                <a:off x="1676" y="1680"/>
                <a:ext cx="1116" cy="288"/>
                <a:chOff x="560" y="1680"/>
                <a:chExt cx="1116" cy="288"/>
              </a:xfrm>
            </p:grpSpPr>
            <p:sp>
              <p:nvSpPr>
                <p:cNvPr id="307287" name="Rectangle 87"/>
                <p:cNvSpPr>
                  <a:spLocks noChangeArrowheads="1"/>
                </p:cNvSpPr>
                <p:nvPr/>
              </p:nvSpPr>
              <p:spPr bwMode="auto">
                <a:xfrm>
                  <a:off x="560"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8" name="Rectangle 88"/>
                <p:cNvSpPr>
                  <a:spLocks noChangeArrowheads="1"/>
                </p:cNvSpPr>
                <p:nvPr/>
              </p:nvSpPr>
              <p:spPr bwMode="auto">
                <a:xfrm>
                  <a:off x="672"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9" name="Rectangle 89"/>
                <p:cNvSpPr>
                  <a:spLocks noChangeArrowheads="1"/>
                </p:cNvSpPr>
                <p:nvPr/>
              </p:nvSpPr>
              <p:spPr bwMode="auto">
                <a:xfrm>
                  <a:off x="783"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0" name="Rectangle 90"/>
                <p:cNvSpPr>
                  <a:spLocks noChangeArrowheads="1"/>
                </p:cNvSpPr>
                <p:nvPr/>
              </p:nvSpPr>
              <p:spPr bwMode="auto">
                <a:xfrm>
                  <a:off x="895"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1" name="Rectangle 91"/>
                <p:cNvSpPr>
                  <a:spLocks noChangeArrowheads="1"/>
                </p:cNvSpPr>
                <p:nvPr/>
              </p:nvSpPr>
              <p:spPr bwMode="auto">
                <a:xfrm>
                  <a:off x="1006"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2" name="Rectangle 92"/>
                <p:cNvSpPr>
                  <a:spLocks noChangeArrowheads="1"/>
                </p:cNvSpPr>
                <p:nvPr/>
              </p:nvSpPr>
              <p:spPr bwMode="auto">
                <a:xfrm>
                  <a:off x="1118"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3" name="Rectangle 93"/>
                <p:cNvSpPr>
                  <a:spLocks noChangeArrowheads="1"/>
                </p:cNvSpPr>
                <p:nvPr/>
              </p:nvSpPr>
              <p:spPr bwMode="auto">
                <a:xfrm>
                  <a:off x="1230"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4" name="Rectangle 94"/>
                <p:cNvSpPr>
                  <a:spLocks noChangeArrowheads="1"/>
                </p:cNvSpPr>
                <p:nvPr/>
              </p:nvSpPr>
              <p:spPr bwMode="auto">
                <a:xfrm>
                  <a:off x="1341"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5" name="Rectangle 95"/>
                <p:cNvSpPr>
                  <a:spLocks noChangeArrowheads="1"/>
                </p:cNvSpPr>
                <p:nvPr/>
              </p:nvSpPr>
              <p:spPr bwMode="auto">
                <a:xfrm>
                  <a:off x="1453"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6" name="Rectangle 96"/>
                <p:cNvSpPr>
                  <a:spLocks noChangeArrowheads="1"/>
                </p:cNvSpPr>
                <p:nvPr/>
              </p:nvSpPr>
              <p:spPr bwMode="auto">
                <a:xfrm>
                  <a:off x="1564"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298" name="Rectangle 98"/>
              <p:cNvSpPr>
                <a:spLocks noChangeArrowheads="1"/>
              </p:cNvSpPr>
              <p:nvPr/>
            </p:nvSpPr>
            <p:spPr bwMode="auto">
              <a:xfrm>
                <a:off x="2792"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9" name="Rectangle 99"/>
              <p:cNvSpPr>
                <a:spLocks noChangeArrowheads="1"/>
              </p:cNvSpPr>
              <p:nvPr/>
            </p:nvSpPr>
            <p:spPr bwMode="auto">
              <a:xfrm>
                <a:off x="2904"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0" name="Rectangle 100"/>
              <p:cNvSpPr>
                <a:spLocks noChangeArrowheads="1"/>
              </p:cNvSpPr>
              <p:nvPr/>
            </p:nvSpPr>
            <p:spPr bwMode="auto">
              <a:xfrm>
                <a:off x="3015"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1" name="Rectangle 101"/>
              <p:cNvSpPr>
                <a:spLocks noChangeArrowheads="1"/>
              </p:cNvSpPr>
              <p:nvPr/>
            </p:nvSpPr>
            <p:spPr bwMode="auto">
              <a:xfrm>
                <a:off x="3127"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2" name="Rectangle 102"/>
              <p:cNvSpPr>
                <a:spLocks noChangeArrowheads="1"/>
              </p:cNvSpPr>
              <p:nvPr/>
            </p:nvSpPr>
            <p:spPr bwMode="auto">
              <a:xfrm>
                <a:off x="3238"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3" name="Rectangle 103"/>
              <p:cNvSpPr>
                <a:spLocks noChangeArrowheads="1"/>
              </p:cNvSpPr>
              <p:nvPr/>
            </p:nvSpPr>
            <p:spPr bwMode="auto">
              <a:xfrm>
                <a:off x="3350"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4" name="Rectangle 104"/>
              <p:cNvSpPr>
                <a:spLocks noChangeArrowheads="1"/>
              </p:cNvSpPr>
              <p:nvPr/>
            </p:nvSpPr>
            <p:spPr bwMode="auto">
              <a:xfrm>
                <a:off x="3462"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5" name="Rectangle 105"/>
              <p:cNvSpPr>
                <a:spLocks noChangeArrowheads="1"/>
              </p:cNvSpPr>
              <p:nvPr/>
            </p:nvSpPr>
            <p:spPr bwMode="auto">
              <a:xfrm>
                <a:off x="3573"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6" name="Rectangle 106"/>
              <p:cNvSpPr>
                <a:spLocks noChangeArrowheads="1"/>
              </p:cNvSpPr>
              <p:nvPr/>
            </p:nvSpPr>
            <p:spPr bwMode="auto">
              <a:xfrm>
                <a:off x="3685" y="1680"/>
                <a:ext cx="111"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7" name="Rectangle 107"/>
              <p:cNvSpPr>
                <a:spLocks noChangeArrowheads="1"/>
              </p:cNvSpPr>
              <p:nvPr/>
            </p:nvSpPr>
            <p:spPr bwMode="auto">
              <a:xfrm>
                <a:off x="3796"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49" name="Rectangle 149"/>
              <p:cNvSpPr>
                <a:spLocks noChangeArrowheads="1"/>
              </p:cNvSpPr>
              <p:nvPr/>
            </p:nvSpPr>
            <p:spPr bwMode="auto">
              <a:xfrm>
                <a:off x="3908" y="1680"/>
                <a:ext cx="11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07352" name="Line 152"/>
          <p:cNvSpPr>
            <a:spLocks noChangeShapeType="1"/>
          </p:cNvSpPr>
          <p:nvPr/>
        </p:nvSpPr>
        <p:spPr bwMode="auto">
          <a:xfrm>
            <a:off x="3965575" y="1120775"/>
            <a:ext cx="117475"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3" name="Line 153"/>
          <p:cNvSpPr>
            <a:spLocks noChangeShapeType="1"/>
          </p:cNvSpPr>
          <p:nvPr/>
        </p:nvSpPr>
        <p:spPr bwMode="auto">
          <a:xfrm>
            <a:off x="5143500" y="1143000"/>
            <a:ext cx="117475"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4" name="Line 154"/>
          <p:cNvSpPr>
            <a:spLocks noChangeShapeType="1"/>
          </p:cNvSpPr>
          <p:nvPr/>
        </p:nvSpPr>
        <p:spPr bwMode="auto">
          <a:xfrm>
            <a:off x="433388" y="1120775"/>
            <a:ext cx="117475"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6" name="Text Box 156"/>
          <p:cNvSpPr txBox="1">
            <a:spLocks noChangeArrowheads="1"/>
          </p:cNvSpPr>
          <p:nvPr/>
        </p:nvSpPr>
        <p:spPr bwMode="auto">
          <a:xfrm>
            <a:off x="550863" y="1333500"/>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Name</a:t>
            </a:r>
          </a:p>
        </p:txBody>
      </p:sp>
      <p:sp>
        <p:nvSpPr>
          <p:cNvPr id="307357" name="Text Box 157"/>
          <p:cNvSpPr txBox="1">
            <a:spLocks noChangeArrowheads="1"/>
          </p:cNvSpPr>
          <p:nvPr/>
        </p:nvSpPr>
        <p:spPr bwMode="auto">
          <a:xfrm>
            <a:off x="3736975" y="1501775"/>
            <a:ext cx="555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SSN</a:t>
            </a:r>
          </a:p>
        </p:txBody>
      </p:sp>
      <p:sp>
        <p:nvSpPr>
          <p:cNvPr id="307358" name="Text Box 158"/>
          <p:cNvSpPr txBox="1">
            <a:spLocks noChangeArrowheads="1"/>
          </p:cNvSpPr>
          <p:nvPr/>
        </p:nvSpPr>
        <p:spPr bwMode="auto">
          <a:xfrm>
            <a:off x="4924425" y="1524000"/>
            <a:ext cx="749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Salary</a:t>
            </a:r>
          </a:p>
        </p:txBody>
      </p:sp>
      <p:sp>
        <p:nvSpPr>
          <p:cNvPr id="307359" name="Text Box 159"/>
          <p:cNvSpPr txBox="1">
            <a:spLocks noChangeArrowheads="1"/>
          </p:cNvSpPr>
          <p:nvPr/>
        </p:nvSpPr>
        <p:spPr bwMode="auto">
          <a:xfrm>
            <a:off x="323850" y="434975"/>
            <a:ext cx="404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1</a:t>
            </a:r>
          </a:p>
        </p:txBody>
      </p:sp>
      <p:sp>
        <p:nvSpPr>
          <p:cNvPr id="307360" name="Text Box 160"/>
          <p:cNvSpPr txBox="1">
            <a:spLocks noChangeArrowheads="1"/>
          </p:cNvSpPr>
          <p:nvPr/>
        </p:nvSpPr>
        <p:spPr bwMode="auto">
          <a:xfrm>
            <a:off x="3789363" y="43497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31</a:t>
            </a:r>
          </a:p>
        </p:txBody>
      </p:sp>
      <p:sp>
        <p:nvSpPr>
          <p:cNvPr id="307361" name="Text Box 161"/>
          <p:cNvSpPr txBox="1">
            <a:spLocks noChangeArrowheads="1"/>
          </p:cNvSpPr>
          <p:nvPr/>
        </p:nvSpPr>
        <p:spPr bwMode="auto">
          <a:xfrm>
            <a:off x="4949825" y="434975"/>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40</a:t>
            </a:r>
          </a:p>
        </p:txBody>
      </p:sp>
      <p:sp>
        <p:nvSpPr>
          <p:cNvPr id="307362" name="Text Box 162"/>
          <p:cNvSpPr txBox="1">
            <a:spLocks noChangeArrowheads="1"/>
          </p:cNvSpPr>
          <p:nvPr/>
        </p:nvSpPr>
        <p:spPr bwMode="auto">
          <a:xfrm>
            <a:off x="8499475" y="419100"/>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71</a:t>
            </a:r>
          </a:p>
        </p:txBody>
      </p:sp>
      <p:grpSp>
        <p:nvGrpSpPr>
          <p:cNvPr id="307390" name="Group 190"/>
          <p:cNvGrpSpPr>
            <a:grpSpLocks/>
          </p:cNvGrpSpPr>
          <p:nvPr/>
        </p:nvGrpSpPr>
        <p:grpSpPr bwMode="auto">
          <a:xfrm>
            <a:off x="374650" y="3429000"/>
            <a:ext cx="8329613" cy="457200"/>
            <a:chOff x="236" y="2160"/>
            <a:chExt cx="5247" cy="288"/>
          </a:xfrm>
        </p:grpSpPr>
        <p:sp>
          <p:nvSpPr>
            <p:cNvPr id="307363" name="Rectangle 163"/>
            <p:cNvSpPr>
              <a:spLocks noChangeArrowheads="1"/>
            </p:cNvSpPr>
            <p:nvPr/>
          </p:nvSpPr>
          <p:spPr bwMode="auto">
            <a:xfrm>
              <a:off x="2350" y="2160"/>
              <a:ext cx="91"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4" name="Rectangle 164"/>
            <p:cNvSpPr>
              <a:spLocks noChangeArrowheads="1"/>
            </p:cNvSpPr>
            <p:nvPr/>
          </p:nvSpPr>
          <p:spPr bwMode="auto">
            <a:xfrm>
              <a:off x="236" y="2160"/>
              <a:ext cx="2114"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68" name="Rectangle 168"/>
            <p:cNvSpPr>
              <a:spLocks noChangeArrowheads="1"/>
            </p:cNvSpPr>
            <p:nvPr/>
          </p:nvSpPr>
          <p:spPr bwMode="auto">
            <a:xfrm>
              <a:off x="2441" y="2160"/>
              <a:ext cx="76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5" name="Text Box 175"/>
            <p:cNvSpPr txBox="1">
              <a:spLocks noChangeArrowheads="1"/>
            </p:cNvSpPr>
            <p:nvPr/>
          </p:nvSpPr>
          <p:spPr bwMode="auto">
            <a:xfrm>
              <a:off x="751" y="2208"/>
              <a:ext cx="9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Name=Smith, John</a:t>
              </a:r>
            </a:p>
          </p:txBody>
        </p:sp>
        <p:sp>
          <p:nvSpPr>
            <p:cNvPr id="307376" name="Text Box 176"/>
            <p:cNvSpPr txBox="1">
              <a:spLocks noChangeArrowheads="1"/>
            </p:cNvSpPr>
            <p:nvPr/>
          </p:nvSpPr>
          <p:spPr bwMode="auto">
            <a:xfrm>
              <a:off x="2424" y="2208"/>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SSN=123456789</a:t>
              </a:r>
            </a:p>
          </p:txBody>
        </p:sp>
        <p:sp>
          <p:nvSpPr>
            <p:cNvPr id="307377" name="Rectangle 177"/>
            <p:cNvSpPr>
              <a:spLocks noChangeArrowheads="1"/>
            </p:cNvSpPr>
            <p:nvPr/>
          </p:nvSpPr>
          <p:spPr bwMode="auto">
            <a:xfrm>
              <a:off x="3203" y="2160"/>
              <a:ext cx="91"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78" name="Rectangle 178"/>
            <p:cNvSpPr>
              <a:spLocks noChangeArrowheads="1"/>
            </p:cNvSpPr>
            <p:nvPr/>
          </p:nvSpPr>
          <p:spPr bwMode="auto">
            <a:xfrm>
              <a:off x="3294" y="2160"/>
              <a:ext cx="2098"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Department=Computer</a:t>
              </a:r>
            </a:p>
          </p:txBody>
        </p:sp>
        <p:grpSp>
          <p:nvGrpSpPr>
            <p:cNvPr id="307385" name="Group 185"/>
            <p:cNvGrpSpPr>
              <a:grpSpLocks/>
            </p:cNvGrpSpPr>
            <p:nvPr/>
          </p:nvGrpSpPr>
          <p:grpSpPr bwMode="auto">
            <a:xfrm>
              <a:off x="5392" y="2160"/>
              <a:ext cx="91" cy="288"/>
              <a:chOff x="5392" y="2160"/>
              <a:chExt cx="91" cy="288"/>
            </a:xfrm>
          </p:grpSpPr>
          <p:sp>
            <p:nvSpPr>
              <p:cNvPr id="307379" name="Rectangle 179"/>
              <p:cNvSpPr>
                <a:spLocks noChangeArrowheads="1"/>
              </p:cNvSpPr>
              <p:nvPr/>
            </p:nvSpPr>
            <p:spPr bwMode="auto">
              <a:xfrm>
                <a:off x="5392" y="2160"/>
                <a:ext cx="91" cy="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0" name="Line 180"/>
              <p:cNvSpPr>
                <a:spLocks noChangeShapeType="1"/>
              </p:cNvSpPr>
              <p:nvPr/>
            </p:nvSpPr>
            <p:spPr bwMode="auto">
              <a:xfrm flipH="1">
                <a:off x="5392" y="2160"/>
                <a:ext cx="7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81" name="Line 181"/>
              <p:cNvSpPr>
                <a:spLocks noChangeShapeType="1"/>
              </p:cNvSpPr>
              <p:nvPr/>
            </p:nvSpPr>
            <p:spPr bwMode="auto">
              <a:xfrm>
                <a:off x="5392" y="2160"/>
                <a:ext cx="91"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07382" name="Text Box 182"/>
          <p:cNvSpPr txBox="1">
            <a:spLocks noChangeArrowheads="1"/>
          </p:cNvSpPr>
          <p:nvPr/>
        </p:nvSpPr>
        <p:spPr bwMode="auto">
          <a:xfrm>
            <a:off x="669925" y="4095750"/>
            <a:ext cx="69977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Separator Characters are </a:t>
            </a:r>
          </a:p>
          <a:p>
            <a:r>
              <a:rPr lang="en-US"/>
              <a:t>=  : the equal sign to separate field name and field value</a:t>
            </a:r>
          </a:p>
          <a:p>
            <a:r>
              <a:rPr lang="en-US"/>
              <a:t>  </a:t>
            </a:r>
          </a:p>
          <a:p>
            <a:r>
              <a:rPr lang="en-US"/>
              <a:t>    : separating each field from each other and </a:t>
            </a:r>
          </a:p>
          <a:p>
            <a:r>
              <a:rPr lang="en-US"/>
              <a:t>  </a:t>
            </a:r>
          </a:p>
          <a:p>
            <a:r>
              <a:rPr lang="en-US"/>
              <a:t>    : to terminate the record </a:t>
            </a:r>
          </a:p>
        </p:txBody>
      </p:sp>
      <p:sp>
        <p:nvSpPr>
          <p:cNvPr id="307384" name="Rectangle 184"/>
          <p:cNvSpPr>
            <a:spLocks noChangeArrowheads="1"/>
          </p:cNvSpPr>
          <p:nvPr/>
        </p:nvSpPr>
        <p:spPr bwMode="auto">
          <a:xfrm>
            <a:off x="769938" y="5181600"/>
            <a:ext cx="144462"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7386" name="Group 186"/>
          <p:cNvGrpSpPr>
            <a:grpSpLocks/>
          </p:cNvGrpSpPr>
          <p:nvPr/>
        </p:nvGrpSpPr>
        <p:grpSpPr bwMode="auto">
          <a:xfrm>
            <a:off x="804863" y="5921375"/>
            <a:ext cx="144462" cy="457200"/>
            <a:chOff x="5392" y="2160"/>
            <a:chExt cx="91" cy="288"/>
          </a:xfrm>
        </p:grpSpPr>
        <p:sp>
          <p:nvSpPr>
            <p:cNvPr id="307387" name="Rectangle 187"/>
            <p:cNvSpPr>
              <a:spLocks noChangeArrowheads="1"/>
            </p:cNvSpPr>
            <p:nvPr/>
          </p:nvSpPr>
          <p:spPr bwMode="auto">
            <a:xfrm>
              <a:off x="5392" y="2160"/>
              <a:ext cx="91" cy="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88" name="Line 188"/>
            <p:cNvSpPr>
              <a:spLocks noChangeShapeType="1"/>
            </p:cNvSpPr>
            <p:nvPr/>
          </p:nvSpPr>
          <p:spPr bwMode="auto">
            <a:xfrm flipH="1">
              <a:off x="5392" y="2160"/>
              <a:ext cx="7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89" name="Line 189"/>
            <p:cNvSpPr>
              <a:spLocks noChangeShapeType="1"/>
            </p:cNvSpPr>
            <p:nvPr/>
          </p:nvSpPr>
          <p:spPr bwMode="auto">
            <a:xfrm>
              <a:off x="5392" y="2160"/>
              <a:ext cx="91"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23D23B0D-E7D8-4252-95ED-7B61D6E55A97}" type="slidenum">
              <a:rPr lang="en-US"/>
              <a:pPr/>
              <a:t>27</a:t>
            </a:fld>
            <a:endParaRPr lang="en-US"/>
          </a:p>
        </p:txBody>
      </p:sp>
      <p:sp>
        <p:nvSpPr>
          <p:cNvPr id="308226" name="Text Box 2"/>
          <p:cNvSpPr txBox="1">
            <a:spLocks noChangeArrowheads="1"/>
          </p:cNvSpPr>
          <p:nvPr/>
        </p:nvSpPr>
        <p:spPr bwMode="auto">
          <a:xfrm>
            <a:off x="457200" y="457200"/>
            <a:ext cx="8153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As the picture shows, </a:t>
            </a:r>
            <a:r>
              <a:rPr lang="en-US" b="1" u="sng" dirty="0">
                <a:solidFill>
                  <a:srgbClr val="000000"/>
                </a:solidFill>
              </a:rPr>
              <a:t>the fixed length records </a:t>
            </a:r>
            <a:r>
              <a:rPr lang="en-US" dirty="0">
                <a:solidFill>
                  <a:srgbClr val="000000"/>
                </a:solidFill>
              </a:rPr>
              <a:t>have very simple structure </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Field lengths are fixed and every record has the same fields</a:t>
            </a:r>
          </a:p>
          <a:p>
            <a:pPr>
              <a:buClr>
                <a:srgbClr val="CC0000"/>
              </a:buClr>
              <a:buFontTx/>
              <a:buChar char="•"/>
            </a:pPr>
            <a:endParaRPr lang="en-US" dirty="0">
              <a:solidFill>
                <a:srgbClr val="000000"/>
              </a:solidFill>
            </a:endParaRP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It is easy to locate field values </a:t>
            </a:r>
          </a:p>
          <a:p>
            <a:pPr>
              <a:buClr>
                <a:srgbClr val="CC0000"/>
              </a:buClr>
              <a:buFontTx/>
              <a:buChar char="•"/>
            </a:pPr>
            <a:endParaRPr lang="en-US" dirty="0">
              <a:solidFill>
                <a:srgbClr val="000000"/>
              </a:solidFill>
            </a:endParaRP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It is also possible to represent a file that logically should have variable-length records as a fixed length record</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In the case of optional fields, we could have every field included in every field record and store null values in them</a:t>
            </a:r>
          </a:p>
          <a:p>
            <a:pPr lvl="2">
              <a:buClr>
                <a:srgbClr val="CC0000"/>
              </a:buClr>
              <a:buFontTx/>
              <a:buChar char="•"/>
            </a:pPr>
            <a:r>
              <a:rPr lang="en-US" dirty="0">
                <a:solidFill>
                  <a:srgbClr val="000000"/>
                </a:solidFill>
              </a:rPr>
              <a:t>Problem: wasting some space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5B1520BD-C302-4D1D-A312-DB4D74CAE14D}" type="slidenum">
              <a:rPr lang="en-US"/>
              <a:pPr/>
              <a:t>28</a:t>
            </a:fld>
            <a:endParaRPr lang="en-US"/>
          </a:p>
        </p:txBody>
      </p:sp>
      <p:sp>
        <p:nvSpPr>
          <p:cNvPr id="309250" name="Text Box 2"/>
          <p:cNvSpPr txBox="1">
            <a:spLocks noChangeArrowheads="1"/>
          </p:cNvSpPr>
          <p:nvPr/>
        </p:nvSpPr>
        <p:spPr bwMode="auto">
          <a:xfrm>
            <a:off x="495300" y="552450"/>
            <a:ext cx="8305800"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buFontTx/>
              <a:buChar char="•"/>
            </a:pPr>
            <a:r>
              <a:rPr lang="en-US" b="1" u="sng" dirty="0">
                <a:solidFill>
                  <a:srgbClr val="000000"/>
                </a:solidFill>
              </a:rPr>
              <a:t>Files with variable Records:</a:t>
            </a:r>
          </a:p>
          <a:p>
            <a:pPr lvl="1">
              <a:lnSpc>
                <a:spcPct val="90000"/>
              </a:lnSpc>
              <a:buClr>
                <a:srgbClr val="CC0000"/>
              </a:buClr>
              <a:buFontTx/>
              <a:buChar char="•"/>
            </a:pPr>
            <a:endParaRPr lang="en-US" dirty="0">
              <a:solidFill>
                <a:srgbClr val="000000"/>
              </a:solidFill>
            </a:endParaRPr>
          </a:p>
          <a:p>
            <a:pPr lvl="1">
              <a:lnSpc>
                <a:spcPct val="90000"/>
              </a:lnSpc>
              <a:buClr>
                <a:srgbClr val="CC0000"/>
              </a:buClr>
              <a:buFontTx/>
              <a:buChar char="•"/>
            </a:pPr>
            <a:r>
              <a:rPr lang="en-US" dirty="0">
                <a:solidFill>
                  <a:srgbClr val="000000"/>
                </a:solidFill>
              </a:rPr>
              <a:t>A file has variable type record if </a:t>
            </a:r>
          </a:p>
          <a:p>
            <a:pPr lvl="2">
              <a:lnSpc>
                <a:spcPct val="90000"/>
              </a:lnSpc>
              <a:buClr>
                <a:srgbClr val="CC0000"/>
              </a:buClr>
              <a:buFontTx/>
              <a:buChar char="•"/>
            </a:pPr>
            <a:endParaRPr lang="en-US" dirty="0">
              <a:solidFill>
                <a:srgbClr val="000000"/>
              </a:solidFill>
            </a:endParaRPr>
          </a:p>
          <a:p>
            <a:pPr marL="1371600" lvl="2" indent="-457200">
              <a:lnSpc>
                <a:spcPct val="90000"/>
              </a:lnSpc>
              <a:buClr>
                <a:srgbClr val="CC0000"/>
              </a:buClr>
              <a:buFont typeface="+mj-lt"/>
              <a:buAutoNum type="arabicPeriod"/>
            </a:pPr>
            <a:r>
              <a:rPr lang="en-US" dirty="0">
                <a:solidFill>
                  <a:srgbClr val="000000"/>
                </a:solidFill>
              </a:rPr>
              <a:t>The file record is the same type but fields may vary in size </a:t>
            </a:r>
          </a:p>
          <a:p>
            <a:pPr marL="1371600" lvl="2" indent="-457200">
              <a:lnSpc>
                <a:spcPct val="90000"/>
              </a:lnSpc>
              <a:buClr>
                <a:srgbClr val="CC0000"/>
              </a:buClr>
              <a:buFont typeface="+mj-lt"/>
              <a:buAutoNum type="arabicPeriod"/>
            </a:pPr>
            <a:endParaRPr lang="en-US" dirty="0">
              <a:solidFill>
                <a:srgbClr val="000000"/>
              </a:solidFill>
            </a:endParaRPr>
          </a:p>
          <a:p>
            <a:pPr marL="1371600" lvl="2" indent="-457200">
              <a:lnSpc>
                <a:spcPct val="90000"/>
              </a:lnSpc>
              <a:buClr>
                <a:srgbClr val="CC0000"/>
              </a:buClr>
              <a:buFont typeface="+mj-lt"/>
              <a:buAutoNum type="arabicPeriod"/>
            </a:pPr>
            <a:r>
              <a:rPr lang="en-US" dirty="0">
                <a:solidFill>
                  <a:srgbClr val="000000"/>
                </a:solidFill>
              </a:rPr>
              <a:t>The file record is the same type but some fields may have multiple values </a:t>
            </a:r>
          </a:p>
          <a:p>
            <a:pPr marL="1371600" lvl="2" indent="-457200">
              <a:lnSpc>
                <a:spcPct val="90000"/>
              </a:lnSpc>
              <a:buClr>
                <a:srgbClr val="CC0000"/>
              </a:buClr>
              <a:buFont typeface="+mj-lt"/>
              <a:buAutoNum type="arabicPeriod"/>
            </a:pPr>
            <a:endParaRPr lang="en-US" dirty="0">
              <a:solidFill>
                <a:srgbClr val="000000"/>
              </a:solidFill>
            </a:endParaRPr>
          </a:p>
          <a:p>
            <a:pPr marL="1371600" lvl="2" indent="-457200">
              <a:lnSpc>
                <a:spcPct val="90000"/>
              </a:lnSpc>
              <a:buClr>
                <a:srgbClr val="CC0000"/>
              </a:buClr>
              <a:buFont typeface="+mj-lt"/>
              <a:buAutoNum type="arabicPeriod"/>
            </a:pPr>
            <a:r>
              <a:rPr lang="en-US" dirty="0">
                <a:solidFill>
                  <a:srgbClr val="000000"/>
                </a:solidFill>
              </a:rPr>
              <a:t>The file record is the same type but some fields are optional, or </a:t>
            </a:r>
          </a:p>
          <a:p>
            <a:pPr marL="1371600" lvl="2" indent="-457200">
              <a:lnSpc>
                <a:spcPct val="90000"/>
              </a:lnSpc>
              <a:buClr>
                <a:srgbClr val="CC0000"/>
              </a:buClr>
              <a:buFont typeface="+mj-lt"/>
              <a:buAutoNum type="arabicPeriod"/>
            </a:pPr>
            <a:endParaRPr lang="en-US" dirty="0">
              <a:solidFill>
                <a:srgbClr val="000000"/>
              </a:solidFill>
            </a:endParaRPr>
          </a:p>
          <a:p>
            <a:pPr marL="1371600" lvl="2" indent="-457200">
              <a:lnSpc>
                <a:spcPct val="90000"/>
              </a:lnSpc>
              <a:buClr>
                <a:srgbClr val="CC0000"/>
              </a:buClr>
              <a:buFont typeface="+mj-lt"/>
              <a:buAutoNum type="arabicPeriod"/>
            </a:pPr>
            <a:r>
              <a:rPr lang="en-US" dirty="0">
                <a:solidFill>
                  <a:srgbClr val="000000"/>
                </a:solidFill>
              </a:rPr>
              <a:t>The file records are different record type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5B1520BD-C302-4D1D-A312-DB4D74CAE14D}" type="slidenum">
              <a:rPr lang="en-US"/>
              <a:pPr/>
              <a:t>29</a:t>
            </a:fld>
            <a:endParaRPr lang="en-US"/>
          </a:p>
        </p:txBody>
      </p:sp>
      <p:sp>
        <p:nvSpPr>
          <p:cNvPr id="309250" name="Text Box 2"/>
          <p:cNvSpPr txBox="1">
            <a:spLocks noChangeArrowheads="1"/>
          </p:cNvSpPr>
          <p:nvPr/>
        </p:nvSpPr>
        <p:spPr bwMode="auto">
          <a:xfrm>
            <a:off x="533400" y="304800"/>
            <a:ext cx="8305800"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buFontTx/>
              <a:buChar char="•"/>
            </a:pPr>
            <a:r>
              <a:rPr lang="en-US" dirty="0">
                <a:solidFill>
                  <a:srgbClr val="000000"/>
                </a:solidFill>
              </a:rPr>
              <a:t>In a variable length record in which each record has a different length for each field, the size of most records are expected to be different from each other</a:t>
            </a:r>
          </a:p>
          <a:p>
            <a:pPr>
              <a:lnSpc>
                <a:spcPct val="90000"/>
              </a:lnSpc>
              <a:buClr>
                <a:srgbClr val="CC0000"/>
              </a:buClr>
              <a:buFontTx/>
              <a:buChar char="•"/>
            </a:pPr>
            <a:endParaRPr lang="en-US" dirty="0">
              <a:solidFill>
                <a:srgbClr val="000000"/>
              </a:solidFill>
            </a:endParaRPr>
          </a:p>
          <a:p>
            <a:pPr>
              <a:lnSpc>
                <a:spcPct val="90000"/>
              </a:lnSpc>
              <a:buClr>
                <a:srgbClr val="CC0000"/>
              </a:buClr>
              <a:buFontTx/>
              <a:buChar char="•"/>
            </a:pPr>
            <a:r>
              <a:rPr lang="en-US" dirty="0">
                <a:solidFill>
                  <a:srgbClr val="000000"/>
                </a:solidFill>
              </a:rPr>
              <a:t>To determine the bytes within a particular record that represents each field, we can use separator characters such as ?, %, $, </a:t>
            </a:r>
            <a:r>
              <a:rPr lang="en-US" dirty="0" err="1">
                <a:solidFill>
                  <a:srgbClr val="000000"/>
                </a:solidFill>
              </a:rPr>
              <a:t>etc</a:t>
            </a:r>
            <a:r>
              <a:rPr lang="en-US" dirty="0">
                <a:solidFill>
                  <a:srgbClr val="000000"/>
                </a:solidFill>
              </a:rPr>
              <a:t>…</a:t>
            </a:r>
          </a:p>
          <a:p>
            <a:pPr>
              <a:lnSpc>
                <a:spcPct val="90000"/>
              </a:lnSpc>
              <a:buClr>
                <a:srgbClr val="CC0000"/>
              </a:buClr>
              <a:buFontTx/>
              <a:buChar char="•"/>
            </a:pPr>
            <a:endParaRPr lang="en-US" dirty="0">
              <a:solidFill>
                <a:srgbClr val="000000"/>
              </a:solidFill>
            </a:endParaRPr>
          </a:p>
          <a:p>
            <a:pPr>
              <a:lnSpc>
                <a:spcPct val="90000"/>
              </a:lnSpc>
              <a:buClr>
                <a:srgbClr val="CC0000"/>
              </a:buClr>
              <a:buFontTx/>
              <a:buChar char="•"/>
            </a:pPr>
            <a:r>
              <a:rPr lang="en-US" dirty="0">
                <a:solidFill>
                  <a:srgbClr val="000000"/>
                </a:solidFill>
              </a:rPr>
              <a:t>As we said, some records may have optional fields, and some may not</a:t>
            </a:r>
          </a:p>
          <a:p>
            <a:pPr lvl="1">
              <a:lnSpc>
                <a:spcPct val="90000"/>
              </a:lnSpc>
              <a:buClr>
                <a:srgbClr val="CC0000"/>
              </a:buClr>
              <a:buFontTx/>
              <a:buChar char="•"/>
            </a:pPr>
            <a:r>
              <a:rPr lang="en-US" dirty="0">
                <a:solidFill>
                  <a:srgbClr val="000000"/>
                </a:solidFill>
              </a:rPr>
              <a:t>One way to take care of this problem is to include the field name with the field value in each field</a:t>
            </a:r>
          </a:p>
          <a:p>
            <a:pPr lvl="1">
              <a:lnSpc>
                <a:spcPct val="90000"/>
              </a:lnSpc>
              <a:buClr>
                <a:srgbClr val="CC0000"/>
              </a:buClr>
              <a:buFontTx/>
              <a:buChar char="•"/>
            </a:pPr>
            <a:endParaRPr lang="en-US" dirty="0">
              <a:solidFill>
                <a:srgbClr val="000000"/>
              </a:solidFill>
            </a:endParaRPr>
          </a:p>
        </p:txBody>
      </p:sp>
      <p:sp>
        <p:nvSpPr>
          <p:cNvPr id="309252" name="Text Box 4"/>
          <p:cNvSpPr txBox="1">
            <a:spLocks noChangeArrowheads="1"/>
          </p:cNvSpPr>
          <p:nvPr/>
        </p:nvSpPr>
        <p:spPr bwMode="auto">
          <a:xfrm>
            <a:off x="701675" y="5257800"/>
            <a:ext cx="786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t> As explained before, there are three types of separators</a:t>
            </a:r>
          </a:p>
        </p:txBody>
      </p:sp>
      <p:grpSp>
        <p:nvGrpSpPr>
          <p:cNvPr id="309253" name="Group 5"/>
          <p:cNvGrpSpPr>
            <a:grpSpLocks/>
          </p:cNvGrpSpPr>
          <p:nvPr/>
        </p:nvGrpSpPr>
        <p:grpSpPr bwMode="auto">
          <a:xfrm>
            <a:off x="381000" y="4356100"/>
            <a:ext cx="8329613" cy="457200"/>
            <a:chOff x="236" y="2160"/>
            <a:chExt cx="5247" cy="288"/>
          </a:xfrm>
        </p:grpSpPr>
        <p:sp>
          <p:nvSpPr>
            <p:cNvPr id="309254" name="Rectangle 6"/>
            <p:cNvSpPr>
              <a:spLocks noChangeArrowheads="1"/>
            </p:cNvSpPr>
            <p:nvPr/>
          </p:nvSpPr>
          <p:spPr bwMode="auto">
            <a:xfrm>
              <a:off x="2350" y="2160"/>
              <a:ext cx="91"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55" name="Rectangle 7"/>
            <p:cNvSpPr>
              <a:spLocks noChangeArrowheads="1"/>
            </p:cNvSpPr>
            <p:nvPr/>
          </p:nvSpPr>
          <p:spPr bwMode="auto">
            <a:xfrm>
              <a:off x="236" y="2160"/>
              <a:ext cx="2114"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56" name="Rectangle 8"/>
            <p:cNvSpPr>
              <a:spLocks noChangeArrowheads="1"/>
            </p:cNvSpPr>
            <p:nvPr/>
          </p:nvSpPr>
          <p:spPr bwMode="auto">
            <a:xfrm>
              <a:off x="2441" y="2160"/>
              <a:ext cx="762"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57" name="Text Box 9"/>
            <p:cNvSpPr txBox="1">
              <a:spLocks noChangeArrowheads="1"/>
            </p:cNvSpPr>
            <p:nvPr/>
          </p:nvSpPr>
          <p:spPr bwMode="auto">
            <a:xfrm>
              <a:off x="751" y="2208"/>
              <a:ext cx="90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b="1"/>
                <a:t>Name=Smith, John</a:t>
              </a:r>
            </a:p>
          </p:txBody>
        </p:sp>
        <p:sp>
          <p:nvSpPr>
            <p:cNvPr id="309258" name="Text Box 10"/>
            <p:cNvSpPr txBox="1">
              <a:spLocks noChangeArrowheads="1"/>
            </p:cNvSpPr>
            <p:nvPr/>
          </p:nvSpPr>
          <p:spPr bwMode="auto">
            <a:xfrm>
              <a:off x="2424" y="2208"/>
              <a:ext cx="8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200" b="1"/>
                <a:t>SSN=123456789</a:t>
              </a:r>
            </a:p>
          </p:txBody>
        </p:sp>
        <p:sp>
          <p:nvSpPr>
            <p:cNvPr id="309259" name="Rectangle 11"/>
            <p:cNvSpPr>
              <a:spLocks noChangeArrowheads="1"/>
            </p:cNvSpPr>
            <p:nvPr/>
          </p:nvSpPr>
          <p:spPr bwMode="auto">
            <a:xfrm>
              <a:off x="3203" y="2160"/>
              <a:ext cx="91"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60" name="Rectangle 12"/>
            <p:cNvSpPr>
              <a:spLocks noChangeArrowheads="1"/>
            </p:cNvSpPr>
            <p:nvPr/>
          </p:nvSpPr>
          <p:spPr bwMode="auto">
            <a:xfrm>
              <a:off x="3294" y="2160"/>
              <a:ext cx="2098" cy="288"/>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b="1"/>
                <a:t>Department=Computer</a:t>
              </a:r>
            </a:p>
          </p:txBody>
        </p:sp>
        <p:grpSp>
          <p:nvGrpSpPr>
            <p:cNvPr id="309261" name="Group 13"/>
            <p:cNvGrpSpPr>
              <a:grpSpLocks/>
            </p:cNvGrpSpPr>
            <p:nvPr/>
          </p:nvGrpSpPr>
          <p:grpSpPr bwMode="auto">
            <a:xfrm>
              <a:off x="5392" y="2160"/>
              <a:ext cx="91" cy="288"/>
              <a:chOff x="5392" y="2160"/>
              <a:chExt cx="91" cy="288"/>
            </a:xfrm>
          </p:grpSpPr>
          <p:sp>
            <p:nvSpPr>
              <p:cNvPr id="309262" name="Rectangle 14"/>
              <p:cNvSpPr>
                <a:spLocks noChangeArrowheads="1"/>
              </p:cNvSpPr>
              <p:nvPr/>
            </p:nvSpPr>
            <p:spPr bwMode="auto">
              <a:xfrm>
                <a:off x="5392" y="2160"/>
                <a:ext cx="91" cy="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63" name="Line 15"/>
              <p:cNvSpPr>
                <a:spLocks noChangeShapeType="1"/>
              </p:cNvSpPr>
              <p:nvPr/>
            </p:nvSpPr>
            <p:spPr bwMode="auto">
              <a:xfrm flipH="1">
                <a:off x="5392" y="2160"/>
                <a:ext cx="7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9264" name="Line 16"/>
              <p:cNvSpPr>
                <a:spLocks noChangeShapeType="1"/>
              </p:cNvSpPr>
              <p:nvPr/>
            </p:nvSpPr>
            <p:spPr bwMode="auto">
              <a:xfrm>
                <a:off x="5392" y="2160"/>
                <a:ext cx="91"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483244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61B909A8-3E24-43A6-833C-2D5E83C4A314}" type="slidenum">
              <a:rPr lang="en-US"/>
              <a:pPr/>
              <a:t>3</a:t>
            </a:fld>
            <a:endParaRPr lang="en-US"/>
          </a:p>
        </p:txBody>
      </p:sp>
      <p:sp>
        <p:nvSpPr>
          <p:cNvPr id="289794" name="Text Box 2"/>
          <p:cNvSpPr txBox="1">
            <a:spLocks noChangeArrowheads="1"/>
          </p:cNvSpPr>
          <p:nvPr/>
        </p:nvSpPr>
        <p:spPr bwMode="auto">
          <a:xfrm>
            <a:off x="609600" y="533400"/>
            <a:ext cx="80772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b="1" dirty="0">
                <a:solidFill>
                  <a:srgbClr val="000000"/>
                </a:solidFill>
              </a:rPr>
              <a:t>Introduction</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Data that makes up a database must be physically stored on some storage medium</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Three main categories are primary storage and secondary storage, and tertiary Storage</a:t>
            </a:r>
          </a:p>
          <a:p>
            <a:pPr>
              <a:buClr>
                <a:srgbClr val="CC0000"/>
              </a:buClr>
              <a:buFontTx/>
              <a:buChar char="•"/>
            </a:pPr>
            <a:endParaRPr lang="en-US" dirty="0">
              <a:solidFill>
                <a:srgbClr val="000000"/>
              </a:solidFill>
            </a:endParaRPr>
          </a:p>
          <a:p>
            <a:pPr>
              <a:buClr>
                <a:srgbClr val="CC0000"/>
              </a:buClr>
              <a:buFontTx/>
              <a:buChar char="•"/>
            </a:pPr>
            <a:r>
              <a:rPr lang="en-US" b="1" dirty="0">
                <a:solidFill>
                  <a:srgbClr val="000000"/>
                </a:solidFill>
              </a:rPr>
              <a:t>Primary storage:</a:t>
            </a:r>
          </a:p>
          <a:p>
            <a:pPr lvl="1">
              <a:buClr>
                <a:srgbClr val="CC0000"/>
              </a:buClr>
              <a:buFontTx/>
              <a:buChar char="•"/>
            </a:pPr>
            <a:r>
              <a:rPr lang="en-US" dirty="0">
                <a:solidFill>
                  <a:srgbClr val="000000"/>
                </a:solidFill>
              </a:rPr>
              <a:t>This type of storage includes storage media that can directly be operated by control processing unit (CPU)</a:t>
            </a:r>
          </a:p>
          <a:p>
            <a:pPr lvl="1">
              <a:buClr>
                <a:srgbClr val="CC0000"/>
              </a:buClr>
              <a:buFontTx/>
              <a:buChar char="•"/>
            </a:pPr>
            <a:r>
              <a:rPr lang="en-US" dirty="0">
                <a:solidFill>
                  <a:srgbClr val="000000"/>
                </a:solidFill>
              </a:rPr>
              <a:t>Examples are: main memory and cache memories</a:t>
            </a:r>
          </a:p>
          <a:p>
            <a:pPr lvl="1">
              <a:buClr>
                <a:srgbClr val="CC0000"/>
              </a:buClr>
              <a:buFontTx/>
              <a:buChar char="•"/>
            </a:pPr>
            <a:r>
              <a:rPr lang="en-US" dirty="0">
                <a:solidFill>
                  <a:srgbClr val="000000"/>
                </a:solidFill>
              </a:rPr>
              <a:t>These types of storage provide fast access to data but their capacities are small relative to secondary and tertiary storages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B7254402-462D-41C7-B844-57FD7E23A29C}" type="slidenum">
              <a:rPr lang="en-US"/>
              <a:pPr/>
              <a:t>30</a:t>
            </a:fld>
            <a:endParaRPr lang="en-US"/>
          </a:p>
        </p:txBody>
      </p:sp>
      <p:sp>
        <p:nvSpPr>
          <p:cNvPr id="310274" name="Text Box 2"/>
          <p:cNvSpPr txBox="1">
            <a:spLocks noChangeArrowheads="1"/>
          </p:cNvSpPr>
          <p:nvPr/>
        </p:nvSpPr>
        <p:spPr bwMode="auto">
          <a:xfrm>
            <a:off x="914400" y="8382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endParaRPr lang="en-US">
              <a:solidFill>
                <a:srgbClr val="000000"/>
              </a:solidFill>
            </a:endParaRPr>
          </a:p>
        </p:txBody>
      </p:sp>
      <p:sp>
        <p:nvSpPr>
          <p:cNvPr id="310275" name="Text Box 3"/>
          <p:cNvSpPr txBox="1">
            <a:spLocks noChangeArrowheads="1"/>
          </p:cNvSpPr>
          <p:nvPr/>
        </p:nvSpPr>
        <p:spPr bwMode="auto">
          <a:xfrm>
            <a:off x="228600" y="228600"/>
            <a:ext cx="8229600" cy="564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lang="en-US" b="1" dirty="0">
                <a:solidFill>
                  <a:srgbClr val="000000"/>
                </a:solidFill>
              </a:rPr>
              <a:t>Spanned vs. Un-spanned Records</a:t>
            </a:r>
          </a:p>
          <a:p>
            <a:pPr>
              <a:lnSpc>
                <a:spcPct val="80000"/>
              </a:lnSpc>
              <a:buClr>
                <a:srgbClr val="CC0000"/>
              </a:buClr>
              <a:buFontTx/>
              <a:buChar char="•"/>
            </a:pPr>
            <a:endParaRPr lang="en-US" b="1" dirty="0">
              <a:solidFill>
                <a:srgbClr val="000000"/>
              </a:solidFill>
            </a:endParaRPr>
          </a:p>
          <a:p>
            <a:pPr>
              <a:lnSpc>
                <a:spcPct val="80000"/>
              </a:lnSpc>
              <a:buClr>
                <a:srgbClr val="CC0000"/>
              </a:buClr>
              <a:buFontTx/>
              <a:buChar char="•"/>
            </a:pPr>
            <a:r>
              <a:rPr lang="en-US" dirty="0">
                <a:solidFill>
                  <a:srgbClr val="000000"/>
                </a:solidFill>
              </a:rPr>
              <a:t>Each block is the unit of data transfer between disk and memory</a:t>
            </a:r>
          </a:p>
          <a:p>
            <a:pPr>
              <a:lnSpc>
                <a:spcPct val="80000"/>
              </a:lnSpc>
              <a:buClr>
                <a:srgbClr val="CC0000"/>
              </a:buClr>
              <a:buFontTx/>
              <a:buChar char="•"/>
            </a:pPr>
            <a:endParaRPr lang="en-US" dirty="0">
              <a:solidFill>
                <a:srgbClr val="000000"/>
              </a:solidFill>
            </a:endParaRPr>
          </a:p>
          <a:p>
            <a:pPr>
              <a:lnSpc>
                <a:spcPct val="80000"/>
              </a:lnSpc>
              <a:buClr>
                <a:srgbClr val="CC0000"/>
              </a:buClr>
              <a:buFontTx/>
              <a:buChar char="•"/>
            </a:pPr>
            <a:r>
              <a:rPr lang="en-US" dirty="0">
                <a:solidFill>
                  <a:srgbClr val="000000"/>
                </a:solidFill>
              </a:rPr>
              <a:t>If the block size is larger than the record size, more than one record may be placed in the block</a:t>
            </a:r>
          </a:p>
          <a:p>
            <a:pPr>
              <a:lnSpc>
                <a:spcPct val="80000"/>
              </a:lnSpc>
              <a:buClr>
                <a:srgbClr val="CC0000"/>
              </a:buClr>
              <a:buFontTx/>
              <a:buChar char="•"/>
            </a:pPr>
            <a:endParaRPr lang="en-US" dirty="0">
              <a:solidFill>
                <a:srgbClr val="000000"/>
              </a:solidFill>
            </a:endParaRPr>
          </a:p>
          <a:p>
            <a:pPr>
              <a:lnSpc>
                <a:spcPct val="80000"/>
              </a:lnSpc>
              <a:buClr>
                <a:srgbClr val="CC0000"/>
              </a:buClr>
              <a:buFontTx/>
              <a:buChar char="•"/>
            </a:pPr>
            <a:r>
              <a:rPr lang="en-US" dirty="0">
                <a:solidFill>
                  <a:srgbClr val="000000"/>
                </a:solidFill>
              </a:rPr>
              <a:t>Suppose the size of each block is </a:t>
            </a:r>
            <a:r>
              <a:rPr lang="en-US" i="1" dirty="0">
                <a:solidFill>
                  <a:srgbClr val="000000"/>
                </a:solidFill>
              </a:rPr>
              <a:t>B</a:t>
            </a:r>
            <a:r>
              <a:rPr lang="en-US" dirty="0">
                <a:solidFill>
                  <a:srgbClr val="000000"/>
                </a:solidFill>
              </a:rPr>
              <a:t> bytes, and the size of each record is </a:t>
            </a:r>
            <a:r>
              <a:rPr lang="en-US" i="1" dirty="0">
                <a:solidFill>
                  <a:srgbClr val="000000"/>
                </a:solidFill>
              </a:rPr>
              <a:t>R</a:t>
            </a:r>
            <a:r>
              <a:rPr lang="en-US" dirty="0">
                <a:solidFill>
                  <a:srgbClr val="000000"/>
                </a:solidFill>
              </a:rPr>
              <a:t> byte. Then</a:t>
            </a:r>
          </a:p>
          <a:p>
            <a:pPr lvl="4">
              <a:lnSpc>
                <a:spcPct val="80000"/>
              </a:lnSpc>
              <a:buClr>
                <a:srgbClr val="CC0000"/>
              </a:buClr>
            </a:pPr>
            <a:r>
              <a:rPr lang="en-US" dirty="0">
                <a:solidFill>
                  <a:srgbClr val="000000"/>
                </a:solidFill>
              </a:rPr>
              <a:t>	</a:t>
            </a:r>
            <a:r>
              <a:rPr lang="en-US" dirty="0" err="1">
                <a:solidFill>
                  <a:srgbClr val="000000"/>
                </a:solidFill>
              </a:rPr>
              <a:t>bfr</a:t>
            </a:r>
            <a:r>
              <a:rPr lang="en-US" dirty="0">
                <a:solidFill>
                  <a:srgbClr val="000000"/>
                </a:solidFill>
              </a:rPr>
              <a:t> =  B/R</a:t>
            </a:r>
          </a:p>
          <a:p>
            <a:pPr>
              <a:lnSpc>
                <a:spcPct val="80000"/>
              </a:lnSpc>
              <a:buClr>
                <a:srgbClr val="CC0000"/>
              </a:buClr>
              <a:buFontTx/>
              <a:buChar char="•"/>
            </a:pPr>
            <a:endParaRPr lang="en-US" dirty="0">
              <a:solidFill>
                <a:srgbClr val="000000"/>
              </a:solidFill>
            </a:endParaRPr>
          </a:p>
          <a:p>
            <a:pPr>
              <a:lnSpc>
                <a:spcPct val="80000"/>
              </a:lnSpc>
              <a:buClr>
                <a:srgbClr val="CC0000"/>
              </a:buClr>
              <a:buFontTx/>
              <a:buChar char="•"/>
            </a:pPr>
            <a:r>
              <a:rPr lang="en-US" i="1" dirty="0" err="1">
                <a:solidFill>
                  <a:srgbClr val="000000"/>
                </a:solidFill>
              </a:rPr>
              <a:t>bfr</a:t>
            </a:r>
            <a:r>
              <a:rPr lang="en-US" dirty="0">
                <a:solidFill>
                  <a:srgbClr val="000000"/>
                </a:solidFill>
              </a:rPr>
              <a:t> represents the number of records that can be placed in one block</a:t>
            </a:r>
          </a:p>
          <a:p>
            <a:pPr>
              <a:lnSpc>
                <a:spcPct val="80000"/>
              </a:lnSpc>
              <a:buClr>
                <a:srgbClr val="CC0000"/>
              </a:buClr>
              <a:buFontTx/>
              <a:buChar char="•"/>
            </a:pPr>
            <a:endParaRPr lang="en-US" dirty="0">
              <a:solidFill>
                <a:srgbClr val="000000"/>
              </a:solidFill>
            </a:endParaRPr>
          </a:p>
          <a:p>
            <a:pPr>
              <a:lnSpc>
                <a:spcPct val="80000"/>
              </a:lnSpc>
              <a:buClr>
                <a:srgbClr val="CC0000"/>
              </a:buClr>
              <a:buFontTx/>
              <a:buChar char="•"/>
            </a:pPr>
            <a:r>
              <a:rPr lang="en-US" dirty="0">
                <a:solidFill>
                  <a:srgbClr val="000000"/>
                </a:solidFill>
              </a:rPr>
              <a:t>The value of </a:t>
            </a:r>
            <a:r>
              <a:rPr lang="en-US" i="1" dirty="0" err="1">
                <a:solidFill>
                  <a:srgbClr val="000000"/>
                </a:solidFill>
              </a:rPr>
              <a:t>bfr</a:t>
            </a:r>
            <a:r>
              <a:rPr lang="en-US" dirty="0">
                <a:solidFill>
                  <a:srgbClr val="000000"/>
                </a:solidFill>
              </a:rPr>
              <a:t> is called the blocking factor for the file</a:t>
            </a:r>
          </a:p>
          <a:p>
            <a:pPr>
              <a:lnSpc>
                <a:spcPct val="80000"/>
              </a:lnSpc>
              <a:buClr>
                <a:srgbClr val="CC0000"/>
              </a:buClr>
              <a:buFontTx/>
              <a:buChar char="•"/>
            </a:pPr>
            <a:endParaRPr lang="en-US" dirty="0">
              <a:solidFill>
                <a:srgbClr val="000000"/>
              </a:solidFill>
            </a:endParaRPr>
          </a:p>
          <a:p>
            <a:pPr>
              <a:lnSpc>
                <a:spcPct val="80000"/>
              </a:lnSpc>
              <a:buClr>
                <a:srgbClr val="CC0000"/>
              </a:buClr>
              <a:buFontTx/>
              <a:buChar char="•"/>
            </a:pPr>
            <a:r>
              <a:rPr lang="en-US" dirty="0">
                <a:solidFill>
                  <a:srgbClr val="000000"/>
                </a:solidFill>
              </a:rPr>
              <a:t>Since </a:t>
            </a:r>
            <a:r>
              <a:rPr lang="en-US" i="1" dirty="0">
                <a:solidFill>
                  <a:srgbClr val="000000"/>
                </a:solidFill>
              </a:rPr>
              <a:t>R</a:t>
            </a:r>
            <a:r>
              <a:rPr lang="en-US" dirty="0">
                <a:solidFill>
                  <a:srgbClr val="000000"/>
                </a:solidFill>
              </a:rPr>
              <a:t> may not divide </a:t>
            </a:r>
            <a:r>
              <a:rPr lang="en-US" i="1" dirty="0">
                <a:solidFill>
                  <a:srgbClr val="000000"/>
                </a:solidFill>
              </a:rPr>
              <a:t>B</a:t>
            </a:r>
            <a:r>
              <a:rPr lang="en-US" dirty="0">
                <a:solidFill>
                  <a:srgbClr val="000000"/>
                </a:solidFill>
              </a:rPr>
              <a:t> exactly, the unused space in each block equals to</a:t>
            </a:r>
          </a:p>
          <a:p>
            <a:pPr>
              <a:lnSpc>
                <a:spcPct val="80000"/>
              </a:lnSpc>
              <a:buClr>
                <a:srgbClr val="CC0000"/>
              </a:buClr>
            </a:pPr>
            <a:r>
              <a:rPr lang="en-US" dirty="0">
                <a:solidFill>
                  <a:srgbClr val="000000"/>
                </a:solidFill>
              </a:rPr>
              <a:t>				B – (</a:t>
            </a:r>
            <a:r>
              <a:rPr lang="en-US" i="1" dirty="0" err="1">
                <a:solidFill>
                  <a:srgbClr val="000000"/>
                </a:solidFill>
              </a:rPr>
              <a:t>bfr</a:t>
            </a:r>
            <a:r>
              <a:rPr lang="en-US" i="1" dirty="0">
                <a:solidFill>
                  <a:srgbClr val="000000"/>
                </a:solidFill>
              </a:rPr>
              <a:t> </a:t>
            </a:r>
            <a:r>
              <a:rPr lang="en-US" dirty="0">
                <a:solidFill>
                  <a:srgbClr val="000000"/>
                </a:solidFill>
              </a:rPr>
              <a:t>* R) byte(s)</a:t>
            </a:r>
          </a:p>
        </p:txBody>
      </p:sp>
      <p:grpSp>
        <p:nvGrpSpPr>
          <p:cNvPr id="310278" name="Group 6"/>
          <p:cNvGrpSpPr>
            <a:grpSpLocks/>
          </p:cNvGrpSpPr>
          <p:nvPr/>
        </p:nvGrpSpPr>
        <p:grpSpPr bwMode="auto">
          <a:xfrm>
            <a:off x="3810000" y="2895600"/>
            <a:ext cx="152400" cy="406400"/>
            <a:chOff x="2064" y="2256"/>
            <a:chExt cx="96" cy="256"/>
          </a:xfrm>
        </p:grpSpPr>
        <p:sp>
          <p:nvSpPr>
            <p:cNvPr id="310276" name="Line 4"/>
            <p:cNvSpPr>
              <a:spLocks noChangeShapeType="1"/>
            </p:cNvSpPr>
            <p:nvPr/>
          </p:nvSpPr>
          <p:spPr bwMode="auto">
            <a:xfrm>
              <a:off x="2064" y="225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77" name="Line 5"/>
            <p:cNvSpPr>
              <a:spLocks noChangeShapeType="1"/>
            </p:cNvSpPr>
            <p:nvPr/>
          </p:nvSpPr>
          <p:spPr bwMode="auto">
            <a:xfrm>
              <a:off x="2064" y="251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0279" name="Group 7"/>
          <p:cNvGrpSpPr>
            <a:grpSpLocks/>
          </p:cNvGrpSpPr>
          <p:nvPr/>
        </p:nvGrpSpPr>
        <p:grpSpPr bwMode="auto">
          <a:xfrm flipH="1">
            <a:off x="4267200" y="2895600"/>
            <a:ext cx="152400" cy="406400"/>
            <a:chOff x="2064" y="2256"/>
            <a:chExt cx="96" cy="256"/>
          </a:xfrm>
        </p:grpSpPr>
        <p:sp>
          <p:nvSpPr>
            <p:cNvPr id="310280" name="Line 8"/>
            <p:cNvSpPr>
              <a:spLocks noChangeShapeType="1"/>
            </p:cNvSpPr>
            <p:nvPr/>
          </p:nvSpPr>
          <p:spPr bwMode="auto">
            <a:xfrm>
              <a:off x="2064" y="2256"/>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0281" name="Line 9"/>
            <p:cNvSpPr>
              <a:spLocks noChangeShapeType="1"/>
            </p:cNvSpPr>
            <p:nvPr/>
          </p:nvSpPr>
          <p:spPr bwMode="auto">
            <a:xfrm>
              <a:off x="2064" y="251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3"/>
          <p:cNvSpPr>
            <a:spLocks noGrp="1"/>
          </p:cNvSpPr>
          <p:nvPr>
            <p:ph type="sldNum" sz="quarter" idx="10"/>
          </p:nvPr>
        </p:nvSpPr>
        <p:spPr/>
        <p:txBody>
          <a:bodyPr/>
          <a:lstStyle/>
          <a:p>
            <a:fld id="{31C8151F-2FFD-46C0-86C9-67463DEC0CFA}" type="slidenum">
              <a:rPr lang="en-US"/>
              <a:pPr/>
              <a:t>31</a:t>
            </a:fld>
            <a:endParaRPr lang="en-US"/>
          </a:p>
        </p:txBody>
      </p:sp>
      <p:grpSp>
        <p:nvGrpSpPr>
          <p:cNvPr id="311308" name="Group 12"/>
          <p:cNvGrpSpPr>
            <a:grpSpLocks/>
          </p:cNvGrpSpPr>
          <p:nvPr/>
        </p:nvGrpSpPr>
        <p:grpSpPr bwMode="auto">
          <a:xfrm>
            <a:off x="1182688" y="530225"/>
            <a:ext cx="7010400" cy="381000"/>
            <a:chOff x="384" y="336"/>
            <a:chExt cx="4800" cy="240"/>
          </a:xfrm>
        </p:grpSpPr>
        <p:sp>
          <p:nvSpPr>
            <p:cNvPr id="311299" name="Rectangle 3"/>
            <p:cNvSpPr>
              <a:spLocks noChangeArrowheads="1"/>
            </p:cNvSpPr>
            <p:nvPr/>
          </p:nvSpPr>
          <p:spPr bwMode="auto">
            <a:xfrm>
              <a:off x="384" y="336"/>
              <a:ext cx="912"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0" name="Rectangle 4"/>
            <p:cNvSpPr>
              <a:spLocks noChangeArrowheads="1"/>
            </p:cNvSpPr>
            <p:nvPr/>
          </p:nvSpPr>
          <p:spPr bwMode="auto">
            <a:xfrm>
              <a:off x="1296" y="336"/>
              <a:ext cx="1536"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1" name="Rectangle 5"/>
            <p:cNvSpPr>
              <a:spLocks noChangeArrowheads="1"/>
            </p:cNvSpPr>
            <p:nvPr/>
          </p:nvSpPr>
          <p:spPr bwMode="auto">
            <a:xfrm>
              <a:off x="2832" y="336"/>
              <a:ext cx="1968"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02" name="Rectangle 6" descr="Dark upward diagonal"/>
            <p:cNvSpPr>
              <a:spLocks noChangeArrowheads="1"/>
            </p:cNvSpPr>
            <p:nvPr/>
          </p:nvSpPr>
          <p:spPr bwMode="auto">
            <a:xfrm>
              <a:off x="4800" y="336"/>
              <a:ext cx="384" cy="240"/>
            </a:xfrm>
            <a:prstGeom prst="rect">
              <a:avLst/>
            </a:prstGeom>
            <a:pattFill prst="dkUpDiag">
              <a:fgClr>
                <a:srgbClr val="C0C0C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C0C0C0"/>
                </a:solidFill>
              </a:endParaRPr>
            </a:p>
          </p:txBody>
        </p:sp>
        <p:sp>
          <p:nvSpPr>
            <p:cNvPr id="311304" name="Text Box 8"/>
            <p:cNvSpPr txBox="1">
              <a:spLocks noChangeArrowheads="1"/>
            </p:cNvSpPr>
            <p:nvPr/>
          </p:nvSpPr>
          <p:spPr bwMode="auto">
            <a:xfrm>
              <a:off x="482" y="349"/>
              <a:ext cx="6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1 </a:t>
              </a:r>
            </a:p>
          </p:txBody>
        </p:sp>
        <p:sp>
          <p:nvSpPr>
            <p:cNvPr id="311306" name="Text Box 10"/>
            <p:cNvSpPr txBox="1">
              <a:spLocks noChangeArrowheads="1"/>
            </p:cNvSpPr>
            <p:nvPr/>
          </p:nvSpPr>
          <p:spPr bwMode="auto">
            <a:xfrm>
              <a:off x="2832" y="349"/>
              <a:ext cx="69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3 </a:t>
              </a:r>
            </a:p>
          </p:txBody>
        </p:sp>
        <p:sp>
          <p:nvSpPr>
            <p:cNvPr id="311307" name="Text Box 11"/>
            <p:cNvSpPr txBox="1">
              <a:spLocks noChangeArrowheads="1"/>
            </p:cNvSpPr>
            <p:nvPr/>
          </p:nvSpPr>
          <p:spPr bwMode="auto">
            <a:xfrm>
              <a:off x="1680" y="349"/>
              <a:ext cx="69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2 </a:t>
              </a:r>
            </a:p>
          </p:txBody>
        </p:sp>
      </p:grpSp>
      <p:grpSp>
        <p:nvGrpSpPr>
          <p:cNvPr id="311352" name="Group 56"/>
          <p:cNvGrpSpPr>
            <a:grpSpLocks/>
          </p:cNvGrpSpPr>
          <p:nvPr/>
        </p:nvGrpSpPr>
        <p:grpSpPr bwMode="auto">
          <a:xfrm>
            <a:off x="1182688" y="1052513"/>
            <a:ext cx="7010400" cy="381000"/>
            <a:chOff x="810" y="890"/>
            <a:chExt cx="4416" cy="240"/>
          </a:xfrm>
        </p:grpSpPr>
        <p:sp>
          <p:nvSpPr>
            <p:cNvPr id="311310" name="Rectangle 14"/>
            <p:cNvSpPr>
              <a:spLocks noChangeArrowheads="1"/>
            </p:cNvSpPr>
            <p:nvPr/>
          </p:nvSpPr>
          <p:spPr bwMode="auto">
            <a:xfrm>
              <a:off x="810" y="890"/>
              <a:ext cx="1192"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1" name="Rectangle 15"/>
            <p:cNvSpPr>
              <a:spLocks noChangeArrowheads="1"/>
            </p:cNvSpPr>
            <p:nvPr/>
          </p:nvSpPr>
          <p:spPr bwMode="auto">
            <a:xfrm>
              <a:off x="2002" y="890"/>
              <a:ext cx="830"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2" name="Rectangle 16"/>
            <p:cNvSpPr>
              <a:spLocks noChangeArrowheads="1"/>
            </p:cNvSpPr>
            <p:nvPr/>
          </p:nvSpPr>
          <p:spPr bwMode="auto">
            <a:xfrm>
              <a:off x="2832" y="890"/>
              <a:ext cx="1536"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3" name="Rectangle 17" descr="Dark upward diagonal"/>
            <p:cNvSpPr>
              <a:spLocks noChangeArrowheads="1"/>
            </p:cNvSpPr>
            <p:nvPr/>
          </p:nvSpPr>
          <p:spPr bwMode="auto">
            <a:xfrm>
              <a:off x="4368" y="890"/>
              <a:ext cx="858" cy="240"/>
            </a:xfrm>
            <a:prstGeom prst="rect">
              <a:avLst/>
            </a:prstGeom>
            <a:pattFill prst="dkUpDiag">
              <a:fgClr>
                <a:srgbClr val="C0C0C0"/>
              </a:fgClr>
              <a:bgClr>
                <a:srgbClr val="FFFFFF"/>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C0C0C0"/>
                </a:solidFill>
              </a:endParaRPr>
            </a:p>
          </p:txBody>
        </p:sp>
        <p:sp>
          <p:nvSpPr>
            <p:cNvPr id="311314" name="Text Box 18"/>
            <p:cNvSpPr txBox="1">
              <a:spLocks noChangeArrowheads="1"/>
            </p:cNvSpPr>
            <p:nvPr/>
          </p:nvSpPr>
          <p:spPr bwMode="auto">
            <a:xfrm>
              <a:off x="900" y="903"/>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4 </a:t>
              </a:r>
            </a:p>
          </p:txBody>
        </p:sp>
        <p:sp>
          <p:nvSpPr>
            <p:cNvPr id="311315" name="Text Box 19"/>
            <p:cNvSpPr txBox="1">
              <a:spLocks noChangeArrowheads="1"/>
            </p:cNvSpPr>
            <p:nvPr/>
          </p:nvSpPr>
          <p:spPr bwMode="auto">
            <a:xfrm>
              <a:off x="3062" y="903"/>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6 </a:t>
              </a:r>
            </a:p>
          </p:txBody>
        </p:sp>
        <p:sp>
          <p:nvSpPr>
            <p:cNvPr id="311316" name="Text Box 20"/>
            <p:cNvSpPr txBox="1">
              <a:spLocks noChangeArrowheads="1"/>
            </p:cNvSpPr>
            <p:nvPr/>
          </p:nvSpPr>
          <p:spPr bwMode="auto">
            <a:xfrm>
              <a:off x="2002" y="903"/>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b="1"/>
                <a:t>Record 5 </a:t>
              </a:r>
            </a:p>
          </p:txBody>
        </p:sp>
      </p:grpSp>
      <p:grpSp>
        <p:nvGrpSpPr>
          <p:cNvPr id="311335" name="Group 39"/>
          <p:cNvGrpSpPr>
            <a:grpSpLocks/>
          </p:cNvGrpSpPr>
          <p:nvPr/>
        </p:nvGrpSpPr>
        <p:grpSpPr bwMode="auto">
          <a:xfrm>
            <a:off x="1285875" y="3252788"/>
            <a:ext cx="7416800" cy="382587"/>
            <a:chOff x="810" y="2049"/>
            <a:chExt cx="4672" cy="241"/>
          </a:xfrm>
        </p:grpSpPr>
        <p:sp>
          <p:nvSpPr>
            <p:cNvPr id="311318" name="Rectangle 22"/>
            <p:cNvSpPr>
              <a:spLocks noChangeArrowheads="1"/>
            </p:cNvSpPr>
            <p:nvPr/>
          </p:nvSpPr>
          <p:spPr bwMode="auto">
            <a:xfrm>
              <a:off x="810" y="2049"/>
              <a:ext cx="839"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19" name="Rectangle 23"/>
            <p:cNvSpPr>
              <a:spLocks noChangeArrowheads="1"/>
            </p:cNvSpPr>
            <p:nvPr/>
          </p:nvSpPr>
          <p:spPr bwMode="auto">
            <a:xfrm>
              <a:off x="1649" y="2049"/>
              <a:ext cx="1413"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0" name="Rectangle 24"/>
            <p:cNvSpPr>
              <a:spLocks noChangeArrowheads="1"/>
            </p:cNvSpPr>
            <p:nvPr/>
          </p:nvSpPr>
          <p:spPr bwMode="auto">
            <a:xfrm>
              <a:off x="3062" y="2049"/>
              <a:ext cx="1306"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21" name="Rectangle 25"/>
            <p:cNvSpPr>
              <a:spLocks noChangeArrowheads="1"/>
            </p:cNvSpPr>
            <p:nvPr/>
          </p:nvSpPr>
          <p:spPr bwMode="auto">
            <a:xfrm>
              <a:off x="4234" y="2049"/>
              <a:ext cx="992"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C0C0C0"/>
                </a:solidFill>
              </a:endParaRPr>
            </a:p>
          </p:txBody>
        </p:sp>
        <p:sp>
          <p:nvSpPr>
            <p:cNvPr id="311322" name="Text Box 26"/>
            <p:cNvSpPr txBox="1">
              <a:spLocks noChangeArrowheads="1"/>
            </p:cNvSpPr>
            <p:nvPr/>
          </p:nvSpPr>
          <p:spPr bwMode="auto">
            <a:xfrm>
              <a:off x="900" y="2062"/>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1 </a:t>
              </a:r>
            </a:p>
          </p:txBody>
        </p:sp>
        <p:sp>
          <p:nvSpPr>
            <p:cNvPr id="311323" name="Text Box 27"/>
            <p:cNvSpPr txBox="1">
              <a:spLocks noChangeArrowheads="1"/>
            </p:cNvSpPr>
            <p:nvPr/>
          </p:nvSpPr>
          <p:spPr bwMode="auto">
            <a:xfrm>
              <a:off x="3062" y="2062"/>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3 </a:t>
              </a:r>
            </a:p>
          </p:txBody>
        </p:sp>
        <p:sp>
          <p:nvSpPr>
            <p:cNvPr id="311324" name="Text Box 28"/>
            <p:cNvSpPr txBox="1">
              <a:spLocks noChangeArrowheads="1"/>
            </p:cNvSpPr>
            <p:nvPr/>
          </p:nvSpPr>
          <p:spPr bwMode="auto">
            <a:xfrm>
              <a:off x="2002" y="2062"/>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2 </a:t>
              </a:r>
            </a:p>
          </p:txBody>
        </p:sp>
        <p:sp>
          <p:nvSpPr>
            <p:cNvPr id="311332" name="Text Box 36"/>
            <p:cNvSpPr txBox="1">
              <a:spLocks noChangeArrowheads="1"/>
            </p:cNvSpPr>
            <p:nvPr/>
          </p:nvSpPr>
          <p:spPr bwMode="auto">
            <a:xfrm>
              <a:off x="4368" y="2062"/>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4 </a:t>
              </a:r>
            </a:p>
          </p:txBody>
        </p:sp>
        <p:sp>
          <p:nvSpPr>
            <p:cNvPr id="311333" name="Line 37"/>
            <p:cNvSpPr>
              <a:spLocks noChangeShapeType="1"/>
            </p:cNvSpPr>
            <p:nvPr/>
          </p:nvSpPr>
          <p:spPr bwMode="auto">
            <a:xfrm>
              <a:off x="5092" y="205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34" name="Text Box 38"/>
            <p:cNvSpPr txBox="1">
              <a:spLocks noChangeArrowheads="1"/>
            </p:cNvSpPr>
            <p:nvPr/>
          </p:nvSpPr>
          <p:spPr bwMode="auto">
            <a:xfrm>
              <a:off x="5092" y="2062"/>
              <a:ext cx="3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P</a:t>
              </a:r>
            </a:p>
          </p:txBody>
        </p:sp>
      </p:grpSp>
      <p:grpSp>
        <p:nvGrpSpPr>
          <p:cNvPr id="311351" name="Group 55"/>
          <p:cNvGrpSpPr>
            <a:grpSpLocks/>
          </p:cNvGrpSpPr>
          <p:nvPr/>
        </p:nvGrpSpPr>
        <p:grpSpPr bwMode="auto">
          <a:xfrm>
            <a:off x="1285875" y="4495800"/>
            <a:ext cx="7416800" cy="382588"/>
            <a:chOff x="810" y="2832"/>
            <a:chExt cx="4672" cy="241"/>
          </a:xfrm>
        </p:grpSpPr>
        <p:sp>
          <p:nvSpPr>
            <p:cNvPr id="311337" name="Rectangle 41"/>
            <p:cNvSpPr>
              <a:spLocks noChangeArrowheads="1"/>
            </p:cNvSpPr>
            <p:nvPr/>
          </p:nvSpPr>
          <p:spPr bwMode="auto">
            <a:xfrm>
              <a:off x="810" y="2832"/>
              <a:ext cx="953"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38" name="Rectangle 42"/>
            <p:cNvSpPr>
              <a:spLocks noChangeArrowheads="1"/>
            </p:cNvSpPr>
            <p:nvPr/>
          </p:nvSpPr>
          <p:spPr bwMode="auto">
            <a:xfrm>
              <a:off x="1763" y="2832"/>
              <a:ext cx="1299"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39" name="Rectangle 43"/>
            <p:cNvSpPr>
              <a:spLocks noChangeArrowheads="1"/>
            </p:cNvSpPr>
            <p:nvPr/>
          </p:nvSpPr>
          <p:spPr bwMode="auto">
            <a:xfrm>
              <a:off x="3062" y="2832"/>
              <a:ext cx="1306"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340" name="Rectangle 44"/>
            <p:cNvSpPr>
              <a:spLocks noChangeArrowheads="1"/>
            </p:cNvSpPr>
            <p:nvPr/>
          </p:nvSpPr>
          <p:spPr bwMode="auto">
            <a:xfrm>
              <a:off x="4234" y="2832"/>
              <a:ext cx="992" cy="24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C0C0C0"/>
                </a:solidFill>
              </a:endParaRPr>
            </a:p>
          </p:txBody>
        </p:sp>
        <p:sp>
          <p:nvSpPr>
            <p:cNvPr id="311341" name="Text Box 45"/>
            <p:cNvSpPr txBox="1">
              <a:spLocks noChangeArrowheads="1"/>
            </p:cNvSpPr>
            <p:nvPr/>
          </p:nvSpPr>
          <p:spPr bwMode="auto">
            <a:xfrm>
              <a:off x="900" y="2845"/>
              <a:ext cx="8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Rest of Rec 4 </a:t>
              </a:r>
            </a:p>
          </p:txBody>
        </p:sp>
        <p:sp>
          <p:nvSpPr>
            <p:cNvPr id="311342" name="Text Box 46"/>
            <p:cNvSpPr txBox="1">
              <a:spLocks noChangeArrowheads="1"/>
            </p:cNvSpPr>
            <p:nvPr/>
          </p:nvSpPr>
          <p:spPr bwMode="auto">
            <a:xfrm>
              <a:off x="3062" y="2845"/>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6 </a:t>
              </a:r>
            </a:p>
          </p:txBody>
        </p:sp>
        <p:sp>
          <p:nvSpPr>
            <p:cNvPr id="311343" name="Text Box 47"/>
            <p:cNvSpPr txBox="1">
              <a:spLocks noChangeArrowheads="1"/>
            </p:cNvSpPr>
            <p:nvPr/>
          </p:nvSpPr>
          <p:spPr bwMode="auto">
            <a:xfrm>
              <a:off x="2002" y="2845"/>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5 </a:t>
              </a:r>
            </a:p>
          </p:txBody>
        </p:sp>
        <p:sp>
          <p:nvSpPr>
            <p:cNvPr id="311344" name="Text Box 48"/>
            <p:cNvSpPr txBox="1">
              <a:spLocks noChangeArrowheads="1"/>
            </p:cNvSpPr>
            <p:nvPr/>
          </p:nvSpPr>
          <p:spPr bwMode="auto">
            <a:xfrm>
              <a:off x="4368" y="2845"/>
              <a:ext cx="6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Record 7 </a:t>
              </a:r>
            </a:p>
          </p:txBody>
        </p:sp>
        <p:sp>
          <p:nvSpPr>
            <p:cNvPr id="311345" name="Line 49"/>
            <p:cNvSpPr>
              <a:spLocks noChangeShapeType="1"/>
            </p:cNvSpPr>
            <p:nvPr/>
          </p:nvSpPr>
          <p:spPr bwMode="auto">
            <a:xfrm>
              <a:off x="5092" y="2833"/>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1346" name="Text Box 50"/>
            <p:cNvSpPr txBox="1">
              <a:spLocks noChangeArrowheads="1"/>
            </p:cNvSpPr>
            <p:nvPr/>
          </p:nvSpPr>
          <p:spPr bwMode="auto">
            <a:xfrm>
              <a:off x="5092" y="2845"/>
              <a:ext cx="3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600"/>
                <a:t>P</a:t>
              </a:r>
            </a:p>
          </p:txBody>
        </p:sp>
      </p:grpSp>
      <p:cxnSp>
        <p:nvCxnSpPr>
          <p:cNvPr id="311350" name="AutoShape 54"/>
          <p:cNvCxnSpPr>
            <a:cxnSpLocks noChangeShapeType="1"/>
          </p:cNvCxnSpPr>
          <p:nvPr/>
        </p:nvCxnSpPr>
        <p:spPr bwMode="auto">
          <a:xfrm rot="5400000">
            <a:off x="4529931" y="858044"/>
            <a:ext cx="885825" cy="6440488"/>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1353" name="Text Box 57"/>
          <p:cNvSpPr txBox="1">
            <a:spLocks noChangeArrowheads="1"/>
          </p:cNvSpPr>
          <p:nvPr/>
        </p:nvSpPr>
        <p:spPr bwMode="auto">
          <a:xfrm>
            <a:off x="228600" y="574675"/>
            <a:ext cx="788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Block i</a:t>
            </a:r>
          </a:p>
        </p:txBody>
      </p:sp>
      <p:sp>
        <p:nvSpPr>
          <p:cNvPr id="311354" name="Text Box 58"/>
          <p:cNvSpPr txBox="1">
            <a:spLocks noChangeArrowheads="1"/>
          </p:cNvSpPr>
          <p:nvPr/>
        </p:nvSpPr>
        <p:spPr bwMode="auto">
          <a:xfrm>
            <a:off x="228600" y="1096963"/>
            <a:ext cx="100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Block i+1</a:t>
            </a:r>
          </a:p>
        </p:txBody>
      </p:sp>
      <p:sp>
        <p:nvSpPr>
          <p:cNvPr id="311355" name="Text Box 59"/>
          <p:cNvSpPr txBox="1">
            <a:spLocks noChangeArrowheads="1"/>
          </p:cNvSpPr>
          <p:nvPr/>
        </p:nvSpPr>
        <p:spPr bwMode="auto">
          <a:xfrm>
            <a:off x="279400" y="4521200"/>
            <a:ext cx="8001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Block j</a:t>
            </a:r>
          </a:p>
        </p:txBody>
      </p:sp>
      <p:sp>
        <p:nvSpPr>
          <p:cNvPr id="311356" name="Text Box 60"/>
          <p:cNvSpPr txBox="1">
            <a:spLocks noChangeArrowheads="1"/>
          </p:cNvSpPr>
          <p:nvPr/>
        </p:nvSpPr>
        <p:spPr bwMode="auto">
          <a:xfrm>
            <a:off x="279400" y="3297238"/>
            <a:ext cx="788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Block i</a:t>
            </a:r>
          </a:p>
        </p:txBody>
      </p:sp>
      <p:sp>
        <p:nvSpPr>
          <p:cNvPr id="311357" name="Text Box 61"/>
          <p:cNvSpPr txBox="1">
            <a:spLocks noChangeArrowheads="1"/>
          </p:cNvSpPr>
          <p:nvPr/>
        </p:nvSpPr>
        <p:spPr bwMode="auto">
          <a:xfrm>
            <a:off x="3074988" y="1752600"/>
            <a:ext cx="2630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Unspanned Records</a:t>
            </a:r>
          </a:p>
        </p:txBody>
      </p:sp>
      <p:sp>
        <p:nvSpPr>
          <p:cNvPr id="311358" name="Text Box 62"/>
          <p:cNvSpPr txBox="1">
            <a:spLocks noChangeArrowheads="1"/>
          </p:cNvSpPr>
          <p:nvPr/>
        </p:nvSpPr>
        <p:spPr bwMode="auto">
          <a:xfrm>
            <a:off x="3397250" y="5334000"/>
            <a:ext cx="2308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Spanned Records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34006862-669B-44DE-B1A6-121BCB912A89}" type="slidenum">
              <a:rPr lang="en-US"/>
              <a:pPr/>
              <a:t>32</a:t>
            </a:fld>
            <a:endParaRPr lang="en-US"/>
          </a:p>
        </p:txBody>
      </p:sp>
      <p:sp>
        <p:nvSpPr>
          <p:cNvPr id="312322" name="Text Box 2"/>
          <p:cNvSpPr txBox="1">
            <a:spLocks noChangeArrowheads="1"/>
          </p:cNvSpPr>
          <p:nvPr/>
        </p:nvSpPr>
        <p:spPr bwMode="auto">
          <a:xfrm>
            <a:off x="304800" y="152400"/>
            <a:ext cx="83058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Note that in each block we may have some unused space</a:t>
            </a:r>
          </a:p>
          <a:p>
            <a:pPr>
              <a:buClr>
                <a:srgbClr val="CC0000"/>
              </a:buClr>
              <a:buFontTx/>
              <a:buChar char="•"/>
            </a:pPr>
            <a:endParaRPr lang="en-US">
              <a:solidFill>
                <a:srgbClr val="000000"/>
              </a:solidFill>
            </a:endParaRP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In order to utilize the unused space, we can store part of the record on one block and the rest on another</a:t>
            </a:r>
          </a:p>
          <a:p>
            <a:pPr>
              <a:buClr>
                <a:srgbClr val="CC0000"/>
              </a:buClr>
              <a:buFontTx/>
              <a:buChar char="•"/>
            </a:pPr>
            <a:endParaRPr lang="en-US">
              <a:solidFill>
                <a:srgbClr val="000000"/>
              </a:solidFill>
            </a:endParaRP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A pointer at the end of the first block points to the block containing the remainder of the record in case it is not the next consecutive block in the disk</a:t>
            </a:r>
          </a:p>
          <a:p>
            <a:pPr>
              <a:buClr>
                <a:srgbClr val="CC0000"/>
              </a:buClr>
              <a:buFontTx/>
              <a:buChar char="•"/>
            </a:pPr>
            <a:endParaRPr lang="en-US">
              <a:solidFill>
                <a:srgbClr val="000000"/>
              </a:solidFill>
            </a:endParaRP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This is called spanned method because records span more than one block</a:t>
            </a:r>
          </a:p>
          <a:p>
            <a:pPr>
              <a:buClr>
                <a:srgbClr val="CC0000"/>
              </a:buClr>
              <a:buFontTx/>
              <a:buChar char="•"/>
            </a:pPr>
            <a:endParaRPr lang="en-US">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B3EA3BE-0761-4545-B943-1DA6F1FAC949}" type="slidenum">
              <a:rPr lang="en-US"/>
              <a:pPr/>
              <a:t>33</a:t>
            </a:fld>
            <a:endParaRPr lang="en-US"/>
          </a:p>
        </p:txBody>
      </p:sp>
      <p:sp>
        <p:nvSpPr>
          <p:cNvPr id="313346" name="Text Box 2"/>
          <p:cNvSpPr txBox="1">
            <a:spLocks noChangeArrowheads="1"/>
          </p:cNvSpPr>
          <p:nvPr/>
        </p:nvSpPr>
        <p:spPr bwMode="auto">
          <a:xfrm>
            <a:off x="914400" y="852948"/>
            <a:ext cx="6858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If records are not allowed to cross block boundaries, the organization is called unspanned </a:t>
            </a:r>
          </a:p>
          <a:p>
            <a:pPr lvl="1">
              <a:buClr>
                <a:srgbClr val="CC0000"/>
              </a:buClr>
              <a:buFontTx/>
              <a:buChar char="•"/>
            </a:pPr>
            <a:r>
              <a:rPr lang="en-US" dirty="0">
                <a:solidFill>
                  <a:srgbClr val="000000"/>
                </a:solidFill>
              </a:rPr>
              <a:t>This is usually used for fix length record with B&gt;R because it makes each record starts at a known location in the block simplifying record processing</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How many blocks do we need to store a file of fix-length with </a:t>
            </a:r>
            <a:r>
              <a:rPr lang="en-US" i="1" dirty="0">
                <a:solidFill>
                  <a:srgbClr val="000000"/>
                </a:solidFill>
              </a:rPr>
              <a:t>r</a:t>
            </a:r>
            <a:r>
              <a:rPr lang="en-US" dirty="0">
                <a:solidFill>
                  <a:srgbClr val="000000"/>
                </a:solidFill>
              </a:rPr>
              <a:t> records and block factor of </a:t>
            </a:r>
            <a:r>
              <a:rPr lang="en-US" i="1" dirty="0" err="1">
                <a:solidFill>
                  <a:srgbClr val="000000"/>
                </a:solidFill>
              </a:rPr>
              <a:t>bfr</a:t>
            </a:r>
            <a:endParaRPr lang="en-US" i="1" dirty="0">
              <a:solidFill>
                <a:srgbClr val="000000"/>
              </a:solidFill>
            </a:endParaRPr>
          </a:p>
          <a:p>
            <a:pPr>
              <a:buClr>
                <a:srgbClr val="CC0000"/>
              </a:buClr>
              <a:buFontTx/>
              <a:buChar char="•"/>
            </a:pPr>
            <a:endParaRPr lang="en-US" i="1" dirty="0">
              <a:solidFill>
                <a:srgbClr val="000000"/>
              </a:solidFill>
            </a:endParaRPr>
          </a:p>
          <a:p>
            <a:pPr>
              <a:buClr>
                <a:srgbClr val="CC0000"/>
              </a:buClr>
              <a:buFontTx/>
              <a:buChar char="•"/>
            </a:pPr>
            <a:r>
              <a:rPr lang="en-US" dirty="0">
                <a:solidFill>
                  <a:srgbClr val="000000"/>
                </a:solidFill>
              </a:rPr>
              <a:t>Thus, for 1 block we need </a:t>
            </a:r>
            <a:r>
              <a:rPr lang="en-US" dirty="0" err="1">
                <a:solidFill>
                  <a:srgbClr val="000000"/>
                </a:solidFill>
              </a:rPr>
              <a:t>bfr</a:t>
            </a:r>
            <a:r>
              <a:rPr lang="en-US" dirty="0">
                <a:solidFill>
                  <a:srgbClr val="000000"/>
                </a:solidFill>
              </a:rPr>
              <a:t> records. How many blocks we need for r records?</a:t>
            </a:r>
          </a:p>
          <a:p>
            <a:pPr algn="ctr">
              <a:buClr>
                <a:srgbClr val="CC0000"/>
              </a:buClr>
            </a:pPr>
            <a:r>
              <a:rPr lang="en-US" dirty="0">
                <a:solidFill>
                  <a:srgbClr val="000000"/>
                </a:solidFill>
              </a:rPr>
              <a:t> </a:t>
            </a:r>
            <a:r>
              <a:rPr lang="en-US" i="1" dirty="0">
                <a:solidFill>
                  <a:srgbClr val="000000"/>
                </a:solidFill>
              </a:rPr>
              <a:t>b = r / </a:t>
            </a:r>
            <a:r>
              <a:rPr lang="en-US" i="1" dirty="0" err="1">
                <a:solidFill>
                  <a:srgbClr val="000000"/>
                </a:solidFill>
              </a:rPr>
              <a:t>bfr</a:t>
            </a:r>
            <a:endParaRPr lang="en-US" i="1" dirty="0">
              <a:solidFill>
                <a:srgbClr val="000000"/>
              </a:solidFill>
            </a:endParaRPr>
          </a:p>
          <a:p>
            <a:pPr>
              <a:buClr>
                <a:srgbClr val="CC0000"/>
              </a:buClr>
            </a:pPr>
            <a:r>
              <a:rPr lang="en-US" i="1" dirty="0">
                <a:solidFill>
                  <a:srgbClr val="000000"/>
                </a:solidFill>
              </a:rPr>
              <a:t>	</a:t>
            </a:r>
            <a:r>
              <a:rPr lang="en-US" dirty="0">
                <a:solidFill>
                  <a:srgbClr val="000000"/>
                </a:solidFill>
              </a:rPr>
              <a:t>Where b is the number of blocks require.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01CD39C9-9B4D-4F21-8918-8944AC418C9A}" type="slidenum">
              <a:rPr lang="en-US"/>
              <a:pPr/>
              <a:t>34</a:t>
            </a:fld>
            <a:endParaRPr lang="en-US"/>
          </a:p>
        </p:txBody>
      </p:sp>
      <p:sp>
        <p:nvSpPr>
          <p:cNvPr id="314370" name="Text Box 2"/>
          <p:cNvSpPr txBox="1">
            <a:spLocks noChangeArrowheads="1"/>
          </p:cNvSpPr>
          <p:nvPr/>
        </p:nvSpPr>
        <p:spPr bwMode="auto">
          <a:xfrm>
            <a:off x="457200" y="304800"/>
            <a:ext cx="6858000"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b="1" dirty="0">
                <a:solidFill>
                  <a:srgbClr val="000000"/>
                </a:solidFill>
              </a:rPr>
              <a:t>Allocation File blocks on Disk</a:t>
            </a:r>
          </a:p>
          <a:p>
            <a:pPr>
              <a:buClr>
                <a:srgbClr val="CC0000"/>
              </a:buClr>
              <a:buFontTx/>
              <a:buChar char="•"/>
            </a:pPr>
            <a:endParaRPr lang="en-US" sz="800" b="1" dirty="0">
              <a:solidFill>
                <a:srgbClr val="000000"/>
              </a:solidFill>
            </a:endParaRPr>
          </a:p>
          <a:p>
            <a:pPr>
              <a:buClr>
                <a:srgbClr val="CC0000"/>
              </a:buClr>
              <a:buFontTx/>
              <a:buChar char="•"/>
            </a:pPr>
            <a:r>
              <a:rPr lang="en-US" dirty="0">
                <a:solidFill>
                  <a:srgbClr val="000000"/>
                </a:solidFill>
              </a:rPr>
              <a:t>There are several techniques:</a:t>
            </a:r>
          </a:p>
          <a:p>
            <a:pPr>
              <a:buClr>
                <a:srgbClr val="CC0000"/>
              </a:buClr>
              <a:buFontTx/>
              <a:buChar char="•"/>
            </a:pPr>
            <a:r>
              <a:rPr lang="en-US" dirty="0">
                <a:solidFill>
                  <a:srgbClr val="FF0000"/>
                </a:solidFill>
              </a:rPr>
              <a:t>Contiguous allocation: </a:t>
            </a:r>
            <a:r>
              <a:rPr lang="en-US" dirty="0">
                <a:solidFill>
                  <a:srgbClr val="000000"/>
                </a:solidFill>
              </a:rPr>
              <a:t>The file block are allocated to consecutive disk blocks</a:t>
            </a:r>
          </a:p>
          <a:p>
            <a:pPr lvl="1">
              <a:buClr>
                <a:srgbClr val="CC0000"/>
              </a:buClr>
              <a:buFontTx/>
              <a:buChar char="•"/>
            </a:pPr>
            <a:r>
              <a:rPr lang="en-US" dirty="0">
                <a:solidFill>
                  <a:srgbClr val="000000"/>
                </a:solidFill>
              </a:rPr>
              <a:t>We can read and write the whole file very fast </a:t>
            </a:r>
          </a:p>
          <a:p>
            <a:pPr lvl="1">
              <a:buClr>
                <a:srgbClr val="CC0000"/>
              </a:buClr>
              <a:buFontTx/>
              <a:buChar char="•"/>
            </a:pPr>
            <a:r>
              <a:rPr lang="en-US" dirty="0">
                <a:solidFill>
                  <a:srgbClr val="000000"/>
                </a:solidFill>
              </a:rPr>
              <a:t>But expanding the file can be very difficult</a:t>
            </a:r>
          </a:p>
          <a:p>
            <a:pPr lvl="1">
              <a:buClr>
                <a:srgbClr val="CC0000"/>
              </a:buClr>
              <a:buFontTx/>
              <a:buChar char="•"/>
            </a:pPr>
            <a:endParaRPr lang="en-US" dirty="0">
              <a:solidFill>
                <a:srgbClr val="000000"/>
              </a:solidFill>
            </a:endParaRPr>
          </a:p>
        </p:txBody>
      </p:sp>
      <p:sp>
        <p:nvSpPr>
          <p:cNvPr id="314371" name="Oval 3"/>
          <p:cNvSpPr>
            <a:spLocks noChangeArrowheads="1"/>
          </p:cNvSpPr>
          <p:nvPr/>
        </p:nvSpPr>
        <p:spPr bwMode="auto">
          <a:xfrm>
            <a:off x="2476500" y="3317875"/>
            <a:ext cx="2819400" cy="26670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372" name="Line 4"/>
          <p:cNvSpPr>
            <a:spLocks noChangeShapeType="1"/>
          </p:cNvSpPr>
          <p:nvPr/>
        </p:nvSpPr>
        <p:spPr bwMode="auto">
          <a:xfrm>
            <a:off x="3886200" y="3222625"/>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73" name="Line 5"/>
          <p:cNvSpPr>
            <a:spLocks noChangeShapeType="1"/>
          </p:cNvSpPr>
          <p:nvPr/>
        </p:nvSpPr>
        <p:spPr bwMode="auto">
          <a:xfrm>
            <a:off x="4419600" y="328295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74" name="Line 6"/>
          <p:cNvSpPr>
            <a:spLocks noChangeShapeType="1"/>
          </p:cNvSpPr>
          <p:nvPr/>
        </p:nvSpPr>
        <p:spPr bwMode="auto">
          <a:xfrm>
            <a:off x="4724400" y="3468688"/>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75" name="Line 7"/>
          <p:cNvSpPr>
            <a:spLocks noChangeShapeType="1"/>
          </p:cNvSpPr>
          <p:nvPr/>
        </p:nvSpPr>
        <p:spPr bwMode="auto">
          <a:xfrm>
            <a:off x="4953000" y="3656013"/>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76" name="Line 8"/>
          <p:cNvSpPr>
            <a:spLocks noChangeShapeType="1"/>
          </p:cNvSpPr>
          <p:nvPr/>
        </p:nvSpPr>
        <p:spPr bwMode="auto">
          <a:xfrm>
            <a:off x="5143500" y="386715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77" name="Line 9"/>
          <p:cNvSpPr>
            <a:spLocks noChangeShapeType="1"/>
          </p:cNvSpPr>
          <p:nvPr/>
        </p:nvSpPr>
        <p:spPr bwMode="auto">
          <a:xfrm>
            <a:off x="5295900" y="4706938"/>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78" name="Line 10"/>
          <p:cNvSpPr>
            <a:spLocks noChangeShapeType="1"/>
          </p:cNvSpPr>
          <p:nvPr/>
        </p:nvSpPr>
        <p:spPr bwMode="auto">
          <a:xfrm>
            <a:off x="4038600" y="5883275"/>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79" name="Line 11"/>
          <p:cNvSpPr>
            <a:spLocks noChangeShapeType="1"/>
          </p:cNvSpPr>
          <p:nvPr/>
        </p:nvSpPr>
        <p:spPr bwMode="auto">
          <a:xfrm>
            <a:off x="5295900" y="4206875"/>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81" name="Line 13"/>
          <p:cNvSpPr>
            <a:spLocks noChangeShapeType="1"/>
          </p:cNvSpPr>
          <p:nvPr/>
        </p:nvSpPr>
        <p:spPr bwMode="auto">
          <a:xfrm>
            <a:off x="5156200" y="5040313"/>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82" name="Line 14"/>
          <p:cNvSpPr>
            <a:spLocks noChangeShapeType="1"/>
          </p:cNvSpPr>
          <p:nvPr/>
        </p:nvSpPr>
        <p:spPr bwMode="auto">
          <a:xfrm>
            <a:off x="4965700" y="5414963"/>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83" name="Line 15"/>
          <p:cNvSpPr>
            <a:spLocks noChangeShapeType="1"/>
          </p:cNvSpPr>
          <p:nvPr/>
        </p:nvSpPr>
        <p:spPr bwMode="auto">
          <a:xfrm>
            <a:off x="4724400" y="569595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84" name="Line 16"/>
          <p:cNvSpPr>
            <a:spLocks noChangeShapeType="1"/>
          </p:cNvSpPr>
          <p:nvPr/>
        </p:nvSpPr>
        <p:spPr bwMode="auto">
          <a:xfrm>
            <a:off x="4356100" y="579755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85" name="Line 17"/>
          <p:cNvSpPr>
            <a:spLocks noChangeShapeType="1"/>
          </p:cNvSpPr>
          <p:nvPr/>
        </p:nvSpPr>
        <p:spPr bwMode="auto">
          <a:xfrm>
            <a:off x="4038600" y="5984875"/>
            <a:ext cx="1447800" cy="152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4386" name="Text Box 18"/>
          <p:cNvSpPr txBox="1">
            <a:spLocks noChangeArrowheads="1"/>
          </p:cNvSpPr>
          <p:nvPr/>
        </p:nvSpPr>
        <p:spPr bwMode="auto">
          <a:xfrm>
            <a:off x="5486400" y="5883275"/>
            <a:ext cx="2559050" cy="4572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Start of another file</a:t>
            </a:r>
          </a:p>
        </p:txBody>
      </p:sp>
      <p:sp>
        <p:nvSpPr>
          <p:cNvPr id="314387" name="Text Box 19"/>
          <p:cNvSpPr txBox="1">
            <a:spLocks noChangeArrowheads="1"/>
          </p:cNvSpPr>
          <p:nvPr/>
        </p:nvSpPr>
        <p:spPr bwMode="auto">
          <a:xfrm>
            <a:off x="5295900" y="2968625"/>
            <a:ext cx="1781175" cy="457200"/>
          </a:xfrm>
          <a:prstGeom prst="rect">
            <a:avLst/>
          </a:prstGeom>
          <a:noFill/>
          <a:ln>
            <a:noFill/>
          </a:ln>
          <a:effectLst/>
          <a:extLst>
            <a:ext uri="{909E8E84-426E-40DD-AFC4-6F175D3DCCD1}">
              <a14:hiddenFill xmlns:a14="http://schemas.microsoft.com/office/drawing/2010/main">
                <a:solidFill>
                  <a:srgbClr val="16CC1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Start of a file</a:t>
            </a:r>
          </a:p>
        </p:txBody>
      </p:sp>
      <p:sp>
        <p:nvSpPr>
          <p:cNvPr id="314388" name="Line 20"/>
          <p:cNvSpPr>
            <a:spLocks noChangeShapeType="1"/>
          </p:cNvSpPr>
          <p:nvPr/>
        </p:nvSpPr>
        <p:spPr bwMode="auto">
          <a:xfrm flipV="1">
            <a:off x="3886200" y="3222625"/>
            <a:ext cx="1447800" cy="60325"/>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9173B848-A957-4937-A559-A233EF97E958}" type="slidenum">
              <a:rPr lang="en-US"/>
              <a:pPr/>
              <a:t>35</a:t>
            </a:fld>
            <a:endParaRPr lang="en-US"/>
          </a:p>
        </p:txBody>
      </p:sp>
      <p:sp>
        <p:nvSpPr>
          <p:cNvPr id="315394" name="Text Box 2"/>
          <p:cNvSpPr txBox="1">
            <a:spLocks noChangeArrowheads="1"/>
          </p:cNvSpPr>
          <p:nvPr/>
        </p:nvSpPr>
        <p:spPr bwMode="auto">
          <a:xfrm>
            <a:off x="914400" y="838200"/>
            <a:ext cx="6858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Another method is to use a link list to link the blocks to each other</a:t>
            </a:r>
          </a:p>
          <a:p>
            <a:pPr lvl="1">
              <a:buClr>
                <a:srgbClr val="CC0000"/>
              </a:buClr>
              <a:buFontTx/>
              <a:buChar char="•"/>
            </a:pPr>
            <a:r>
              <a:rPr lang="en-US">
                <a:solidFill>
                  <a:srgbClr val="000000"/>
                </a:solidFill>
              </a:rPr>
              <a:t>read/write become slow</a:t>
            </a:r>
          </a:p>
          <a:p>
            <a:pPr lvl="1">
              <a:buClr>
                <a:srgbClr val="CC0000"/>
              </a:buClr>
              <a:buFontTx/>
              <a:buChar char="•"/>
            </a:pPr>
            <a:r>
              <a:rPr lang="en-US">
                <a:solidFill>
                  <a:srgbClr val="000000"/>
                </a:solidFill>
              </a:rPr>
              <a:t>But expansion is easy</a:t>
            </a:r>
          </a:p>
        </p:txBody>
      </p:sp>
      <p:sp>
        <p:nvSpPr>
          <p:cNvPr id="315396" name="Oval 4"/>
          <p:cNvSpPr>
            <a:spLocks noChangeArrowheads="1"/>
          </p:cNvSpPr>
          <p:nvPr/>
        </p:nvSpPr>
        <p:spPr bwMode="auto">
          <a:xfrm>
            <a:off x="2476500" y="2720975"/>
            <a:ext cx="2819400" cy="26670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7" name="Line 5"/>
          <p:cNvSpPr>
            <a:spLocks noChangeShapeType="1"/>
          </p:cNvSpPr>
          <p:nvPr/>
        </p:nvSpPr>
        <p:spPr bwMode="auto">
          <a:xfrm>
            <a:off x="3886200" y="2625725"/>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398" name="Line 6"/>
          <p:cNvSpPr>
            <a:spLocks noChangeShapeType="1"/>
          </p:cNvSpPr>
          <p:nvPr/>
        </p:nvSpPr>
        <p:spPr bwMode="auto">
          <a:xfrm>
            <a:off x="4191000" y="2684463"/>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02" name="Line 10"/>
          <p:cNvSpPr>
            <a:spLocks noChangeShapeType="1"/>
          </p:cNvSpPr>
          <p:nvPr/>
        </p:nvSpPr>
        <p:spPr bwMode="auto">
          <a:xfrm flipH="1">
            <a:off x="5156200" y="4110038"/>
            <a:ext cx="177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03" name="Line 11"/>
          <p:cNvSpPr>
            <a:spLocks noChangeShapeType="1"/>
          </p:cNvSpPr>
          <p:nvPr/>
        </p:nvSpPr>
        <p:spPr bwMode="auto">
          <a:xfrm>
            <a:off x="4038600" y="5286375"/>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04" name="Line 12"/>
          <p:cNvSpPr>
            <a:spLocks noChangeShapeType="1"/>
          </p:cNvSpPr>
          <p:nvPr/>
        </p:nvSpPr>
        <p:spPr bwMode="auto">
          <a:xfrm flipH="1">
            <a:off x="5143500" y="3797300"/>
            <a:ext cx="1905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08" name="Line 16"/>
          <p:cNvSpPr>
            <a:spLocks noChangeShapeType="1"/>
          </p:cNvSpPr>
          <p:nvPr/>
        </p:nvSpPr>
        <p:spPr bwMode="auto">
          <a:xfrm>
            <a:off x="4356100" y="520065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11" name="Freeform 19"/>
          <p:cNvSpPr>
            <a:spLocks/>
          </p:cNvSpPr>
          <p:nvPr/>
        </p:nvSpPr>
        <p:spPr bwMode="auto">
          <a:xfrm>
            <a:off x="4267200" y="2578100"/>
            <a:ext cx="1092200" cy="1155700"/>
          </a:xfrm>
          <a:custGeom>
            <a:avLst/>
            <a:gdLst>
              <a:gd name="T0" fmla="*/ 0 w 688"/>
              <a:gd name="T1" fmla="*/ 104 h 728"/>
              <a:gd name="T2" fmla="*/ 576 w 688"/>
              <a:gd name="T3" fmla="*/ 104 h 728"/>
              <a:gd name="T4" fmla="*/ 672 w 688"/>
              <a:gd name="T5" fmla="*/ 728 h 728"/>
            </a:gdLst>
            <a:ahLst/>
            <a:cxnLst>
              <a:cxn ang="0">
                <a:pos x="T0" y="T1"/>
              </a:cxn>
              <a:cxn ang="0">
                <a:pos x="T2" y="T3"/>
              </a:cxn>
              <a:cxn ang="0">
                <a:pos x="T4" y="T5"/>
              </a:cxn>
            </a:cxnLst>
            <a:rect l="0" t="0" r="r" b="b"/>
            <a:pathLst>
              <a:path w="688" h="728">
                <a:moveTo>
                  <a:pt x="0" y="104"/>
                </a:moveTo>
                <a:cubicBezTo>
                  <a:pt x="232" y="52"/>
                  <a:pt x="464" y="0"/>
                  <a:pt x="576" y="104"/>
                </a:cubicBezTo>
                <a:cubicBezTo>
                  <a:pt x="688" y="208"/>
                  <a:pt x="680" y="468"/>
                  <a:pt x="672" y="72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5412" name="Freeform 20"/>
          <p:cNvSpPr>
            <a:spLocks/>
          </p:cNvSpPr>
          <p:nvPr/>
        </p:nvSpPr>
        <p:spPr bwMode="auto">
          <a:xfrm>
            <a:off x="4419600" y="4114800"/>
            <a:ext cx="990600" cy="1346200"/>
          </a:xfrm>
          <a:custGeom>
            <a:avLst/>
            <a:gdLst>
              <a:gd name="T0" fmla="*/ 576 w 624"/>
              <a:gd name="T1" fmla="*/ 0 h 848"/>
              <a:gd name="T2" fmla="*/ 528 w 624"/>
              <a:gd name="T3" fmla="*/ 720 h 848"/>
              <a:gd name="T4" fmla="*/ 0 w 624"/>
              <a:gd name="T5" fmla="*/ 768 h 848"/>
            </a:gdLst>
            <a:ahLst/>
            <a:cxnLst>
              <a:cxn ang="0">
                <a:pos x="T0" y="T1"/>
              </a:cxn>
              <a:cxn ang="0">
                <a:pos x="T2" y="T3"/>
              </a:cxn>
              <a:cxn ang="0">
                <a:pos x="T4" y="T5"/>
              </a:cxn>
            </a:cxnLst>
            <a:rect l="0" t="0" r="r" b="b"/>
            <a:pathLst>
              <a:path w="624" h="848">
                <a:moveTo>
                  <a:pt x="576" y="0"/>
                </a:moveTo>
                <a:cubicBezTo>
                  <a:pt x="600" y="296"/>
                  <a:pt x="624" y="592"/>
                  <a:pt x="528" y="720"/>
                </a:cubicBezTo>
                <a:cubicBezTo>
                  <a:pt x="432" y="848"/>
                  <a:pt x="216" y="808"/>
                  <a:pt x="0" y="768"/>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DD0588FE-B93F-4E7C-BD84-D2C9CF1BB8C5}" type="slidenum">
              <a:rPr lang="en-US"/>
              <a:pPr/>
              <a:t>36</a:t>
            </a:fld>
            <a:endParaRPr lang="en-US"/>
          </a:p>
        </p:txBody>
      </p:sp>
      <p:sp>
        <p:nvSpPr>
          <p:cNvPr id="316418" name="Text Box 2"/>
          <p:cNvSpPr txBox="1">
            <a:spLocks noChangeArrowheads="1"/>
          </p:cNvSpPr>
          <p:nvPr/>
        </p:nvSpPr>
        <p:spPr bwMode="auto">
          <a:xfrm>
            <a:off x="914400" y="838200"/>
            <a:ext cx="685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A combination of two methods is to cluster related blocks and then link the clusters together.</a:t>
            </a:r>
          </a:p>
        </p:txBody>
      </p:sp>
      <p:sp>
        <p:nvSpPr>
          <p:cNvPr id="316419" name="Oval 3"/>
          <p:cNvSpPr>
            <a:spLocks noChangeArrowheads="1"/>
          </p:cNvSpPr>
          <p:nvPr/>
        </p:nvSpPr>
        <p:spPr bwMode="auto">
          <a:xfrm>
            <a:off x="2209800" y="2362200"/>
            <a:ext cx="2819400" cy="26670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420" name="Line 4"/>
          <p:cNvSpPr>
            <a:spLocks noChangeShapeType="1"/>
          </p:cNvSpPr>
          <p:nvPr/>
        </p:nvSpPr>
        <p:spPr bwMode="auto">
          <a:xfrm>
            <a:off x="3619500" y="226695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1" name="Line 5"/>
          <p:cNvSpPr>
            <a:spLocks noChangeShapeType="1"/>
          </p:cNvSpPr>
          <p:nvPr/>
        </p:nvSpPr>
        <p:spPr bwMode="auto">
          <a:xfrm>
            <a:off x="3886200" y="228600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2" name="Line 6"/>
          <p:cNvSpPr>
            <a:spLocks noChangeShapeType="1"/>
          </p:cNvSpPr>
          <p:nvPr/>
        </p:nvSpPr>
        <p:spPr bwMode="auto">
          <a:xfrm>
            <a:off x="4114800" y="236220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3" name="Line 7"/>
          <p:cNvSpPr>
            <a:spLocks noChangeShapeType="1"/>
          </p:cNvSpPr>
          <p:nvPr/>
        </p:nvSpPr>
        <p:spPr bwMode="auto">
          <a:xfrm>
            <a:off x="4343400" y="243840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4" name="Line 8"/>
          <p:cNvSpPr>
            <a:spLocks noChangeShapeType="1"/>
          </p:cNvSpPr>
          <p:nvPr/>
        </p:nvSpPr>
        <p:spPr bwMode="auto">
          <a:xfrm flipH="1">
            <a:off x="4724400" y="2895600"/>
            <a:ext cx="152400" cy="152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Line 9"/>
          <p:cNvSpPr>
            <a:spLocks noChangeShapeType="1"/>
          </p:cNvSpPr>
          <p:nvPr/>
        </p:nvSpPr>
        <p:spPr bwMode="auto">
          <a:xfrm flipH="1">
            <a:off x="4876800" y="3657600"/>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6" name="Line 10"/>
          <p:cNvSpPr>
            <a:spLocks noChangeShapeType="1"/>
          </p:cNvSpPr>
          <p:nvPr/>
        </p:nvSpPr>
        <p:spPr bwMode="auto">
          <a:xfrm>
            <a:off x="3771900" y="492760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9" name="Line 13"/>
          <p:cNvSpPr>
            <a:spLocks noChangeShapeType="1"/>
          </p:cNvSpPr>
          <p:nvPr/>
        </p:nvSpPr>
        <p:spPr bwMode="auto">
          <a:xfrm>
            <a:off x="4572000" y="457200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0" name="Line 14"/>
          <p:cNvSpPr>
            <a:spLocks noChangeShapeType="1"/>
          </p:cNvSpPr>
          <p:nvPr/>
        </p:nvSpPr>
        <p:spPr bwMode="auto">
          <a:xfrm>
            <a:off x="4343400" y="4724400"/>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1" name="Line 15"/>
          <p:cNvSpPr>
            <a:spLocks noChangeShapeType="1"/>
          </p:cNvSpPr>
          <p:nvPr/>
        </p:nvSpPr>
        <p:spPr bwMode="auto">
          <a:xfrm>
            <a:off x="4089400" y="4841875"/>
            <a:ext cx="0" cy="187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Line 20"/>
          <p:cNvSpPr>
            <a:spLocks noChangeShapeType="1"/>
          </p:cNvSpPr>
          <p:nvPr/>
        </p:nvSpPr>
        <p:spPr bwMode="auto">
          <a:xfrm flipH="1">
            <a:off x="4800600" y="3124200"/>
            <a:ext cx="2286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7" name="Line 21"/>
          <p:cNvSpPr>
            <a:spLocks noChangeShapeType="1"/>
          </p:cNvSpPr>
          <p:nvPr/>
        </p:nvSpPr>
        <p:spPr bwMode="auto">
          <a:xfrm flipH="1">
            <a:off x="4876800" y="3352800"/>
            <a:ext cx="2286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8" name="Freeform 22"/>
          <p:cNvSpPr>
            <a:spLocks/>
          </p:cNvSpPr>
          <p:nvPr/>
        </p:nvSpPr>
        <p:spPr bwMode="auto">
          <a:xfrm>
            <a:off x="4419600" y="2438400"/>
            <a:ext cx="698500" cy="381000"/>
          </a:xfrm>
          <a:custGeom>
            <a:avLst/>
            <a:gdLst>
              <a:gd name="T0" fmla="*/ 0 w 440"/>
              <a:gd name="T1" fmla="*/ 0 h 240"/>
              <a:gd name="T2" fmla="*/ 384 w 440"/>
              <a:gd name="T3" fmla="*/ 48 h 240"/>
              <a:gd name="T4" fmla="*/ 336 w 440"/>
              <a:gd name="T5" fmla="*/ 240 h 240"/>
            </a:gdLst>
            <a:ahLst/>
            <a:cxnLst>
              <a:cxn ang="0">
                <a:pos x="T0" y="T1"/>
              </a:cxn>
              <a:cxn ang="0">
                <a:pos x="T2" y="T3"/>
              </a:cxn>
              <a:cxn ang="0">
                <a:pos x="T4" y="T5"/>
              </a:cxn>
            </a:cxnLst>
            <a:rect l="0" t="0" r="r" b="b"/>
            <a:pathLst>
              <a:path w="440" h="240">
                <a:moveTo>
                  <a:pt x="0" y="0"/>
                </a:moveTo>
                <a:cubicBezTo>
                  <a:pt x="164" y="4"/>
                  <a:pt x="328" y="8"/>
                  <a:pt x="384" y="48"/>
                </a:cubicBezTo>
                <a:cubicBezTo>
                  <a:pt x="440" y="88"/>
                  <a:pt x="388" y="164"/>
                  <a:pt x="336" y="24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9" name="Freeform 23"/>
          <p:cNvSpPr>
            <a:spLocks/>
          </p:cNvSpPr>
          <p:nvPr/>
        </p:nvSpPr>
        <p:spPr bwMode="auto">
          <a:xfrm>
            <a:off x="4648200" y="3657600"/>
            <a:ext cx="698500" cy="1066800"/>
          </a:xfrm>
          <a:custGeom>
            <a:avLst/>
            <a:gdLst>
              <a:gd name="T0" fmla="*/ 336 w 440"/>
              <a:gd name="T1" fmla="*/ 0 h 672"/>
              <a:gd name="T2" fmla="*/ 384 w 440"/>
              <a:gd name="T3" fmla="*/ 432 h 672"/>
              <a:gd name="T4" fmla="*/ 0 w 440"/>
              <a:gd name="T5" fmla="*/ 672 h 672"/>
            </a:gdLst>
            <a:ahLst/>
            <a:cxnLst>
              <a:cxn ang="0">
                <a:pos x="T0" y="T1"/>
              </a:cxn>
              <a:cxn ang="0">
                <a:pos x="T2" y="T3"/>
              </a:cxn>
              <a:cxn ang="0">
                <a:pos x="T4" y="T5"/>
              </a:cxn>
            </a:cxnLst>
            <a:rect l="0" t="0" r="r" b="b"/>
            <a:pathLst>
              <a:path w="440" h="672">
                <a:moveTo>
                  <a:pt x="336" y="0"/>
                </a:moveTo>
                <a:cubicBezTo>
                  <a:pt x="388" y="160"/>
                  <a:pt x="440" y="320"/>
                  <a:pt x="384" y="432"/>
                </a:cubicBezTo>
                <a:cubicBezTo>
                  <a:pt x="328" y="544"/>
                  <a:pt x="164" y="608"/>
                  <a:pt x="0" y="672"/>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3B34433-0B2E-4282-8AC0-20F36F32A86F}" type="slidenum">
              <a:rPr lang="en-US"/>
              <a:pPr/>
              <a:t>37</a:t>
            </a:fld>
            <a:endParaRPr lang="en-US"/>
          </a:p>
        </p:txBody>
      </p:sp>
      <p:sp>
        <p:nvSpPr>
          <p:cNvPr id="317442" name="Text Box 2"/>
          <p:cNvSpPr txBox="1">
            <a:spLocks noChangeArrowheads="1"/>
          </p:cNvSpPr>
          <p:nvPr/>
        </p:nvSpPr>
        <p:spPr bwMode="auto">
          <a:xfrm>
            <a:off x="381000" y="762000"/>
            <a:ext cx="8382000" cy="459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b="1">
                <a:solidFill>
                  <a:srgbClr val="000000"/>
                </a:solidFill>
              </a:rPr>
              <a:t>File Header</a:t>
            </a: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A file header or file description contains information about a file that is needed by the system program that access the file record</a:t>
            </a:r>
          </a:p>
          <a:p>
            <a:pPr>
              <a:buClr>
                <a:srgbClr val="CC0000"/>
              </a:buClr>
              <a:buFontTx/>
              <a:buChar char="•"/>
            </a:pPr>
            <a:endParaRPr lang="en-US">
              <a:solidFill>
                <a:srgbClr val="000000"/>
              </a:solidFill>
            </a:endParaRP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The header includes information to determine the disk addresses of the file blocks, record format description (field length, order of the fields, separator character and so on)</a:t>
            </a:r>
          </a:p>
          <a:p>
            <a:pPr>
              <a:buClr>
                <a:srgbClr val="CC0000"/>
              </a:buClr>
              <a:buFontTx/>
              <a:buChar char="•"/>
            </a:pPr>
            <a:endParaRPr lang="en-US">
              <a:solidFill>
                <a:srgbClr val="000000"/>
              </a:solidFill>
            </a:endParaRP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There are several ways to search a record, we explain them later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082149D-88B0-4049-94F9-8DA25B8100D6}" type="slidenum">
              <a:rPr lang="en-US"/>
              <a:pPr/>
              <a:t>38</a:t>
            </a:fld>
            <a:endParaRPr lang="en-US"/>
          </a:p>
        </p:txBody>
      </p:sp>
      <p:sp>
        <p:nvSpPr>
          <p:cNvPr id="318466" name="Text Box 2"/>
          <p:cNvSpPr txBox="1">
            <a:spLocks noChangeArrowheads="1"/>
          </p:cNvSpPr>
          <p:nvPr/>
        </p:nvSpPr>
        <p:spPr bwMode="auto">
          <a:xfrm>
            <a:off x="152400" y="228600"/>
            <a:ext cx="87630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b="1" dirty="0">
                <a:solidFill>
                  <a:srgbClr val="000000"/>
                </a:solidFill>
              </a:rPr>
              <a:t>Operations of the file</a:t>
            </a:r>
          </a:p>
          <a:p>
            <a:pPr>
              <a:buClr>
                <a:srgbClr val="CC0000"/>
              </a:buClr>
              <a:buFontTx/>
              <a:buChar char="•"/>
            </a:pPr>
            <a:endParaRPr lang="en-US" sz="3200" b="1" dirty="0">
              <a:solidFill>
                <a:srgbClr val="000000"/>
              </a:solidFill>
            </a:endParaRPr>
          </a:p>
          <a:p>
            <a:pPr>
              <a:buClr>
                <a:srgbClr val="CC0000"/>
              </a:buClr>
              <a:buFontTx/>
              <a:buChar char="•"/>
            </a:pPr>
            <a:r>
              <a:rPr lang="en-US" dirty="0">
                <a:solidFill>
                  <a:srgbClr val="000000"/>
                </a:solidFill>
              </a:rPr>
              <a:t>Operation for locating and accessing file records vary from one system to another</a:t>
            </a:r>
          </a:p>
          <a:p>
            <a:pPr>
              <a:buClr>
                <a:srgbClr val="CC0000"/>
              </a:buClr>
              <a:buFontTx/>
              <a:buChar char="•"/>
            </a:pPr>
            <a:endParaRPr lang="en-US" dirty="0">
              <a:solidFill>
                <a:srgbClr val="000000"/>
              </a:solidFill>
            </a:endParaRP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However, in general, most systems have the following commands:</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Open: Opens the file for read/write. Retrieve the file header and place the file pointer to the beginning of the file</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Reset: sets the file pointer to the beginning of the file</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Find: searches for the first record that satisfies a search condition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5A77C73B-DB07-4B9B-81C1-95A032A53A6B}" type="slidenum">
              <a:rPr lang="en-US"/>
              <a:pPr/>
              <a:t>39</a:t>
            </a:fld>
            <a:endParaRPr lang="en-US"/>
          </a:p>
        </p:txBody>
      </p:sp>
      <p:sp>
        <p:nvSpPr>
          <p:cNvPr id="319490" name="Text Box 2"/>
          <p:cNvSpPr txBox="1">
            <a:spLocks noChangeArrowheads="1"/>
          </p:cNvSpPr>
          <p:nvPr/>
        </p:nvSpPr>
        <p:spPr bwMode="auto">
          <a:xfrm>
            <a:off x="457200" y="228600"/>
            <a:ext cx="8382000" cy="567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buFontTx/>
              <a:buChar char="•"/>
            </a:pPr>
            <a:r>
              <a:rPr lang="en-US">
                <a:solidFill>
                  <a:srgbClr val="000000"/>
                </a:solidFill>
              </a:rPr>
              <a:t>Read: copies the current record from the buffer to a program variable in the user-program</a:t>
            </a:r>
          </a:p>
          <a:p>
            <a:pPr>
              <a:lnSpc>
                <a:spcPct val="90000"/>
              </a:lnSpc>
              <a:buClr>
                <a:srgbClr val="CC0000"/>
              </a:buClr>
              <a:buFontTx/>
              <a:buChar char="•"/>
            </a:pPr>
            <a:endParaRPr lang="en-US">
              <a:solidFill>
                <a:srgbClr val="000000"/>
              </a:solidFill>
            </a:endParaRPr>
          </a:p>
          <a:p>
            <a:pPr>
              <a:lnSpc>
                <a:spcPct val="90000"/>
              </a:lnSpc>
              <a:buClr>
                <a:srgbClr val="CC0000"/>
              </a:buClr>
              <a:buFontTx/>
              <a:buChar char="•"/>
            </a:pPr>
            <a:endParaRPr lang="en-US">
              <a:solidFill>
                <a:srgbClr val="000000"/>
              </a:solidFill>
            </a:endParaRPr>
          </a:p>
          <a:p>
            <a:pPr>
              <a:lnSpc>
                <a:spcPct val="90000"/>
              </a:lnSpc>
              <a:buClr>
                <a:srgbClr val="CC0000"/>
              </a:buClr>
              <a:buFontTx/>
              <a:buChar char="•"/>
            </a:pPr>
            <a:r>
              <a:rPr lang="en-US">
                <a:solidFill>
                  <a:srgbClr val="000000"/>
                </a:solidFill>
              </a:rPr>
              <a:t>Delete: Delete the current record</a:t>
            </a:r>
          </a:p>
          <a:p>
            <a:pPr>
              <a:lnSpc>
                <a:spcPct val="90000"/>
              </a:lnSpc>
              <a:buClr>
                <a:srgbClr val="CC0000"/>
              </a:buClr>
              <a:buFontTx/>
              <a:buChar char="•"/>
            </a:pPr>
            <a:endParaRPr lang="en-US">
              <a:solidFill>
                <a:srgbClr val="000000"/>
              </a:solidFill>
            </a:endParaRPr>
          </a:p>
          <a:p>
            <a:pPr>
              <a:lnSpc>
                <a:spcPct val="90000"/>
              </a:lnSpc>
              <a:buClr>
                <a:srgbClr val="CC0000"/>
              </a:buClr>
              <a:buFontTx/>
              <a:buChar char="•"/>
            </a:pPr>
            <a:endParaRPr lang="en-US">
              <a:solidFill>
                <a:srgbClr val="000000"/>
              </a:solidFill>
            </a:endParaRPr>
          </a:p>
          <a:p>
            <a:pPr>
              <a:lnSpc>
                <a:spcPct val="90000"/>
              </a:lnSpc>
              <a:buClr>
                <a:srgbClr val="CC0000"/>
              </a:buClr>
              <a:buFontTx/>
              <a:buChar char="•"/>
            </a:pPr>
            <a:r>
              <a:rPr lang="en-US">
                <a:solidFill>
                  <a:srgbClr val="000000"/>
                </a:solidFill>
              </a:rPr>
              <a:t>Modify: Modifies some field values for the current record</a:t>
            </a:r>
          </a:p>
          <a:p>
            <a:pPr>
              <a:lnSpc>
                <a:spcPct val="90000"/>
              </a:lnSpc>
              <a:buClr>
                <a:srgbClr val="CC0000"/>
              </a:buClr>
              <a:buFontTx/>
              <a:buChar char="•"/>
            </a:pPr>
            <a:endParaRPr lang="en-US">
              <a:solidFill>
                <a:srgbClr val="000000"/>
              </a:solidFill>
            </a:endParaRPr>
          </a:p>
          <a:p>
            <a:pPr>
              <a:lnSpc>
                <a:spcPct val="90000"/>
              </a:lnSpc>
              <a:buClr>
                <a:srgbClr val="CC0000"/>
              </a:buClr>
              <a:buFontTx/>
              <a:buChar char="•"/>
            </a:pPr>
            <a:endParaRPr lang="en-US">
              <a:solidFill>
                <a:srgbClr val="000000"/>
              </a:solidFill>
            </a:endParaRPr>
          </a:p>
          <a:p>
            <a:pPr>
              <a:lnSpc>
                <a:spcPct val="90000"/>
              </a:lnSpc>
              <a:buClr>
                <a:srgbClr val="CC0000"/>
              </a:buClr>
              <a:buFontTx/>
              <a:buChar char="•"/>
            </a:pPr>
            <a:r>
              <a:rPr lang="en-US">
                <a:solidFill>
                  <a:srgbClr val="000000"/>
                </a:solidFill>
              </a:rPr>
              <a:t>Insert: Inserts a new record in the file by locating the blocks where the record is to be inserted and transferring the block into a main memory buffer writing the record into the buffer and writing the buffer to disk to reflect the insertion</a:t>
            </a:r>
          </a:p>
          <a:p>
            <a:pPr>
              <a:lnSpc>
                <a:spcPct val="90000"/>
              </a:lnSpc>
              <a:buClr>
                <a:srgbClr val="CC0000"/>
              </a:buClr>
              <a:buFontTx/>
              <a:buChar char="•"/>
            </a:pPr>
            <a:endParaRPr lang="en-US">
              <a:solidFill>
                <a:srgbClr val="000000"/>
              </a:solidFill>
            </a:endParaRPr>
          </a:p>
          <a:p>
            <a:pPr>
              <a:lnSpc>
                <a:spcPct val="90000"/>
              </a:lnSpc>
              <a:buClr>
                <a:srgbClr val="CC0000"/>
              </a:buClr>
              <a:buFontTx/>
              <a:buChar char="•"/>
            </a:pPr>
            <a:r>
              <a:rPr lang="en-US">
                <a:solidFill>
                  <a:srgbClr val="000000"/>
                </a:solidFill>
              </a:rPr>
              <a:t>Close: Completes the file access by releasing the buffers and performing any needed cleanup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42A31EA-8A4C-4C72-9368-9F357B767F17}" type="slidenum">
              <a:rPr lang="en-US"/>
              <a:pPr/>
              <a:t>4</a:t>
            </a:fld>
            <a:endParaRPr lang="en-US"/>
          </a:p>
        </p:txBody>
      </p:sp>
      <p:sp>
        <p:nvSpPr>
          <p:cNvPr id="290818" name="Text Box 2"/>
          <p:cNvSpPr txBox="1">
            <a:spLocks noChangeArrowheads="1"/>
          </p:cNvSpPr>
          <p:nvPr/>
        </p:nvSpPr>
        <p:spPr bwMode="auto">
          <a:xfrm>
            <a:off x="331839" y="117693"/>
            <a:ext cx="863518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1" dirty="0">
                <a:solidFill>
                  <a:srgbClr val="000000"/>
                </a:solidFill>
              </a:rPr>
              <a:t>Secondary Storage:</a:t>
            </a:r>
          </a:p>
          <a:p>
            <a:pPr lvl="1">
              <a:buClr>
                <a:srgbClr val="CC0000"/>
              </a:buClr>
              <a:buFontTx/>
              <a:buChar char="•"/>
            </a:pPr>
            <a:r>
              <a:rPr lang="en-US" dirty="0">
                <a:solidFill>
                  <a:srgbClr val="000000"/>
                </a:solidFill>
              </a:rPr>
              <a:t>Examples include magnetic disks, and flash memories</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They have a large capacity but they are relatively slower than primary storages</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Data cannot be processed by CPU directly; It must be stored in primary storage first.</a:t>
            </a:r>
          </a:p>
          <a:p>
            <a:pPr>
              <a:buClr>
                <a:srgbClr val="CC0000"/>
              </a:buClr>
              <a:buFontTx/>
              <a:buChar char="•"/>
            </a:pPr>
            <a:endParaRPr lang="en-US" dirty="0">
              <a:solidFill>
                <a:srgbClr val="000000"/>
              </a:solidFill>
            </a:endParaRPr>
          </a:p>
          <a:p>
            <a:pPr>
              <a:buClr>
                <a:srgbClr val="CC0000"/>
              </a:buClr>
              <a:buFontTx/>
              <a:buChar char="•"/>
            </a:pPr>
            <a:endParaRPr lang="en-US" dirty="0">
              <a:solidFill>
                <a:srgbClr val="000000"/>
              </a:solidFill>
            </a:endParaRPr>
          </a:p>
          <a:p>
            <a:pPr>
              <a:buClr>
                <a:srgbClr val="CC0000"/>
              </a:buClr>
              <a:buFontTx/>
              <a:buChar char="•"/>
            </a:pPr>
            <a:r>
              <a:rPr lang="en-US" b="1" dirty="0">
                <a:solidFill>
                  <a:srgbClr val="000000"/>
                </a:solidFill>
              </a:rPr>
              <a:t>Tertiary Storage:</a:t>
            </a:r>
          </a:p>
          <a:p>
            <a:pPr lvl="1">
              <a:buClr>
                <a:srgbClr val="CC0000"/>
              </a:buClr>
              <a:buFontTx/>
              <a:buChar char="•"/>
            </a:pPr>
            <a:r>
              <a:rPr lang="en-US" dirty="0">
                <a:solidFill>
                  <a:srgbClr val="000000"/>
                </a:solidFill>
              </a:rPr>
              <a:t>Examples include CD-ROM, CD R/W, DVD, and magnetic tapes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FD3B27C-DD2C-4DC3-935D-2DFDF3A4F19F}" type="slidenum">
              <a:rPr lang="en-US"/>
              <a:pPr/>
              <a:t>40</a:t>
            </a:fld>
            <a:endParaRPr lang="en-US"/>
          </a:p>
        </p:txBody>
      </p:sp>
      <p:sp>
        <p:nvSpPr>
          <p:cNvPr id="320514" name="Text Box 2"/>
          <p:cNvSpPr txBox="1">
            <a:spLocks noChangeArrowheads="1"/>
          </p:cNvSpPr>
          <p:nvPr/>
        </p:nvSpPr>
        <p:spPr bwMode="auto">
          <a:xfrm>
            <a:off x="457200" y="228600"/>
            <a:ext cx="838200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dirty="0">
                <a:solidFill>
                  <a:srgbClr val="000000"/>
                </a:solidFill>
              </a:rPr>
              <a:t>Note that we are talking about two different concepts in here:</a:t>
            </a:r>
          </a:p>
          <a:p>
            <a:pPr lvl="1">
              <a:buClr>
                <a:srgbClr val="CC0000"/>
              </a:buClr>
              <a:buFontTx/>
              <a:buChar char="•"/>
            </a:pPr>
            <a:r>
              <a:rPr lang="en-US" dirty="0">
                <a:solidFill>
                  <a:srgbClr val="000000"/>
                </a:solidFill>
                <a:highlight>
                  <a:srgbClr val="FFFF00"/>
                </a:highlight>
              </a:rPr>
              <a:t>File Organization:</a:t>
            </a:r>
          </a:p>
          <a:p>
            <a:pPr lvl="2">
              <a:buClr>
                <a:srgbClr val="CC0000"/>
              </a:buClr>
              <a:buFontTx/>
              <a:buChar char="•"/>
            </a:pPr>
            <a:r>
              <a:rPr lang="en-US" dirty="0">
                <a:solidFill>
                  <a:srgbClr val="000000"/>
                </a:solidFill>
              </a:rPr>
              <a:t>It refers to the organization of the data of a file into records, blocks, and access structures</a:t>
            </a:r>
          </a:p>
          <a:p>
            <a:pPr lvl="2">
              <a:buClr>
                <a:srgbClr val="CC0000"/>
              </a:buClr>
              <a:buFontTx/>
              <a:buChar char="•"/>
            </a:pPr>
            <a:r>
              <a:rPr lang="en-US" dirty="0">
                <a:solidFill>
                  <a:srgbClr val="000000"/>
                </a:solidFill>
              </a:rPr>
              <a:t>This includes the way records and blocks are placed on the storage medium and interlinked</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highlight>
                  <a:srgbClr val="FFFF00"/>
                </a:highlight>
              </a:rPr>
              <a:t>Access Method:</a:t>
            </a:r>
          </a:p>
          <a:p>
            <a:pPr lvl="2">
              <a:buClr>
                <a:srgbClr val="CC0000"/>
              </a:buClr>
              <a:buFontTx/>
              <a:buChar char="•"/>
            </a:pPr>
            <a:r>
              <a:rPr lang="en-US" dirty="0">
                <a:solidFill>
                  <a:srgbClr val="000000"/>
                </a:solidFill>
              </a:rPr>
              <a:t>It provides a group of operations, such as open, close, insert , find, and that can be applied to a file</a:t>
            </a:r>
          </a:p>
          <a:p>
            <a:pPr lvl="2">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The important thing is that we should be able to organize the file records in such a way that access to the data can be done as efficient as possible</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Three methods are introduced: Heap Files, Sorted files, and Hashing Technique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3434814-446A-4594-A63A-F73CD7E8E45A}" type="slidenum">
              <a:rPr lang="en-US"/>
              <a:pPr/>
              <a:t>41</a:t>
            </a:fld>
            <a:endParaRPr lang="en-US"/>
          </a:p>
        </p:txBody>
      </p:sp>
      <p:sp>
        <p:nvSpPr>
          <p:cNvPr id="321538" name="Text Box 2"/>
          <p:cNvSpPr txBox="1">
            <a:spLocks noChangeArrowheads="1"/>
          </p:cNvSpPr>
          <p:nvPr/>
        </p:nvSpPr>
        <p:spPr bwMode="auto">
          <a:xfrm>
            <a:off x="457200" y="304800"/>
            <a:ext cx="84582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b="1" dirty="0">
                <a:solidFill>
                  <a:srgbClr val="000000"/>
                </a:solidFill>
              </a:rPr>
              <a:t>Heap File (Files of Unordered Records)</a:t>
            </a:r>
          </a:p>
          <a:p>
            <a:pPr>
              <a:buClr>
                <a:srgbClr val="CC0000"/>
              </a:buClr>
              <a:buFontTx/>
              <a:buChar char="•"/>
            </a:pPr>
            <a:endParaRPr lang="en-US" sz="3200" b="1" dirty="0">
              <a:solidFill>
                <a:srgbClr val="000000"/>
              </a:solidFill>
            </a:endParaRPr>
          </a:p>
          <a:p>
            <a:pPr>
              <a:buClr>
                <a:srgbClr val="CC0000"/>
              </a:buClr>
              <a:buFontTx/>
              <a:buChar char="•"/>
            </a:pPr>
            <a:r>
              <a:rPr lang="en-US" dirty="0">
                <a:solidFill>
                  <a:srgbClr val="000000"/>
                </a:solidFill>
              </a:rPr>
              <a:t>Records are placed in the file in the order which they are inserted</a:t>
            </a:r>
          </a:p>
          <a:p>
            <a:pPr lvl="1">
              <a:buClr>
                <a:srgbClr val="CC0000"/>
              </a:buClr>
              <a:buFontTx/>
              <a:buChar char="•"/>
            </a:pPr>
            <a:r>
              <a:rPr lang="en-US" dirty="0">
                <a:solidFill>
                  <a:srgbClr val="000000"/>
                </a:solidFill>
              </a:rPr>
              <a:t>New Records are inserted at the end of the file </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This organization is called heap or pile file</a:t>
            </a:r>
          </a:p>
          <a:p>
            <a:pPr>
              <a:buClr>
                <a:srgbClr val="CC0000"/>
              </a:buClr>
              <a:buFontTx/>
              <a:buChar char="•"/>
            </a:pPr>
            <a:endParaRPr lang="en-US" dirty="0">
              <a:solidFill>
                <a:srgbClr val="000000"/>
              </a:solidFill>
            </a:endParaRP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Insertion:</a:t>
            </a:r>
          </a:p>
          <a:p>
            <a:pPr lvl="1">
              <a:buClr>
                <a:srgbClr val="CC0000"/>
              </a:buClr>
              <a:buFontTx/>
              <a:buChar char="•"/>
            </a:pPr>
            <a:r>
              <a:rPr lang="en-US" dirty="0">
                <a:solidFill>
                  <a:srgbClr val="000000"/>
                </a:solidFill>
              </a:rPr>
              <a:t>It is fast and efficient</a:t>
            </a:r>
          </a:p>
          <a:p>
            <a:pPr lvl="1">
              <a:buClr>
                <a:srgbClr val="CC0000"/>
              </a:buClr>
              <a:buFontTx/>
              <a:buChar char="•"/>
            </a:pPr>
            <a:r>
              <a:rPr lang="en-US" dirty="0">
                <a:solidFill>
                  <a:srgbClr val="000000"/>
                </a:solidFill>
              </a:rPr>
              <a:t>The last disk block of the file is copied into a buffer, the new record is added to the block and then the block is rewritten back to the disk</a:t>
            </a:r>
          </a:p>
          <a:p>
            <a:pPr lvl="1">
              <a:buClr>
                <a:srgbClr val="CC0000"/>
              </a:buClr>
              <a:buFontTx/>
              <a:buChar char="•"/>
            </a:pPr>
            <a:r>
              <a:rPr lang="en-US" dirty="0">
                <a:solidFill>
                  <a:srgbClr val="000000"/>
                </a:solidFill>
              </a:rPr>
              <a:t> The address of the last block is kept in the header of the file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50F14DB-CAD2-4281-9E30-529FFE15A7A9}" type="slidenum">
              <a:rPr lang="en-US"/>
              <a:pPr/>
              <a:t>42</a:t>
            </a:fld>
            <a:endParaRPr lang="en-US"/>
          </a:p>
        </p:txBody>
      </p:sp>
      <p:sp>
        <p:nvSpPr>
          <p:cNvPr id="322562" name="Text Box 2"/>
          <p:cNvSpPr txBox="1">
            <a:spLocks noChangeArrowheads="1"/>
          </p:cNvSpPr>
          <p:nvPr/>
        </p:nvSpPr>
        <p:spPr bwMode="auto">
          <a:xfrm>
            <a:off x="520700" y="333375"/>
            <a:ext cx="8305800" cy="564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buFontTx/>
              <a:buChar char="•"/>
            </a:pPr>
            <a:r>
              <a:rPr lang="en-US">
                <a:solidFill>
                  <a:srgbClr val="000000"/>
                </a:solidFill>
              </a:rPr>
              <a:t>Search:</a:t>
            </a:r>
          </a:p>
          <a:p>
            <a:pPr lvl="1">
              <a:lnSpc>
                <a:spcPct val="80000"/>
              </a:lnSpc>
              <a:buClr>
                <a:srgbClr val="CC0000"/>
              </a:buClr>
              <a:buFontTx/>
              <a:buChar char="•"/>
            </a:pPr>
            <a:r>
              <a:rPr lang="en-US">
                <a:solidFill>
                  <a:srgbClr val="000000"/>
                </a:solidFill>
              </a:rPr>
              <a:t>It is slow and inefficient because it involves a linear search through the file block by block</a:t>
            </a:r>
          </a:p>
          <a:p>
            <a:pPr lvl="1">
              <a:lnSpc>
                <a:spcPct val="80000"/>
              </a:lnSpc>
              <a:buClr>
                <a:srgbClr val="CC0000"/>
              </a:buClr>
              <a:buFontTx/>
              <a:buChar char="•"/>
            </a:pPr>
            <a:endParaRPr lang="en-US">
              <a:solidFill>
                <a:srgbClr val="000000"/>
              </a:solidFill>
            </a:endParaRPr>
          </a:p>
          <a:p>
            <a:pPr lvl="1">
              <a:lnSpc>
                <a:spcPct val="80000"/>
              </a:lnSpc>
              <a:buClr>
                <a:srgbClr val="CC0000"/>
              </a:buClr>
              <a:buFontTx/>
              <a:buChar char="•"/>
            </a:pPr>
            <a:r>
              <a:rPr lang="en-US">
                <a:solidFill>
                  <a:srgbClr val="000000"/>
                </a:solidFill>
              </a:rPr>
              <a:t>For </a:t>
            </a:r>
            <a:r>
              <a:rPr lang="en-US" i="1">
                <a:solidFill>
                  <a:srgbClr val="000000"/>
                </a:solidFill>
              </a:rPr>
              <a:t>b</a:t>
            </a:r>
            <a:r>
              <a:rPr lang="en-US">
                <a:solidFill>
                  <a:srgbClr val="000000"/>
                </a:solidFill>
              </a:rPr>
              <a:t> blocks, on average we need to do </a:t>
            </a:r>
            <a:r>
              <a:rPr lang="en-US" i="1">
                <a:solidFill>
                  <a:srgbClr val="000000"/>
                </a:solidFill>
              </a:rPr>
              <a:t>b/2</a:t>
            </a:r>
            <a:r>
              <a:rPr lang="en-US">
                <a:solidFill>
                  <a:srgbClr val="000000"/>
                </a:solidFill>
              </a:rPr>
              <a:t> number of search? Why?</a:t>
            </a:r>
          </a:p>
          <a:p>
            <a:pPr>
              <a:lnSpc>
                <a:spcPct val="80000"/>
              </a:lnSpc>
              <a:buClr>
                <a:srgbClr val="CC0000"/>
              </a:buClr>
              <a:buFontTx/>
              <a:buChar char="•"/>
            </a:pPr>
            <a:endParaRPr lang="en-US">
              <a:solidFill>
                <a:srgbClr val="000000"/>
              </a:solidFill>
            </a:endParaRPr>
          </a:p>
          <a:p>
            <a:pPr>
              <a:lnSpc>
                <a:spcPct val="80000"/>
              </a:lnSpc>
              <a:buClr>
                <a:srgbClr val="CC0000"/>
              </a:buClr>
              <a:buFontTx/>
              <a:buChar char="•"/>
            </a:pPr>
            <a:r>
              <a:rPr lang="en-US">
                <a:solidFill>
                  <a:srgbClr val="000000"/>
                </a:solidFill>
              </a:rPr>
              <a:t>Delete:</a:t>
            </a:r>
          </a:p>
          <a:p>
            <a:pPr lvl="1">
              <a:lnSpc>
                <a:spcPct val="80000"/>
              </a:lnSpc>
              <a:buClr>
                <a:srgbClr val="CC0000"/>
              </a:buClr>
              <a:buFontTx/>
              <a:buChar char="•"/>
            </a:pPr>
            <a:r>
              <a:rPr lang="en-US">
                <a:solidFill>
                  <a:srgbClr val="000000"/>
                </a:solidFill>
              </a:rPr>
              <a:t>First the program needs to make linear search to find the block where a record in that block is supposed to be deleted</a:t>
            </a:r>
          </a:p>
          <a:p>
            <a:pPr lvl="1">
              <a:lnSpc>
                <a:spcPct val="80000"/>
              </a:lnSpc>
              <a:buClr>
                <a:srgbClr val="CC0000"/>
              </a:buClr>
              <a:buFontTx/>
              <a:buChar char="•"/>
            </a:pPr>
            <a:r>
              <a:rPr lang="en-US">
                <a:solidFill>
                  <a:srgbClr val="000000"/>
                </a:solidFill>
              </a:rPr>
              <a:t>The desired block is copied into the buffer</a:t>
            </a:r>
          </a:p>
          <a:p>
            <a:pPr lvl="1">
              <a:lnSpc>
                <a:spcPct val="80000"/>
              </a:lnSpc>
              <a:buClr>
                <a:srgbClr val="CC0000"/>
              </a:buClr>
              <a:buFontTx/>
              <a:buChar char="•"/>
            </a:pPr>
            <a:r>
              <a:rPr lang="en-US">
                <a:solidFill>
                  <a:srgbClr val="000000"/>
                </a:solidFill>
              </a:rPr>
              <a:t>The record is deleted from the block</a:t>
            </a:r>
          </a:p>
          <a:p>
            <a:pPr lvl="1">
              <a:lnSpc>
                <a:spcPct val="80000"/>
              </a:lnSpc>
              <a:buClr>
                <a:srgbClr val="CC0000"/>
              </a:buClr>
              <a:buFontTx/>
              <a:buChar char="•"/>
            </a:pPr>
            <a:r>
              <a:rPr lang="en-US">
                <a:solidFill>
                  <a:srgbClr val="000000"/>
                </a:solidFill>
              </a:rPr>
              <a:t>The revised block is rewritten back into the disk</a:t>
            </a:r>
          </a:p>
          <a:p>
            <a:pPr>
              <a:lnSpc>
                <a:spcPct val="80000"/>
              </a:lnSpc>
              <a:buClr>
                <a:srgbClr val="CC0000"/>
              </a:buClr>
              <a:buFontTx/>
              <a:buChar char="•"/>
            </a:pPr>
            <a:endParaRPr lang="en-US">
              <a:solidFill>
                <a:srgbClr val="000000"/>
              </a:solidFill>
            </a:endParaRPr>
          </a:p>
          <a:p>
            <a:pPr>
              <a:lnSpc>
                <a:spcPct val="80000"/>
              </a:lnSpc>
              <a:buClr>
                <a:srgbClr val="CC0000"/>
              </a:buClr>
              <a:buFontTx/>
              <a:buChar char="•"/>
            </a:pPr>
            <a:r>
              <a:rPr lang="en-US">
                <a:solidFill>
                  <a:srgbClr val="000000"/>
                </a:solidFill>
              </a:rPr>
              <a:t>Deleting a large number of records can leave a lot of unused space in the disk </a:t>
            </a:r>
          </a:p>
          <a:p>
            <a:pPr>
              <a:lnSpc>
                <a:spcPct val="80000"/>
              </a:lnSpc>
              <a:buClr>
                <a:srgbClr val="CC0000"/>
              </a:buClr>
              <a:buFontTx/>
              <a:buChar char="•"/>
            </a:pPr>
            <a:endParaRPr lang="en-US">
              <a:solidFill>
                <a:srgbClr val="000000"/>
              </a:solidFill>
            </a:endParaRPr>
          </a:p>
          <a:p>
            <a:pPr>
              <a:lnSpc>
                <a:spcPct val="80000"/>
              </a:lnSpc>
              <a:buClr>
                <a:srgbClr val="CC0000"/>
              </a:buClr>
              <a:buFontTx/>
              <a:buChar char="•"/>
            </a:pPr>
            <a:r>
              <a:rPr lang="en-US">
                <a:solidFill>
                  <a:srgbClr val="000000"/>
                </a:solidFill>
              </a:rPr>
              <a:t>Therefore, periodic reorganization of records is needed   (compression)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74CAF34-6A50-4F72-B93F-60D4DE2DC29A}" type="slidenum">
              <a:rPr lang="en-US"/>
              <a:pPr/>
              <a:t>43</a:t>
            </a:fld>
            <a:endParaRPr lang="en-US"/>
          </a:p>
        </p:txBody>
      </p:sp>
      <p:sp>
        <p:nvSpPr>
          <p:cNvPr id="323586" name="Text Box 2"/>
          <p:cNvSpPr txBox="1">
            <a:spLocks noChangeArrowheads="1"/>
          </p:cNvSpPr>
          <p:nvPr/>
        </p:nvSpPr>
        <p:spPr bwMode="auto">
          <a:xfrm>
            <a:off x="381000" y="314325"/>
            <a:ext cx="8153400"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b="1" dirty="0">
                <a:solidFill>
                  <a:srgbClr val="000000"/>
                </a:solidFill>
              </a:rPr>
              <a:t>Sorted Files (Files of Ordered Records)</a:t>
            </a:r>
          </a:p>
          <a:p>
            <a:pPr>
              <a:buClr>
                <a:srgbClr val="CC0000"/>
              </a:buClr>
              <a:buFontTx/>
              <a:buChar char="•"/>
            </a:pPr>
            <a:endParaRPr lang="en-US" sz="3200" dirty="0">
              <a:solidFill>
                <a:srgbClr val="000000"/>
              </a:solidFill>
            </a:endParaRPr>
          </a:p>
          <a:p>
            <a:pPr>
              <a:buClr>
                <a:srgbClr val="CC0000"/>
              </a:buClr>
              <a:buFontTx/>
              <a:buChar char="•"/>
            </a:pPr>
            <a:r>
              <a:rPr lang="en-US" dirty="0">
                <a:solidFill>
                  <a:srgbClr val="000000"/>
                </a:solidFill>
              </a:rPr>
              <a:t>Records of a file are sorted based on their fields called ordering field </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This is called an Ordered Sequential file</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If the ordering field is a key (a key that can be used as a primary key), the field is called Ordering Key</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Compare to unordered (heap) insertion and deleting records are expensive operations</a:t>
            </a:r>
          </a:p>
          <a:p>
            <a:pPr>
              <a:buClr>
                <a:srgbClr val="CC0000"/>
              </a:buClr>
              <a:buFontTx/>
              <a:buChar char="•"/>
            </a:pPr>
            <a:endParaRPr lang="en-US" dirty="0">
              <a:solidFill>
                <a:srgbClr val="000000"/>
              </a:solidFill>
            </a:endParaRPr>
          </a:p>
          <a:p>
            <a:pPr>
              <a:buClr>
                <a:srgbClr val="CC0000"/>
              </a:buClr>
              <a:buFontTx/>
              <a:buChar char="•"/>
            </a:pPr>
            <a:r>
              <a:rPr lang="en-US" dirty="0">
                <a:solidFill>
                  <a:srgbClr val="000000"/>
                </a:solidFill>
              </a:rPr>
              <a:t>After each insert and delete, the records must remain physically ordered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lide Number Placeholder 3"/>
          <p:cNvSpPr>
            <a:spLocks noGrp="1"/>
          </p:cNvSpPr>
          <p:nvPr>
            <p:ph type="sldNum" sz="quarter" idx="10"/>
          </p:nvPr>
        </p:nvSpPr>
        <p:spPr/>
        <p:txBody>
          <a:bodyPr/>
          <a:lstStyle/>
          <a:p>
            <a:fld id="{0A52D5EE-7F30-4662-AF36-BBC3D90465FF}" type="slidenum">
              <a:rPr lang="en-US"/>
              <a:pPr/>
              <a:t>44</a:t>
            </a:fld>
            <a:endParaRPr lang="en-US"/>
          </a:p>
        </p:txBody>
      </p:sp>
      <p:grpSp>
        <p:nvGrpSpPr>
          <p:cNvPr id="326693" name="Group 37"/>
          <p:cNvGrpSpPr>
            <a:grpSpLocks/>
          </p:cNvGrpSpPr>
          <p:nvPr/>
        </p:nvGrpSpPr>
        <p:grpSpPr bwMode="auto">
          <a:xfrm>
            <a:off x="685800" y="4705350"/>
            <a:ext cx="7239000" cy="685800"/>
            <a:chOff x="432" y="144"/>
            <a:chExt cx="4560" cy="432"/>
          </a:xfrm>
        </p:grpSpPr>
        <p:grpSp>
          <p:nvGrpSpPr>
            <p:cNvPr id="326691" name="Group 35"/>
            <p:cNvGrpSpPr>
              <a:grpSpLocks/>
            </p:cNvGrpSpPr>
            <p:nvPr/>
          </p:nvGrpSpPr>
          <p:grpSpPr bwMode="auto">
            <a:xfrm>
              <a:off x="1200" y="144"/>
              <a:ext cx="3792" cy="432"/>
              <a:chOff x="768" y="336"/>
              <a:chExt cx="3792" cy="768"/>
            </a:xfrm>
          </p:grpSpPr>
          <p:grpSp>
            <p:nvGrpSpPr>
              <p:cNvPr id="326666" name="Group 10"/>
              <p:cNvGrpSpPr>
                <a:grpSpLocks/>
              </p:cNvGrpSpPr>
              <p:nvPr/>
            </p:nvGrpSpPr>
            <p:grpSpPr bwMode="auto">
              <a:xfrm>
                <a:off x="768" y="336"/>
                <a:ext cx="3792" cy="192"/>
                <a:chOff x="768" y="336"/>
                <a:chExt cx="3792" cy="192"/>
              </a:xfrm>
            </p:grpSpPr>
            <p:sp>
              <p:nvSpPr>
                <p:cNvPr id="326659" name="Rectangle 3"/>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Wong, James</a:t>
                  </a:r>
                </a:p>
              </p:txBody>
            </p:sp>
            <p:sp>
              <p:nvSpPr>
                <p:cNvPr id="326660" name="Rectangle 4"/>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1" name="Rectangle 5"/>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2" name="Rectangle 6"/>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3" name="Rectangle 7"/>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64" name="Rectangle 8"/>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6667" name="Group 11"/>
              <p:cNvGrpSpPr>
                <a:grpSpLocks/>
              </p:cNvGrpSpPr>
              <p:nvPr/>
            </p:nvGrpSpPr>
            <p:grpSpPr bwMode="auto">
              <a:xfrm>
                <a:off x="768" y="528"/>
                <a:ext cx="3792" cy="192"/>
                <a:chOff x="768" y="336"/>
                <a:chExt cx="3792" cy="192"/>
              </a:xfrm>
            </p:grpSpPr>
            <p:sp>
              <p:nvSpPr>
                <p:cNvPr id="326668" name="Rectangle 12"/>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Wood, Donald</a:t>
                  </a:r>
                </a:p>
              </p:txBody>
            </p:sp>
            <p:sp>
              <p:nvSpPr>
                <p:cNvPr id="326669" name="Rectangle 13"/>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0" name="Rectangle 14"/>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1" name="Rectangle 15"/>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2" name="Rectangle 16"/>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3" name="Rectangle 17"/>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6674" name="Group 18"/>
              <p:cNvGrpSpPr>
                <a:grpSpLocks/>
              </p:cNvGrpSpPr>
              <p:nvPr/>
            </p:nvGrpSpPr>
            <p:grpSpPr bwMode="auto">
              <a:xfrm>
                <a:off x="768" y="912"/>
                <a:ext cx="3792" cy="192"/>
                <a:chOff x="768" y="336"/>
                <a:chExt cx="3792" cy="192"/>
              </a:xfrm>
            </p:grpSpPr>
            <p:sp>
              <p:nvSpPr>
                <p:cNvPr id="326675" name="Rectangle 19"/>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Woods, Manny</a:t>
                  </a:r>
                </a:p>
              </p:txBody>
            </p:sp>
            <p:sp>
              <p:nvSpPr>
                <p:cNvPr id="326676" name="Rectangle 20"/>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7" name="Rectangle 21"/>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8" name="Rectangle 22"/>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79" name="Rectangle 23"/>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80" name="Rectangle 24"/>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6688" name="Rectangle 32"/>
              <p:cNvSpPr>
                <a:spLocks noChangeArrowheads="1"/>
              </p:cNvSpPr>
              <p:nvPr/>
            </p:nvSpPr>
            <p:spPr bwMode="auto">
              <a:xfrm>
                <a:off x="1344" y="720"/>
                <a:ext cx="768" cy="19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26689" name="Line 33"/>
              <p:cNvSpPr>
                <a:spLocks noChangeShapeType="1"/>
              </p:cNvSpPr>
              <p:nvPr/>
            </p:nvSpPr>
            <p:spPr bwMode="auto">
              <a:xfrm>
                <a:off x="768" y="7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690" name="Line 34"/>
              <p:cNvSpPr>
                <a:spLocks noChangeShapeType="1"/>
              </p:cNvSpPr>
              <p:nvPr/>
            </p:nvSpPr>
            <p:spPr bwMode="auto">
              <a:xfrm>
                <a:off x="4560" y="7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6692" name="Text Box 36"/>
            <p:cNvSpPr txBox="1">
              <a:spLocks noChangeArrowheads="1"/>
            </p:cNvSpPr>
            <p:nvPr/>
          </p:nvSpPr>
          <p:spPr bwMode="auto">
            <a:xfrm>
              <a:off x="432" y="148"/>
              <a:ext cx="6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block n-1</a:t>
              </a:r>
            </a:p>
          </p:txBody>
        </p:sp>
      </p:grpSp>
      <p:grpSp>
        <p:nvGrpSpPr>
          <p:cNvPr id="326694" name="Group 38"/>
          <p:cNvGrpSpPr>
            <a:grpSpLocks/>
          </p:cNvGrpSpPr>
          <p:nvPr/>
        </p:nvGrpSpPr>
        <p:grpSpPr bwMode="auto">
          <a:xfrm>
            <a:off x="685800" y="1377950"/>
            <a:ext cx="7239000" cy="685800"/>
            <a:chOff x="432" y="144"/>
            <a:chExt cx="4560" cy="432"/>
          </a:xfrm>
        </p:grpSpPr>
        <p:grpSp>
          <p:nvGrpSpPr>
            <p:cNvPr id="326695" name="Group 39"/>
            <p:cNvGrpSpPr>
              <a:grpSpLocks/>
            </p:cNvGrpSpPr>
            <p:nvPr/>
          </p:nvGrpSpPr>
          <p:grpSpPr bwMode="auto">
            <a:xfrm>
              <a:off x="1200" y="144"/>
              <a:ext cx="3792" cy="432"/>
              <a:chOff x="768" y="336"/>
              <a:chExt cx="3792" cy="768"/>
            </a:xfrm>
          </p:grpSpPr>
          <p:grpSp>
            <p:nvGrpSpPr>
              <p:cNvPr id="326696" name="Group 40"/>
              <p:cNvGrpSpPr>
                <a:grpSpLocks/>
              </p:cNvGrpSpPr>
              <p:nvPr/>
            </p:nvGrpSpPr>
            <p:grpSpPr bwMode="auto">
              <a:xfrm>
                <a:off x="768" y="336"/>
                <a:ext cx="3792" cy="192"/>
                <a:chOff x="768" y="336"/>
                <a:chExt cx="3792" cy="192"/>
              </a:xfrm>
            </p:grpSpPr>
            <p:sp>
              <p:nvSpPr>
                <p:cNvPr id="326697" name="Rectangle 41"/>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Adams, John</a:t>
                  </a:r>
                </a:p>
              </p:txBody>
            </p:sp>
            <p:sp>
              <p:nvSpPr>
                <p:cNvPr id="326698" name="Rectangle 42"/>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699" name="Rectangle 43"/>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0" name="Rectangle 44"/>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1" name="Rectangle 45"/>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2" name="Rectangle 46"/>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6703" name="Group 47"/>
              <p:cNvGrpSpPr>
                <a:grpSpLocks/>
              </p:cNvGrpSpPr>
              <p:nvPr/>
            </p:nvGrpSpPr>
            <p:grpSpPr bwMode="auto">
              <a:xfrm>
                <a:off x="768" y="528"/>
                <a:ext cx="3792" cy="192"/>
                <a:chOff x="768" y="336"/>
                <a:chExt cx="3792" cy="192"/>
              </a:xfrm>
            </p:grpSpPr>
            <p:sp>
              <p:nvSpPr>
                <p:cNvPr id="326704" name="Rectangle 48"/>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Adams, Robin</a:t>
                  </a:r>
                </a:p>
              </p:txBody>
            </p:sp>
            <p:sp>
              <p:nvSpPr>
                <p:cNvPr id="326705" name="Rectangle 49"/>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6" name="Rectangle 50"/>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7" name="Rectangle 51"/>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8" name="Rectangle 52"/>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09" name="Rectangle 53"/>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6710" name="Group 54"/>
              <p:cNvGrpSpPr>
                <a:grpSpLocks/>
              </p:cNvGrpSpPr>
              <p:nvPr/>
            </p:nvGrpSpPr>
            <p:grpSpPr bwMode="auto">
              <a:xfrm>
                <a:off x="768" y="912"/>
                <a:ext cx="3792" cy="192"/>
                <a:chOff x="768" y="336"/>
                <a:chExt cx="3792" cy="192"/>
              </a:xfrm>
            </p:grpSpPr>
            <p:sp>
              <p:nvSpPr>
                <p:cNvPr id="326711" name="Rectangle 55"/>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Akers, Jan</a:t>
                  </a:r>
                </a:p>
              </p:txBody>
            </p:sp>
            <p:sp>
              <p:nvSpPr>
                <p:cNvPr id="326712" name="Rectangle 56"/>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13" name="Rectangle 57"/>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14" name="Rectangle 58"/>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15" name="Rectangle 59"/>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16" name="Rectangle 60"/>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6717" name="Rectangle 61"/>
              <p:cNvSpPr>
                <a:spLocks noChangeArrowheads="1"/>
              </p:cNvSpPr>
              <p:nvPr/>
            </p:nvSpPr>
            <p:spPr bwMode="auto">
              <a:xfrm>
                <a:off x="1344" y="720"/>
                <a:ext cx="768" cy="19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26718" name="Line 62"/>
              <p:cNvSpPr>
                <a:spLocks noChangeShapeType="1"/>
              </p:cNvSpPr>
              <p:nvPr/>
            </p:nvSpPr>
            <p:spPr bwMode="auto">
              <a:xfrm>
                <a:off x="768" y="7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719" name="Line 63"/>
              <p:cNvSpPr>
                <a:spLocks noChangeShapeType="1"/>
              </p:cNvSpPr>
              <p:nvPr/>
            </p:nvSpPr>
            <p:spPr bwMode="auto">
              <a:xfrm>
                <a:off x="4560" y="7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6720" name="Text Box 64"/>
            <p:cNvSpPr txBox="1">
              <a:spLocks noChangeArrowheads="1"/>
            </p:cNvSpPr>
            <p:nvPr/>
          </p:nvSpPr>
          <p:spPr bwMode="auto">
            <a:xfrm>
              <a:off x="432" y="148"/>
              <a:ext cx="5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block 2</a:t>
              </a:r>
            </a:p>
          </p:txBody>
        </p:sp>
      </p:grpSp>
      <p:grpSp>
        <p:nvGrpSpPr>
          <p:cNvPr id="326721" name="Group 65"/>
          <p:cNvGrpSpPr>
            <a:grpSpLocks/>
          </p:cNvGrpSpPr>
          <p:nvPr/>
        </p:nvGrpSpPr>
        <p:grpSpPr bwMode="auto">
          <a:xfrm>
            <a:off x="685800" y="2362200"/>
            <a:ext cx="7239000" cy="685800"/>
            <a:chOff x="432" y="144"/>
            <a:chExt cx="4560" cy="432"/>
          </a:xfrm>
        </p:grpSpPr>
        <p:grpSp>
          <p:nvGrpSpPr>
            <p:cNvPr id="326722" name="Group 66"/>
            <p:cNvGrpSpPr>
              <a:grpSpLocks/>
            </p:cNvGrpSpPr>
            <p:nvPr/>
          </p:nvGrpSpPr>
          <p:grpSpPr bwMode="auto">
            <a:xfrm>
              <a:off x="1200" y="144"/>
              <a:ext cx="3792" cy="432"/>
              <a:chOff x="768" y="336"/>
              <a:chExt cx="3792" cy="768"/>
            </a:xfrm>
          </p:grpSpPr>
          <p:grpSp>
            <p:nvGrpSpPr>
              <p:cNvPr id="326723" name="Group 67"/>
              <p:cNvGrpSpPr>
                <a:grpSpLocks/>
              </p:cNvGrpSpPr>
              <p:nvPr/>
            </p:nvGrpSpPr>
            <p:grpSpPr bwMode="auto">
              <a:xfrm>
                <a:off x="768" y="336"/>
                <a:ext cx="3792" cy="192"/>
                <a:chOff x="768" y="336"/>
                <a:chExt cx="3792" cy="192"/>
              </a:xfrm>
            </p:grpSpPr>
            <p:sp>
              <p:nvSpPr>
                <p:cNvPr id="326724" name="Rectangle 68"/>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Alexander, Ed</a:t>
                  </a:r>
                </a:p>
              </p:txBody>
            </p:sp>
            <p:sp>
              <p:nvSpPr>
                <p:cNvPr id="326725" name="Rectangle 69"/>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26" name="Rectangle 70"/>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27" name="Rectangle 71"/>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28" name="Rectangle 72"/>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29" name="Rectangle 73"/>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6730" name="Group 74"/>
              <p:cNvGrpSpPr>
                <a:grpSpLocks/>
              </p:cNvGrpSpPr>
              <p:nvPr/>
            </p:nvGrpSpPr>
            <p:grpSpPr bwMode="auto">
              <a:xfrm>
                <a:off x="768" y="528"/>
                <a:ext cx="3792" cy="192"/>
                <a:chOff x="768" y="336"/>
                <a:chExt cx="3792" cy="192"/>
              </a:xfrm>
            </p:grpSpPr>
            <p:sp>
              <p:nvSpPr>
                <p:cNvPr id="326731" name="Rectangle 75"/>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Alfred, Bob</a:t>
                  </a:r>
                </a:p>
              </p:txBody>
            </p:sp>
            <p:sp>
              <p:nvSpPr>
                <p:cNvPr id="326732" name="Rectangle 76"/>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33" name="Rectangle 77"/>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34" name="Rectangle 78"/>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35" name="Rectangle 79"/>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36" name="Rectangle 80"/>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6737" name="Group 81"/>
              <p:cNvGrpSpPr>
                <a:grpSpLocks/>
              </p:cNvGrpSpPr>
              <p:nvPr/>
            </p:nvGrpSpPr>
            <p:grpSpPr bwMode="auto">
              <a:xfrm>
                <a:off x="768" y="912"/>
                <a:ext cx="3792" cy="192"/>
                <a:chOff x="768" y="336"/>
                <a:chExt cx="3792" cy="192"/>
              </a:xfrm>
            </p:grpSpPr>
            <p:sp>
              <p:nvSpPr>
                <p:cNvPr id="326738" name="Rectangle 82"/>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Allen, Bob</a:t>
                  </a:r>
                </a:p>
              </p:txBody>
            </p:sp>
            <p:sp>
              <p:nvSpPr>
                <p:cNvPr id="326739" name="Rectangle 83"/>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40" name="Rectangle 84"/>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41" name="Rectangle 85"/>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42" name="Rectangle 86"/>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43" name="Rectangle 87"/>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6744" name="Rectangle 88"/>
              <p:cNvSpPr>
                <a:spLocks noChangeArrowheads="1"/>
              </p:cNvSpPr>
              <p:nvPr/>
            </p:nvSpPr>
            <p:spPr bwMode="auto">
              <a:xfrm>
                <a:off x="1344" y="720"/>
                <a:ext cx="768" cy="19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26745" name="Line 89"/>
              <p:cNvSpPr>
                <a:spLocks noChangeShapeType="1"/>
              </p:cNvSpPr>
              <p:nvPr/>
            </p:nvSpPr>
            <p:spPr bwMode="auto">
              <a:xfrm>
                <a:off x="768" y="7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746" name="Line 90"/>
              <p:cNvSpPr>
                <a:spLocks noChangeShapeType="1"/>
              </p:cNvSpPr>
              <p:nvPr/>
            </p:nvSpPr>
            <p:spPr bwMode="auto">
              <a:xfrm>
                <a:off x="4560" y="7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6747" name="Text Box 91"/>
            <p:cNvSpPr txBox="1">
              <a:spLocks noChangeArrowheads="1"/>
            </p:cNvSpPr>
            <p:nvPr/>
          </p:nvSpPr>
          <p:spPr bwMode="auto">
            <a:xfrm>
              <a:off x="432" y="148"/>
              <a:ext cx="5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block 3</a:t>
              </a:r>
            </a:p>
          </p:txBody>
        </p:sp>
      </p:grpSp>
      <p:grpSp>
        <p:nvGrpSpPr>
          <p:cNvPr id="326748" name="Group 92"/>
          <p:cNvGrpSpPr>
            <a:grpSpLocks/>
          </p:cNvGrpSpPr>
          <p:nvPr/>
        </p:nvGrpSpPr>
        <p:grpSpPr bwMode="auto">
          <a:xfrm>
            <a:off x="685800" y="5715000"/>
            <a:ext cx="7239000" cy="685800"/>
            <a:chOff x="432" y="144"/>
            <a:chExt cx="4560" cy="432"/>
          </a:xfrm>
        </p:grpSpPr>
        <p:grpSp>
          <p:nvGrpSpPr>
            <p:cNvPr id="326749" name="Group 93"/>
            <p:cNvGrpSpPr>
              <a:grpSpLocks/>
            </p:cNvGrpSpPr>
            <p:nvPr/>
          </p:nvGrpSpPr>
          <p:grpSpPr bwMode="auto">
            <a:xfrm>
              <a:off x="1200" y="144"/>
              <a:ext cx="3792" cy="432"/>
              <a:chOff x="768" y="336"/>
              <a:chExt cx="3792" cy="768"/>
            </a:xfrm>
          </p:grpSpPr>
          <p:grpSp>
            <p:nvGrpSpPr>
              <p:cNvPr id="326750" name="Group 94"/>
              <p:cNvGrpSpPr>
                <a:grpSpLocks/>
              </p:cNvGrpSpPr>
              <p:nvPr/>
            </p:nvGrpSpPr>
            <p:grpSpPr bwMode="auto">
              <a:xfrm>
                <a:off x="768" y="336"/>
                <a:ext cx="3792" cy="192"/>
                <a:chOff x="768" y="336"/>
                <a:chExt cx="3792" cy="192"/>
              </a:xfrm>
            </p:grpSpPr>
            <p:sp>
              <p:nvSpPr>
                <p:cNvPr id="326751" name="Rectangle 95"/>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Wright, Pam</a:t>
                  </a:r>
                </a:p>
              </p:txBody>
            </p:sp>
            <p:sp>
              <p:nvSpPr>
                <p:cNvPr id="326752" name="Rectangle 96"/>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53" name="Rectangle 97"/>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54" name="Rectangle 98"/>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55" name="Rectangle 99"/>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56" name="Rectangle 100"/>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6757" name="Group 101"/>
              <p:cNvGrpSpPr>
                <a:grpSpLocks/>
              </p:cNvGrpSpPr>
              <p:nvPr/>
            </p:nvGrpSpPr>
            <p:grpSpPr bwMode="auto">
              <a:xfrm>
                <a:off x="768" y="528"/>
                <a:ext cx="3792" cy="192"/>
                <a:chOff x="768" y="336"/>
                <a:chExt cx="3792" cy="192"/>
              </a:xfrm>
            </p:grpSpPr>
            <p:sp>
              <p:nvSpPr>
                <p:cNvPr id="326758" name="Rectangle 102"/>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Wyatt, Charles</a:t>
                  </a:r>
                </a:p>
              </p:txBody>
            </p:sp>
            <p:sp>
              <p:nvSpPr>
                <p:cNvPr id="326759" name="Rectangle 103"/>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60" name="Rectangle 104"/>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61" name="Rectangle 105"/>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62" name="Rectangle 106"/>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63" name="Rectangle 107"/>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6764" name="Group 108"/>
              <p:cNvGrpSpPr>
                <a:grpSpLocks/>
              </p:cNvGrpSpPr>
              <p:nvPr/>
            </p:nvGrpSpPr>
            <p:grpSpPr bwMode="auto">
              <a:xfrm>
                <a:off x="768" y="912"/>
                <a:ext cx="3792" cy="192"/>
                <a:chOff x="768" y="336"/>
                <a:chExt cx="3792" cy="192"/>
              </a:xfrm>
            </p:grpSpPr>
            <p:sp>
              <p:nvSpPr>
                <p:cNvPr id="326765" name="Rectangle 109"/>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Zimmer, Byron</a:t>
                  </a:r>
                </a:p>
              </p:txBody>
            </p:sp>
            <p:sp>
              <p:nvSpPr>
                <p:cNvPr id="326766" name="Rectangle 110"/>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67" name="Rectangle 111"/>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68" name="Rectangle 112"/>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69" name="Rectangle 113"/>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70" name="Rectangle 114"/>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6771" name="Rectangle 115"/>
              <p:cNvSpPr>
                <a:spLocks noChangeArrowheads="1"/>
              </p:cNvSpPr>
              <p:nvPr/>
            </p:nvSpPr>
            <p:spPr bwMode="auto">
              <a:xfrm>
                <a:off x="1344" y="720"/>
                <a:ext cx="768" cy="19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26772" name="Line 116"/>
              <p:cNvSpPr>
                <a:spLocks noChangeShapeType="1"/>
              </p:cNvSpPr>
              <p:nvPr/>
            </p:nvSpPr>
            <p:spPr bwMode="auto">
              <a:xfrm>
                <a:off x="768" y="7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773" name="Line 117"/>
              <p:cNvSpPr>
                <a:spLocks noChangeShapeType="1"/>
              </p:cNvSpPr>
              <p:nvPr/>
            </p:nvSpPr>
            <p:spPr bwMode="auto">
              <a:xfrm>
                <a:off x="4560" y="7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6774" name="Text Box 118"/>
            <p:cNvSpPr txBox="1">
              <a:spLocks noChangeArrowheads="1"/>
            </p:cNvSpPr>
            <p:nvPr/>
          </p:nvSpPr>
          <p:spPr bwMode="auto">
            <a:xfrm>
              <a:off x="432" y="148"/>
              <a:ext cx="5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block n</a:t>
              </a:r>
            </a:p>
          </p:txBody>
        </p:sp>
      </p:grpSp>
      <p:grpSp>
        <p:nvGrpSpPr>
          <p:cNvPr id="326775" name="Group 119"/>
          <p:cNvGrpSpPr>
            <a:grpSpLocks/>
          </p:cNvGrpSpPr>
          <p:nvPr/>
        </p:nvGrpSpPr>
        <p:grpSpPr bwMode="auto">
          <a:xfrm>
            <a:off x="685800" y="228600"/>
            <a:ext cx="7239000" cy="685800"/>
            <a:chOff x="432" y="144"/>
            <a:chExt cx="4560" cy="432"/>
          </a:xfrm>
        </p:grpSpPr>
        <p:grpSp>
          <p:nvGrpSpPr>
            <p:cNvPr id="326776" name="Group 120"/>
            <p:cNvGrpSpPr>
              <a:grpSpLocks/>
            </p:cNvGrpSpPr>
            <p:nvPr/>
          </p:nvGrpSpPr>
          <p:grpSpPr bwMode="auto">
            <a:xfrm>
              <a:off x="1200" y="144"/>
              <a:ext cx="3792" cy="432"/>
              <a:chOff x="768" y="336"/>
              <a:chExt cx="3792" cy="768"/>
            </a:xfrm>
          </p:grpSpPr>
          <p:grpSp>
            <p:nvGrpSpPr>
              <p:cNvPr id="326777" name="Group 121"/>
              <p:cNvGrpSpPr>
                <a:grpSpLocks/>
              </p:cNvGrpSpPr>
              <p:nvPr/>
            </p:nvGrpSpPr>
            <p:grpSpPr bwMode="auto">
              <a:xfrm>
                <a:off x="768" y="336"/>
                <a:ext cx="3792" cy="192"/>
                <a:chOff x="768" y="336"/>
                <a:chExt cx="3792" cy="192"/>
              </a:xfrm>
            </p:grpSpPr>
            <p:sp>
              <p:nvSpPr>
                <p:cNvPr id="326778" name="Rectangle 122"/>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Aaron, Ed</a:t>
                  </a:r>
                </a:p>
              </p:txBody>
            </p:sp>
            <p:sp>
              <p:nvSpPr>
                <p:cNvPr id="326779" name="Rectangle 123"/>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80" name="Rectangle 124"/>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81" name="Rectangle 125"/>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82" name="Rectangle 126"/>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83" name="Rectangle 127"/>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6784" name="Group 128"/>
              <p:cNvGrpSpPr>
                <a:grpSpLocks/>
              </p:cNvGrpSpPr>
              <p:nvPr/>
            </p:nvGrpSpPr>
            <p:grpSpPr bwMode="auto">
              <a:xfrm>
                <a:off x="768" y="528"/>
                <a:ext cx="3792" cy="192"/>
                <a:chOff x="768" y="336"/>
                <a:chExt cx="3792" cy="192"/>
              </a:xfrm>
            </p:grpSpPr>
            <p:sp>
              <p:nvSpPr>
                <p:cNvPr id="326785" name="Rectangle 129"/>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Abbott, Diane</a:t>
                  </a:r>
                </a:p>
              </p:txBody>
            </p:sp>
            <p:sp>
              <p:nvSpPr>
                <p:cNvPr id="326786" name="Rectangle 130"/>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87" name="Rectangle 131"/>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88" name="Rectangle 132"/>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89" name="Rectangle 133"/>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90" name="Rectangle 134"/>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6791" name="Group 135"/>
              <p:cNvGrpSpPr>
                <a:grpSpLocks/>
              </p:cNvGrpSpPr>
              <p:nvPr/>
            </p:nvGrpSpPr>
            <p:grpSpPr bwMode="auto">
              <a:xfrm>
                <a:off x="768" y="912"/>
                <a:ext cx="3792" cy="192"/>
                <a:chOff x="768" y="336"/>
                <a:chExt cx="3792" cy="192"/>
              </a:xfrm>
            </p:grpSpPr>
            <p:sp>
              <p:nvSpPr>
                <p:cNvPr id="326792" name="Rectangle 136"/>
                <p:cNvSpPr>
                  <a:spLocks noChangeArrowheads="1"/>
                </p:cNvSpPr>
                <p:nvPr/>
              </p:nvSpPr>
              <p:spPr bwMode="auto">
                <a:xfrm>
                  <a:off x="768"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Acosta, Marc</a:t>
                  </a:r>
                </a:p>
              </p:txBody>
            </p:sp>
            <p:sp>
              <p:nvSpPr>
                <p:cNvPr id="326793" name="Rectangle 137"/>
                <p:cNvSpPr>
                  <a:spLocks noChangeArrowheads="1"/>
                </p:cNvSpPr>
                <p:nvPr/>
              </p:nvSpPr>
              <p:spPr bwMode="auto">
                <a:xfrm>
                  <a:off x="1536" y="336"/>
                  <a:ext cx="57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94" name="Rectangle 138"/>
                <p:cNvSpPr>
                  <a:spLocks noChangeArrowheads="1"/>
                </p:cNvSpPr>
                <p:nvPr/>
              </p:nvSpPr>
              <p:spPr bwMode="auto">
                <a:xfrm>
                  <a:off x="2112" y="336"/>
                  <a:ext cx="960"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95" name="Rectangle 139"/>
                <p:cNvSpPr>
                  <a:spLocks noChangeArrowheads="1"/>
                </p:cNvSpPr>
                <p:nvPr/>
              </p:nvSpPr>
              <p:spPr bwMode="auto">
                <a:xfrm>
                  <a:off x="3072" y="336"/>
                  <a:ext cx="384"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96" name="Rectangle 140"/>
                <p:cNvSpPr>
                  <a:spLocks noChangeArrowheads="1"/>
                </p:cNvSpPr>
                <p:nvPr/>
              </p:nvSpPr>
              <p:spPr bwMode="auto">
                <a:xfrm>
                  <a:off x="3456" y="336"/>
                  <a:ext cx="768"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797" name="Rectangle 141"/>
                <p:cNvSpPr>
                  <a:spLocks noChangeArrowheads="1"/>
                </p:cNvSpPr>
                <p:nvPr/>
              </p:nvSpPr>
              <p:spPr bwMode="auto">
                <a:xfrm>
                  <a:off x="4224" y="336"/>
                  <a:ext cx="336" cy="192"/>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6798" name="Rectangle 142"/>
              <p:cNvSpPr>
                <a:spLocks noChangeArrowheads="1"/>
              </p:cNvSpPr>
              <p:nvPr/>
            </p:nvSpPr>
            <p:spPr bwMode="auto">
              <a:xfrm>
                <a:off x="1344" y="720"/>
                <a:ext cx="768" cy="19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b="1"/>
              </a:p>
            </p:txBody>
          </p:sp>
          <p:sp>
            <p:nvSpPr>
              <p:cNvPr id="326799" name="Line 143"/>
              <p:cNvSpPr>
                <a:spLocks noChangeShapeType="1"/>
              </p:cNvSpPr>
              <p:nvPr/>
            </p:nvSpPr>
            <p:spPr bwMode="auto">
              <a:xfrm>
                <a:off x="768" y="7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6800" name="Line 144"/>
              <p:cNvSpPr>
                <a:spLocks noChangeShapeType="1"/>
              </p:cNvSpPr>
              <p:nvPr/>
            </p:nvSpPr>
            <p:spPr bwMode="auto">
              <a:xfrm>
                <a:off x="4560" y="72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6801" name="Text Box 145"/>
            <p:cNvSpPr txBox="1">
              <a:spLocks noChangeArrowheads="1"/>
            </p:cNvSpPr>
            <p:nvPr/>
          </p:nvSpPr>
          <p:spPr bwMode="auto">
            <a:xfrm>
              <a:off x="432" y="148"/>
              <a:ext cx="5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a:t>block 1</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72C5857-4584-4227-94F0-E835B28003F4}" type="slidenum">
              <a:rPr lang="en-US"/>
              <a:pPr/>
              <a:t>45</a:t>
            </a:fld>
            <a:endParaRPr lang="en-US"/>
          </a:p>
        </p:txBody>
      </p:sp>
      <p:sp>
        <p:nvSpPr>
          <p:cNvPr id="324610" name="Text Box 2"/>
          <p:cNvSpPr txBox="1">
            <a:spLocks noChangeArrowheads="1"/>
          </p:cNvSpPr>
          <p:nvPr/>
        </p:nvSpPr>
        <p:spPr bwMode="auto">
          <a:xfrm>
            <a:off x="533400" y="228600"/>
            <a:ext cx="80772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Search:</a:t>
            </a:r>
          </a:p>
          <a:p>
            <a:pPr lvl="1">
              <a:buClr>
                <a:srgbClr val="CC0000"/>
              </a:buClr>
              <a:buFontTx/>
              <a:buChar char="•"/>
            </a:pPr>
            <a:r>
              <a:rPr lang="en-US">
                <a:solidFill>
                  <a:srgbClr val="000000"/>
                </a:solidFill>
              </a:rPr>
              <a:t>It is quiet efficient because instead of linear search, binary search can be done </a:t>
            </a:r>
          </a:p>
          <a:p>
            <a:pPr lvl="1">
              <a:buClr>
                <a:srgbClr val="CC0000"/>
              </a:buClr>
              <a:buFontTx/>
              <a:buChar char="•"/>
            </a:pPr>
            <a:r>
              <a:rPr lang="en-US">
                <a:solidFill>
                  <a:srgbClr val="000000"/>
                </a:solidFill>
              </a:rPr>
              <a:t>With binary search we only need at most </a:t>
            </a:r>
            <a:r>
              <a:rPr lang="en-US" i="1">
                <a:solidFill>
                  <a:srgbClr val="000000"/>
                </a:solidFill>
              </a:rPr>
              <a:t>log(b)</a:t>
            </a:r>
            <a:r>
              <a:rPr lang="en-US">
                <a:solidFill>
                  <a:srgbClr val="000000"/>
                </a:solidFill>
              </a:rPr>
              <a:t> comparisons to find a record. Why?</a:t>
            </a:r>
          </a:p>
          <a:p>
            <a:pPr lvl="1">
              <a:buClr>
                <a:srgbClr val="CC0000"/>
              </a:buClr>
              <a:buFontTx/>
              <a:buChar char="•"/>
            </a:pPr>
            <a:endParaRPr lang="en-US">
              <a:solidFill>
                <a:srgbClr val="000000"/>
              </a:solidFill>
            </a:endParaRPr>
          </a:p>
          <a:p>
            <a:pPr>
              <a:buClr>
                <a:srgbClr val="CC0000"/>
              </a:buClr>
              <a:buFontTx/>
              <a:buChar char="•"/>
            </a:pPr>
            <a:r>
              <a:rPr lang="en-US">
                <a:solidFill>
                  <a:srgbClr val="000000"/>
                </a:solidFill>
              </a:rPr>
              <a:t>Insert:</a:t>
            </a:r>
          </a:p>
          <a:p>
            <a:pPr lvl="1">
              <a:buClr>
                <a:srgbClr val="CC0000"/>
              </a:buClr>
              <a:buFontTx/>
              <a:buChar char="•"/>
            </a:pPr>
            <a:r>
              <a:rPr lang="en-US">
                <a:solidFill>
                  <a:srgbClr val="000000"/>
                </a:solidFill>
              </a:rPr>
              <a:t>Use the binary search to look for the position i where the record should be inserted</a:t>
            </a:r>
          </a:p>
          <a:p>
            <a:pPr lvl="1">
              <a:buClr>
                <a:srgbClr val="CC0000"/>
              </a:buClr>
              <a:buFontTx/>
              <a:buChar char="•"/>
            </a:pPr>
            <a:r>
              <a:rPr lang="en-US">
                <a:solidFill>
                  <a:srgbClr val="000000"/>
                </a:solidFill>
              </a:rPr>
              <a:t>Move records in position i, i+1, i+2, … into positions i+1, i+2, i+3, … respectively.</a:t>
            </a:r>
          </a:p>
          <a:p>
            <a:pPr lvl="1">
              <a:buClr>
                <a:srgbClr val="CC0000"/>
              </a:buClr>
              <a:buFontTx/>
              <a:buChar char="•"/>
            </a:pPr>
            <a:r>
              <a:rPr lang="en-US">
                <a:solidFill>
                  <a:srgbClr val="000000"/>
                </a:solidFill>
              </a:rPr>
              <a:t>Place the new record in position i</a:t>
            </a:r>
          </a:p>
          <a:p>
            <a:pPr lvl="1">
              <a:buClr>
                <a:srgbClr val="CC0000"/>
              </a:buClr>
            </a:pPr>
            <a:endParaRPr lang="en-US">
              <a:solidFill>
                <a:srgbClr val="000000"/>
              </a:solidFill>
            </a:endParaRPr>
          </a:p>
          <a:p>
            <a:pPr>
              <a:buClr>
                <a:srgbClr val="CC0000"/>
              </a:buClr>
              <a:buFontTx/>
              <a:buChar char="•"/>
            </a:pPr>
            <a:r>
              <a:rPr lang="en-US">
                <a:solidFill>
                  <a:srgbClr val="000000"/>
                </a:solidFill>
              </a:rPr>
              <a:t>Delete:</a:t>
            </a:r>
          </a:p>
          <a:p>
            <a:pPr lvl="1">
              <a:buClr>
                <a:srgbClr val="CC0000"/>
              </a:buClr>
              <a:buFontTx/>
              <a:buChar char="•"/>
            </a:pPr>
            <a:r>
              <a:rPr lang="en-US">
                <a:solidFill>
                  <a:srgbClr val="000000"/>
                </a:solidFill>
              </a:rPr>
              <a:t>Search for the record using the binary search</a:t>
            </a:r>
          </a:p>
          <a:p>
            <a:pPr lvl="1">
              <a:buClr>
                <a:srgbClr val="CC0000"/>
              </a:buClr>
              <a:buFontTx/>
              <a:buChar char="•"/>
            </a:pPr>
            <a:r>
              <a:rPr lang="en-US">
                <a:solidFill>
                  <a:srgbClr val="000000"/>
                </a:solidFill>
              </a:rPr>
              <a:t>Delete the record or mark the record as “deleted”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81B7906-8944-4F8A-8B71-200D7BB96BE7}" type="slidenum">
              <a:rPr lang="en-US"/>
              <a:pPr/>
              <a:t>46</a:t>
            </a:fld>
            <a:endParaRPr lang="en-US"/>
          </a:p>
        </p:txBody>
      </p:sp>
      <p:sp>
        <p:nvSpPr>
          <p:cNvPr id="325634" name="Text Box 2"/>
          <p:cNvSpPr txBox="1">
            <a:spLocks noChangeArrowheads="1"/>
          </p:cNvSpPr>
          <p:nvPr/>
        </p:nvSpPr>
        <p:spPr bwMode="auto">
          <a:xfrm>
            <a:off x="914400" y="838200"/>
            <a:ext cx="68580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To make insertion efficient, it is possible to insert new record in some overflow block</a:t>
            </a: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Periodically the records in the overflow block are sorted and merged with the other blocks during compression time</a:t>
            </a: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Insertion becomes efficient this way; however, as the number of overflow records increases, search becomes more complex</a:t>
            </a:r>
          </a:p>
          <a:p>
            <a:pPr lvl="1">
              <a:buClr>
                <a:srgbClr val="CC0000"/>
              </a:buClr>
              <a:buFontTx/>
              <a:buChar char="•"/>
            </a:pPr>
            <a:r>
              <a:rPr lang="en-US">
                <a:solidFill>
                  <a:srgbClr val="000000"/>
                </a:solidFill>
              </a:rPr>
              <a:t>When binary search fails to find a record, linear search is required to search the overflow section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374D2D4D-68CD-41AC-B478-B0393DEC981D}" type="slidenum">
              <a:rPr lang="en-US"/>
              <a:pPr/>
              <a:t>47</a:t>
            </a:fld>
            <a:endParaRPr lang="en-US"/>
          </a:p>
        </p:txBody>
      </p:sp>
      <p:sp>
        <p:nvSpPr>
          <p:cNvPr id="328706" name="Text Box 2"/>
          <p:cNvSpPr txBox="1">
            <a:spLocks noChangeArrowheads="1"/>
          </p:cNvSpPr>
          <p:nvPr/>
        </p:nvSpPr>
        <p:spPr bwMode="auto">
          <a:xfrm>
            <a:off x="533400" y="2921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Another solution is to increase the size of each block, say instead of one record per block we can have 3 records per block.</a:t>
            </a:r>
          </a:p>
          <a:p>
            <a:pPr>
              <a:buClr>
                <a:srgbClr val="CC0000"/>
              </a:buClr>
              <a:buFontTx/>
              <a:buChar char="•"/>
            </a:pPr>
            <a:endParaRPr lang="en-US">
              <a:solidFill>
                <a:srgbClr val="000000"/>
              </a:solidFill>
            </a:endParaRPr>
          </a:p>
          <a:p>
            <a:pPr>
              <a:buClr>
                <a:srgbClr val="CC0000"/>
              </a:buClr>
              <a:buFontTx/>
              <a:buChar char="•"/>
            </a:pPr>
            <a:r>
              <a:rPr lang="en-US">
                <a:solidFill>
                  <a:srgbClr val="000000"/>
                </a:solidFill>
              </a:rPr>
              <a:t>This way, the new records have some place to go.</a:t>
            </a:r>
          </a:p>
        </p:txBody>
      </p:sp>
      <p:grpSp>
        <p:nvGrpSpPr>
          <p:cNvPr id="328721" name="Group 17"/>
          <p:cNvGrpSpPr>
            <a:grpSpLocks/>
          </p:cNvGrpSpPr>
          <p:nvPr/>
        </p:nvGrpSpPr>
        <p:grpSpPr bwMode="auto">
          <a:xfrm>
            <a:off x="3546475" y="2362200"/>
            <a:ext cx="1600200" cy="1981200"/>
            <a:chOff x="2234" y="1488"/>
            <a:chExt cx="1008" cy="1344"/>
          </a:xfrm>
        </p:grpSpPr>
        <p:grpSp>
          <p:nvGrpSpPr>
            <p:cNvPr id="328710" name="Group 6"/>
            <p:cNvGrpSpPr>
              <a:grpSpLocks/>
            </p:cNvGrpSpPr>
            <p:nvPr/>
          </p:nvGrpSpPr>
          <p:grpSpPr bwMode="auto">
            <a:xfrm>
              <a:off x="2234" y="1488"/>
              <a:ext cx="1008" cy="288"/>
              <a:chOff x="2208" y="1392"/>
              <a:chExt cx="1008" cy="288"/>
            </a:xfrm>
          </p:grpSpPr>
          <p:sp>
            <p:nvSpPr>
              <p:cNvPr id="328707" name="Rectangle 3"/>
              <p:cNvSpPr>
                <a:spLocks noChangeArrowheads="1"/>
              </p:cNvSpPr>
              <p:nvPr/>
            </p:nvSpPr>
            <p:spPr bwMode="auto">
              <a:xfrm flipV="1">
                <a:off x="2208" y="1392"/>
                <a:ext cx="1008" cy="9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08" name="Rectangle 4"/>
              <p:cNvSpPr>
                <a:spLocks noChangeArrowheads="1"/>
              </p:cNvSpPr>
              <p:nvPr/>
            </p:nvSpPr>
            <p:spPr bwMode="auto">
              <a:xfrm flipV="1">
                <a:off x="2208" y="1488"/>
                <a:ext cx="1008" cy="9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09" name="Rectangle 5"/>
              <p:cNvSpPr>
                <a:spLocks noChangeArrowheads="1"/>
              </p:cNvSpPr>
              <p:nvPr/>
            </p:nvSpPr>
            <p:spPr bwMode="auto">
              <a:xfrm flipV="1">
                <a:off x="2208" y="1584"/>
                <a:ext cx="1008" cy="9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8711" name="Group 7"/>
            <p:cNvGrpSpPr>
              <a:grpSpLocks/>
            </p:cNvGrpSpPr>
            <p:nvPr/>
          </p:nvGrpSpPr>
          <p:grpSpPr bwMode="auto">
            <a:xfrm>
              <a:off x="2234" y="2544"/>
              <a:ext cx="1008" cy="288"/>
              <a:chOff x="2208" y="1392"/>
              <a:chExt cx="1008" cy="288"/>
            </a:xfrm>
          </p:grpSpPr>
          <p:sp>
            <p:nvSpPr>
              <p:cNvPr id="328712" name="Rectangle 8"/>
              <p:cNvSpPr>
                <a:spLocks noChangeArrowheads="1"/>
              </p:cNvSpPr>
              <p:nvPr/>
            </p:nvSpPr>
            <p:spPr bwMode="auto">
              <a:xfrm flipV="1">
                <a:off x="2208" y="1392"/>
                <a:ext cx="1008" cy="9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3" name="Rectangle 9"/>
              <p:cNvSpPr>
                <a:spLocks noChangeArrowheads="1"/>
              </p:cNvSpPr>
              <p:nvPr/>
            </p:nvSpPr>
            <p:spPr bwMode="auto">
              <a:xfrm flipV="1">
                <a:off x="2208" y="1488"/>
                <a:ext cx="1008" cy="9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4" name="Rectangle 10"/>
              <p:cNvSpPr>
                <a:spLocks noChangeArrowheads="1"/>
              </p:cNvSpPr>
              <p:nvPr/>
            </p:nvSpPr>
            <p:spPr bwMode="auto">
              <a:xfrm flipV="1">
                <a:off x="2208" y="1584"/>
                <a:ext cx="1008" cy="9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8715" name="Group 11"/>
            <p:cNvGrpSpPr>
              <a:grpSpLocks/>
            </p:cNvGrpSpPr>
            <p:nvPr/>
          </p:nvGrpSpPr>
          <p:grpSpPr bwMode="auto">
            <a:xfrm>
              <a:off x="2234" y="1872"/>
              <a:ext cx="1008" cy="288"/>
              <a:chOff x="2208" y="1392"/>
              <a:chExt cx="1008" cy="288"/>
            </a:xfrm>
          </p:grpSpPr>
          <p:sp>
            <p:nvSpPr>
              <p:cNvPr id="328716" name="Rectangle 12"/>
              <p:cNvSpPr>
                <a:spLocks noChangeArrowheads="1"/>
              </p:cNvSpPr>
              <p:nvPr/>
            </p:nvSpPr>
            <p:spPr bwMode="auto">
              <a:xfrm flipV="1">
                <a:off x="2208" y="1392"/>
                <a:ext cx="1008" cy="9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7" name="Rectangle 13"/>
              <p:cNvSpPr>
                <a:spLocks noChangeArrowheads="1"/>
              </p:cNvSpPr>
              <p:nvPr/>
            </p:nvSpPr>
            <p:spPr bwMode="auto">
              <a:xfrm flipV="1">
                <a:off x="2208" y="1488"/>
                <a:ext cx="1008" cy="9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8" name="Rectangle 14"/>
              <p:cNvSpPr>
                <a:spLocks noChangeArrowheads="1"/>
              </p:cNvSpPr>
              <p:nvPr/>
            </p:nvSpPr>
            <p:spPr bwMode="auto">
              <a:xfrm flipV="1">
                <a:off x="2208" y="1584"/>
                <a:ext cx="1008" cy="9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8719" name="Text Box 15"/>
            <p:cNvSpPr txBox="1">
              <a:spLocks noChangeArrowheads="1"/>
            </p:cNvSpPr>
            <p:nvPr/>
          </p:nvSpPr>
          <p:spPr bwMode="auto">
            <a:xfrm>
              <a:off x="2608" y="2212"/>
              <a:ext cx="15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40000"/>
                </a:lnSpc>
              </a:pPr>
              <a:r>
                <a:rPr lang="en-US" sz="2000" b="1"/>
                <a:t>.</a:t>
              </a:r>
            </a:p>
            <a:p>
              <a:pPr>
                <a:lnSpc>
                  <a:spcPct val="40000"/>
                </a:lnSpc>
              </a:pPr>
              <a:r>
                <a:rPr lang="en-US" sz="2000" b="1"/>
                <a:t>.</a:t>
              </a:r>
            </a:p>
            <a:p>
              <a:pPr>
                <a:lnSpc>
                  <a:spcPct val="40000"/>
                </a:lnSpc>
              </a:pPr>
              <a:r>
                <a:rPr lang="en-US" sz="2000" b="1"/>
                <a:t>.</a:t>
              </a:r>
            </a:p>
          </p:txBody>
        </p:sp>
      </p:grpSp>
      <p:sp>
        <p:nvSpPr>
          <p:cNvPr id="328720" name="Text Box 16"/>
          <p:cNvSpPr txBox="1">
            <a:spLocks noChangeArrowheads="1"/>
          </p:cNvSpPr>
          <p:nvPr/>
        </p:nvSpPr>
        <p:spPr bwMode="auto">
          <a:xfrm>
            <a:off x="533400" y="5211763"/>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a:solidFill>
                  <a:srgbClr val="000000"/>
                </a:solidFill>
              </a:rPr>
              <a:t>The problem is that, eventually the extra spaces in the blocks are all filled up and we do need the overflow area again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81EBEBB-751A-45E5-9ACB-E3CDCAC01FA9}" type="slidenum">
              <a:rPr lang="en-US"/>
              <a:pPr/>
              <a:t>5</a:t>
            </a:fld>
            <a:endParaRPr lang="en-US"/>
          </a:p>
        </p:txBody>
      </p:sp>
      <p:sp>
        <p:nvSpPr>
          <p:cNvPr id="291842" name="Text Box 2"/>
          <p:cNvSpPr txBox="1">
            <a:spLocks noChangeArrowheads="1"/>
          </p:cNvSpPr>
          <p:nvPr/>
        </p:nvSpPr>
        <p:spPr bwMode="auto">
          <a:xfrm>
            <a:off x="163538" y="164123"/>
            <a:ext cx="8727244" cy="568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pPr>
            <a:r>
              <a:rPr lang="en-US" sz="3200" b="1" dirty="0">
                <a:solidFill>
                  <a:srgbClr val="000000"/>
                </a:solidFill>
              </a:rPr>
              <a:t>Memory Hierarchies and Storage Devices</a:t>
            </a:r>
          </a:p>
          <a:p>
            <a:pPr>
              <a:lnSpc>
                <a:spcPct val="90000"/>
              </a:lnSpc>
              <a:buClr>
                <a:srgbClr val="CC0000"/>
              </a:buClr>
              <a:buFontTx/>
              <a:buChar char="•"/>
            </a:pPr>
            <a:endParaRPr lang="en-US" sz="1200" dirty="0">
              <a:solidFill>
                <a:srgbClr val="000000"/>
              </a:solidFill>
            </a:endParaRPr>
          </a:p>
          <a:p>
            <a:pPr>
              <a:lnSpc>
                <a:spcPct val="90000"/>
              </a:lnSpc>
              <a:buClr>
                <a:srgbClr val="CC0000"/>
              </a:buClr>
              <a:buFontTx/>
              <a:buChar char="•"/>
            </a:pPr>
            <a:r>
              <a:rPr lang="en-US" b="1" dirty="0">
                <a:solidFill>
                  <a:srgbClr val="000000"/>
                </a:solidFill>
              </a:rPr>
              <a:t>Level  - 1: </a:t>
            </a:r>
            <a:r>
              <a:rPr lang="en-US" b="1" dirty="0"/>
              <a:t>Cache memory: </a:t>
            </a:r>
          </a:p>
          <a:p>
            <a:pPr lvl="1">
              <a:lnSpc>
                <a:spcPct val="90000"/>
              </a:lnSpc>
              <a:buClr>
                <a:srgbClr val="CC0000"/>
              </a:buClr>
              <a:buFontTx/>
              <a:buChar char="•"/>
            </a:pPr>
            <a:r>
              <a:rPr lang="en-US" dirty="0"/>
              <a:t>It is Static RAM (Random Access Memory). It is a special memory used by the CPU for the purpose of decreasing the average time taken for memory accesses. </a:t>
            </a:r>
          </a:p>
          <a:p>
            <a:pPr lvl="1">
              <a:lnSpc>
                <a:spcPct val="90000"/>
              </a:lnSpc>
              <a:buClr>
                <a:srgbClr val="CC0000"/>
              </a:buClr>
              <a:buFontTx/>
              <a:buChar char="•"/>
            </a:pPr>
            <a:endParaRPr lang="en-US" dirty="0"/>
          </a:p>
          <a:p>
            <a:pPr lvl="1">
              <a:lnSpc>
                <a:spcPct val="90000"/>
              </a:lnSpc>
              <a:buClr>
                <a:srgbClr val="CC0000"/>
              </a:buClr>
              <a:buFontTx/>
              <a:buChar char="•"/>
            </a:pPr>
            <a:r>
              <a:rPr lang="en-US" dirty="0"/>
              <a:t>Cache memory is relatively smaller than the other memories but data are processed very fast</a:t>
            </a:r>
          </a:p>
          <a:p>
            <a:pPr lvl="1">
              <a:lnSpc>
                <a:spcPct val="90000"/>
              </a:lnSpc>
              <a:buClr>
                <a:srgbClr val="CC0000"/>
              </a:buClr>
              <a:buFontTx/>
              <a:buChar char="•"/>
            </a:pPr>
            <a:endParaRPr lang="en-US" dirty="0"/>
          </a:p>
          <a:p>
            <a:pPr lvl="1">
              <a:lnSpc>
                <a:spcPct val="90000"/>
              </a:lnSpc>
              <a:buClr>
                <a:srgbClr val="CC0000"/>
              </a:buClr>
              <a:buFontTx/>
              <a:buChar char="•"/>
            </a:pPr>
            <a:r>
              <a:rPr lang="en-US" dirty="0"/>
              <a:t>When there is request for a memory read, cache memory is checked to see whether that data exists in cache memory. If that data is in the cache memory, then there is no need to access the main memory (which takes longer time to be accessed), therefore making the average memory access time smaller. </a:t>
            </a:r>
          </a:p>
          <a:p>
            <a:pPr lvl="1">
              <a:lnSpc>
                <a:spcPct val="90000"/>
              </a:lnSpc>
              <a:buClr>
                <a:srgbClr val="CC0000"/>
              </a:buClr>
              <a:buFontTx/>
              <a:buChar char="•"/>
            </a:pPr>
            <a:endParaRPr lang="en-US" dirty="0">
              <a:solidFill>
                <a:srgbClr val="000000"/>
              </a:solidFill>
            </a:endParaRPr>
          </a:p>
          <a:p>
            <a:pPr lvl="1">
              <a:lnSpc>
                <a:spcPct val="90000"/>
              </a:lnSpc>
              <a:buClr>
                <a:srgbClr val="CC0000"/>
              </a:buClr>
              <a:buFontTx/>
              <a:buChar char="•"/>
            </a:pPr>
            <a:r>
              <a:rPr lang="en-US" dirty="0">
                <a:solidFill>
                  <a:srgbClr val="000000"/>
                </a:solidFill>
              </a:rPr>
              <a:t>it is volatile (we lose data in case of for example power failure)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A81EBEBB-751A-45E5-9ACB-E3CDCAC01FA9}" type="slidenum">
              <a:rPr lang="en-US"/>
              <a:pPr/>
              <a:t>6</a:t>
            </a:fld>
            <a:endParaRPr lang="en-US"/>
          </a:p>
        </p:txBody>
      </p:sp>
      <p:sp>
        <p:nvSpPr>
          <p:cNvPr id="291842" name="Text Box 2"/>
          <p:cNvSpPr txBox="1">
            <a:spLocks noChangeArrowheads="1"/>
          </p:cNvSpPr>
          <p:nvPr/>
        </p:nvSpPr>
        <p:spPr bwMode="auto">
          <a:xfrm>
            <a:off x="171536" y="388073"/>
            <a:ext cx="8862645" cy="6089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pPr>
            <a:r>
              <a:rPr lang="en-US" sz="3200" b="1" dirty="0">
                <a:solidFill>
                  <a:srgbClr val="000000"/>
                </a:solidFill>
              </a:rPr>
              <a:t>Memory Hierarchies and Storage Devices – Cont.</a:t>
            </a:r>
          </a:p>
          <a:p>
            <a:pPr>
              <a:lnSpc>
                <a:spcPct val="90000"/>
              </a:lnSpc>
              <a:buClr>
                <a:srgbClr val="CC0000"/>
              </a:buClr>
              <a:buFontTx/>
              <a:buChar char="•"/>
            </a:pPr>
            <a:endParaRPr lang="en-US" sz="1700" dirty="0">
              <a:solidFill>
                <a:srgbClr val="000000"/>
              </a:solidFill>
            </a:endParaRPr>
          </a:p>
          <a:p>
            <a:pPr>
              <a:lnSpc>
                <a:spcPct val="90000"/>
              </a:lnSpc>
              <a:buClr>
                <a:srgbClr val="CC0000"/>
              </a:buClr>
              <a:buFontTx/>
              <a:buChar char="•"/>
            </a:pPr>
            <a:r>
              <a:rPr lang="en-US" b="1" dirty="0">
                <a:solidFill>
                  <a:srgbClr val="000000"/>
                </a:solidFill>
              </a:rPr>
              <a:t>Level  -  2: DRAM:</a:t>
            </a:r>
          </a:p>
          <a:p>
            <a:pPr lvl="1">
              <a:lnSpc>
                <a:spcPct val="90000"/>
              </a:lnSpc>
              <a:buClr>
                <a:srgbClr val="CC0000"/>
              </a:buClr>
              <a:buFontTx/>
              <a:buChar char="•"/>
            </a:pPr>
            <a:endParaRPr lang="en-US" dirty="0">
              <a:solidFill>
                <a:srgbClr val="000000"/>
              </a:solidFill>
            </a:endParaRPr>
          </a:p>
          <a:p>
            <a:pPr lvl="1">
              <a:lnSpc>
                <a:spcPct val="90000"/>
              </a:lnSpc>
              <a:buClr>
                <a:srgbClr val="CC0000"/>
              </a:buClr>
              <a:buFontTx/>
              <a:buChar char="•"/>
            </a:pPr>
            <a:r>
              <a:rPr lang="en-US" dirty="0">
                <a:solidFill>
                  <a:srgbClr val="000000"/>
                </a:solidFill>
              </a:rPr>
              <a:t>The next level is called DRAM (Dynamic Random Access Memory) that provides the main work area of CPU</a:t>
            </a:r>
          </a:p>
          <a:p>
            <a:pPr lvl="1">
              <a:lnSpc>
                <a:spcPct val="90000"/>
              </a:lnSpc>
              <a:buClr>
                <a:srgbClr val="CC0000"/>
              </a:buClr>
              <a:buFontTx/>
              <a:buChar char="•"/>
            </a:pPr>
            <a:endParaRPr lang="en-US" dirty="0">
              <a:solidFill>
                <a:srgbClr val="000000"/>
              </a:solidFill>
            </a:endParaRPr>
          </a:p>
          <a:p>
            <a:pPr lvl="1">
              <a:lnSpc>
                <a:spcPct val="90000"/>
              </a:lnSpc>
              <a:buClr>
                <a:srgbClr val="CC0000"/>
              </a:buClr>
              <a:buFontTx/>
              <a:buChar char="•"/>
            </a:pPr>
            <a:r>
              <a:rPr lang="en-US" dirty="0"/>
              <a:t>DRAM is also known as the main memory of a computer. It is a volatile memory in which the data that is stored in the memory is lost when the power is turned off. </a:t>
            </a:r>
          </a:p>
          <a:p>
            <a:pPr lvl="1">
              <a:lnSpc>
                <a:spcPct val="90000"/>
              </a:lnSpc>
              <a:buClr>
                <a:srgbClr val="CC0000"/>
              </a:buClr>
              <a:buFontTx/>
              <a:buChar char="•"/>
            </a:pPr>
            <a:endParaRPr lang="en-US" dirty="0"/>
          </a:p>
          <a:p>
            <a:pPr lvl="1">
              <a:lnSpc>
                <a:spcPct val="90000"/>
              </a:lnSpc>
              <a:buClr>
                <a:srgbClr val="CC0000"/>
              </a:buClr>
              <a:buFontTx/>
              <a:buChar char="•"/>
            </a:pPr>
            <a:r>
              <a:rPr lang="en-US" dirty="0"/>
              <a:t>In modern computers, DRAM is organized into modules that can be upgraded. This would allow increasing the RAM capacity or fixing damages very easily.</a:t>
            </a:r>
          </a:p>
          <a:p>
            <a:pPr lvl="1">
              <a:lnSpc>
                <a:spcPct val="90000"/>
              </a:lnSpc>
              <a:buClr>
                <a:srgbClr val="CC0000"/>
              </a:buClr>
              <a:buFontTx/>
              <a:buChar char="•"/>
            </a:pPr>
            <a:endParaRPr lang="en-US" dirty="0">
              <a:solidFill>
                <a:srgbClr val="000000"/>
              </a:solidFill>
            </a:endParaRPr>
          </a:p>
          <a:p>
            <a:pPr lvl="1">
              <a:lnSpc>
                <a:spcPct val="90000"/>
              </a:lnSpc>
              <a:buClr>
                <a:srgbClr val="CC0000"/>
              </a:buClr>
              <a:buFontTx/>
              <a:buChar char="•"/>
            </a:pPr>
            <a:r>
              <a:rPr lang="en-US" dirty="0">
                <a:solidFill>
                  <a:srgbClr val="000000"/>
                </a:solidFill>
              </a:rPr>
              <a:t>It has lower cost compare to cache. </a:t>
            </a:r>
          </a:p>
          <a:p>
            <a:pPr lvl="1">
              <a:lnSpc>
                <a:spcPct val="90000"/>
              </a:lnSpc>
              <a:buClr>
                <a:srgbClr val="CC0000"/>
              </a:buClr>
              <a:buFontTx/>
              <a:buChar char="•"/>
            </a:pPr>
            <a:endParaRPr lang="en-US" dirty="0">
              <a:solidFill>
                <a:srgbClr val="000000"/>
              </a:solidFill>
            </a:endParaRPr>
          </a:p>
          <a:p>
            <a:pPr lvl="1">
              <a:lnSpc>
                <a:spcPct val="90000"/>
              </a:lnSpc>
              <a:buClr>
                <a:srgbClr val="CC0000"/>
              </a:buClr>
              <a:buFontTx/>
              <a:buChar char="•"/>
            </a:pPr>
            <a:r>
              <a:rPr lang="en-US" dirty="0">
                <a:solidFill>
                  <a:srgbClr val="000000"/>
                </a:solidFill>
              </a:rPr>
              <a:t>It is slower compare to cache</a:t>
            </a:r>
          </a:p>
        </p:txBody>
      </p:sp>
    </p:spTree>
    <p:extLst>
      <p:ext uri="{BB962C8B-B14F-4D97-AF65-F5344CB8AC3E}">
        <p14:creationId xmlns:p14="http://schemas.microsoft.com/office/powerpoint/2010/main" val="378118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71840E1-B277-45ED-915B-BCB60FE1ECF0}" type="slidenum">
              <a:rPr lang="en-US"/>
              <a:pPr/>
              <a:t>7</a:t>
            </a:fld>
            <a:endParaRPr lang="en-US"/>
          </a:p>
        </p:txBody>
      </p:sp>
      <p:sp>
        <p:nvSpPr>
          <p:cNvPr id="292866" name="Text Box 2"/>
          <p:cNvSpPr txBox="1">
            <a:spLocks noChangeArrowheads="1"/>
          </p:cNvSpPr>
          <p:nvPr/>
        </p:nvSpPr>
        <p:spPr bwMode="auto">
          <a:xfrm>
            <a:off x="232902" y="522208"/>
            <a:ext cx="8511048"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1" dirty="0">
                <a:solidFill>
                  <a:srgbClr val="000000"/>
                </a:solidFill>
              </a:rPr>
              <a:t>Level - 3: Flash Memory:</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Another popular type of memory is called flash memory</a:t>
            </a:r>
          </a:p>
          <a:p>
            <a:pPr lvl="1">
              <a:buClr>
                <a:srgbClr val="CC0000"/>
              </a:buClr>
              <a:buFontTx/>
              <a:buChar char="•"/>
            </a:pPr>
            <a:endParaRPr lang="en-US" dirty="0"/>
          </a:p>
          <a:p>
            <a:pPr lvl="1">
              <a:buClr>
                <a:srgbClr val="CC0000"/>
              </a:buClr>
              <a:buFontTx/>
              <a:buChar char="•"/>
            </a:pPr>
            <a:r>
              <a:rPr lang="en-US" dirty="0"/>
              <a:t>Flash memory is different from DRAM because DRAM is volatile (not permanent). </a:t>
            </a:r>
          </a:p>
          <a:p>
            <a:pPr lvl="1">
              <a:buClr>
                <a:srgbClr val="CC0000"/>
              </a:buClr>
              <a:buFontTx/>
              <a:buChar char="•"/>
            </a:pPr>
            <a:endParaRPr lang="en-US" dirty="0"/>
          </a:p>
          <a:p>
            <a:pPr lvl="1">
              <a:buClr>
                <a:srgbClr val="CC0000"/>
              </a:buClr>
              <a:buFontTx/>
              <a:buChar char="•"/>
            </a:pPr>
            <a:r>
              <a:rPr lang="en-US" dirty="0"/>
              <a:t>When power is turned off, DRAM loses all its data. Flash can keep its data intact with no power at all. </a:t>
            </a:r>
          </a:p>
          <a:p>
            <a:pPr lvl="1">
              <a:buClr>
                <a:srgbClr val="CC0000"/>
              </a:buClr>
              <a:buFontTx/>
              <a:buChar char="•"/>
            </a:pPr>
            <a:endParaRPr lang="en-US" dirty="0"/>
          </a:p>
          <a:p>
            <a:pPr lvl="1">
              <a:buClr>
                <a:srgbClr val="CC0000"/>
              </a:buClr>
              <a:buFontTx/>
              <a:buChar char="•"/>
            </a:pPr>
            <a:r>
              <a:rPr lang="en-US" dirty="0"/>
              <a:t>Flash memory is slower than RAM but faster than hard drives. W</a:t>
            </a:r>
            <a:r>
              <a:rPr lang="en-US" dirty="0">
                <a:solidFill>
                  <a:srgbClr val="000000"/>
                </a:solidFill>
              </a:rPr>
              <a:t>hen data is installed on it, it can be retrieved very fast</a:t>
            </a:r>
          </a:p>
          <a:p>
            <a:pPr lvl="1">
              <a:buClr>
                <a:srgbClr val="CC0000"/>
              </a:buClr>
              <a:buFontTx/>
              <a:buChar char="•"/>
            </a:pPr>
            <a:endParaRPr lang="en-US" dirty="0">
              <a:solidFill>
                <a:srgbClr val="000000"/>
              </a:solidFill>
            </a:endParaRPr>
          </a:p>
          <a:p>
            <a:pPr lvl="1">
              <a:buClr>
                <a:srgbClr val="CC0000"/>
              </a:buClr>
              <a:buFontTx/>
              <a:buChar char="•"/>
            </a:pPr>
            <a:r>
              <a:rPr lang="en-US" dirty="0">
                <a:solidFill>
                  <a:srgbClr val="000000"/>
                </a:solidFill>
              </a:rPr>
              <a:t>The next level is magnetic Disk</a:t>
            </a:r>
          </a:p>
          <a:p>
            <a:pPr lvl="1">
              <a:buClr>
                <a:srgbClr val="CC0000"/>
              </a:buClr>
              <a:buFontTx/>
              <a:buChar char="•"/>
            </a:pPr>
            <a:endParaRPr lang="en-US" sz="2000"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71840E1-B277-45ED-915B-BCB60FE1ECF0}" type="slidenum">
              <a:rPr lang="en-US"/>
              <a:pPr/>
              <a:t>8</a:t>
            </a:fld>
            <a:endParaRPr lang="en-US"/>
          </a:p>
        </p:txBody>
      </p:sp>
      <p:sp>
        <p:nvSpPr>
          <p:cNvPr id="292866" name="Text Box 2"/>
          <p:cNvSpPr txBox="1">
            <a:spLocks noChangeArrowheads="1"/>
          </p:cNvSpPr>
          <p:nvPr/>
        </p:nvSpPr>
        <p:spPr bwMode="auto">
          <a:xfrm>
            <a:off x="306030" y="426958"/>
            <a:ext cx="815217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lvl="1" indent="-342900" defTabSz="971550">
              <a:buClr>
                <a:srgbClr val="CC0000"/>
              </a:buClr>
              <a:buFont typeface="Arial" panose="020B0604020202020204" pitchFamily="34" charset="0"/>
              <a:buChar char="•"/>
            </a:pPr>
            <a:r>
              <a:rPr lang="en-US" b="1" dirty="0">
                <a:solidFill>
                  <a:srgbClr val="000000"/>
                </a:solidFill>
              </a:rPr>
              <a:t>Level 4: Hard Drive:</a:t>
            </a:r>
          </a:p>
          <a:p>
            <a:pPr lvl="1">
              <a:buClr>
                <a:srgbClr val="CC0000"/>
              </a:buClr>
              <a:buFontTx/>
              <a:buChar char="•"/>
            </a:pPr>
            <a:endParaRPr lang="en-US" dirty="0"/>
          </a:p>
          <a:p>
            <a:pPr marL="914400" lvl="1" indent="-228600">
              <a:buClr>
                <a:srgbClr val="CC0000"/>
              </a:buClr>
              <a:buFontTx/>
              <a:buChar char="•"/>
            </a:pPr>
            <a:r>
              <a:rPr lang="en-US" dirty="0"/>
              <a:t>A hard drive also is permanent (non-volatile) storage, but it is bulky and fragile. </a:t>
            </a:r>
          </a:p>
          <a:p>
            <a:pPr lvl="1">
              <a:buClr>
                <a:srgbClr val="CC0000"/>
              </a:buClr>
              <a:buFontTx/>
              <a:buChar char="•"/>
            </a:pPr>
            <a:endParaRPr lang="en-US" dirty="0"/>
          </a:p>
          <a:p>
            <a:pPr marL="914400">
              <a:buClr>
                <a:srgbClr val="CC0000"/>
              </a:buClr>
              <a:buFontTx/>
              <a:buChar char="•"/>
            </a:pPr>
            <a:r>
              <a:rPr lang="en-US" dirty="0"/>
              <a:t>Database (generally the large databases) reside on secondary storages and only portion of it reside on the main memory</a:t>
            </a:r>
          </a:p>
          <a:p>
            <a:pPr marL="914400">
              <a:buClr>
                <a:srgbClr val="CC0000"/>
              </a:buClr>
              <a:buFontTx/>
              <a:buChar char="•"/>
            </a:pPr>
            <a:endParaRPr lang="en-US" dirty="0"/>
          </a:p>
          <a:p>
            <a:pPr marL="914400">
              <a:buClr>
                <a:srgbClr val="CC0000"/>
              </a:buClr>
              <a:buFontTx/>
              <a:buChar char="•"/>
            </a:pPr>
            <a:r>
              <a:rPr lang="en-US" dirty="0"/>
              <a:t>Because DRAM are becoming very large, these days, it is possible to place the entire database in the main memory</a:t>
            </a:r>
          </a:p>
        </p:txBody>
      </p:sp>
    </p:spTree>
    <p:extLst>
      <p:ext uri="{BB962C8B-B14F-4D97-AF65-F5344CB8AC3E}">
        <p14:creationId xmlns:p14="http://schemas.microsoft.com/office/powerpoint/2010/main" val="216877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71840E1-B277-45ED-915B-BCB60FE1ECF0}" type="slidenum">
              <a:rPr lang="en-US"/>
              <a:pPr/>
              <a:t>9</a:t>
            </a:fld>
            <a:endParaRPr lang="en-US"/>
          </a:p>
        </p:txBody>
      </p:sp>
      <p:sp>
        <p:nvSpPr>
          <p:cNvPr id="292866" name="Text Box 2"/>
          <p:cNvSpPr txBox="1">
            <a:spLocks noChangeArrowheads="1"/>
          </p:cNvSpPr>
          <p:nvPr/>
        </p:nvSpPr>
        <p:spPr bwMode="auto">
          <a:xfrm>
            <a:off x="306030" y="426958"/>
            <a:ext cx="853317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342900" lvl="1" indent="-342900" defTabSz="971550">
              <a:buClr>
                <a:srgbClr val="CC0000"/>
              </a:buClr>
              <a:buFont typeface="Arial" panose="020B0604020202020204" pitchFamily="34" charset="0"/>
              <a:buChar char="•"/>
            </a:pPr>
            <a:r>
              <a:rPr lang="en-US" b="1" dirty="0">
                <a:solidFill>
                  <a:srgbClr val="000000"/>
                </a:solidFill>
              </a:rPr>
              <a:t>Level 5: Optical Drives:</a:t>
            </a:r>
          </a:p>
          <a:p>
            <a:pPr lvl="1">
              <a:buClr>
                <a:srgbClr val="CC0000"/>
              </a:buClr>
              <a:buFontTx/>
              <a:buChar char="•"/>
            </a:pPr>
            <a:endParaRPr lang="en-US" dirty="0"/>
          </a:p>
          <a:p>
            <a:pPr marL="914400" lvl="1" indent="-228600">
              <a:buClr>
                <a:srgbClr val="CC0000"/>
              </a:buClr>
              <a:buFontTx/>
              <a:buChar char="•"/>
            </a:pPr>
            <a:r>
              <a:rPr lang="en-US" dirty="0"/>
              <a:t>CD-ROM (usually 700 bytes) </a:t>
            </a:r>
          </a:p>
          <a:p>
            <a:pPr marL="914400" lvl="1" indent="-228600">
              <a:buClr>
                <a:srgbClr val="CC0000"/>
              </a:buClr>
              <a:buFontTx/>
              <a:buChar char="•"/>
            </a:pPr>
            <a:endParaRPr lang="en-US" dirty="0"/>
          </a:p>
          <a:p>
            <a:pPr marL="914400" lvl="1" indent="-228600">
              <a:buClr>
                <a:srgbClr val="CC0000"/>
              </a:buClr>
              <a:buFontTx/>
              <a:buChar char="•"/>
            </a:pPr>
            <a:r>
              <a:rPr lang="en-US" dirty="0"/>
              <a:t>DVDs (from 4.5 GB – 15 GB of space)</a:t>
            </a:r>
          </a:p>
          <a:p>
            <a:pPr marL="914400" lvl="1" indent="-228600">
              <a:buClr>
                <a:srgbClr val="CC0000"/>
              </a:buClr>
              <a:buFontTx/>
              <a:buChar char="•"/>
            </a:pPr>
            <a:endParaRPr lang="en-US" dirty="0"/>
          </a:p>
          <a:p>
            <a:pPr marL="914400" lvl="1" indent="-228600">
              <a:buClr>
                <a:srgbClr val="CC0000"/>
              </a:buClr>
              <a:buFontTx/>
              <a:buChar char="•"/>
            </a:pPr>
            <a:r>
              <a:rPr lang="en-US" dirty="0"/>
              <a:t>Blue-Ray DVD (up to 27 GB per layer and 54 GB for two layers)</a:t>
            </a:r>
          </a:p>
          <a:p>
            <a:pPr marL="914400" lvl="1" indent="-228600">
              <a:buClr>
                <a:srgbClr val="CC0000"/>
              </a:buClr>
              <a:buFontTx/>
              <a:buChar char="•"/>
            </a:pPr>
            <a:endParaRPr lang="en-US" dirty="0"/>
          </a:p>
          <a:p>
            <a:pPr marL="914400" lvl="1" indent="-228600">
              <a:buClr>
                <a:srgbClr val="CC0000"/>
              </a:buClr>
              <a:buFontTx/>
              <a:buChar char="•"/>
            </a:pPr>
            <a:r>
              <a:rPr lang="en-US" dirty="0"/>
              <a:t>Optical Jukebox memories: They use an array of CD-ROM platters which are loaded onto drives on demand</a:t>
            </a:r>
          </a:p>
          <a:p>
            <a:pPr marL="914400" lvl="1" indent="-228600">
              <a:buClr>
                <a:srgbClr val="CC0000"/>
              </a:buClr>
              <a:buFontTx/>
              <a:buChar char="•"/>
            </a:pPr>
            <a:endParaRPr lang="en-US" dirty="0"/>
          </a:p>
          <a:p>
            <a:pPr marL="914400" lvl="1" indent="-228600">
              <a:buClr>
                <a:srgbClr val="CC0000"/>
              </a:buClr>
              <a:buFontTx/>
              <a:buChar char="•"/>
            </a:pPr>
            <a:r>
              <a:rPr lang="en-US" dirty="0"/>
              <a:t>It is relatively much slower than hard-drive</a:t>
            </a:r>
          </a:p>
          <a:p>
            <a:pPr marL="914400" lvl="1" indent="-228600">
              <a:buClr>
                <a:srgbClr val="CC0000"/>
              </a:buClr>
              <a:buFontTx/>
              <a:buChar char="•"/>
            </a:pPr>
            <a:endParaRPr lang="en-US" dirty="0"/>
          </a:p>
          <a:p>
            <a:pPr marL="914400" lvl="1" indent="-228600">
              <a:buClr>
                <a:srgbClr val="CC0000"/>
              </a:buClr>
              <a:buFontTx/>
              <a:buChar char="•"/>
            </a:pPr>
            <a:r>
              <a:rPr lang="en-US" dirty="0"/>
              <a:t>It is a tertiary storage and  price is declining </a:t>
            </a:r>
          </a:p>
        </p:txBody>
      </p:sp>
    </p:spTree>
    <p:extLst>
      <p:ext uri="{BB962C8B-B14F-4D97-AF65-F5344CB8AC3E}">
        <p14:creationId xmlns:p14="http://schemas.microsoft.com/office/powerpoint/2010/main" val="1836016811"/>
      </p:ext>
    </p:extLst>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Designs\ANGLES.POT</Template>
  <TotalTime>4565</TotalTime>
  <Words>3742</Words>
  <Application>Microsoft Office PowerPoint</Application>
  <PresentationFormat>On-screen Show (4:3)</PresentationFormat>
  <Paragraphs>538</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Arial Black</vt:lpstr>
      <vt:lpstr>Monotype Sorts</vt:lpstr>
      <vt:lpstr>Tahoma</vt:lpstr>
      <vt:lpstr>Times New Roman</vt:lpstr>
      <vt:lpstr>Contemporary Portrait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Manitoba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Ahmad R Hadeagh</dc:creator>
  <cp:lastModifiedBy>Ahmad Reza Hadaegh</cp:lastModifiedBy>
  <cp:revision>198</cp:revision>
  <cp:lastPrinted>2000-03-02T16:45:14Z</cp:lastPrinted>
  <dcterms:created xsi:type="dcterms:W3CDTF">1999-07-22T07:13:18Z</dcterms:created>
  <dcterms:modified xsi:type="dcterms:W3CDTF">2019-11-12T02:03:57Z</dcterms:modified>
</cp:coreProperties>
</file>