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5"/>
  </p:notesMasterIdLst>
  <p:handoutMasterIdLst>
    <p:handoutMasterId r:id="rId46"/>
  </p:handoutMasterIdLst>
  <p:sldIdLst>
    <p:sldId id="292" r:id="rId2"/>
    <p:sldId id="333" r:id="rId3"/>
    <p:sldId id="334" r:id="rId4"/>
    <p:sldId id="335" r:id="rId5"/>
    <p:sldId id="336" r:id="rId6"/>
    <p:sldId id="337" r:id="rId7"/>
    <p:sldId id="338" r:id="rId8"/>
    <p:sldId id="341" r:id="rId9"/>
    <p:sldId id="339" r:id="rId10"/>
    <p:sldId id="342" r:id="rId11"/>
    <p:sldId id="340" r:id="rId12"/>
    <p:sldId id="343" r:id="rId13"/>
    <p:sldId id="365" r:id="rId14"/>
    <p:sldId id="344" r:id="rId15"/>
    <p:sldId id="345" r:id="rId16"/>
    <p:sldId id="349" r:id="rId17"/>
    <p:sldId id="350" r:id="rId18"/>
    <p:sldId id="351" r:id="rId19"/>
    <p:sldId id="352" r:id="rId20"/>
    <p:sldId id="353" r:id="rId21"/>
    <p:sldId id="346" r:id="rId22"/>
    <p:sldId id="368" r:id="rId23"/>
    <p:sldId id="372" r:id="rId24"/>
    <p:sldId id="373" r:id="rId25"/>
    <p:sldId id="369" r:id="rId26"/>
    <p:sldId id="370" r:id="rId27"/>
    <p:sldId id="371" r:id="rId28"/>
    <p:sldId id="366" r:id="rId29"/>
    <p:sldId id="374" r:id="rId30"/>
    <p:sldId id="375" r:id="rId31"/>
    <p:sldId id="367"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793"/>
    <a:srgbClr val="0000FF"/>
    <a:srgbClr val="16CC1F"/>
    <a:srgbClr val="FFFF00"/>
    <a:srgbClr val="000000"/>
    <a:srgbClr val="00E1DC"/>
    <a:srgbClr val="C0C0C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36" autoAdjust="0"/>
  </p:normalViewPr>
  <p:slideViewPr>
    <p:cSldViewPr snapToGrid="0">
      <p:cViewPr varScale="1">
        <p:scale>
          <a:sx n="78" d="100"/>
          <a:sy n="78" d="100"/>
        </p:scale>
        <p:origin x="1483"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011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011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011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762864A-4573-41D4-8AC5-51402F92CF85}" type="slidenum">
              <a:rPr lang="en-US"/>
              <a:pPr/>
              <a:t>‹#›</a:t>
            </a:fld>
            <a:endParaRPr lang="en-US"/>
          </a:p>
        </p:txBody>
      </p:sp>
    </p:spTree>
    <p:extLst>
      <p:ext uri="{BB962C8B-B14F-4D97-AF65-F5344CB8AC3E}">
        <p14:creationId xmlns:p14="http://schemas.microsoft.com/office/powerpoint/2010/main" val="2575523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70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3BAAC35-9826-4DAD-8309-0BDA69BB5A33}" type="slidenum">
              <a:rPr lang="en-US"/>
              <a:pPr/>
              <a:t>‹#›</a:t>
            </a:fld>
            <a:endParaRPr lang="en-US"/>
          </a:p>
        </p:txBody>
      </p:sp>
    </p:spTree>
    <p:extLst>
      <p:ext uri="{BB962C8B-B14F-4D97-AF65-F5344CB8AC3E}">
        <p14:creationId xmlns:p14="http://schemas.microsoft.com/office/powerpoint/2010/main" val="16017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BAAC35-9826-4DAD-8309-0BDA69BB5A33}" type="slidenum">
              <a:rPr lang="en-US" smtClean="0"/>
              <a:pPr/>
              <a:t>21</a:t>
            </a:fld>
            <a:endParaRPr lang="en-US"/>
          </a:p>
        </p:txBody>
      </p:sp>
    </p:spTree>
    <p:extLst>
      <p:ext uri="{BB962C8B-B14F-4D97-AF65-F5344CB8AC3E}">
        <p14:creationId xmlns:p14="http://schemas.microsoft.com/office/powerpoint/2010/main" val="294830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BAAC35-9826-4DAD-8309-0BDA69BB5A33}" type="slidenum">
              <a:rPr lang="en-US" smtClean="0"/>
              <a:pPr/>
              <a:t>22</a:t>
            </a:fld>
            <a:endParaRPr lang="en-US"/>
          </a:p>
        </p:txBody>
      </p:sp>
    </p:spTree>
    <p:extLst>
      <p:ext uri="{BB962C8B-B14F-4D97-AF65-F5344CB8AC3E}">
        <p14:creationId xmlns:p14="http://schemas.microsoft.com/office/powerpoint/2010/main" val="321959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BAAC35-9826-4DAD-8309-0BDA69BB5A33}" type="slidenum">
              <a:rPr lang="en-US" smtClean="0"/>
              <a:pPr/>
              <a:t>23</a:t>
            </a:fld>
            <a:endParaRPr lang="en-US"/>
          </a:p>
        </p:txBody>
      </p:sp>
    </p:spTree>
    <p:extLst>
      <p:ext uri="{BB962C8B-B14F-4D97-AF65-F5344CB8AC3E}">
        <p14:creationId xmlns:p14="http://schemas.microsoft.com/office/powerpoint/2010/main" val="331288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BAAC35-9826-4DAD-8309-0BDA69BB5A33}" type="slidenum">
              <a:rPr lang="en-US" smtClean="0"/>
              <a:pPr/>
              <a:t>24</a:t>
            </a:fld>
            <a:endParaRPr lang="en-US"/>
          </a:p>
        </p:txBody>
      </p:sp>
    </p:spTree>
    <p:extLst>
      <p:ext uri="{BB962C8B-B14F-4D97-AF65-F5344CB8AC3E}">
        <p14:creationId xmlns:p14="http://schemas.microsoft.com/office/powerpoint/2010/main" val="58168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BAAC35-9826-4DAD-8309-0BDA69BB5A33}" type="slidenum">
              <a:rPr lang="en-US" smtClean="0"/>
              <a:pPr/>
              <a:t>25</a:t>
            </a:fld>
            <a:endParaRPr lang="en-US"/>
          </a:p>
        </p:txBody>
      </p:sp>
    </p:spTree>
    <p:extLst>
      <p:ext uri="{BB962C8B-B14F-4D97-AF65-F5344CB8AC3E}">
        <p14:creationId xmlns:p14="http://schemas.microsoft.com/office/powerpoint/2010/main" val="372645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BAAC35-9826-4DAD-8309-0BDA69BB5A33}" type="slidenum">
              <a:rPr lang="en-US" smtClean="0"/>
              <a:pPr/>
              <a:t>26</a:t>
            </a:fld>
            <a:endParaRPr lang="en-US"/>
          </a:p>
        </p:txBody>
      </p:sp>
    </p:spTree>
    <p:extLst>
      <p:ext uri="{BB962C8B-B14F-4D97-AF65-F5344CB8AC3E}">
        <p14:creationId xmlns:p14="http://schemas.microsoft.com/office/powerpoint/2010/main" val="1956222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BAAC35-9826-4DAD-8309-0BDA69BB5A33}" type="slidenum">
              <a:rPr lang="en-US" smtClean="0"/>
              <a:pPr/>
              <a:t>27</a:t>
            </a:fld>
            <a:endParaRPr lang="en-US"/>
          </a:p>
        </p:txBody>
      </p:sp>
    </p:spTree>
    <p:extLst>
      <p:ext uri="{BB962C8B-B14F-4D97-AF65-F5344CB8AC3E}">
        <p14:creationId xmlns:p14="http://schemas.microsoft.com/office/powerpoint/2010/main" val="49318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F765F7F8-C7CA-4000-AFB8-061482454194}" type="slidenum">
              <a:rPr lang="en-US"/>
              <a:pPr/>
              <a:t>‹#›</a:t>
            </a:fld>
            <a:endParaRPr lang="en-US"/>
          </a:p>
        </p:txBody>
      </p:sp>
    </p:spTree>
    <p:extLst>
      <p:ext uri="{BB962C8B-B14F-4D97-AF65-F5344CB8AC3E}">
        <p14:creationId xmlns:p14="http://schemas.microsoft.com/office/powerpoint/2010/main" val="291444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5AEDAFF-010F-41C0-A42F-ADC2AEEEC9D6}" type="slidenum">
              <a:rPr lang="en-US"/>
              <a:pPr/>
              <a:t>‹#›</a:t>
            </a:fld>
            <a:endParaRPr lang="en-US"/>
          </a:p>
        </p:txBody>
      </p:sp>
    </p:spTree>
    <p:extLst>
      <p:ext uri="{BB962C8B-B14F-4D97-AF65-F5344CB8AC3E}">
        <p14:creationId xmlns:p14="http://schemas.microsoft.com/office/powerpoint/2010/main" val="305528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4C0FB528-C3CF-498E-9D61-8B51BCDDF59E}" type="slidenum">
              <a:rPr lang="en-US"/>
              <a:pPr/>
              <a:t>‹#›</a:t>
            </a:fld>
            <a:endParaRPr lang="en-US"/>
          </a:p>
        </p:txBody>
      </p:sp>
    </p:spTree>
    <p:extLst>
      <p:ext uri="{BB962C8B-B14F-4D97-AF65-F5344CB8AC3E}">
        <p14:creationId xmlns:p14="http://schemas.microsoft.com/office/powerpoint/2010/main" val="62276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0F653CAE-13E0-42A4-9943-1F86A73C936B}" type="slidenum">
              <a:rPr lang="en-US"/>
              <a:pPr/>
              <a:t>‹#›</a:t>
            </a:fld>
            <a:endParaRPr lang="en-US"/>
          </a:p>
        </p:txBody>
      </p:sp>
    </p:spTree>
    <p:extLst>
      <p:ext uri="{BB962C8B-B14F-4D97-AF65-F5344CB8AC3E}">
        <p14:creationId xmlns:p14="http://schemas.microsoft.com/office/powerpoint/2010/main" val="117381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4A910C3C-1D49-4A36-BA02-807A3AEC3087}" type="slidenum">
              <a:rPr lang="en-US"/>
              <a:pPr/>
              <a:t>‹#›</a:t>
            </a:fld>
            <a:endParaRPr lang="en-US"/>
          </a:p>
        </p:txBody>
      </p:sp>
    </p:spTree>
    <p:extLst>
      <p:ext uri="{BB962C8B-B14F-4D97-AF65-F5344CB8AC3E}">
        <p14:creationId xmlns:p14="http://schemas.microsoft.com/office/powerpoint/2010/main" val="199364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8E3A9F6-16F8-4BB9-89E2-C2AD25C67B91}" type="slidenum">
              <a:rPr lang="en-US"/>
              <a:pPr/>
              <a:t>‹#›</a:t>
            </a:fld>
            <a:endParaRPr lang="en-US"/>
          </a:p>
        </p:txBody>
      </p:sp>
    </p:spTree>
    <p:extLst>
      <p:ext uri="{BB962C8B-B14F-4D97-AF65-F5344CB8AC3E}">
        <p14:creationId xmlns:p14="http://schemas.microsoft.com/office/powerpoint/2010/main" val="266903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54B78996-7621-4BB2-82AB-AD31C0306C4B}" type="slidenum">
              <a:rPr lang="en-US"/>
              <a:pPr/>
              <a:t>‹#›</a:t>
            </a:fld>
            <a:endParaRPr lang="en-US"/>
          </a:p>
        </p:txBody>
      </p:sp>
    </p:spTree>
    <p:extLst>
      <p:ext uri="{BB962C8B-B14F-4D97-AF65-F5344CB8AC3E}">
        <p14:creationId xmlns:p14="http://schemas.microsoft.com/office/powerpoint/2010/main" val="182608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A3C3C1D4-700C-4CA1-B79F-96E44F75331E}" type="slidenum">
              <a:rPr lang="en-US"/>
              <a:pPr/>
              <a:t>‹#›</a:t>
            </a:fld>
            <a:endParaRPr lang="en-US"/>
          </a:p>
        </p:txBody>
      </p:sp>
    </p:spTree>
    <p:extLst>
      <p:ext uri="{BB962C8B-B14F-4D97-AF65-F5344CB8AC3E}">
        <p14:creationId xmlns:p14="http://schemas.microsoft.com/office/powerpoint/2010/main" val="113436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5DCAF6A-132B-4197-8671-D999A8186159}" type="slidenum">
              <a:rPr lang="en-US"/>
              <a:pPr/>
              <a:t>‹#›</a:t>
            </a:fld>
            <a:endParaRPr lang="en-US"/>
          </a:p>
        </p:txBody>
      </p:sp>
    </p:spTree>
    <p:extLst>
      <p:ext uri="{BB962C8B-B14F-4D97-AF65-F5344CB8AC3E}">
        <p14:creationId xmlns:p14="http://schemas.microsoft.com/office/powerpoint/2010/main" val="254805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F036584-AB95-4171-AC5F-D04251B8CD26}" type="slidenum">
              <a:rPr lang="en-US"/>
              <a:pPr/>
              <a:t>‹#›</a:t>
            </a:fld>
            <a:endParaRPr lang="en-US"/>
          </a:p>
        </p:txBody>
      </p:sp>
    </p:spTree>
    <p:extLst>
      <p:ext uri="{BB962C8B-B14F-4D97-AF65-F5344CB8AC3E}">
        <p14:creationId xmlns:p14="http://schemas.microsoft.com/office/powerpoint/2010/main" val="330445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81713C2-1C6B-4104-89F0-CAEB950C10FA}" type="slidenum">
              <a:rPr lang="en-US"/>
              <a:pPr/>
              <a:t>‹#›</a:t>
            </a:fld>
            <a:endParaRPr lang="en-US"/>
          </a:p>
        </p:txBody>
      </p:sp>
    </p:spTree>
    <p:extLst>
      <p:ext uri="{BB962C8B-B14F-4D97-AF65-F5344CB8AC3E}">
        <p14:creationId xmlns:p14="http://schemas.microsoft.com/office/powerpoint/2010/main" val="187211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83671" name="Rectangle 23"/>
          <p:cNvSpPr>
            <a:spLocks noChangeArrowheads="1"/>
          </p:cNvSpPr>
          <p:nvPr userDrawn="1"/>
        </p:nvSpPr>
        <p:spPr bwMode="auto">
          <a:xfrm>
            <a:off x="130175" y="6575425"/>
            <a:ext cx="8890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2" name="Rectangle 24"/>
          <p:cNvSpPr>
            <a:spLocks noChangeArrowheads="1"/>
          </p:cNvSpPr>
          <p:nvPr userDrawn="1"/>
        </p:nvSpPr>
        <p:spPr bwMode="auto">
          <a:xfrm>
            <a:off x="130175" y="6584950"/>
            <a:ext cx="96043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3" name="Rectangle 25"/>
          <p:cNvSpPr>
            <a:spLocks noChangeArrowheads="1"/>
          </p:cNvSpPr>
          <p:nvPr userDrawn="1"/>
        </p:nvSpPr>
        <p:spPr bwMode="auto">
          <a:xfrm>
            <a:off x="130175" y="6594475"/>
            <a:ext cx="88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4" name="Rectangle 26"/>
          <p:cNvSpPr>
            <a:spLocks noChangeArrowheads="1"/>
          </p:cNvSpPr>
          <p:nvPr userDrawn="1"/>
        </p:nvSpPr>
        <p:spPr bwMode="auto">
          <a:xfrm>
            <a:off x="130175" y="6604000"/>
            <a:ext cx="9572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5" name="Rectangle 27"/>
          <p:cNvSpPr>
            <a:spLocks noChangeArrowheads="1"/>
          </p:cNvSpPr>
          <p:nvPr userDrawn="1"/>
        </p:nvSpPr>
        <p:spPr bwMode="auto">
          <a:xfrm>
            <a:off x="130175" y="6613525"/>
            <a:ext cx="95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6" name="Rectangle 28"/>
          <p:cNvSpPr>
            <a:spLocks noChangeArrowheads="1"/>
          </p:cNvSpPr>
          <p:nvPr userDrawn="1"/>
        </p:nvSpPr>
        <p:spPr bwMode="auto">
          <a:xfrm>
            <a:off x="130175" y="6623050"/>
            <a:ext cx="881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7" name="Rectangle 29"/>
          <p:cNvSpPr>
            <a:spLocks noChangeArrowheads="1"/>
          </p:cNvSpPr>
          <p:nvPr userDrawn="1"/>
        </p:nvSpPr>
        <p:spPr bwMode="auto">
          <a:xfrm>
            <a:off x="130175" y="6632575"/>
            <a:ext cx="1789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i="1">
                <a:solidFill>
                  <a:srgbClr val="FFFFFF"/>
                </a:solidFill>
              </a:rPr>
              <a:t>Dr. Ahmad R. Hadaegh </a:t>
            </a:r>
            <a:endParaRPr lang="en-US"/>
          </a:p>
        </p:txBody>
      </p:sp>
      <p:sp>
        <p:nvSpPr>
          <p:cNvPr id="283678" name="Rectangle 30"/>
          <p:cNvSpPr>
            <a:spLocks noChangeArrowheads="1"/>
          </p:cNvSpPr>
          <p:nvPr userDrawn="1"/>
        </p:nvSpPr>
        <p:spPr bwMode="auto">
          <a:xfrm>
            <a:off x="0" y="6534150"/>
            <a:ext cx="9112250" cy="323850"/>
          </a:xfrm>
          <a:prstGeom prst="rect">
            <a:avLst/>
          </a:prstGeom>
          <a:solidFill>
            <a:srgbClr val="FF3300"/>
          </a:solidFill>
          <a:ln w="76200">
            <a:solidFill>
              <a:srgbClr val="5E574E"/>
            </a:solidFill>
            <a:miter lim="800000"/>
            <a:headEnd/>
            <a:tailEnd/>
          </a:ln>
        </p:spPr>
        <p:txBody>
          <a:bodyPr/>
          <a:lstStyle/>
          <a:p>
            <a:endParaRPr lang="en-US"/>
          </a:p>
        </p:txBody>
      </p:sp>
      <p:sp>
        <p:nvSpPr>
          <p:cNvPr id="283679" name="Rectangle 31"/>
          <p:cNvSpPr>
            <a:spLocks noChangeArrowheads="1"/>
          </p:cNvSpPr>
          <p:nvPr userDrawn="1"/>
        </p:nvSpPr>
        <p:spPr bwMode="auto">
          <a:xfrm>
            <a:off x="8329613" y="6575425"/>
            <a:ext cx="3746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0" name="Rectangle 32"/>
          <p:cNvSpPr>
            <a:spLocks noChangeArrowheads="1"/>
          </p:cNvSpPr>
          <p:nvPr userDrawn="1"/>
        </p:nvSpPr>
        <p:spPr bwMode="auto">
          <a:xfrm>
            <a:off x="8329613" y="6584950"/>
            <a:ext cx="4460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1" name="Rectangle 33"/>
          <p:cNvSpPr>
            <a:spLocks noChangeArrowheads="1"/>
          </p:cNvSpPr>
          <p:nvPr userDrawn="1"/>
        </p:nvSpPr>
        <p:spPr bwMode="auto">
          <a:xfrm>
            <a:off x="8329613" y="6594475"/>
            <a:ext cx="371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2" name="Rectangle 34"/>
          <p:cNvSpPr>
            <a:spLocks noChangeArrowheads="1"/>
          </p:cNvSpPr>
          <p:nvPr userDrawn="1"/>
        </p:nvSpPr>
        <p:spPr bwMode="auto">
          <a:xfrm>
            <a:off x="8329613" y="6604000"/>
            <a:ext cx="442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3" name="Rectangle 35"/>
          <p:cNvSpPr>
            <a:spLocks noChangeArrowheads="1"/>
          </p:cNvSpPr>
          <p:nvPr userDrawn="1"/>
        </p:nvSpPr>
        <p:spPr bwMode="auto">
          <a:xfrm>
            <a:off x="8329613" y="6613525"/>
            <a:ext cx="441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4" name="Rectangle 36"/>
          <p:cNvSpPr>
            <a:spLocks noChangeArrowheads="1"/>
          </p:cNvSpPr>
          <p:nvPr userDrawn="1"/>
        </p:nvSpPr>
        <p:spPr bwMode="auto">
          <a:xfrm>
            <a:off x="8329613" y="6623050"/>
            <a:ext cx="3667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5" name="Rectangle 37"/>
          <p:cNvSpPr>
            <a:spLocks noChangeArrowheads="1"/>
          </p:cNvSpPr>
          <p:nvPr userDrawn="1"/>
        </p:nvSpPr>
        <p:spPr bwMode="auto">
          <a:xfrm>
            <a:off x="0" y="6569075"/>
            <a:ext cx="8851900" cy="212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400" b="1" i="1">
                <a:solidFill>
                  <a:srgbClr val="FFFFFF"/>
                </a:solidFill>
              </a:rPr>
              <a:t>  A.R. Hadaegh                                         California State University San Marcos (CSUSM)                                        Page                                             </a:t>
            </a:r>
            <a:endParaRPr lang="en-US"/>
          </a:p>
        </p:txBody>
      </p:sp>
      <p:sp>
        <p:nvSpPr>
          <p:cNvPr id="283686" name="Rectangle 38"/>
          <p:cNvSpPr>
            <a:spLocks noChangeArrowheads="1"/>
          </p:cNvSpPr>
          <p:nvPr userDrawn="1"/>
        </p:nvSpPr>
        <p:spPr bwMode="auto">
          <a:xfrm>
            <a:off x="8850313" y="6565900"/>
            <a:ext cx="539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7" name="Rectangle 39"/>
          <p:cNvSpPr>
            <a:spLocks noChangeArrowheads="1"/>
          </p:cNvSpPr>
          <p:nvPr userDrawn="1"/>
        </p:nvSpPr>
        <p:spPr bwMode="auto">
          <a:xfrm>
            <a:off x="8850313" y="6573838"/>
            <a:ext cx="1285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8" name="Rectangle 40"/>
          <p:cNvSpPr>
            <a:spLocks noChangeArrowheads="1"/>
          </p:cNvSpPr>
          <p:nvPr userDrawn="1"/>
        </p:nvSpPr>
        <p:spPr bwMode="auto">
          <a:xfrm>
            <a:off x="8850313" y="6581775"/>
            <a:ext cx="50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9" name="Rectangle 41"/>
          <p:cNvSpPr>
            <a:spLocks noChangeArrowheads="1"/>
          </p:cNvSpPr>
          <p:nvPr userDrawn="1"/>
        </p:nvSpPr>
        <p:spPr bwMode="auto">
          <a:xfrm>
            <a:off x="8850313" y="6589713"/>
            <a:ext cx="125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0" name="Rectangle 42"/>
          <p:cNvSpPr>
            <a:spLocks noChangeArrowheads="1"/>
          </p:cNvSpPr>
          <p:nvPr userDrawn="1"/>
        </p:nvSpPr>
        <p:spPr bwMode="auto">
          <a:xfrm>
            <a:off x="8850313" y="6597650"/>
            <a:ext cx="123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1" name="Rectangle 43"/>
          <p:cNvSpPr>
            <a:spLocks noChangeArrowheads="1"/>
          </p:cNvSpPr>
          <p:nvPr userDrawn="1"/>
        </p:nvSpPr>
        <p:spPr bwMode="auto">
          <a:xfrm>
            <a:off x="8850313" y="6605588"/>
            <a:ext cx="460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2" name="Rectangle 44"/>
          <p:cNvSpPr>
            <a:spLocks noChangeArrowheads="1"/>
          </p:cNvSpPr>
          <p:nvPr userDrawn="1"/>
        </p:nvSpPr>
        <p:spPr bwMode="auto">
          <a:xfrm>
            <a:off x="8850313" y="661352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a:solidFill>
                  <a:srgbClr val="FFFFFF"/>
                </a:solidFill>
              </a:rPr>
              <a:t> </a:t>
            </a:r>
            <a:endParaRPr lang="en-US"/>
          </a:p>
        </p:txBody>
      </p:sp>
      <p:sp>
        <p:nvSpPr>
          <p:cNvPr id="283693" name="Rectangle 45"/>
          <p:cNvSpPr>
            <a:spLocks noChangeArrowheads="1"/>
          </p:cNvSpPr>
          <p:nvPr userDrawn="1"/>
        </p:nvSpPr>
        <p:spPr bwMode="auto">
          <a:xfrm>
            <a:off x="8694738" y="6575425"/>
            <a:ext cx="4111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4" name="Rectangle 46"/>
          <p:cNvSpPr>
            <a:spLocks noChangeArrowheads="1"/>
          </p:cNvSpPr>
          <p:nvPr userDrawn="1"/>
        </p:nvSpPr>
        <p:spPr bwMode="auto">
          <a:xfrm>
            <a:off x="0" y="6350"/>
            <a:ext cx="9144000" cy="6497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5" name="Freeform 47"/>
          <p:cNvSpPr>
            <a:spLocks/>
          </p:cNvSpPr>
          <p:nvPr userDrawn="1"/>
        </p:nvSpPr>
        <p:spPr bwMode="auto">
          <a:xfrm>
            <a:off x="0" y="0"/>
            <a:ext cx="9194800" cy="6465888"/>
          </a:xfrm>
          <a:custGeom>
            <a:avLst/>
            <a:gdLst>
              <a:gd name="T0" fmla="*/ 613 w 5792"/>
              <a:gd name="T1" fmla="*/ 4 h 4073"/>
              <a:gd name="T2" fmla="*/ 512 w 5792"/>
              <a:gd name="T3" fmla="*/ 21 h 4073"/>
              <a:gd name="T4" fmla="*/ 417 w 5792"/>
              <a:gd name="T5" fmla="*/ 53 h 4073"/>
              <a:gd name="T6" fmla="*/ 329 w 5792"/>
              <a:gd name="T7" fmla="*/ 98 h 4073"/>
              <a:gd name="T8" fmla="*/ 248 w 5792"/>
              <a:gd name="T9" fmla="*/ 155 h 4073"/>
              <a:gd name="T10" fmla="*/ 177 w 5792"/>
              <a:gd name="T11" fmla="*/ 222 h 4073"/>
              <a:gd name="T12" fmla="*/ 117 w 5792"/>
              <a:gd name="T13" fmla="*/ 299 h 4073"/>
              <a:gd name="T14" fmla="*/ 67 w 5792"/>
              <a:gd name="T15" fmla="*/ 385 h 4073"/>
              <a:gd name="T16" fmla="*/ 31 w 5792"/>
              <a:gd name="T17" fmla="*/ 477 h 4073"/>
              <a:gd name="T18" fmla="*/ 8 w 5792"/>
              <a:gd name="T19" fmla="*/ 576 h 4073"/>
              <a:gd name="T20" fmla="*/ 0 w 5792"/>
              <a:gd name="T21" fmla="*/ 679 h 4073"/>
              <a:gd name="T22" fmla="*/ 4 w 5792"/>
              <a:gd name="T23" fmla="*/ 3463 h 4073"/>
              <a:gd name="T24" fmla="*/ 21 w 5792"/>
              <a:gd name="T25" fmla="*/ 3564 h 4073"/>
              <a:gd name="T26" fmla="*/ 53 w 5792"/>
              <a:gd name="T27" fmla="*/ 3658 h 4073"/>
              <a:gd name="T28" fmla="*/ 99 w 5792"/>
              <a:gd name="T29" fmla="*/ 3746 h 4073"/>
              <a:gd name="T30" fmla="*/ 156 w 5792"/>
              <a:gd name="T31" fmla="*/ 3826 h 4073"/>
              <a:gd name="T32" fmla="*/ 223 w 5792"/>
              <a:gd name="T33" fmla="*/ 3897 h 4073"/>
              <a:gd name="T34" fmla="*/ 301 w 5792"/>
              <a:gd name="T35" fmla="*/ 3957 h 4073"/>
              <a:gd name="T36" fmla="*/ 387 w 5792"/>
              <a:gd name="T37" fmla="*/ 4006 h 4073"/>
              <a:gd name="T38" fmla="*/ 480 w 5792"/>
              <a:gd name="T39" fmla="*/ 4043 h 4073"/>
              <a:gd name="T40" fmla="*/ 579 w 5792"/>
              <a:gd name="T41" fmla="*/ 4065 h 4073"/>
              <a:gd name="T42" fmla="*/ 683 w 5792"/>
              <a:gd name="T43" fmla="*/ 4073 h 4073"/>
              <a:gd name="T44" fmla="*/ 5179 w 5792"/>
              <a:gd name="T45" fmla="*/ 4070 h 4073"/>
              <a:gd name="T46" fmla="*/ 5280 w 5792"/>
              <a:gd name="T47" fmla="*/ 4052 h 4073"/>
              <a:gd name="T48" fmla="*/ 5375 w 5792"/>
              <a:gd name="T49" fmla="*/ 4020 h 4073"/>
              <a:gd name="T50" fmla="*/ 5463 w 5792"/>
              <a:gd name="T51" fmla="*/ 3975 h 4073"/>
              <a:gd name="T52" fmla="*/ 5544 w 5792"/>
              <a:gd name="T53" fmla="*/ 3918 h 4073"/>
              <a:gd name="T54" fmla="*/ 5615 w 5792"/>
              <a:gd name="T55" fmla="*/ 3851 h 4073"/>
              <a:gd name="T56" fmla="*/ 5675 w 5792"/>
              <a:gd name="T57" fmla="*/ 3774 h 4073"/>
              <a:gd name="T58" fmla="*/ 5725 w 5792"/>
              <a:gd name="T59" fmla="*/ 3688 h 4073"/>
              <a:gd name="T60" fmla="*/ 5762 w 5792"/>
              <a:gd name="T61" fmla="*/ 3596 h 4073"/>
              <a:gd name="T62" fmla="*/ 5784 w 5792"/>
              <a:gd name="T63" fmla="*/ 3497 h 4073"/>
              <a:gd name="T64" fmla="*/ 5792 w 5792"/>
              <a:gd name="T65" fmla="*/ 3394 h 4073"/>
              <a:gd name="T66" fmla="*/ 5789 w 5792"/>
              <a:gd name="T67" fmla="*/ 610 h 4073"/>
              <a:gd name="T68" fmla="*/ 5771 w 5792"/>
              <a:gd name="T69" fmla="*/ 509 h 4073"/>
              <a:gd name="T70" fmla="*/ 5739 w 5792"/>
              <a:gd name="T71" fmla="*/ 415 h 4073"/>
              <a:gd name="T72" fmla="*/ 5693 w 5792"/>
              <a:gd name="T73" fmla="*/ 327 h 4073"/>
              <a:gd name="T74" fmla="*/ 5636 w 5792"/>
              <a:gd name="T75" fmla="*/ 247 h 4073"/>
              <a:gd name="T76" fmla="*/ 5569 w 5792"/>
              <a:gd name="T77" fmla="*/ 176 h 4073"/>
              <a:gd name="T78" fmla="*/ 5491 w 5792"/>
              <a:gd name="T79" fmla="*/ 116 h 4073"/>
              <a:gd name="T80" fmla="*/ 5405 w 5792"/>
              <a:gd name="T81" fmla="*/ 67 h 4073"/>
              <a:gd name="T82" fmla="*/ 5312 w 5792"/>
              <a:gd name="T83" fmla="*/ 31 h 4073"/>
              <a:gd name="T84" fmla="*/ 5213 w 5792"/>
              <a:gd name="T85" fmla="*/ 8 h 4073"/>
              <a:gd name="T86" fmla="*/ 5109 w 5792"/>
              <a:gd name="T87" fmla="*/ 0 h 4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92" h="4073">
                <a:moveTo>
                  <a:pt x="683" y="0"/>
                </a:moveTo>
                <a:lnTo>
                  <a:pt x="648" y="1"/>
                </a:lnTo>
                <a:lnTo>
                  <a:pt x="613" y="4"/>
                </a:lnTo>
                <a:lnTo>
                  <a:pt x="579" y="8"/>
                </a:lnTo>
                <a:lnTo>
                  <a:pt x="545" y="14"/>
                </a:lnTo>
                <a:lnTo>
                  <a:pt x="512" y="21"/>
                </a:lnTo>
                <a:lnTo>
                  <a:pt x="480" y="31"/>
                </a:lnTo>
                <a:lnTo>
                  <a:pt x="448" y="41"/>
                </a:lnTo>
                <a:lnTo>
                  <a:pt x="417" y="53"/>
                </a:lnTo>
                <a:lnTo>
                  <a:pt x="387" y="67"/>
                </a:lnTo>
                <a:lnTo>
                  <a:pt x="357" y="82"/>
                </a:lnTo>
                <a:lnTo>
                  <a:pt x="329" y="98"/>
                </a:lnTo>
                <a:lnTo>
                  <a:pt x="301" y="116"/>
                </a:lnTo>
                <a:lnTo>
                  <a:pt x="275" y="135"/>
                </a:lnTo>
                <a:lnTo>
                  <a:pt x="248" y="155"/>
                </a:lnTo>
                <a:lnTo>
                  <a:pt x="223" y="176"/>
                </a:lnTo>
                <a:lnTo>
                  <a:pt x="200" y="199"/>
                </a:lnTo>
                <a:lnTo>
                  <a:pt x="177" y="222"/>
                </a:lnTo>
                <a:lnTo>
                  <a:pt x="156" y="247"/>
                </a:lnTo>
                <a:lnTo>
                  <a:pt x="136" y="273"/>
                </a:lnTo>
                <a:lnTo>
                  <a:pt x="117" y="299"/>
                </a:lnTo>
                <a:lnTo>
                  <a:pt x="99" y="327"/>
                </a:lnTo>
                <a:lnTo>
                  <a:pt x="82" y="355"/>
                </a:lnTo>
                <a:lnTo>
                  <a:pt x="67" y="385"/>
                </a:lnTo>
                <a:lnTo>
                  <a:pt x="53" y="415"/>
                </a:lnTo>
                <a:lnTo>
                  <a:pt x="41" y="446"/>
                </a:lnTo>
                <a:lnTo>
                  <a:pt x="31" y="477"/>
                </a:lnTo>
                <a:lnTo>
                  <a:pt x="21" y="509"/>
                </a:lnTo>
                <a:lnTo>
                  <a:pt x="14" y="542"/>
                </a:lnTo>
                <a:lnTo>
                  <a:pt x="8" y="576"/>
                </a:lnTo>
                <a:lnTo>
                  <a:pt x="4" y="610"/>
                </a:lnTo>
                <a:lnTo>
                  <a:pt x="1" y="644"/>
                </a:lnTo>
                <a:lnTo>
                  <a:pt x="0" y="679"/>
                </a:lnTo>
                <a:lnTo>
                  <a:pt x="0" y="3394"/>
                </a:lnTo>
                <a:lnTo>
                  <a:pt x="1" y="3429"/>
                </a:lnTo>
                <a:lnTo>
                  <a:pt x="4" y="3463"/>
                </a:lnTo>
                <a:lnTo>
                  <a:pt x="8" y="3497"/>
                </a:lnTo>
                <a:lnTo>
                  <a:pt x="14" y="3531"/>
                </a:lnTo>
                <a:lnTo>
                  <a:pt x="21" y="3564"/>
                </a:lnTo>
                <a:lnTo>
                  <a:pt x="31" y="3596"/>
                </a:lnTo>
                <a:lnTo>
                  <a:pt x="41" y="3627"/>
                </a:lnTo>
                <a:lnTo>
                  <a:pt x="53" y="3658"/>
                </a:lnTo>
                <a:lnTo>
                  <a:pt x="67" y="3688"/>
                </a:lnTo>
                <a:lnTo>
                  <a:pt x="82" y="3718"/>
                </a:lnTo>
                <a:lnTo>
                  <a:pt x="99" y="3746"/>
                </a:lnTo>
                <a:lnTo>
                  <a:pt x="117" y="3774"/>
                </a:lnTo>
                <a:lnTo>
                  <a:pt x="136" y="3800"/>
                </a:lnTo>
                <a:lnTo>
                  <a:pt x="156" y="3826"/>
                </a:lnTo>
                <a:lnTo>
                  <a:pt x="177" y="3851"/>
                </a:lnTo>
                <a:lnTo>
                  <a:pt x="200" y="3874"/>
                </a:lnTo>
                <a:lnTo>
                  <a:pt x="223" y="3897"/>
                </a:lnTo>
                <a:lnTo>
                  <a:pt x="248" y="3918"/>
                </a:lnTo>
                <a:lnTo>
                  <a:pt x="275" y="3938"/>
                </a:lnTo>
                <a:lnTo>
                  <a:pt x="301" y="3957"/>
                </a:lnTo>
                <a:lnTo>
                  <a:pt x="329" y="3975"/>
                </a:lnTo>
                <a:lnTo>
                  <a:pt x="357" y="3991"/>
                </a:lnTo>
                <a:lnTo>
                  <a:pt x="387" y="4006"/>
                </a:lnTo>
                <a:lnTo>
                  <a:pt x="417" y="4020"/>
                </a:lnTo>
                <a:lnTo>
                  <a:pt x="448" y="4032"/>
                </a:lnTo>
                <a:lnTo>
                  <a:pt x="480" y="4043"/>
                </a:lnTo>
                <a:lnTo>
                  <a:pt x="512" y="4052"/>
                </a:lnTo>
                <a:lnTo>
                  <a:pt x="545" y="4059"/>
                </a:lnTo>
                <a:lnTo>
                  <a:pt x="579" y="4065"/>
                </a:lnTo>
                <a:lnTo>
                  <a:pt x="613" y="4070"/>
                </a:lnTo>
                <a:lnTo>
                  <a:pt x="648" y="4072"/>
                </a:lnTo>
                <a:lnTo>
                  <a:pt x="683" y="4073"/>
                </a:lnTo>
                <a:lnTo>
                  <a:pt x="5109" y="4073"/>
                </a:lnTo>
                <a:lnTo>
                  <a:pt x="5144" y="4072"/>
                </a:lnTo>
                <a:lnTo>
                  <a:pt x="5179" y="4070"/>
                </a:lnTo>
                <a:lnTo>
                  <a:pt x="5213" y="4065"/>
                </a:lnTo>
                <a:lnTo>
                  <a:pt x="5247" y="4059"/>
                </a:lnTo>
                <a:lnTo>
                  <a:pt x="5280" y="4052"/>
                </a:lnTo>
                <a:lnTo>
                  <a:pt x="5312" y="4043"/>
                </a:lnTo>
                <a:lnTo>
                  <a:pt x="5344" y="4032"/>
                </a:lnTo>
                <a:lnTo>
                  <a:pt x="5375" y="4020"/>
                </a:lnTo>
                <a:lnTo>
                  <a:pt x="5405" y="4006"/>
                </a:lnTo>
                <a:lnTo>
                  <a:pt x="5435" y="3991"/>
                </a:lnTo>
                <a:lnTo>
                  <a:pt x="5463" y="3975"/>
                </a:lnTo>
                <a:lnTo>
                  <a:pt x="5491" y="3957"/>
                </a:lnTo>
                <a:lnTo>
                  <a:pt x="5517" y="3938"/>
                </a:lnTo>
                <a:lnTo>
                  <a:pt x="5544" y="3918"/>
                </a:lnTo>
                <a:lnTo>
                  <a:pt x="5569" y="3897"/>
                </a:lnTo>
                <a:lnTo>
                  <a:pt x="5592" y="3874"/>
                </a:lnTo>
                <a:lnTo>
                  <a:pt x="5615" y="3851"/>
                </a:lnTo>
                <a:lnTo>
                  <a:pt x="5636" y="3826"/>
                </a:lnTo>
                <a:lnTo>
                  <a:pt x="5656" y="3800"/>
                </a:lnTo>
                <a:lnTo>
                  <a:pt x="5675" y="3774"/>
                </a:lnTo>
                <a:lnTo>
                  <a:pt x="5693" y="3746"/>
                </a:lnTo>
                <a:lnTo>
                  <a:pt x="5710" y="3718"/>
                </a:lnTo>
                <a:lnTo>
                  <a:pt x="5725" y="3688"/>
                </a:lnTo>
                <a:lnTo>
                  <a:pt x="5739" y="3658"/>
                </a:lnTo>
                <a:lnTo>
                  <a:pt x="5751" y="3627"/>
                </a:lnTo>
                <a:lnTo>
                  <a:pt x="5762" y="3596"/>
                </a:lnTo>
                <a:lnTo>
                  <a:pt x="5771" y="3564"/>
                </a:lnTo>
                <a:lnTo>
                  <a:pt x="5778" y="3531"/>
                </a:lnTo>
                <a:lnTo>
                  <a:pt x="5784" y="3497"/>
                </a:lnTo>
                <a:lnTo>
                  <a:pt x="5789" y="3463"/>
                </a:lnTo>
                <a:lnTo>
                  <a:pt x="5791" y="3429"/>
                </a:lnTo>
                <a:lnTo>
                  <a:pt x="5792" y="3394"/>
                </a:lnTo>
                <a:lnTo>
                  <a:pt x="5792" y="679"/>
                </a:lnTo>
                <a:lnTo>
                  <a:pt x="5791" y="644"/>
                </a:lnTo>
                <a:lnTo>
                  <a:pt x="5789" y="610"/>
                </a:lnTo>
                <a:lnTo>
                  <a:pt x="5784" y="576"/>
                </a:lnTo>
                <a:lnTo>
                  <a:pt x="5778" y="542"/>
                </a:lnTo>
                <a:lnTo>
                  <a:pt x="5771" y="509"/>
                </a:lnTo>
                <a:lnTo>
                  <a:pt x="5762" y="477"/>
                </a:lnTo>
                <a:lnTo>
                  <a:pt x="5751" y="446"/>
                </a:lnTo>
                <a:lnTo>
                  <a:pt x="5739" y="415"/>
                </a:lnTo>
                <a:lnTo>
                  <a:pt x="5725" y="385"/>
                </a:lnTo>
                <a:lnTo>
                  <a:pt x="5710" y="355"/>
                </a:lnTo>
                <a:lnTo>
                  <a:pt x="5693" y="327"/>
                </a:lnTo>
                <a:lnTo>
                  <a:pt x="5675" y="299"/>
                </a:lnTo>
                <a:lnTo>
                  <a:pt x="5656" y="273"/>
                </a:lnTo>
                <a:lnTo>
                  <a:pt x="5636" y="247"/>
                </a:lnTo>
                <a:lnTo>
                  <a:pt x="5615" y="222"/>
                </a:lnTo>
                <a:lnTo>
                  <a:pt x="5592" y="199"/>
                </a:lnTo>
                <a:lnTo>
                  <a:pt x="5569" y="176"/>
                </a:lnTo>
                <a:lnTo>
                  <a:pt x="5544" y="155"/>
                </a:lnTo>
                <a:lnTo>
                  <a:pt x="5517" y="135"/>
                </a:lnTo>
                <a:lnTo>
                  <a:pt x="5491" y="116"/>
                </a:lnTo>
                <a:lnTo>
                  <a:pt x="5463" y="98"/>
                </a:lnTo>
                <a:lnTo>
                  <a:pt x="5435" y="82"/>
                </a:lnTo>
                <a:lnTo>
                  <a:pt x="5405" y="67"/>
                </a:lnTo>
                <a:lnTo>
                  <a:pt x="5375" y="53"/>
                </a:lnTo>
                <a:lnTo>
                  <a:pt x="5344" y="41"/>
                </a:lnTo>
                <a:lnTo>
                  <a:pt x="5312" y="31"/>
                </a:lnTo>
                <a:lnTo>
                  <a:pt x="5280" y="21"/>
                </a:lnTo>
                <a:lnTo>
                  <a:pt x="5247" y="14"/>
                </a:lnTo>
                <a:lnTo>
                  <a:pt x="5213" y="8"/>
                </a:lnTo>
                <a:lnTo>
                  <a:pt x="5179" y="4"/>
                </a:lnTo>
                <a:lnTo>
                  <a:pt x="5144" y="1"/>
                </a:lnTo>
                <a:lnTo>
                  <a:pt x="5109" y="0"/>
                </a:lnTo>
                <a:lnTo>
                  <a:pt x="683" y="0"/>
                </a:lnTo>
                <a:close/>
              </a:path>
            </a:pathLst>
          </a:custGeom>
          <a:solidFill>
            <a:srgbClr val="FFFFFF"/>
          </a:solidFill>
          <a:ln w="12700">
            <a:solidFill>
              <a:srgbClr val="000000"/>
            </a:solidFill>
            <a:prstDash val="solid"/>
            <a:round/>
            <a:headEnd/>
            <a:tailEnd/>
          </a:ln>
        </p:spPr>
        <p:txBody>
          <a:bodyPr/>
          <a:lstStyle/>
          <a:p>
            <a:endParaRPr lang="en-US"/>
          </a:p>
        </p:txBody>
      </p:sp>
      <p:sp>
        <p:nvSpPr>
          <p:cNvPr id="283696" name="Rectangle 48"/>
          <p:cNvSpPr>
            <a:spLocks noChangeArrowheads="1"/>
          </p:cNvSpPr>
          <p:nvPr userDrawn="1"/>
        </p:nvSpPr>
        <p:spPr bwMode="auto">
          <a:xfrm>
            <a:off x="8569325" y="6618288"/>
            <a:ext cx="541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7" name="Rectangle 49"/>
          <p:cNvSpPr>
            <a:spLocks noChangeArrowheads="1"/>
          </p:cNvSpPr>
          <p:nvPr userDrawn="1"/>
        </p:nvSpPr>
        <p:spPr bwMode="auto">
          <a:xfrm>
            <a:off x="8562975" y="6535738"/>
            <a:ext cx="692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8" name="Rectangle 50"/>
          <p:cNvSpPr>
            <a:spLocks noChangeArrowheads="1"/>
          </p:cNvSpPr>
          <p:nvPr userDrawn="1"/>
        </p:nvSpPr>
        <p:spPr bwMode="auto">
          <a:xfrm>
            <a:off x="8712200" y="6532563"/>
            <a:ext cx="38576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9" name="Rectangle 51"/>
          <p:cNvSpPr>
            <a:spLocks noChangeArrowheads="1"/>
          </p:cNvSpPr>
          <p:nvPr userDrawn="1"/>
        </p:nvSpPr>
        <p:spPr bwMode="auto">
          <a:xfrm>
            <a:off x="8689975" y="6646863"/>
            <a:ext cx="460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700" name="Rectangle 52"/>
          <p:cNvSpPr>
            <a:spLocks noGrp="1" noChangeArrowheads="1"/>
          </p:cNvSpPr>
          <p:nvPr>
            <p:ph type="sldNum" sz="quarter" idx="4"/>
          </p:nvPr>
        </p:nvSpPr>
        <p:spPr bwMode="auto">
          <a:xfrm>
            <a:off x="8458200" y="6515100"/>
            <a:ext cx="685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fld id="{3E2AA761-E12C-497E-8462-7686D37B2B3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417F88F-C421-437B-B5D4-131230917862}" type="slidenum">
              <a:rPr lang="en-US"/>
              <a:pPr/>
              <a:t>1</a:t>
            </a:fld>
            <a:endParaRPr lang="en-US"/>
          </a:p>
        </p:txBody>
      </p:sp>
      <p:sp>
        <p:nvSpPr>
          <p:cNvPr id="261122" name="Text Box 2"/>
          <p:cNvSpPr txBox="1">
            <a:spLocks noChangeArrowheads="1"/>
          </p:cNvSpPr>
          <p:nvPr/>
        </p:nvSpPr>
        <p:spPr bwMode="auto">
          <a:xfrm>
            <a:off x="1991032" y="879986"/>
            <a:ext cx="443926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4800" b="1" dirty="0"/>
              <a:t>Record Storage</a:t>
            </a:r>
          </a:p>
          <a:p>
            <a:pPr algn="ctr"/>
            <a:r>
              <a:rPr lang="en-US" sz="4800" b="1" dirty="0"/>
              <a:t>Part 2</a:t>
            </a:r>
          </a:p>
          <a:p>
            <a:pPr algn="ctr"/>
            <a:endParaRPr lang="en-US" sz="4800" b="1" dirty="0"/>
          </a:p>
          <a:p>
            <a:pPr algn="ctr"/>
            <a:r>
              <a:rPr lang="en-US" sz="4800" b="1" dirty="0"/>
              <a:t>Internal and external Hashing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3095A87-8F52-4666-BEB0-0A0C8FAB7EED}" type="slidenum">
              <a:rPr lang="en-US"/>
              <a:pPr/>
              <a:t>10</a:t>
            </a:fld>
            <a:endParaRPr lang="en-US"/>
          </a:p>
        </p:txBody>
      </p:sp>
      <p:sp>
        <p:nvSpPr>
          <p:cNvPr id="338946" name="Text Box 2"/>
          <p:cNvSpPr txBox="1">
            <a:spLocks noChangeArrowheads="1"/>
          </p:cNvSpPr>
          <p:nvPr/>
        </p:nvSpPr>
        <p:spPr bwMode="auto">
          <a:xfrm>
            <a:off x="457200" y="457200"/>
            <a:ext cx="6858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Update:</a:t>
            </a:r>
          </a:p>
          <a:p>
            <a:pPr lvl="1">
              <a:buClr>
                <a:srgbClr val="CC0000"/>
              </a:buClr>
              <a:buFontTx/>
              <a:buChar char="•"/>
            </a:pPr>
            <a:endParaRPr lang="en-US">
              <a:solidFill>
                <a:srgbClr val="000000"/>
              </a:solidFill>
            </a:endParaRPr>
          </a:p>
          <a:p>
            <a:pPr lvl="1">
              <a:buClr>
                <a:srgbClr val="CC0000"/>
              </a:buClr>
              <a:buFontTx/>
              <a:buChar char="•"/>
            </a:pPr>
            <a:r>
              <a:rPr lang="en-US">
                <a:solidFill>
                  <a:srgbClr val="000000"/>
                </a:solidFill>
              </a:rPr>
              <a:t>Use the hash function to jump to appropriate bucket and find the record first</a:t>
            </a:r>
          </a:p>
          <a:p>
            <a:pPr lvl="1">
              <a:buClr>
                <a:srgbClr val="CC0000"/>
              </a:buClr>
              <a:buFontTx/>
              <a:buChar char="•"/>
            </a:pPr>
            <a:endParaRPr lang="en-US">
              <a:solidFill>
                <a:srgbClr val="000000"/>
              </a:solidFill>
            </a:endParaRPr>
          </a:p>
          <a:p>
            <a:pPr lvl="1">
              <a:buClr>
                <a:srgbClr val="CC0000"/>
              </a:buClr>
              <a:buFontTx/>
              <a:buChar char="•"/>
            </a:pPr>
            <a:r>
              <a:rPr lang="en-US">
                <a:solidFill>
                  <a:srgbClr val="000000"/>
                </a:solidFill>
              </a:rPr>
              <a:t>If a non-hashing field (ex: name in our previous example) is supposed to be updates , then do the modification</a:t>
            </a:r>
          </a:p>
          <a:p>
            <a:pPr lvl="1">
              <a:buClr>
                <a:srgbClr val="CC0000"/>
              </a:buClr>
              <a:buFontTx/>
              <a:buChar char="•"/>
            </a:pPr>
            <a:endParaRPr lang="en-US">
              <a:solidFill>
                <a:srgbClr val="000000"/>
              </a:solidFill>
            </a:endParaRPr>
          </a:p>
          <a:p>
            <a:pPr lvl="1">
              <a:buClr>
                <a:srgbClr val="CC0000"/>
              </a:buClr>
              <a:buFontTx/>
              <a:buChar char="•"/>
            </a:pPr>
            <a:r>
              <a:rPr lang="en-US">
                <a:solidFill>
                  <a:srgbClr val="000000"/>
                </a:solidFill>
              </a:rPr>
              <a:t>But if the hashing field (ex: EmpID in our example) needs to be updated </a:t>
            </a:r>
          </a:p>
          <a:p>
            <a:pPr lvl="2">
              <a:buClr>
                <a:srgbClr val="CC0000"/>
              </a:buClr>
              <a:buFontTx/>
              <a:buChar char="•"/>
            </a:pPr>
            <a:r>
              <a:rPr lang="en-US">
                <a:solidFill>
                  <a:srgbClr val="000000"/>
                </a:solidFill>
              </a:rPr>
              <a:t>Modify the field</a:t>
            </a:r>
          </a:p>
          <a:p>
            <a:pPr lvl="2">
              <a:buClr>
                <a:srgbClr val="CC0000"/>
              </a:buClr>
              <a:buFontTx/>
              <a:buChar char="•"/>
            </a:pPr>
            <a:r>
              <a:rPr lang="en-US">
                <a:solidFill>
                  <a:srgbClr val="000000"/>
                </a:solidFill>
              </a:rPr>
              <a:t>Delete the record from that bucket and insert it into appropriate bucket </a:t>
            </a:r>
          </a:p>
          <a:p>
            <a:pPr lvl="2">
              <a:buClr>
                <a:srgbClr val="CC0000"/>
              </a:buClr>
              <a:buFontTx/>
              <a:buChar char="•"/>
            </a:pPr>
            <a:r>
              <a:rPr lang="en-US">
                <a:solidFill>
                  <a:srgbClr val="000000"/>
                </a:solidFill>
              </a:rPr>
              <a:t>See the next example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lide Number Placeholder 3"/>
          <p:cNvSpPr>
            <a:spLocks noGrp="1"/>
          </p:cNvSpPr>
          <p:nvPr>
            <p:ph type="sldNum" sz="quarter" idx="10"/>
          </p:nvPr>
        </p:nvSpPr>
        <p:spPr/>
        <p:txBody>
          <a:bodyPr/>
          <a:lstStyle/>
          <a:p>
            <a:fld id="{D73D6430-6FC2-4DDD-8602-D66A3D2D4728}" type="slidenum">
              <a:rPr lang="en-US"/>
              <a:pPr/>
              <a:t>11</a:t>
            </a:fld>
            <a:endParaRPr lang="en-US"/>
          </a:p>
        </p:txBody>
      </p:sp>
      <p:sp>
        <p:nvSpPr>
          <p:cNvPr id="336898" name="Text Box 2"/>
          <p:cNvSpPr txBox="1">
            <a:spLocks noChangeArrowheads="1"/>
          </p:cNvSpPr>
          <p:nvPr/>
        </p:nvSpPr>
        <p:spPr bwMode="auto">
          <a:xfrm>
            <a:off x="800100" y="2968625"/>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sz="2000">
                <a:solidFill>
                  <a:srgbClr val="000000"/>
                </a:solidFill>
              </a:rPr>
              <a:t>Suppose Jim’s Id has to be changed to 124, and the hashing function is h(EmpId) = EmpID % 10, then the new disk is going to be :</a:t>
            </a:r>
          </a:p>
        </p:txBody>
      </p:sp>
      <p:graphicFrame>
        <p:nvGraphicFramePr>
          <p:cNvPr id="337129" name="Group 233"/>
          <p:cNvGraphicFramePr>
            <a:graphicFrameLocks noGrp="1"/>
          </p:cNvGraphicFramePr>
          <p:nvPr/>
        </p:nvGraphicFramePr>
        <p:xfrm>
          <a:off x="800100" y="361950"/>
          <a:ext cx="3124200" cy="776288"/>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52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Margaret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Jim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Comp Sci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37131" name="Group 235"/>
          <p:cNvGraphicFramePr>
            <a:graphicFrameLocks noGrp="1"/>
          </p:cNvGraphicFramePr>
          <p:nvPr/>
        </p:nvGraphicFramePr>
        <p:xfrm>
          <a:off x="4876800" y="366713"/>
          <a:ext cx="3124200" cy="776288"/>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52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Steve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37130" name="Group 234"/>
          <p:cNvGraphicFramePr>
            <a:graphicFrameLocks noGrp="1"/>
          </p:cNvGraphicFramePr>
          <p:nvPr/>
        </p:nvGraphicFramePr>
        <p:xfrm>
          <a:off x="800100" y="1689100"/>
          <a:ext cx="3124200" cy="765176"/>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Joe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37132" name="Group 236"/>
          <p:cNvGraphicFramePr>
            <a:graphicFrameLocks noGrp="1"/>
          </p:cNvGraphicFramePr>
          <p:nvPr/>
        </p:nvGraphicFramePr>
        <p:xfrm>
          <a:off x="4876800" y="1677988"/>
          <a:ext cx="3124200" cy="776288"/>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52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144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7133" name="Text Box 237"/>
          <p:cNvSpPr txBox="1">
            <a:spLocks noChangeArrowheads="1"/>
          </p:cNvSpPr>
          <p:nvPr/>
        </p:nvSpPr>
        <p:spPr bwMode="auto">
          <a:xfrm>
            <a:off x="800100" y="0"/>
            <a:ext cx="104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Bucket 1</a:t>
            </a:r>
          </a:p>
        </p:txBody>
      </p:sp>
      <p:sp>
        <p:nvSpPr>
          <p:cNvPr id="337134" name="Text Box 238"/>
          <p:cNvSpPr txBox="1">
            <a:spLocks noChangeArrowheads="1"/>
          </p:cNvSpPr>
          <p:nvPr/>
        </p:nvSpPr>
        <p:spPr bwMode="auto">
          <a:xfrm>
            <a:off x="4876800" y="0"/>
            <a:ext cx="104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Bucket 2</a:t>
            </a:r>
          </a:p>
        </p:txBody>
      </p:sp>
      <p:sp>
        <p:nvSpPr>
          <p:cNvPr id="337135" name="Text Box 239"/>
          <p:cNvSpPr txBox="1">
            <a:spLocks noChangeArrowheads="1"/>
          </p:cNvSpPr>
          <p:nvPr/>
        </p:nvSpPr>
        <p:spPr bwMode="auto">
          <a:xfrm>
            <a:off x="800100" y="1335088"/>
            <a:ext cx="104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Bucket 3</a:t>
            </a:r>
          </a:p>
        </p:txBody>
      </p:sp>
      <p:sp>
        <p:nvSpPr>
          <p:cNvPr id="337136" name="Text Box 240"/>
          <p:cNvSpPr txBox="1">
            <a:spLocks noChangeArrowheads="1"/>
          </p:cNvSpPr>
          <p:nvPr/>
        </p:nvSpPr>
        <p:spPr bwMode="auto">
          <a:xfrm>
            <a:off x="4876800" y="1311275"/>
            <a:ext cx="104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Bucket 4</a:t>
            </a:r>
          </a:p>
        </p:txBody>
      </p:sp>
      <p:graphicFrame>
        <p:nvGraphicFramePr>
          <p:cNvPr id="337138" name="Group 242"/>
          <p:cNvGraphicFramePr>
            <a:graphicFrameLocks noGrp="1"/>
          </p:cNvGraphicFramePr>
          <p:nvPr/>
        </p:nvGraphicFramePr>
        <p:xfrm>
          <a:off x="800100" y="4324350"/>
          <a:ext cx="3124200" cy="776288"/>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52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Margaret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37152" name="Group 256"/>
          <p:cNvGraphicFramePr>
            <a:graphicFrameLocks noGrp="1"/>
          </p:cNvGraphicFramePr>
          <p:nvPr/>
        </p:nvGraphicFramePr>
        <p:xfrm>
          <a:off x="4876800" y="4329113"/>
          <a:ext cx="3124200" cy="776288"/>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52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Steve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37166" name="Group 270"/>
          <p:cNvGraphicFramePr>
            <a:graphicFrameLocks noGrp="1"/>
          </p:cNvGraphicFramePr>
          <p:nvPr/>
        </p:nvGraphicFramePr>
        <p:xfrm>
          <a:off x="800100" y="5651500"/>
          <a:ext cx="3124200" cy="765176"/>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Joe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37205" name="Group 309"/>
          <p:cNvGraphicFramePr>
            <a:graphicFrameLocks noGrp="1"/>
          </p:cNvGraphicFramePr>
          <p:nvPr/>
        </p:nvGraphicFramePr>
        <p:xfrm>
          <a:off x="4876800" y="5640388"/>
          <a:ext cx="3124200" cy="776288"/>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52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144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Jim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Comp Sci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7194" name="Text Box 298"/>
          <p:cNvSpPr txBox="1">
            <a:spLocks noChangeArrowheads="1"/>
          </p:cNvSpPr>
          <p:nvPr/>
        </p:nvSpPr>
        <p:spPr bwMode="auto">
          <a:xfrm>
            <a:off x="800100" y="3962400"/>
            <a:ext cx="104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Bucket 1</a:t>
            </a:r>
          </a:p>
        </p:txBody>
      </p:sp>
      <p:sp>
        <p:nvSpPr>
          <p:cNvPr id="337195" name="Text Box 299"/>
          <p:cNvSpPr txBox="1">
            <a:spLocks noChangeArrowheads="1"/>
          </p:cNvSpPr>
          <p:nvPr/>
        </p:nvSpPr>
        <p:spPr bwMode="auto">
          <a:xfrm>
            <a:off x="4876800" y="3962400"/>
            <a:ext cx="104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Bucket 2</a:t>
            </a:r>
          </a:p>
        </p:txBody>
      </p:sp>
      <p:sp>
        <p:nvSpPr>
          <p:cNvPr id="337196" name="Text Box 300"/>
          <p:cNvSpPr txBox="1">
            <a:spLocks noChangeArrowheads="1"/>
          </p:cNvSpPr>
          <p:nvPr/>
        </p:nvSpPr>
        <p:spPr bwMode="auto">
          <a:xfrm>
            <a:off x="800100" y="5297488"/>
            <a:ext cx="104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Bucket 3</a:t>
            </a:r>
          </a:p>
        </p:txBody>
      </p:sp>
      <p:sp>
        <p:nvSpPr>
          <p:cNvPr id="337197" name="Text Box 301"/>
          <p:cNvSpPr txBox="1">
            <a:spLocks noChangeArrowheads="1"/>
          </p:cNvSpPr>
          <p:nvPr/>
        </p:nvSpPr>
        <p:spPr bwMode="auto">
          <a:xfrm>
            <a:off x="4876800" y="5273675"/>
            <a:ext cx="104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Bucket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244F791-8584-4184-AE21-56EDDC32100C}" type="slidenum">
              <a:rPr lang="en-US"/>
              <a:pPr/>
              <a:t>12</a:t>
            </a:fld>
            <a:endParaRPr lang="en-US"/>
          </a:p>
        </p:txBody>
      </p:sp>
      <p:sp>
        <p:nvSpPr>
          <p:cNvPr id="339970" name="Text Box 2"/>
          <p:cNvSpPr txBox="1">
            <a:spLocks noChangeArrowheads="1"/>
          </p:cNvSpPr>
          <p:nvPr/>
        </p:nvSpPr>
        <p:spPr bwMode="auto">
          <a:xfrm>
            <a:off x="342900" y="862780"/>
            <a:ext cx="7355758" cy="336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70000"/>
              </a:lnSpc>
              <a:buClr>
                <a:srgbClr val="CC0000"/>
              </a:buClr>
            </a:pPr>
            <a:r>
              <a:rPr lang="en-US" sz="3200" b="1" dirty="0">
                <a:solidFill>
                  <a:srgbClr val="000000"/>
                </a:solidFill>
              </a:rPr>
              <a:t>External Hashing – Hashing Technique that allow Dynamic file Expansion</a:t>
            </a:r>
          </a:p>
          <a:p>
            <a:pPr marL="0" indent="0">
              <a:lnSpc>
                <a:spcPct val="70000"/>
              </a:lnSpc>
              <a:buClr>
                <a:srgbClr val="CC0000"/>
              </a:buClr>
            </a:pPr>
            <a:endParaRPr lang="en-US" dirty="0">
              <a:solidFill>
                <a:srgbClr val="000000"/>
              </a:solidFill>
            </a:endParaRPr>
          </a:p>
          <a:p>
            <a:pPr>
              <a:lnSpc>
                <a:spcPct val="70000"/>
              </a:lnSpc>
              <a:buClr>
                <a:srgbClr val="CC0000"/>
              </a:buClr>
              <a:buFontTx/>
              <a:buChar char="•"/>
            </a:pPr>
            <a:endParaRPr lang="en-US" dirty="0">
              <a:solidFill>
                <a:srgbClr val="000000"/>
              </a:solidFill>
            </a:endParaRPr>
          </a:p>
          <a:p>
            <a:pPr>
              <a:lnSpc>
                <a:spcPct val="70000"/>
              </a:lnSpc>
              <a:buClr>
                <a:srgbClr val="CC0000"/>
              </a:buClr>
              <a:buFontTx/>
              <a:buChar char="•"/>
            </a:pPr>
            <a:r>
              <a:rPr lang="en-US" dirty="0">
                <a:solidFill>
                  <a:srgbClr val="000000"/>
                </a:solidFill>
              </a:rPr>
              <a:t>There are three types of external hashing that allow dynamic file expansion</a:t>
            </a:r>
          </a:p>
          <a:p>
            <a:pPr lvl="1">
              <a:lnSpc>
                <a:spcPct val="70000"/>
              </a:lnSpc>
              <a:buClr>
                <a:srgbClr val="CC0000"/>
              </a:buClr>
              <a:buFontTx/>
              <a:buChar char="•"/>
            </a:pPr>
            <a:endParaRPr lang="en-US" dirty="0">
              <a:solidFill>
                <a:srgbClr val="000000"/>
              </a:solidFill>
            </a:endParaRPr>
          </a:p>
          <a:p>
            <a:pPr lvl="1">
              <a:lnSpc>
                <a:spcPct val="70000"/>
              </a:lnSpc>
              <a:buClr>
                <a:srgbClr val="CC0000"/>
              </a:buClr>
              <a:buFontTx/>
              <a:buChar char="•"/>
            </a:pPr>
            <a:r>
              <a:rPr lang="en-US" dirty="0">
                <a:solidFill>
                  <a:srgbClr val="000000"/>
                </a:solidFill>
              </a:rPr>
              <a:t>Extendable Hashing</a:t>
            </a:r>
          </a:p>
          <a:p>
            <a:pPr lvl="1">
              <a:lnSpc>
                <a:spcPct val="70000"/>
              </a:lnSpc>
              <a:buClr>
                <a:srgbClr val="CC0000"/>
              </a:buClr>
              <a:buFontTx/>
              <a:buChar char="•"/>
            </a:pPr>
            <a:endParaRPr lang="en-US" dirty="0">
              <a:solidFill>
                <a:srgbClr val="000000"/>
              </a:solidFill>
            </a:endParaRPr>
          </a:p>
          <a:p>
            <a:pPr lvl="1">
              <a:lnSpc>
                <a:spcPct val="70000"/>
              </a:lnSpc>
              <a:buClr>
                <a:srgbClr val="CC0000"/>
              </a:buClr>
              <a:buFontTx/>
              <a:buChar char="•"/>
            </a:pPr>
            <a:r>
              <a:rPr lang="en-US" dirty="0">
                <a:solidFill>
                  <a:srgbClr val="000000"/>
                </a:solidFill>
              </a:rPr>
              <a:t>Dynamic Hashing</a:t>
            </a:r>
          </a:p>
          <a:p>
            <a:pPr lvl="1">
              <a:lnSpc>
                <a:spcPct val="70000"/>
              </a:lnSpc>
              <a:buClr>
                <a:srgbClr val="CC0000"/>
              </a:buClr>
              <a:buFontTx/>
              <a:buChar char="•"/>
            </a:pPr>
            <a:endParaRPr lang="en-US" dirty="0">
              <a:solidFill>
                <a:srgbClr val="000000"/>
              </a:solidFill>
            </a:endParaRPr>
          </a:p>
          <a:p>
            <a:pPr lvl="1">
              <a:lnSpc>
                <a:spcPct val="70000"/>
              </a:lnSpc>
              <a:buClr>
                <a:srgbClr val="CC0000"/>
              </a:buClr>
              <a:buFontTx/>
              <a:buChar char="•"/>
            </a:pPr>
            <a:r>
              <a:rPr lang="en-US" dirty="0">
                <a:solidFill>
                  <a:srgbClr val="000000"/>
                </a:solidFill>
              </a:rPr>
              <a:t>Linear hashing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244F791-8584-4184-AE21-56EDDC32100C}" type="slidenum">
              <a:rPr lang="en-US"/>
              <a:pPr/>
              <a:t>13</a:t>
            </a:fld>
            <a:endParaRPr lang="en-US"/>
          </a:p>
        </p:txBody>
      </p:sp>
      <p:sp>
        <p:nvSpPr>
          <p:cNvPr id="339970" name="Text Box 2"/>
          <p:cNvSpPr txBox="1">
            <a:spLocks noChangeArrowheads="1"/>
          </p:cNvSpPr>
          <p:nvPr/>
        </p:nvSpPr>
        <p:spPr bwMode="auto">
          <a:xfrm>
            <a:off x="228600" y="228600"/>
            <a:ext cx="8458200" cy="586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70000"/>
              </a:lnSpc>
              <a:buClr>
                <a:srgbClr val="CC0000"/>
              </a:buClr>
            </a:pPr>
            <a:r>
              <a:rPr lang="en-US" sz="3200" b="1" dirty="0">
                <a:solidFill>
                  <a:srgbClr val="000000"/>
                </a:solidFill>
              </a:rPr>
              <a:t>Expandable Hashing</a:t>
            </a:r>
          </a:p>
          <a:p>
            <a:pPr marL="0" indent="0">
              <a:lnSpc>
                <a:spcPct val="70000"/>
              </a:lnSpc>
              <a:buClr>
                <a:srgbClr val="CC0000"/>
              </a:buClr>
            </a:pPr>
            <a:endParaRPr lang="en-US" dirty="0">
              <a:solidFill>
                <a:srgbClr val="000000"/>
              </a:solidFill>
            </a:endParaRPr>
          </a:p>
          <a:p>
            <a:pPr>
              <a:lnSpc>
                <a:spcPct val="70000"/>
              </a:lnSpc>
              <a:buClr>
                <a:srgbClr val="CC0000"/>
              </a:buClr>
              <a:buFontTx/>
              <a:buChar char="•"/>
            </a:pPr>
            <a:r>
              <a:rPr lang="en-US" dirty="0">
                <a:solidFill>
                  <a:srgbClr val="000000"/>
                </a:solidFill>
              </a:rPr>
              <a:t>A type of directory that is an array of </a:t>
            </a:r>
            <a:r>
              <a:rPr lang="en-US" i="1" dirty="0">
                <a:solidFill>
                  <a:srgbClr val="000000"/>
                </a:solidFill>
              </a:rPr>
              <a:t>2</a:t>
            </a:r>
            <a:r>
              <a:rPr lang="en-US" i="1" baseline="30000" dirty="0">
                <a:solidFill>
                  <a:srgbClr val="000000"/>
                </a:solidFill>
              </a:rPr>
              <a:t>d</a:t>
            </a:r>
            <a:r>
              <a:rPr lang="en-US" dirty="0">
                <a:solidFill>
                  <a:srgbClr val="000000"/>
                </a:solidFill>
              </a:rPr>
              <a:t> buckets address is maintained</a:t>
            </a:r>
          </a:p>
          <a:p>
            <a:pPr>
              <a:lnSpc>
                <a:spcPct val="70000"/>
              </a:lnSpc>
              <a:buClr>
                <a:srgbClr val="CC0000"/>
              </a:buClr>
              <a:buFontTx/>
              <a:buChar char="•"/>
            </a:pPr>
            <a:endParaRPr lang="en-US" dirty="0">
              <a:solidFill>
                <a:srgbClr val="000000"/>
              </a:solidFill>
            </a:endParaRPr>
          </a:p>
          <a:p>
            <a:pPr>
              <a:lnSpc>
                <a:spcPct val="70000"/>
              </a:lnSpc>
              <a:buClr>
                <a:srgbClr val="CC0000"/>
              </a:buClr>
              <a:buFontTx/>
              <a:buChar char="•"/>
            </a:pPr>
            <a:r>
              <a:rPr lang="en-US" dirty="0">
                <a:solidFill>
                  <a:srgbClr val="000000"/>
                </a:solidFill>
              </a:rPr>
              <a:t>The hash key is changed to a binary number and then it is used as the key to the hashing function</a:t>
            </a:r>
          </a:p>
          <a:p>
            <a:pPr>
              <a:lnSpc>
                <a:spcPct val="70000"/>
              </a:lnSpc>
              <a:buClr>
                <a:srgbClr val="CC0000"/>
              </a:buClr>
              <a:buFontTx/>
              <a:buChar char="•"/>
            </a:pPr>
            <a:endParaRPr lang="en-US" dirty="0">
              <a:solidFill>
                <a:srgbClr val="000000"/>
              </a:solidFill>
            </a:endParaRPr>
          </a:p>
          <a:p>
            <a:pPr>
              <a:lnSpc>
                <a:spcPct val="70000"/>
              </a:lnSpc>
              <a:buClr>
                <a:srgbClr val="CC0000"/>
              </a:buClr>
              <a:buFontTx/>
              <a:buChar char="•"/>
            </a:pPr>
            <a:r>
              <a:rPr lang="en-US" i="1" dirty="0">
                <a:solidFill>
                  <a:srgbClr val="000000"/>
                </a:solidFill>
              </a:rPr>
              <a:t>d</a:t>
            </a:r>
            <a:r>
              <a:rPr lang="en-US" dirty="0">
                <a:solidFill>
                  <a:srgbClr val="000000"/>
                </a:solidFill>
              </a:rPr>
              <a:t> is called global depth of directory. If </a:t>
            </a:r>
            <a:r>
              <a:rPr lang="en-US" i="1" dirty="0">
                <a:solidFill>
                  <a:srgbClr val="000000"/>
                </a:solidFill>
              </a:rPr>
              <a:t>d=3</a:t>
            </a:r>
            <a:r>
              <a:rPr lang="en-US" dirty="0">
                <a:solidFill>
                  <a:srgbClr val="000000"/>
                </a:solidFill>
              </a:rPr>
              <a:t>, there are </a:t>
            </a:r>
            <a:r>
              <a:rPr lang="en-US" i="1" dirty="0">
                <a:solidFill>
                  <a:srgbClr val="000000"/>
                </a:solidFill>
              </a:rPr>
              <a:t>8</a:t>
            </a:r>
            <a:r>
              <a:rPr lang="en-US" dirty="0">
                <a:solidFill>
                  <a:srgbClr val="000000"/>
                </a:solidFill>
              </a:rPr>
              <a:t> positions in the directory:</a:t>
            </a:r>
          </a:p>
          <a:p>
            <a:pPr>
              <a:lnSpc>
                <a:spcPct val="70000"/>
              </a:lnSpc>
              <a:buClr>
                <a:srgbClr val="CC0000"/>
              </a:buClr>
            </a:pPr>
            <a:r>
              <a:rPr lang="en-US" dirty="0">
                <a:solidFill>
                  <a:srgbClr val="000000"/>
                </a:solidFill>
              </a:rPr>
              <a:t>			</a:t>
            </a:r>
          </a:p>
          <a:p>
            <a:pPr>
              <a:lnSpc>
                <a:spcPct val="70000"/>
              </a:lnSpc>
              <a:buClr>
                <a:srgbClr val="CC0000"/>
              </a:buClr>
            </a:pPr>
            <a:r>
              <a:rPr lang="en-US" dirty="0">
                <a:solidFill>
                  <a:srgbClr val="000000"/>
                </a:solidFill>
              </a:rPr>
              <a:t>			000, 001, 010, 011, 100, 101, 110, 111</a:t>
            </a:r>
          </a:p>
          <a:p>
            <a:pPr>
              <a:lnSpc>
                <a:spcPct val="70000"/>
              </a:lnSpc>
              <a:buClr>
                <a:srgbClr val="CC0000"/>
              </a:buClr>
              <a:buFontTx/>
              <a:buChar char="•"/>
            </a:pPr>
            <a:endParaRPr lang="en-US" dirty="0">
              <a:solidFill>
                <a:srgbClr val="000000"/>
              </a:solidFill>
            </a:endParaRPr>
          </a:p>
          <a:p>
            <a:pPr>
              <a:lnSpc>
                <a:spcPct val="70000"/>
              </a:lnSpc>
              <a:buClr>
                <a:srgbClr val="CC0000"/>
              </a:buClr>
              <a:buFontTx/>
              <a:buChar char="•"/>
            </a:pPr>
            <a:r>
              <a:rPr lang="en-US" dirty="0">
                <a:solidFill>
                  <a:srgbClr val="000000"/>
                </a:solidFill>
              </a:rPr>
              <a:t>The integer binary value  that corresponds to the first </a:t>
            </a:r>
            <a:r>
              <a:rPr lang="en-US" i="1" dirty="0">
                <a:solidFill>
                  <a:srgbClr val="000000"/>
                </a:solidFill>
              </a:rPr>
              <a:t>d</a:t>
            </a:r>
            <a:r>
              <a:rPr lang="en-US" dirty="0">
                <a:solidFill>
                  <a:srgbClr val="000000"/>
                </a:solidFill>
              </a:rPr>
              <a:t> bits of a hash value is used as an index to the array to determine a directory entry </a:t>
            </a:r>
          </a:p>
          <a:p>
            <a:pPr>
              <a:lnSpc>
                <a:spcPct val="70000"/>
              </a:lnSpc>
              <a:buClr>
                <a:srgbClr val="CC0000"/>
              </a:buClr>
              <a:buFontTx/>
              <a:buChar char="•"/>
            </a:pPr>
            <a:endParaRPr lang="en-US" dirty="0">
              <a:solidFill>
                <a:srgbClr val="000000"/>
              </a:solidFill>
            </a:endParaRPr>
          </a:p>
          <a:p>
            <a:pPr>
              <a:lnSpc>
                <a:spcPct val="70000"/>
              </a:lnSpc>
              <a:buClr>
                <a:srgbClr val="CC0000"/>
              </a:buClr>
              <a:buFontTx/>
              <a:buChar char="•"/>
            </a:pPr>
            <a:r>
              <a:rPr lang="en-US" dirty="0">
                <a:solidFill>
                  <a:srgbClr val="000000"/>
                </a:solidFill>
              </a:rPr>
              <a:t>The address in that entry determines the bucket in which the corresponding records are stored</a:t>
            </a:r>
          </a:p>
          <a:p>
            <a:pPr>
              <a:lnSpc>
                <a:spcPct val="70000"/>
              </a:lnSpc>
              <a:buClr>
                <a:srgbClr val="CC0000"/>
              </a:buClr>
              <a:buFontTx/>
              <a:buChar char="•"/>
            </a:pPr>
            <a:endParaRPr lang="en-US" dirty="0">
              <a:solidFill>
                <a:srgbClr val="000000"/>
              </a:solidFill>
            </a:endParaRPr>
          </a:p>
          <a:p>
            <a:pPr>
              <a:lnSpc>
                <a:spcPct val="70000"/>
              </a:lnSpc>
              <a:buClr>
                <a:srgbClr val="CC0000"/>
              </a:buClr>
              <a:buFontTx/>
              <a:buChar char="•"/>
            </a:pPr>
            <a:r>
              <a:rPr lang="en-US" dirty="0">
                <a:solidFill>
                  <a:srgbClr val="000000"/>
                </a:solidFill>
              </a:rPr>
              <a:t>The local </a:t>
            </a:r>
            <a:r>
              <a:rPr lang="en-US" dirty="0" err="1">
                <a:solidFill>
                  <a:srgbClr val="000000"/>
                </a:solidFill>
              </a:rPr>
              <a:t>dept</a:t>
            </a:r>
            <a:r>
              <a:rPr lang="en-US" dirty="0">
                <a:solidFill>
                  <a:srgbClr val="000000"/>
                </a:solidFill>
              </a:rPr>
              <a:t> </a:t>
            </a:r>
            <a:r>
              <a:rPr lang="en-US" i="1" dirty="0">
                <a:solidFill>
                  <a:srgbClr val="000000"/>
                </a:solidFill>
              </a:rPr>
              <a:t>d’</a:t>
            </a:r>
            <a:r>
              <a:rPr lang="en-US" dirty="0">
                <a:solidFill>
                  <a:srgbClr val="000000"/>
                </a:solidFill>
              </a:rPr>
              <a:t> stored with each bucket specifies the number of bits in which the bucket contents are based</a:t>
            </a:r>
          </a:p>
        </p:txBody>
      </p:sp>
    </p:spTree>
    <p:extLst>
      <p:ext uri="{BB962C8B-B14F-4D97-AF65-F5344CB8AC3E}">
        <p14:creationId xmlns:p14="http://schemas.microsoft.com/office/powerpoint/2010/main" val="240925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5E5624B-CBAE-41D7-873C-D827A1F5A3F0}" type="slidenum">
              <a:rPr lang="en-US"/>
              <a:pPr/>
              <a:t>14</a:t>
            </a:fld>
            <a:endParaRPr lang="en-US"/>
          </a:p>
        </p:txBody>
      </p:sp>
      <p:sp>
        <p:nvSpPr>
          <p:cNvPr id="340994" name="Text Box 2"/>
          <p:cNvSpPr txBox="1">
            <a:spLocks noChangeArrowheads="1"/>
          </p:cNvSpPr>
          <p:nvPr/>
        </p:nvSpPr>
        <p:spPr bwMode="auto">
          <a:xfrm>
            <a:off x="381000" y="228600"/>
            <a:ext cx="6858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endParaRPr lang="en-US" dirty="0">
              <a:solidFill>
                <a:srgbClr val="000000"/>
              </a:solidFill>
            </a:endParaRP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Example:</a:t>
            </a:r>
          </a:p>
          <a:p>
            <a:pPr lvl="1">
              <a:buClr>
                <a:srgbClr val="CC0000"/>
              </a:buClr>
              <a:buFontTx/>
              <a:buChar char="•"/>
            </a:pPr>
            <a:endParaRPr lang="en-US" dirty="0">
              <a:solidFill>
                <a:srgbClr val="000000"/>
              </a:solidFill>
            </a:endParaRPr>
          </a:p>
          <a:p>
            <a:pPr lvl="1">
              <a:buClr>
                <a:srgbClr val="CC0000"/>
              </a:buClr>
              <a:buFontTx/>
              <a:buChar char="•"/>
            </a:pPr>
            <a:endParaRPr lang="en-US" dirty="0">
              <a:solidFill>
                <a:srgbClr val="000000"/>
              </a:solidFill>
            </a:endParaRPr>
          </a:p>
          <a:p>
            <a:pPr lvl="1">
              <a:buClr>
                <a:srgbClr val="CC0000"/>
              </a:buClr>
              <a:buFontTx/>
              <a:buChar char="•"/>
            </a:pPr>
            <a:r>
              <a:rPr lang="en-US">
                <a:solidFill>
                  <a:srgbClr val="000000"/>
                </a:solidFill>
              </a:rPr>
              <a:t>Use expandable </a:t>
            </a:r>
            <a:r>
              <a:rPr lang="en-US" dirty="0">
                <a:solidFill>
                  <a:srgbClr val="000000"/>
                </a:solidFill>
              </a:rPr>
              <a:t>hashing technique to insert the employees in which their corresponding binary </a:t>
            </a:r>
            <a:r>
              <a:rPr lang="en-US" dirty="0" err="1">
                <a:solidFill>
                  <a:srgbClr val="000000"/>
                </a:solidFill>
              </a:rPr>
              <a:t>Empl_IDs</a:t>
            </a:r>
            <a:r>
              <a:rPr lang="en-US" dirty="0">
                <a:solidFill>
                  <a:srgbClr val="000000"/>
                </a:solidFill>
              </a:rPr>
              <a:t> are:</a:t>
            </a:r>
          </a:p>
          <a:p>
            <a:pPr lvl="1">
              <a:buClr>
                <a:srgbClr val="CC0000"/>
              </a:buClr>
              <a:buFontTx/>
              <a:buChar char="•"/>
            </a:pPr>
            <a:endParaRPr lang="en-US" dirty="0">
              <a:solidFill>
                <a:srgbClr val="000000"/>
              </a:solidFill>
            </a:endParaRPr>
          </a:p>
          <a:p>
            <a:pPr>
              <a:buClr>
                <a:srgbClr val="CC0000"/>
              </a:buClr>
            </a:pPr>
            <a:r>
              <a:rPr lang="en-US" dirty="0">
                <a:solidFill>
                  <a:srgbClr val="000000"/>
                </a:solidFill>
              </a:rPr>
              <a:t>		01011, 01010, 11110, 10000, 10010, 11111</a:t>
            </a:r>
          </a:p>
          <a:p>
            <a:pPr>
              <a:buClr>
                <a:srgbClr val="CC0000"/>
              </a:buClr>
              <a:buFontTx/>
              <a:buChar char="•"/>
            </a:pPr>
            <a:endParaRPr lang="en-US"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8A090C44-3C3B-488D-B9BA-6883CFAA708F}" type="slidenum">
              <a:rPr lang="en-US"/>
              <a:pPr/>
              <a:t>15</a:t>
            </a:fld>
            <a:endParaRPr lang="en-US"/>
          </a:p>
        </p:txBody>
      </p:sp>
      <p:sp>
        <p:nvSpPr>
          <p:cNvPr id="342018" name="Text Box 2"/>
          <p:cNvSpPr txBox="1">
            <a:spLocks noChangeArrowheads="1"/>
          </p:cNvSpPr>
          <p:nvPr/>
        </p:nvSpPr>
        <p:spPr bwMode="auto">
          <a:xfrm>
            <a:off x="592138" y="228600"/>
            <a:ext cx="685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Insert 01011</a:t>
            </a:r>
          </a:p>
          <a:p>
            <a:pPr lvl="1">
              <a:buClr>
                <a:srgbClr val="CC0000"/>
              </a:buClr>
              <a:buFontTx/>
              <a:buChar char="•"/>
            </a:pPr>
            <a:r>
              <a:rPr lang="en-US" dirty="0">
                <a:solidFill>
                  <a:srgbClr val="000000"/>
                </a:solidFill>
              </a:rPr>
              <a:t>Create a directory with 1 bit and 2 buckets</a:t>
            </a:r>
          </a:p>
        </p:txBody>
      </p:sp>
      <p:grpSp>
        <p:nvGrpSpPr>
          <p:cNvPr id="342033" name="Group 17"/>
          <p:cNvGrpSpPr>
            <a:grpSpLocks/>
          </p:cNvGrpSpPr>
          <p:nvPr/>
        </p:nvGrpSpPr>
        <p:grpSpPr bwMode="auto">
          <a:xfrm>
            <a:off x="1236663" y="2705100"/>
            <a:ext cx="644525" cy="762000"/>
            <a:chOff x="576" y="1800"/>
            <a:chExt cx="406" cy="480"/>
          </a:xfrm>
        </p:grpSpPr>
        <p:sp>
          <p:nvSpPr>
            <p:cNvPr id="342029" name="Rectangle 13"/>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342031" name="Rectangle 15"/>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1</a:t>
              </a:r>
            </a:p>
          </p:txBody>
        </p:sp>
      </p:grpSp>
      <p:sp>
        <p:nvSpPr>
          <p:cNvPr id="342032" name="Text Box 16"/>
          <p:cNvSpPr txBox="1">
            <a:spLocks noChangeArrowheads="1"/>
          </p:cNvSpPr>
          <p:nvPr/>
        </p:nvSpPr>
        <p:spPr bwMode="auto">
          <a:xfrm>
            <a:off x="177800" y="3009900"/>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 =1</a:t>
            </a:r>
          </a:p>
        </p:txBody>
      </p:sp>
      <p:sp>
        <p:nvSpPr>
          <p:cNvPr id="342040" name="Rectangle 24"/>
          <p:cNvSpPr>
            <a:spLocks noChangeArrowheads="1"/>
          </p:cNvSpPr>
          <p:nvPr/>
        </p:nvSpPr>
        <p:spPr bwMode="auto">
          <a:xfrm>
            <a:off x="2819400" y="198120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2042" name="Rectangle 26"/>
          <p:cNvSpPr>
            <a:spLocks noChangeArrowheads="1"/>
          </p:cNvSpPr>
          <p:nvPr/>
        </p:nvSpPr>
        <p:spPr bwMode="auto">
          <a:xfrm>
            <a:off x="2819400" y="226695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2043" name="Rectangle 27"/>
          <p:cNvSpPr>
            <a:spLocks noChangeArrowheads="1"/>
          </p:cNvSpPr>
          <p:nvPr/>
        </p:nvSpPr>
        <p:spPr bwMode="auto">
          <a:xfrm>
            <a:off x="2819400" y="3482975"/>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t>01011</a:t>
            </a:r>
          </a:p>
        </p:txBody>
      </p:sp>
      <p:sp>
        <p:nvSpPr>
          <p:cNvPr id="342044" name="Rectangle 28"/>
          <p:cNvSpPr>
            <a:spLocks noChangeArrowheads="1"/>
          </p:cNvSpPr>
          <p:nvPr/>
        </p:nvSpPr>
        <p:spPr bwMode="auto">
          <a:xfrm>
            <a:off x="2819400" y="375285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2045" name="Line 29"/>
          <p:cNvSpPr>
            <a:spLocks noChangeShapeType="1"/>
          </p:cNvSpPr>
          <p:nvPr/>
        </p:nvSpPr>
        <p:spPr bwMode="auto">
          <a:xfrm>
            <a:off x="1881188" y="3467100"/>
            <a:ext cx="938212"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2046" name="Line 30"/>
          <p:cNvSpPr>
            <a:spLocks noChangeShapeType="1"/>
          </p:cNvSpPr>
          <p:nvPr/>
        </p:nvSpPr>
        <p:spPr bwMode="auto">
          <a:xfrm flipV="1">
            <a:off x="1881188" y="2266950"/>
            <a:ext cx="938212" cy="438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2047" name="Text Box 31"/>
          <p:cNvSpPr txBox="1">
            <a:spLocks noChangeArrowheads="1"/>
          </p:cNvSpPr>
          <p:nvPr/>
        </p:nvSpPr>
        <p:spPr bwMode="auto">
          <a:xfrm>
            <a:off x="2332038" y="1981200"/>
            <a:ext cx="592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d’=1</a:t>
            </a:r>
          </a:p>
        </p:txBody>
      </p:sp>
      <p:sp>
        <p:nvSpPr>
          <p:cNvPr id="342048" name="Text Box 32"/>
          <p:cNvSpPr txBox="1">
            <a:spLocks noChangeArrowheads="1"/>
          </p:cNvSpPr>
          <p:nvPr/>
        </p:nvSpPr>
        <p:spPr bwMode="auto">
          <a:xfrm>
            <a:off x="2332038" y="3328988"/>
            <a:ext cx="487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d’=1</a:t>
            </a:r>
          </a:p>
        </p:txBody>
      </p:sp>
      <p:sp>
        <p:nvSpPr>
          <p:cNvPr id="342049" name="Text Box 33"/>
          <p:cNvSpPr txBox="1">
            <a:spLocks noChangeArrowheads="1"/>
          </p:cNvSpPr>
          <p:nvPr/>
        </p:nvSpPr>
        <p:spPr bwMode="auto">
          <a:xfrm>
            <a:off x="3886200" y="1981200"/>
            <a:ext cx="160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0</a:t>
            </a:r>
          </a:p>
        </p:txBody>
      </p:sp>
      <p:sp>
        <p:nvSpPr>
          <p:cNvPr id="342050" name="Text Box 34"/>
          <p:cNvSpPr txBox="1">
            <a:spLocks noChangeArrowheads="1"/>
          </p:cNvSpPr>
          <p:nvPr/>
        </p:nvSpPr>
        <p:spPr bwMode="auto">
          <a:xfrm>
            <a:off x="3886200" y="3467100"/>
            <a:ext cx="160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157D2F28-E36E-4E21-BAD4-BF072F2105CF}" type="slidenum">
              <a:rPr lang="en-US"/>
              <a:pPr/>
              <a:t>16</a:t>
            </a:fld>
            <a:endParaRPr lang="en-US"/>
          </a:p>
        </p:txBody>
      </p:sp>
      <p:sp>
        <p:nvSpPr>
          <p:cNvPr id="347138" name="Text Box 2"/>
          <p:cNvSpPr txBox="1">
            <a:spLocks noChangeArrowheads="1"/>
          </p:cNvSpPr>
          <p:nvPr/>
        </p:nvSpPr>
        <p:spPr bwMode="auto">
          <a:xfrm>
            <a:off x="592138" y="228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Insert 01010</a:t>
            </a:r>
          </a:p>
        </p:txBody>
      </p:sp>
      <p:grpSp>
        <p:nvGrpSpPr>
          <p:cNvPr id="347139" name="Group 3"/>
          <p:cNvGrpSpPr>
            <a:grpSpLocks/>
          </p:cNvGrpSpPr>
          <p:nvPr/>
        </p:nvGrpSpPr>
        <p:grpSpPr bwMode="auto">
          <a:xfrm>
            <a:off x="1236663" y="2705100"/>
            <a:ext cx="644525" cy="762000"/>
            <a:chOff x="576" y="1800"/>
            <a:chExt cx="406" cy="480"/>
          </a:xfrm>
        </p:grpSpPr>
        <p:sp>
          <p:nvSpPr>
            <p:cNvPr id="347140" name="Rectangle 4"/>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347141" name="Rectangle 5"/>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grpSp>
      <p:sp>
        <p:nvSpPr>
          <p:cNvPr id="347142" name="Text Box 6"/>
          <p:cNvSpPr txBox="1">
            <a:spLocks noChangeArrowheads="1"/>
          </p:cNvSpPr>
          <p:nvPr/>
        </p:nvSpPr>
        <p:spPr bwMode="auto">
          <a:xfrm>
            <a:off x="177800" y="3009900"/>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 =1</a:t>
            </a:r>
          </a:p>
        </p:txBody>
      </p:sp>
      <p:sp>
        <p:nvSpPr>
          <p:cNvPr id="347143" name="Rectangle 7"/>
          <p:cNvSpPr>
            <a:spLocks noChangeArrowheads="1"/>
          </p:cNvSpPr>
          <p:nvPr/>
        </p:nvSpPr>
        <p:spPr bwMode="auto">
          <a:xfrm>
            <a:off x="2819400" y="198120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7144" name="Rectangle 8"/>
          <p:cNvSpPr>
            <a:spLocks noChangeArrowheads="1"/>
          </p:cNvSpPr>
          <p:nvPr/>
        </p:nvSpPr>
        <p:spPr bwMode="auto">
          <a:xfrm>
            <a:off x="2819400" y="226695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7145" name="Rectangle 9"/>
          <p:cNvSpPr>
            <a:spLocks noChangeArrowheads="1"/>
          </p:cNvSpPr>
          <p:nvPr/>
        </p:nvSpPr>
        <p:spPr bwMode="auto">
          <a:xfrm>
            <a:off x="2819400" y="346710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01011</a:t>
            </a:r>
          </a:p>
        </p:txBody>
      </p:sp>
      <p:sp>
        <p:nvSpPr>
          <p:cNvPr id="347146" name="Rectangle 10"/>
          <p:cNvSpPr>
            <a:spLocks noChangeArrowheads="1"/>
          </p:cNvSpPr>
          <p:nvPr/>
        </p:nvSpPr>
        <p:spPr bwMode="auto">
          <a:xfrm>
            <a:off x="2819400" y="375285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7147" name="Line 11"/>
          <p:cNvSpPr>
            <a:spLocks noChangeShapeType="1"/>
          </p:cNvSpPr>
          <p:nvPr/>
        </p:nvSpPr>
        <p:spPr bwMode="auto">
          <a:xfrm>
            <a:off x="1881188" y="3467100"/>
            <a:ext cx="938212"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48" name="Line 12"/>
          <p:cNvSpPr>
            <a:spLocks noChangeShapeType="1"/>
          </p:cNvSpPr>
          <p:nvPr/>
        </p:nvSpPr>
        <p:spPr bwMode="auto">
          <a:xfrm flipV="1">
            <a:off x="1881188" y="2266950"/>
            <a:ext cx="938212" cy="438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49" name="Text Box 13"/>
          <p:cNvSpPr txBox="1">
            <a:spLocks noChangeArrowheads="1"/>
          </p:cNvSpPr>
          <p:nvPr/>
        </p:nvSpPr>
        <p:spPr bwMode="auto">
          <a:xfrm>
            <a:off x="2332038" y="1981200"/>
            <a:ext cx="592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d’=1</a:t>
            </a:r>
          </a:p>
        </p:txBody>
      </p:sp>
      <p:sp>
        <p:nvSpPr>
          <p:cNvPr id="347150" name="Text Box 14"/>
          <p:cNvSpPr txBox="1">
            <a:spLocks noChangeArrowheads="1"/>
          </p:cNvSpPr>
          <p:nvPr/>
        </p:nvSpPr>
        <p:spPr bwMode="auto">
          <a:xfrm>
            <a:off x="2332038" y="3328988"/>
            <a:ext cx="487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d’=1</a:t>
            </a:r>
          </a:p>
        </p:txBody>
      </p:sp>
      <p:sp>
        <p:nvSpPr>
          <p:cNvPr id="347151" name="Text Box 15"/>
          <p:cNvSpPr txBox="1">
            <a:spLocks noChangeArrowheads="1"/>
          </p:cNvSpPr>
          <p:nvPr/>
        </p:nvSpPr>
        <p:spPr bwMode="auto">
          <a:xfrm>
            <a:off x="3886200" y="1981200"/>
            <a:ext cx="160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0</a:t>
            </a:r>
          </a:p>
        </p:txBody>
      </p:sp>
      <p:sp>
        <p:nvSpPr>
          <p:cNvPr id="347152" name="Text Box 16"/>
          <p:cNvSpPr txBox="1">
            <a:spLocks noChangeArrowheads="1"/>
          </p:cNvSpPr>
          <p:nvPr/>
        </p:nvSpPr>
        <p:spPr bwMode="auto">
          <a:xfrm>
            <a:off x="3886200" y="3467100"/>
            <a:ext cx="160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1</a:t>
            </a:r>
          </a:p>
        </p:txBody>
      </p:sp>
      <p:sp>
        <p:nvSpPr>
          <p:cNvPr id="347153" name="Rectangle 17"/>
          <p:cNvSpPr>
            <a:spLocks noChangeArrowheads="1"/>
          </p:cNvSpPr>
          <p:nvPr/>
        </p:nvSpPr>
        <p:spPr bwMode="auto">
          <a:xfrm>
            <a:off x="2924175" y="1966913"/>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01010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B447DC1C-314C-4D1E-9C83-75EFF56A5D58}" type="slidenum">
              <a:rPr lang="en-US"/>
              <a:pPr/>
              <a:t>17</a:t>
            </a:fld>
            <a:endParaRPr lang="en-US"/>
          </a:p>
        </p:txBody>
      </p:sp>
      <p:sp>
        <p:nvSpPr>
          <p:cNvPr id="348162" name="Text Box 2"/>
          <p:cNvSpPr txBox="1">
            <a:spLocks noChangeArrowheads="1"/>
          </p:cNvSpPr>
          <p:nvPr/>
        </p:nvSpPr>
        <p:spPr bwMode="auto">
          <a:xfrm>
            <a:off x="592138" y="228600"/>
            <a:ext cx="685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Insert 11110</a:t>
            </a:r>
          </a:p>
          <a:p>
            <a:pPr lvl="1">
              <a:buClr>
                <a:srgbClr val="CC0000"/>
              </a:buClr>
              <a:buFontTx/>
              <a:buChar char="•"/>
            </a:pPr>
            <a:endParaRPr lang="en-US">
              <a:solidFill>
                <a:srgbClr val="000000"/>
              </a:solidFill>
            </a:endParaRPr>
          </a:p>
        </p:txBody>
      </p:sp>
      <p:grpSp>
        <p:nvGrpSpPr>
          <p:cNvPr id="348163" name="Group 3"/>
          <p:cNvGrpSpPr>
            <a:grpSpLocks/>
          </p:cNvGrpSpPr>
          <p:nvPr/>
        </p:nvGrpSpPr>
        <p:grpSpPr bwMode="auto">
          <a:xfrm>
            <a:off x="1236663" y="2705100"/>
            <a:ext cx="644525" cy="762000"/>
            <a:chOff x="576" y="1800"/>
            <a:chExt cx="406" cy="480"/>
          </a:xfrm>
        </p:grpSpPr>
        <p:sp>
          <p:nvSpPr>
            <p:cNvPr id="348164" name="Rectangle 4"/>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348165" name="Rectangle 5"/>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grpSp>
      <p:sp>
        <p:nvSpPr>
          <p:cNvPr id="348166" name="Text Box 6"/>
          <p:cNvSpPr txBox="1">
            <a:spLocks noChangeArrowheads="1"/>
          </p:cNvSpPr>
          <p:nvPr/>
        </p:nvSpPr>
        <p:spPr bwMode="auto">
          <a:xfrm>
            <a:off x="177800" y="3009900"/>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 =1</a:t>
            </a:r>
          </a:p>
        </p:txBody>
      </p:sp>
      <p:sp>
        <p:nvSpPr>
          <p:cNvPr id="348167" name="Rectangle 7"/>
          <p:cNvSpPr>
            <a:spLocks noChangeArrowheads="1"/>
          </p:cNvSpPr>
          <p:nvPr/>
        </p:nvSpPr>
        <p:spPr bwMode="auto">
          <a:xfrm>
            <a:off x="2819400" y="198120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8168" name="Rectangle 8"/>
          <p:cNvSpPr>
            <a:spLocks noChangeArrowheads="1"/>
          </p:cNvSpPr>
          <p:nvPr/>
        </p:nvSpPr>
        <p:spPr bwMode="auto">
          <a:xfrm>
            <a:off x="2819400" y="226695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8169" name="Rectangle 9"/>
          <p:cNvSpPr>
            <a:spLocks noChangeArrowheads="1"/>
          </p:cNvSpPr>
          <p:nvPr/>
        </p:nvSpPr>
        <p:spPr bwMode="auto">
          <a:xfrm>
            <a:off x="2819400" y="346710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01011</a:t>
            </a:r>
          </a:p>
        </p:txBody>
      </p:sp>
      <p:sp>
        <p:nvSpPr>
          <p:cNvPr id="348170" name="Rectangle 10"/>
          <p:cNvSpPr>
            <a:spLocks noChangeArrowheads="1"/>
          </p:cNvSpPr>
          <p:nvPr/>
        </p:nvSpPr>
        <p:spPr bwMode="auto">
          <a:xfrm>
            <a:off x="2819400" y="375285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8171" name="Line 11"/>
          <p:cNvSpPr>
            <a:spLocks noChangeShapeType="1"/>
          </p:cNvSpPr>
          <p:nvPr/>
        </p:nvSpPr>
        <p:spPr bwMode="auto">
          <a:xfrm>
            <a:off x="1881188" y="3467100"/>
            <a:ext cx="938212"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172" name="Line 12"/>
          <p:cNvSpPr>
            <a:spLocks noChangeShapeType="1"/>
          </p:cNvSpPr>
          <p:nvPr/>
        </p:nvSpPr>
        <p:spPr bwMode="auto">
          <a:xfrm flipV="1">
            <a:off x="1881188" y="2266950"/>
            <a:ext cx="938212" cy="438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173" name="Text Box 13"/>
          <p:cNvSpPr txBox="1">
            <a:spLocks noChangeArrowheads="1"/>
          </p:cNvSpPr>
          <p:nvPr/>
        </p:nvSpPr>
        <p:spPr bwMode="auto">
          <a:xfrm>
            <a:off x="2332038" y="1981200"/>
            <a:ext cx="592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d’=1</a:t>
            </a:r>
          </a:p>
        </p:txBody>
      </p:sp>
      <p:sp>
        <p:nvSpPr>
          <p:cNvPr id="348174" name="Text Box 14"/>
          <p:cNvSpPr txBox="1">
            <a:spLocks noChangeArrowheads="1"/>
          </p:cNvSpPr>
          <p:nvPr/>
        </p:nvSpPr>
        <p:spPr bwMode="auto">
          <a:xfrm>
            <a:off x="2332038" y="3328988"/>
            <a:ext cx="487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d’=1</a:t>
            </a:r>
          </a:p>
        </p:txBody>
      </p:sp>
      <p:sp>
        <p:nvSpPr>
          <p:cNvPr id="348175" name="Text Box 15"/>
          <p:cNvSpPr txBox="1">
            <a:spLocks noChangeArrowheads="1"/>
          </p:cNvSpPr>
          <p:nvPr/>
        </p:nvSpPr>
        <p:spPr bwMode="auto">
          <a:xfrm>
            <a:off x="3886200" y="1981200"/>
            <a:ext cx="160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0</a:t>
            </a:r>
          </a:p>
        </p:txBody>
      </p:sp>
      <p:sp>
        <p:nvSpPr>
          <p:cNvPr id="348176" name="Text Box 16"/>
          <p:cNvSpPr txBox="1">
            <a:spLocks noChangeArrowheads="1"/>
          </p:cNvSpPr>
          <p:nvPr/>
        </p:nvSpPr>
        <p:spPr bwMode="auto">
          <a:xfrm>
            <a:off x="3886200" y="3467100"/>
            <a:ext cx="160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1</a:t>
            </a:r>
          </a:p>
        </p:txBody>
      </p:sp>
      <p:sp>
        <p:nvSpPr>
          <p:cNvPr id="348177" name="Rectangle 17"/>
          <p:cNvSpPr>
            <a:spLocks noChangeArrowheads="1"/>
          </p:cNvSpPr>
          <p:nvPr/>
        </p:nvSpPr>
        <p:spPr bwMode="auto">
          <a:xfrm>
            <a:off x="3048000" y="19812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01010</a:t>
            </a:r>
          </a:p>
        </p:txBody>
      </p:sp>
      <p:sp>
        <p:nvSpPr>
          <p:cNvPr id="348178" name="Rectangle 18"/>
          <p:cNvSpPr>
            <a:spLocks noChangeArrowheads="1"/>
          </p:cNvSpPr>
          <p:nvPr/>
        </p:nvSpPr>
        <p:spPr bwMode="auto">
          <a:xfrm>
            <a:off x="3048000" y="226695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11110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fld id="{BB3E2163-87EB-4446-B8D5-47268AEEA74F}" type="slidenum">
              <a:rPr lang="en-US"/>
              <a:pPr/>
              <a:t>18</a:t>
            </a:fld>
            <a:endParaRPr lang="en-US"/>
          </a:p>
        </p:txBody>
      </p:sp>
      <p:sp>
        <p:nvSpPr>
          <p:cNvPr id="349186" name="Text Box 2"/>
          <p:cNvSpPr txBox="1">
            <a:spLocks noChangeArrowheads="1"/>
          </p:cNvSpPr>
          <p:nvPr/>
        </p:nvSpPr>
        <p:spPr bwMode="auto">
          <a:xfrm>
            <a:off x="592138" y="228600"/>
            <a:ext cx="685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Insert 10000</a:t>
            </a:r>
          </a:p>
          <a:p>
            <a:pPr lvl="1">
              <a:buClr>
                <a:srgbClr val="CC0000"/>
              </a:buClr>
              <a:buFontTx/>
              <a:buChar char="•"/>
            </a:pPr>
            <a:r>
              <a:rPr lang="en-US" dirty="0">
                <a:solidFill>
                  <a:srgbClr val="000000"/>
                </a:solidFill>
              </a:rPr>
              <a:t>Increase the directory size by 2 </a:t>
            </a:r>
          </a:p>
        </p:txBody>
      </p:sp>
      <p:grpSp>
        <p:nvGrpSpPr>
          <p:cNvPr id="349187" name="Group 3"/>
          <p:cNvGrpSpPr>
            <a:grpSpLocks/>
          </p:cNvGrpSpPr>
          <p:nvPr/>
        </p:nvGrpSpPr>
        <p:grpSpPr bwMode="auto">
          <a:xfrm>
            <a:off x="1443038" y="3295650"/>
            <a:ext cx="644525" cy="762000"/>
            <a:chOff x="576" y="1800"/>
            <a:chExt cx="406" cy="480"/>
          </a:xfrm>
        </p:grpSpPr>
        <p:sp>
          <p:nvSpPr>
            <p:cNvPr id="349188" name="Rectangle 4"/>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00</a:t>
              </a:r>
            </a:p>
          </p:txBody>
        </p:sp>
        <p:sp>
          <p:nvSpPr>
            <p:cNvPr id="349189" name="Rectangle 5"/>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01</a:t>
              </a:r>
            </a:p>
          </p:txBody>
        </p:sp>
      </p:grpSp>
      <p:sp>
        <p:nvSpPr>
          <p:cNvPr id="349190" name="Text Box 6"/>
          <p:cNvSpPr txBox="1">
            <a:spLocks noChangeArrowheads="1"/>
          </p:cNvSpPr>
          <p:nvPr/>
        </p:nvSpPr>
        <p:spPr bwMode="auto">
          <a:xfrm>
            <a:off x="384175" y="3600450"/>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 =2</a:t>
            </a:r>
          </a:p>
        </p:txBody>
      </p:sp>
      <p:sp>
        <p:nvSpPr>
          <p:cNvPr id="349193" name="Rectangle 9"/>
          <p:cNvSpPr>
            <a:spLocks noChangeArrowheads="1"/>
          </p:cNvSpPr>
          <p:nvPr/>
        </p:nvSpPr>
        <p:spPr bwMode="auto">
          <a:xfrm>
            <a:off x="3025775" y="405765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01011</a:t>
            </a:r>
          </a:p>
        </p:txBody>
      </p:sp>
      <p:sp>
        <p:nvSpPr>
          <p:cNvPr id="349194" name="Rectangle 10"/>
          <p:cNvSpPr>
            <a:spLocks noChangeArrowheads="1"/>
          </p:cNvSpPr>
          <p:nvPr/>
        </p:nvSpPr>
        <p:spPr bwMode="auto">
          <a:xfrm>
            <a:off x="3025775" y="4343400"/>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9195" name="Line 11"/>
          <p:cNvSpPr>
            <a:spLocks noChangeShapeType="1"/>
          </p:cNvSpPr>
          <p:nvPr/>
        </p:nvSpPr>
        <p:spPr bwMode="auto">
          <a:xfrm>
            <a:off x="2100263" y="3873500"/>
            <a:ext cx="925512" cy="469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96" name="Line 12"/>
          <p:cNvSpPr>
            <a:spLocks noChangeShapeType="1"/>
          </p:cNvSpPr>
          <p:nvPr/>
        </p:nvSpPr>
        <p:spPr bwMode="auto">
          <a:xfrm flipV="1">
            <a:off x="2087563" y="2217738"/>
            <a:ext cx="890587" cy="1077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98" name="Text Box 14"/>
          <p:cNvSpPr txBox="1">
            <a:spLocks noChangeArrowheads="1"/>
          </p:cNvSpPr>
          <p:nvPr/>
        </p:nvSpPr>
        <p:spPr bwMode="auto">
          <a:xfrm>
            <a:off x="2538413" y="3919538"/>
            <a:ext cx="487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d’=1</a:t>
            </a:r>
          </a:p>
        </p:txBody>
      </p:sp>
      <p:sp>
        <p:nvSpPr>
          <p:cNvPr id="349200" name="Text Box 16"/>
          <p:cNvSpPr txBox="1">
            <a:spLocks noChangeArrowheads="1"/>
          </p:cNvSpPr>
          <p:nvPr/>
        </p:nvSpPr>
        <p:spPr bwMode="auto">
          <a:xfrm>
            <a:off x="4092575" y="4057650"/>
            <a:ext cx="160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1</a:t>
            </a:r>
          </a:p>
        </p:txBody>
      </p:sp>
      <p:grpSp>
        <p:nvGrpSpPr>
          <p:cNvPr id="349207" name="Group 23"/>
          <p:cNvGrpSpPr>
            <a:grpSpLocks/>
          </p:cNvGrpSpPr>
          <p:nvPr/>
        </p:nvGrpSpPr>
        <p:grpSpPr bwMode="auto">
          <a:xfrm>
            <a:off x="2490788" y="2754313"/>
            <a:ext cx="3154362" cy="639762"/>
            <a:chOff x="1469" y="1248"/>
            <a:chExt cx="1987" cy="403"/>
          </a:xfrm>
        </p:grpSpPr>
        <p:sp>
          <p:nvSpPr>
            <p:cNvPr id="349191" name="Rectangle 7"/>
            <p:cNvSpPr>
              <a:spLocks noChangeArrowheads="1"/>
            </p:cNvSpPr>
            <p:nvPr/>
          </p:nvSpPr>
          <p:spPr bwMode="auto">
            <a:xfrm>
              <a:off x="1776" y="1248"/>
              <a:ext cx="672" cy="1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9192" name="Rectangle 8"/>
            <p:cNvSpPr>
              <a:spLocks noChangeArrowheads="1"/>
            </p:cNvSpPr>
            <p:nvPr/>
          </p:nvSpPr>
          <p:spPr bwMode="auto">
            <a:xfrm>
              <a:off x="1776" y="1428"/>
              <a:ext cx="672" cy="1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9197" name="Text Box 13"/>
            <p:cNvSpPr txBox="1">
              <a:spLocks noChangeArrowheads="1"/>
            </p:cNvSpPr>
            <p:nvPr/>
          </p:nvSpPr>
          <p:spPr bwMode="auto">
            <a:xfrm>
              <a:off x="1469" y="1248"/>
              <a:ext cx="3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d’=2</a:t>
              </a:r>
            </a:p>
          </p:txBody>
        </p:sp>
        <p:sp>
          <p:nvSpPr>
            <p:cNvPr id="349199" name="Text Box 15"/>
            <p:cNvSpPr txBox="1">
              <a:spLocks noChangeArrowheads="1"/>
            </p:cNvSpPr>
            <p:nvPr/>
          </p:nvSpPr>
          <p:spPr bwMode="auto">
            <a:xfrm>
              <a:off x="2448" y="1248"/>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10</a:t>
              </a:r>
            </a:p>
          </p:txBody>
        </p:sp>
        <p:sp>
          <p:nvSpPr>
            <p:cNvPr id="349201" name="Rectangle 17"/>
            <p:cNvSpPr>
              <a:spLocks noChangeArrowheads="1"/>
            </p:cNvSpPr>
            <p:nvPr/>
          </p:nvSpPr>
          <p:spPr bwMode="auto">
            <a:xfrm>
              <a:off x="1920" y="124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01010</a:t>
              </a:r>
            </a:p>
          </p:txBody>
        </p:sp>
        <p:sp>
          <p:nvSpPr>
            <p:cNvPr id="349202" name="Rectangle 18"/>
            <p:cNvSpPr>
              <a:spLocks noChangeArrowheads="1"/>
            </p:cNvSpPr>
            <p:nvPr/>
          </p:nvSpPr>
          <p:spPr bwMode="auto">
            <a:xfrm>
              <a:off x="1920" y="142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11110</a:t>
              </a:r>
            </a:p>
          </p:txBody>
        </p:sp>
      </p:grpSp>
      <p:grpSp>
        <p:nvGrpSpPr>
          <p:cNvPr id="349203" name="Group 19"/>
          <p:cNvGrpSpPr>
            <a:grpSpLocks/>
          </p:cNvGrpSpPr>
          <p:nvPr/>
        </p:nvGrpSpPr>
        <p:grpSpPr bwMode="auto">
          <a:xfrm>
            <a:off x="1443038" y="4057650"/>
            <a:ext cx="644525" cy="762000"/>
            <a:chOff x="576" y="1800"/>
            <a:chExt cx="406" cy="480"/>
          </a:xfrm>
        </p:grpSpPr>
        <p:sp>
          <p:nvSpPr>
            <p:cNvPr id="349204" name="Rectangle 20"/>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349205" name="Rectangle 21"/>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grpSp>
      <p:sp>
        <p:nvSpPr>
          <p:cNvPr id="349206" name="Line 22"/>
          <p:cNvSpPr>
            <a:spLocks noChangeShapeType="1"/>
          </p:cNvSpPr>
          <p:nvPr/>
        </p:nvSpPr>
        <p:spPr bwMode="auto">
          <a:xfrm flipV="1">
            <a:off x="2087563" y="4343400"/>
            <a:ext cx="938212" cy="354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9208" name="Group 24"/>
          <p:cNvGrpSpPr>
            <a:grpSpLocks/>
          </p:cNvGrpSpPr>
          <p:nvPr/>
        </p:nvGrpSpPr>
        <p:grpSpPr bwMode="auto">
          <a:xfrm>
            <a:off x="2514600" y="1931988"/>
            <a:ext cx="3154363" cy="639762"/>
            <a:chOff x="1469" y="1248"/>
            <a:chExt cx="1987" cy="403"/>
          </a:xfrm>
        </p:grpSpPr>
        <p:sp>
          <p:nvSpPr>
            <p:cNvPr id="349209" name="Rectangle 25"/>
            <p:cNvSpPr>
              <a:spLocks noChangeArrowheads="1"/>
            </p:cNvSpPr>
            <p:nvPr/>
          </p:nvSpPr>
          <p:spPr bwMode="auto">
            <a:xfrm>
              <a:off x="1776" y="1248"/>
              <a:ext cx="672" cy="1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9210" name="Rectangle 26"/>
            <p:cNvSpPr>
              <a:spLocks noChangeArrowheads="1"/>
            </p:cNvSpPr>
            <p:nvPr/>
          </p:nvSpPr>
          <p:spPr bwMode="auto">
            <a:xfrm>
              <a:off x="1776" y="1428"/>
              <a:ext cx="672" cy="1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49211" name="Text Box 27"/>
            <p:cNvSpPr txBox="1">
              <a:spLocks noChangeArrowheads="1"/>
            </p:cNvSpPr>
            <p:nvPr/>
          </p:nvSpPr>
          <p:spPr bwMode="auto">
            <a:xfrm>
              <a:off x="1469" y="1248"/>
              <a:ext cx="3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d’=2</a:t>
              </a:r>
            </a:p>
          </p:txBody>
        </p:sp>
        <p:sp>
          <p:nvSpPr>
            <p:cNvPr id="349212" name="Text Box 28"/>
            <p:cNvSpPr txBox="1">
              <a:spLocks noChangeArrowheads="1"/>
            </p:cNvSpPr>
            <p:nvPr/>
          </p:nvSpPr>
          <p:spPr bwMode="auto">
            <a:xfrm>
              <a:off x="2448" y="1248"/>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00</a:t>
              </a:r>
            </a:p>
          </p:txBody>
        </p:sp>
        <p:sp>
          <p:nvSpPr>
            <p:cNvPr id="349213" name="Rectangle 29"/>
            <p:cNvSpPr>
              <a:spLocks noChangeArrowheads="1"/>
            </p:cNvSpPr>
            <p:nvPr/>
          </p:nvSpPr>
          <p:spPr bwMode="auto">
            <a:xfrm>
              <a:off x="1920" y="124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10000</a:t>
              </a:r>
            </a:p>
          </p:txBody>
        </p:sp>
        <p:sp>
          <p:nvSpPr>
            <p:cNvPr id="349214" name="Rectangle 30"/>
            <p:cNvSpPr>
              <a:spLocks noChangeArrowheads="1"/>
            </p:cNvSpPr>
            <p:nvPr/>
          </p:nvSpPr>
          <p:spPr bwMode="auto">
            <a:xfrm>
              <a:off x="1920" y="142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400" b="1"/>
            </a:p>
          </p:txBody>
        </p:sp>
      </p:grpSp>
      <p:sp>
        <p:nvSpPr>
          <p:cNvPr id="349216" name="Line 32"/>
          <p:cNvSpPr>
            <a:spLocks noChangeShapeType="1"/>
          </p:cNvSpPr>
          <p:nvPr/>
        </p:nvSpPr>
        <p:spPr bwMode="auto">
          <a:xfrm flipV="1">
            <a:off x="2087563" y="3028950"/>
            <a:ext cx="890587" cy="1246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3"/>
          <p:cNvSpPr>
            <a:spLocks noGrp="1"/>
          </p:cNvSpPr>
          <p:nvPr>
            <p:ph type="sldNum" sz="quarter" idx="10"/>
          </p:nvPr>
        </p:nvSpPr>
        <p:spPr/>
        <p:txBody>
          <a:bodyPr/>
          <a:lstStyle/>
          <a:p>
            <a:fld id="{8B58806A-11F1-4BB1-A649-A06339BF54E0}" type="slidenum">
              <a:rPr lang="en-US"/>
              <a:pPr/>
              <a:t>19</a:t>
            </a:fld>
            <a:endParaRPr lang="en-US"/>
          </a:p>
        </p:txBody>
      </p:sp>
      <p:sp>
        <p:nvSpPr>
          <p:cNvPr id="350210" name="Text Box 2"/>
          <p:cNvSpPr txBox="1">
            <a:spLocks noChangeArrowheads="1"/>
          </p:cNvSpPr>
          <p:nvPr/>
        </p:nvSpPr>
        <p:spPr bwMode="auto">
          <a:xfrm>
            <a:off x="592138" y="228600"/>
            <a:ext cx="685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Insert 10010</a:t>
            </a:r>
          </a:p>
          <a:p>
            <a:pPr lvl="1">
              <a:buClr>
                <a:srgbClr val="CC0000"/>
              </a:buClr>
              <a:buFontTx/>
              <a:buChar char="•"/>
            </a:pPr>
            <a:r>
              <a:rPr lang="en-US">
                <a:solidFill>
                  <a:srgbClr val="000000"/>
                </a:solidFill>
              </a:rPr>
              <a:t>Increase the directory size by 2 again</a:t>
            </a:r>
          </a:p>
        </p:txBody>
      </p:sp>
      <p:grpSp>
        <p:nvGrpSpPr>
          <p:cNvPr id="350211" name="Group 3"/>
          <p:cNvGrpSpPr>
            <a:grpSpLocks/>
          </p:cNvGrpSpPr>
          <p:nvPr/>
        </p:nvGrpSpPr>
        <p:grpSpPr bwMode="auto">
          <a:xfrm>
            <a:off x="1443038" y="2373313"/>
            <a:ext cx="644525" cy="762000"/>
            <a:chOff x="576" y="1800"/>
            <a:chExt cx="406" cy="480"/>
          </a:xfrm>
        </p:grpSpPr>
        <p:sp>
          <p:nvSpPr>
            <p:cNvPr id="350212" name="Rectangle 4"/>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000</a:t>
              </a:r>
            </a:p>
          </p:txBody>
        </p:sp>
        <p:sp>
          <p:nvSpPr>
            <p:cNvPr id="350213" name="Rectangle 5"/>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001</a:t>
              </a:r>
            </a:p>
          </p:txBody>
        </p:sp>
      </p:grpSp>
      <p:sp>
        <p:nvSpPr>
          <p:cNvPr id="350214" name="Text Box 6"/>
          <p:cNvSpPr txBox="1">
            <a:spLocks noChangeArrowheads="1"/>
          </p:cNvSpPr>
          <p:nvPr/>
        </p:nvSpPr>
        <p:spPr bwMode="auto">
          <a:xfrm>
            <a:off x="384175" y="3600450"/>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 =3</a:t>
            </a:r>
          </a:p>
        </p:txBody>
      </p:sp>
      <p:sp>
        <p:nvSpPr>
          <p:cNvPr id="350218" name="Line 10"/>
          <p:cNvSpPr>
            <a:spLocks noChangeShapeType="1"/>
          </p:cNvSpPr>
          <p:nvPr/>
        </p:nvSpPr>
        <p:spPr bwMode="auto">
          <a:xfrm>
            <a:off x="2087563" y="3021013"/>
            <a:ext cx="938212" cy="2298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15" name="Rectangle 7"/>
          <p:cNvSpPr>
            <a:spLocks noChangeArrowheads="1"/>
          </p:cNvSpPr>
          <p:nvPr/>
        </p:nvSpPr>
        <p:spPr bwMode="auto">
          <a:xfrm>
            <a:off x="3025775" y="5319713"/>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01011</a:t>
            </a:r>
          </a:p>
        </p:txBody>
      </p:sp>
      <p:sp>
        <p:nvSpPr>
          <p:cNvPr id="350216" name="Rectangle 8"/>
          <p:cNvSpPr>
            <a:spLocks noChangeArrowheads="1"/>
          </p:cNvSpPr>
          <p:nvPr/>
        </p:nvSpPr>
        <p:spPr bwMode="auto">
          <a:xfrm>
            <a:off x="3025775" y="5605463"/>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0219" name="Text Box 11"/>
          <p:cNvSpPr txBox="1">
            <a:spLocks noChangeArrowheads="1"/>
          </p:cNvSpPr>
          <p:nvPr/>
        </p:nvSpPr>
        <p:spPr bwMode="auto">
          <a:xfrm>
            <a:off x="2538413" y="5283200"/>
            <a:ext cx="487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d’=1</a:t>
            </a:r>
          </a:p>
        </p:txBody>
      </p:sp>
      <p:sp>
        <p:nvSpPr>
          <p:cNvPr id="350220" name="Text Box 12"/>
          <p:cNvSpPr txBox="1">
            <a:spLocks noChangeArrowheads="1"/>
          </p:cNvSpPr>
          <p:nvPr/>
        </p:nvSpPr>
        <p:spPr bwMode="auto">
          <a:xfrm>
            <a:off x="4092575" y="5319713"/>
            <a:ext cx="16002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1</a:t>
            </a:r>
          </a:p>
        </p:txBody>
      </p:sp>
      <p:grpSp>
        <p:nvGrpSpPr>
          <p:cNvPr id="350221" name="Group 13"/>
          <p:cNvGrpSpPr>
            <a:grpSpLocks/>
          </p:cNvGrpSpPr>
          <p:nvPr/>
        </p:nvGrpSpPr>
        <p:grpSpPr bwMode="auto">
          <a:xfrm>
            <a:off x="2538413" y="1371600"/>
            <a:ext cx="3154362" cy="639763"/>
            <a:chOff x="1469" y="1248"/>
            <a:chExt cx="1987" cy="403"/>
          </a:xfrm>
        </p:grpSpPr>
        <p:sp>
          <p:nvSpPr>
            <p:cNvPr id="350222" name="Rectangle 14"/>
            <p:cNvSpPr>
              <a:spLocks noChangeArrowheads="1"/>
            </p:cNvSpPr>
            <p:nvPr/>
          </p:nvSpPr>
          <p:spPr bwMode="auto">
            <a:xfrm>
              <a:off x="1776" y="1248"/>
              <a:ext cx="672" cy="1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0223" name="Rectangle 15"/>
            <p:cNvSpPr>
              <a:spLocks noChangeArrowheads="1"/>
            </p:cNvSpPr>
            <p:nvPr/>
          </p:nvSpPr>
          <p:spPr bwMode="auto">
            <a:xfrm>
              <a:off x="1776" y="1428"/>
              <a:ext cx="672" cy="1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0224" name="Text Box 16"/>
            <p:cNvSpPr txBox="1">
              <a:spLocks noChangeArrowheads="1"/>
            </p:cNvSpPr>
            <p:nvPr/>
          </p:nvSpPr>
          <p:spPr bwMode="auto">
            <a:xfrm>
              <a:off x="1469" y="1248"/>
              <a:ext cx="3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d’=3</a:t>
              </a:r>
            </a:p>
          </p:txBody>
        </p:sp>
        <p:sp>
          <p:nvSpPr>
            <p:cNvPr id="350225" name="Text Box 17"/>
            <p:cNvSpPr txBox="1">
              <a:spLocks noChangeArrowheads="1"/>
            </p:cNvSpPr>
            <p:nvPr/>
          </p:nvSpPr>
          <p:spPr bwMode="auto">
            <a:xfrm>
              <a:off x="2448" y="1248"/>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010</a:t>
              </a:r>
            </a:p>
          </p:txBody>
        </p:sp>
        <p:sp>
          <p:nvSpPr>
            <p:cNvPr id="350226" name="Rectangle 18"/>
            <p:cNvSpPr>
              <a:spLocks noChangeArrowheads="1"/>
            </p:cNvSpPr>
            <p:nvPr/>
          </p:nvSpPr>
          <p:spPr bwMode="auto">
            <a:xfrm>
              <a:off x="1920" y="124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01010</a:t>
              </a:r>
            </a:p>
          </p:txBody>
        </p:sp>
        <p:sp>
          <p:nvSpPr>
            <p:cNvPr id="350227" name="Rectangle 19"/>
            <p:cNvSpPr>
              <a:spLocks noChangeArrowheads="1"/>
            </p:cNvSpPr>
            <p:nvPr/>
          </p:nvSpPr>
          <p:spPr bwMode="auto">
            <a:xfrm>
              <a:off x="1920" y="142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400" b="1"/>
            </a:p>
          </p:txBody>
        </p:sp>
      </p:grpSp>
      <p:grpSp>
        <p:nvGrpSpPr>
          <p:cNvPr id="350228" name="Group 20"/>
          <p:cNvGrpSpPr>
            <a:grpSpLocks/>
          </p:cNvGrpSpPr>
          <p:nvPr/>
        </p:nvGrpSpPr>
        <p:grpSpPr bwMode="auto">
          <a:xfrm>
            <a:off x="1443038" y="3135313"/>
            <a:ext cx="644525" cy="762000"/>
            <a:chOff x="576" y="1800"/>
            <a:chExt cx="406" cy="480"/>
          </a:xfrm>
        </p:grpSpPr>
        <p:sp>
          <p:nvSpPr>
            <p:cNvPr id="350229" name="Rectangle 21"/>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010</a:t>
              </a:r>
            </a:p>
          </p:txBody>
        </p:sp>
        <p:sp>
          <p:nvSpPr>
            <p:cNvPr id="350230" name="Rectangle 22"/>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011</a:t>
              </a:r>
            </a:p>
          </p:txBody>
        </p:sp>
      </p:grpSp>
      <p:sp>
        <p:nvSpPr>
          <p:cNvPr id="350233" name="Rectangle 25"/>
          <p:cNvSpPr>
            <a:spLocks noChangeArrowheads="1"/>
          </p:cNvSpPr>
          <p:nvPr/>
        </p:nvSpPr>
        <p:spPr bwMode="auto">
          <a:xfrm>
            <a:off x="3025775" y="4278313"/>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0234" name="Rectangle 26"/>
          <p:cNvSpPr>
            <a:spLocks noChangeArrowheads="1"/>
          </p:cNvSpPr>
          <p:nvPr/>
        </p:nvSpPr>
        <p:spPr bwMode="auto">
          <a:xfrm>
            <a:off x="3025775" y="4564063"/>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0235" name="Text Box 27"/>
          <p:cNvSpPr txBox="1">
            <a:spLocks noChangeArrowheads="1"/>
          </p:cNvSpPr>
          <p:nvPr/>
        </p:nvSpPr>
        <p:spPr bwMode="auto">
          <a:xfrm>
            <a:off x="2593975" y="4278313"/>
            <a:ext cx="7667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d’=2</a:t>
            </a:r>
          </a:p>
        </p:txBody>
      </p:sp>
      <p:sp>
        <p:nvSpPr>
          <p:cNvPr id="350236" name="Text Box 28"/>
          <p:cNvSpPr txBox="1">
            <a:spLocks noChangeArrowheads="1"/>
          </p:cNvSpPr>
          <p:nvPr/>
        </p:nvSpPr>
        <p:spPr bwMode="auto">
          <a:xfrm>
            <a:off x="4092575" y="4278313"/>
            <a:ext cx="16002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00</a:t>
            </a:r>
          </a:p>
        </p:txBody>
      </p:sp>
      <p:sp>
        <p:nvSpPr>
          <p:cNvPr id="350237" name="Rectangle 29"/>
          <p:cNvSpPr>
            <a:spLocks noChangeArrowheads="1"/>
          </p:cNvSpPr>
          <p:nvPr/>
        </p:nvSpPr>
        <p:spPr bwMode="auto">
          <a:xfrm>
            <a:off x="3254375" y="4278313"/>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10000</a:t>
            </a:r>
          </a:p>
        </p:txBody>
      </p:sp>
      <p:sp>
        <p:nvSpPr>
          <p:cNvPr id="350238" name="Rectangle 30"/>
          <p:cNvSpPr>
            <a:spLocks noChangeArrowheads="1"/>
          </p:cNvSpPr>
          <p:nvPr/>
        </p:nvSpPr>
        <p:spPr bwMode="auto">
          <a:xfrm>
            <a:off x="3254375" y="4564063"/>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400" b="1"/>
          </a:p>
        </p:txBody>
      </p:sp>
      <p:grpSp>
        <p:nvGrpSpPr>
          <p:cNvPr id="350240" name="Group 32"/>
          <p:cNvGrpSpPr>
            <a:grpSpLocks/>
          </p:cNvGrpSpPr>
          <p:nvPr/>
        </p:nvGrpSpPr>
        <p:grpSpPr bwMode="auto">
          <a:xfrm>
            <a:off x="1443038" y="3897313"/>
            <a:ext cx="644525" cy="762000"/>
            <a:chOff x="576" y="1800"/>
            <a:chExt cx="406" cy="480"/>
          </a:xfrm>
        </p:grpSpPr>
        <p:sp>
          <p:nvSpPr>
            <p:cNvPr id="350241" name="Rectangle 33"/>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350242" name="Rectangle 34"/>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101</a:t>
              </a:r>
            </a:p>
          </p:txBody>
        </p:sp>
      </p:grpSp>
      <p:grpSp>
        <p:nvGrpSpPr>
          <p:cNvPr id="350243" name="Group 35"/>
          <p:cNvGrpSpPr>
            <a:grpSpLocks/>
          </p:cNvGrpSpPr>
          <p:nvPr/>
        </p:nvGrpSpPr>
        <p:grpSpPr bwMode="auto">
          <a:xfrm>
            <a:off x="1443038" y="4659313"/>
            <a:ext cx="644525" cy="762000"/>
            <a:chOff x="576" y="1800"/>
            <a:chExt cx="406" cy="480"/>
          </a:xfrm>
        </p:grpSpPr>
        <p:sp>
          <p:nvSpPr>
            <p:cNvPr id="350244" name="Rectangle 36"/>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110</a:t>
              </a:r>
            </a:p>
          </p:txBody>
        </p:sp>
        <p:sp>
          <p:nvSpPr>
            <p:cNvPr id="350245" name="Rectangle 37"/>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111</a:t>
              </a:r>
            </a:p>
          </p:txBody>
        </p:sp>
      </p:grpSp>
      <p:sp>
        <p:nvSpPr>
          <p:cNvPr id="350248" name="Rectangle 40"/>
          <p:cNvSpPr>
            <a:spLocks noChangeArrowheads="1"/>
          </p:cNvSpPr>
          <p:nvPr/>
        </p:nvSpPr>
        <p:spPr bwMode="auto">
          <a:xfrm>
            <a:off x="3025775" y="2217738"/>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0249" name="Rectangle 41"/>
          <p:cNvSpPr>
            <a:spLocks noChangeArrowheads="1"/>
          </p:cNvSpPr>
          <p:nvPr/>
        </p:nvSpPr>
        <p:spPr bwMode="auto">
          <a:xfrm>
            <a:off x="3025775" y="2503488"/>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0250" name="Text Box 42"/>
          <p:cNvSpPr txBox="1">
            <a:spLocks noChangeArrowheads="1"/>
          </p:cNvSpPr>
          <p:nvPr/>
        </p:nvSpPr>
        <p:spPr bwMode="auto">
          <a:xfrm>
            <a:off x="2593975" y="2217738"/>
            <a:ext cx="5921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d’=3</a:t>
            </a:r>
          </a:p>
        </p:txBody>
      </p:sp>
      <p:sp>
        <p:nvSpPr>
          <p:cNvPr id="350251" name="Text Box 43"/>
          <p:cNvSpPr txBox="1">
            <a:spLocks noChangeArrowheads="1"/>
          </p:cNvSpPr>
          <p:nvPr/>
        </p:nvSpPr>
        <p:spPr bwMode="auto">
          <a:xfrm>
            <a:off x="4092575" y="2217738"/>
            <a:ext cx="16002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110</a:t>
            </a:r>
          </a:p>
        </p:txBody>
      </p:sp>
      <p:sp>
        <p:nvSpPr>
          <p:cNvPr id="350252" name="Rectangle 44"/>
          <p:cNvSpPr>
            <a:spLocks noChangeArrowheads="1"/>
          </p:cNvSpPr>
          <p:nvPr/>
        </p:nvSpPr>
        <p:spPr bwMode="auto">
          <a:xfrm>
            <a:off x="3254375" y="2217738"/>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400" b="1"/>
          </a:p>
        </p:txBody>
      </p:sp>
      <p:sp>
        <p:nvSpPr>
          <p:cNvPr id="350253" name="Rectangle 45"/>
          <p:cNvSpPr>
            <a:spLocks noChangeArrowheads="1"/>
          </p:cNvSpPr>
          <p:nvPr/>
        </p:nvSpPr>
        <p:spPr bwMode="auto">
          <a:xfrm>
            <a:off x="3254375" y="2503488"/>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400" b="1"/>
          </a:p>
        </p:txBody>
      </p:sp>
      <p:sp>
        <p:nvSpPr>
          <p:cNvPr id="350254" name="Line 46"/>
          <p:cNvSpPr>
            <a:spLocks noChangeShapeType="1"/>
          </p:cNvSpPr>
          <p:nvPr/>
        </p:nvSpPr>
        <p:spPr bwMode="auto">
          <a:xfrm>
            <a:off x="2087563" y="3700463"/>
            <a:ext cx="938212" cy="161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55" name="Line 47"/>
          <p:cNvSpPr>
            <a:spLocks noChangeShapeType="1"/>
          </p:cNvSpPr>
          <p:nvPr/>
        </p:nvSpPr>
        <p:spPr bwMode="auto">
          <a:xfrm>
            <a:off x="2087563" y="4456113"/>
            <a:ext cx="89058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56" name="Line 48"/>
          <p:cNvSpPr>
            <a:spLocks noChangeShapeType="1"/>
          </p:cNvSpPr>
          <p:nvPr/>
        </p:nvSpPr>
        <p:spPr bwMode="auto">
          <a:xfrm>
            <a:off x="2087563" y="5181600"/>
            <a:ext cx="1042987" cy="138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57" name="Rectangle 49"/>
          <p:cNvSpPr>
            <a:spLocks noChangeArrowheads="1"/>
          </p:cNvSpPr>
          <p:nvPr/>
        </p:nvSpPr>
        <p:spPr bwMode="auto">
          <a:xfrm>
            <a:off x="3254375" y="2220913"/>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11110</a:t>
            </a:r>
          </a:p>
        </p:txBody>
      </p:sp>
      <p:sp>
        <p:nvSpPr>
          <p:cNvPr id="350258" name="Rectangle 50"/>
          <p:cNvSpPr>
            <a:spLocks noChangeArrowheads="1"/>
          </p:cNvSpPr>
          <p:nvPr/>
        </p:nvSpPr>
        <p:spPr bwMode="auto">
          <a:xfrm>
            <a:off x="3254375" y="1638300"/>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000000"/>
                </a:solidFill>
              </a:rPr>
              <a:t>10010</a:t>
            </a:r>
          </a:p>
        </p:txBody>
      </p:sp>
      <p:sp>
        <p:nvSpPr>
          <p:cNvPr id="350259" name="Line 51"/>
          <p:cNvSpPr>
            <a:spLocks noChangeShapeType="1"/>
          </p:cNvSpPr>
          <p:nvPr/>
        </p:nvSpPr>
        <p:spPr bwMode="auto">
          <a:xfrm>
            <a:off x="2087563" y="2522538"/>
            <a:ext cx="938212" cy="175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60" name="Line 52"/>
          <p:cNvSpPr>
            <a:spLocks noChangeShapeType="1"/>
          </p:cNvSpPr>
          <p:nvPr/>
        </p:nvSpPr>
        <p:spPr bwMode="auto">
          <a:xfrm flipV="1">
            <a:off x="2087563" y="1676400"/>
            <a:ext cx="938212"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61" name="Line 53"/>
          <p:cNvSpPr>
            <a:spLocks noChangeShapeType="1"/>
          </p:cNvSpPr>
          <p:nvPr/>
        </p:nvSpPr>
        <p:spPr bwMode="auto">
          <a:xfrm>
            <a:off x="2087563" y="4057650"/>
            <a:ext cx="890587"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62" name="Line 54"/>
          <p:cNvSpPr>
            <a:spLocks noChangeShapeType="1"/>
          </p:cNvSpPr>
          <p:nvPr/>
        </p:nvSpPr>
        <p:spPr bwMode="auto">
          <a:xfrm flipV="1">
            <a:off x="2092325" y="2525713"/>
            <a:ext cx="933450" cy="2343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FC408E5-895F-4C33-8D4D-4029A11EE9AB}" type="slidenum">
              <a:rPr lang="en-US"/>
              <a:pPr/>
              <a:t>2</a:t>
            </a:fld>
            <a:endParaRPr lang="en-US"/>
          </a:p>
        </p:txBody>
      </p:sp>
      <p:sp>
        <p:nvSpPr>
          <p:cNvPr id="329730" name="Text Box 2"/>
          <p:cNvSpPr txBox="1">
            <a:spLocks noChangeArrowheads="1"/>
          </p:cNvSpPr>
          <p:nvPr/>
        </p:nvSpPr>
        <p:spPr bwMode="auto">
          <a:xfrm>
            <a:off x="457200" y="152400"/>
            <a:ext cx="8305800" cy="629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pPr>
            <a:r>
              <a:rPr lang="en-US" sz="3200" b="1" dirty="0">
                <a:solidFill>
                  <a:srgbClr val="000000"/>
                </a:solidFill>
              </a:rPr>
              <a:t>Hashing Techniques – Internal Hashing</a:t>
            </a:r>
          </a:p>
          <a:p>
            <a:pPr>
              <a:lnSpc>
                <a:spcPct val="90000"/>
              </a:lnSpc>
              <a:buClr>
                <a:srgbClr val="CC0000"/>
              </a:buClr>
              <a:buFontTx/>
              <a:buChar char="•"/>
            </a:pPr>
            <a:endParaRPr lang="en-US" sz="3200" b="1" dirty="0">
              <a:solidFill>
                <a:srgbClr val="000000"/>
              </a:solidFill>
            </a:endParaRPr>
          </a:p>
          <a:p>
            <a:pPr>
              <a:lnSpc>
                <a:spcPct val="90000"/>
              </a:lnSpc>
              <a:buClr>
                <a:srgbClr val="CC0000"/>
              </a:buClr>
              <a:buFontTx/>
              <a:buChar char="•"/>
            </a:pPr>
            <a:r>
              <a:rPr lang="en-US" dirty="0">
                <a:solidFill>
                  <a:srgbClr val="000000"/>
                </a:solidFill>
              </a:rPr>
              <a:t>A function called a </a:t>
            </a:r>
            <a:r>
              <a:rPr lang="en-US" i="1" dirty="0">
                <a:solidFill>
                  <a:srgbClr val="000000"/>
                </a:solidFill>
              </a:rPr>
              <a:t>hashing function</a:t>
            </a:r>
            <a:r>
              <a:rPr lang="en-US" dirty="0">
                <a:solidFill>
                  <a:srgbClr val="000000"/>
                </a:solidFill>
              </a:rPr>
              <a:t> is executed to calculate a record/block number</a:t>
            </a:r>
          </a:p>
          <a:p>
            <a:pPr>
              <a:lnSpc>
                <a:spcPct val="90000"/>
              </a:lnSpc>
              <a:buClr>
                <a:srgbClr val="CC0000"/>
              </a:buClr>
              <a:buFontTx/>
              <a:buChar char="•"/>
            </a:pPr>
            <a:endParaRPr lang="en-US" dirty="0">
              <a:solidFill>
                <a:srgbClr val="000000"/>
              </a:solidFill>
            </a:endParaRPr>
          </a:p>
          <a:p>
            <a:pPr>
              <a:lnSpc>
                <a:spcPct val="90000"/>
              </a:lnSpc>
              <a:buClr>
                <a:srgbClr val="CC0000"/>
              </a:buClr>
              <a:buFontTx/>
              <a:buChar char="•"/>
            </a:pPr>
            <a:r>
              <a:rPr lang="en-US" dirty="0">
                <a:solidFill>
                  <a:srgbClr val="000000"/>
                </a:solidFill>
              </a:rPr>
              <a:t>The hashing function accepts a parameter called </a:t>
            </a:r>
            <a:r>
              <a:rPr lang="en-US" i="1" dirty="0">
                <a:solidFill>
                  <a:srgbClr val="000000"/>
                </a:solidFill>
              </a:rPr>
              <a:t>hashing key </a:t>
            </a:r>
            <a:r>
              <a:rPr lang="en-US" dirty="0">
                <a:solidFill>
                  <a:srgbClr val="000000"/>
                </a:solidFill>
              </a:rPr>
              <a:t>and returns a number in which it is used to find an appropriate record/block in the file</a:t>
            </a:r>
          </a:p>
          <a:p>
            <a:pPr>
              <a:lnSpc>
                <a:spcPct val="90000"/>
              </a:lnSpc>
              <a:buClr>
                <a:srgbClr val="CC0000"/>
              </a:buClr>
              <a:buFontTx/>
              <a:buChar char="•"/>
            </a:pPr>
            <a:endParaRPr lang="en-US" dirty="0">
              <a:solidFill>
                <a:srgbClr val="000000"/>
              </a:solidFill>
            </a:endParaRPr>
          </a:p>
          <a:p>
            <a:pPr>
              <a:lnSpc>
                <a:spcPct val="90000"/>
              </a:lnSpc>
              <a:buClr>
                <a:srgbClr val="CC0000"/>
              </a:buClr>
              <a:buFontTx/>
              <a:buChar char="•"/>
            </a:pPr>
            <a:r>
              <a:rPr lang="en-US" dirty="0">
                <a:solidFill>
                  <a:srgbClr val="000000"/>
                </a:solidFill>
              </a:rPr>
              <a:t>An example of hashing function can be:</a:t>
            </a:r>
          </a:p>
          <a:p>
            <a:pPr>
              <a:lnSpc>
                <a:spcPct val="90000"/>
              </a:lnSpc>
              <a:buClr>
                <a:srgbClr val="CC0000"/>
              </a:buClr>
            </a:pPr>
            <a:r>
              <a:rPr lang="en-US" i="1" dirty="0">
                <a:solidFill>
                  <a:srgbClr val="000000"/>
                </a:solidFill>
              </a:rPr>
              <a:t>				h(Key) = key % 100</a:t>
            </a:r>
          </a:p>
          <a:p>
            <a:pPr>
              <a:lnSpc>
                <a:spcPct val="90000"/>
              </a:lnSpc>
              <a:buClr>
                <a:srgbClr val="CC0000"/>
              </a:buClr>
            </a:pPr>
            <a:endParaRPr lang="en-US" i="1" dirty="0">
              <a:solidFill>
                <a:srgbClr val="000000"/>
              </a:solidFill>
            </a:endParaRPr>
          </a:p>
          <a:p>
            <a:pPr>
              <a:lnSpc>
                <a:spcPct val="90000"/>
              </a:lnSpc>
              <a:buClr>
                <a:srgbClr val="CC0000"/>
              </a:buClr>
              <a:buFontTx/>
              <a:buChar char="•"/>
            </a:pPr>
            <a:r>
              <a:rPr lang="en-US" dirty="0">
                <a:solidFill>
                  <a:srgbClr val="000000"/>
                </a:solidFill>
              </a:rPr>
              <a:t>For example if the key is 12345, we are looking for record 45 because</a:t>
            </a:r>
          </a:p>
          <a:p>
            <a:pPr>
              <a:lnSpc>
                <a:spcPct val="90000"/>
              </a:lnSpc>
              <a:buClr>
                <a:srgbClr val="CC0000"/>
              </a:buClr>
            </a:pPr>
            <a:r>
              <a:rPr lang="en-US" i="1" dirty="0">
                <a:solidFill>
                  <a:srgbClr val="000000"/>
                </a:solidFill>
              </a:rPr>
              <a:t>				h(12345) = 12345 % 100 = 45</a:t>
            </a:r>
          </a:p>
          <a:p>
            <a:pPr>
              <a:lnSpc>
                <a:spcPct val="90000"/>
              </a:lnSpc>
              <a:buClr>
                <a:srgbClr val="CC0000"/>
              </a:buClr>
            </a:pPr>
            <a:r>
              <a:rPr lang="en-US" dirty="0">
                <a:solidFill>
                  <a:srgbClr val="000000"/>
                </a:solidFill>
              </a:rPr>
              <a:t>Or if the key is 137810, we are looking for record number 10 because</a:t>
            </a:r>
          </a:p>
          <a:p>
            <a:pPr>
              <a:lnSpc>
                <a:spcPct val="90000"/>
              </a:lnSpc>
              <a:buClr>
                <a:srgbClr val="CC0000"/>
              </a:buClr>
            </a:pPr>
            <a:r>
              <a:rPr lang="en-US" i="1" dirty="0">
                <a:solidFill>
                  <a:srgbClr val="000000"/>
                </a:solidFill>
              </a:rPr>
              <a:t>				h(137810) = 137810 % 100 = 10 </a:t>
            </a:r>
            <a:endParaRPr lang="en-US"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p:cNvSpPr>
            <a:spLocks noGrp="1"/>
          </p:cNvSpPr>
          <p:nvPr>
            <p:ph type="sldNum" sz="quarter" idx="10"/>
          </p:nvPr>
        </p:nvSpPr>
        <p:spPr/>
        <p:txBody>
          <a:bodyPr/>
          <a:lstStyle/>
          <a:p>
            <a:fld id="{56806A57-7D06-4EC4-BB34-1CC7F9159BF7}" type="slidenum">
              <a:rPr lang="en-US"/>
              <a:pPr/>
              <a:t>20</a:t>
            </a:fld>
            <a:endParaRPr lang="en-US"/>
          </a:p>
        </p:txBody>
      </p:sp>
      <p:sp>
        <p:nvSpPr>
          <p:cNvPr id="352258" name="Text Box 2"/>
          <p:cNvSpPr txBox="1">
            <a:spLocks noChangeArrowheads="1"/>
          </p:cNvSpPr>
          <p:nvPr/>
        </p:nvSpPr>
        <p:spPr bwMode="auto">
          <a:xfrm>
            <a:off x="582305" y="226219"/>
            <a:ext cx="685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Insert 11111</a:t>
            </a:r>
          </a:p>
          <a:p>
            <a:pPr lvl="1">
              <a:buClr>
                <a:srgbClr val="CC0000"/>
              </a:buClr>
              <a:buFontTx/>
              <a:buChar char="•"/>
            </a:pPr>
            <a:endParaRPr lang="en-US" dirty="0">
              <a:solidFill>
                <a:srgbClr val="000000"/>
              </a:solidFill>
            </a:endParaRPr>
          </a:p>
        </p:txBody>
      </p:sp>
      <p:grpSp>
        <p:nvGrpSpPr>
          <p:cNvPr id="352259" name="Group 3"/>
          <p:cNvGrpSpPr>
            <a:grpSpLocks/>
          </p:cNvGrpSpPr>
          <p:nvPr/>
        </p:nvGrpSpPr>
        <p:grpSpPr bwMode="auto">
          <a:xfrm>
            <a:off x="1443038" y="2373313"/>
            <a:ext cx="644525" cy="762000"/>
            <a:chOff x="576" y="1800"/>
            <a:chExt cx="406" cy="480"/>
          </a:xfrm>
        </p:grpSpPr>
        <p:sp>
          <p:nvSpPr>
            <p:cNvPr id="352260" name="Rectangle 4"/>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000</a:t>
              </a:r>
            </a:p>
          </p:txBody>
        </p:sp>
        <p:sp>
          <p:nvSpPr>
            <p:cNvPr id="352261" name="Rectangle 5"/>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001</a:t>
              </a:r>
            </a:p>
          </p:txBody>
        </p:sp>
      </p:grpSp>
      <p:sp>
        <p:nvSpPr>
          <p:cNvPr id="352262" name="Text Box 6"/>
          <p:cNvSpPr txBox="1">
            <a:spLocks noChangeArrowheads="1"/>
          </p:cNvSpPr>
          <p:nvPr/>
        </p:nvSpPr>
        <p:spPr bwMode="auto">
          <a:xfrm>
            <a:off x="384175" y="3600450"/>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 =3</a:t>
            </a:r>
          </a:p>
        </p:txBody>
      </p:sp>
      <p:sp>
        <p:nvSpPr>
          <p:cNvPr id="352263" name="Line 7"/>
          <p:cNvSpPr>
            <a:spLocks noChangeShapeType="1"/>
          </p:cNvSpPr>
          <p:nvPr/>
        </p:nvSpPr>
        <p:spPr bwMode="auto">
          <a:xfrm>
            <a:off x="2087563" y="3021013"/>
            <a:ext cx="938212" cy="2298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64" name="Rectangle 8"/>
          <p:cNvSpPr>
            <a:spLocks noChangeArrowheads="1"/>
          </p:cNvSpPr>
          <p:nvPr/>
        </p:nvSpPr>
        <p:spPr bwMode="auto">
          <a:xfrm>
            <a:off x="3025775" y="5319713"/>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01011</a:t>
            </a:r>
          </a:p>
        </p:txBody>
      </p:sp>
      <p:sp>
        <p:nvSpPr>
          <p:cNvPr id="352265" name="Rectangle 9"/>
          <p:cNvSpPr>
            <a:spLocks noChangeArrowheads="1"/>
          </p:cNvSpPr>
          <p:nvPr/>
        </p:nvSpPr>
        <p:spPr bwMode="auto">
          <a:xfrm>
            <a:off x="3025775" y="5605463"/>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2266" name="Text Box 10"/>
          <p:cNvSpPr txBox="1">
            <a:spLocks noChangeArrowheads="1"/>
          </p:cNvSpPr>
          <p:nvPr/>
        </p:nvSpPr>
        <p:spPr bwMode="auto">
          <a:xfrm>
            <a:off x="2538413" y="5283200"/>
            <a:ext cx="487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d’=1</a:t>
            </a:r>
          </a:p>
        </p:txBody>
      </p:sp>
      <p:sp>
        <p:nvSpPr>
          <p:cNvPr id="352267" name="Text Box 11"/>
          <p:cNvSpPr txBox="1">
            <a:spLocks noChangeArrowheads="1"/>
          </p:cNvSpPr>
          <p:nvPr/>
        </p:nvSpPr>
        <p:spPr bwMode="auto">
          <a:xfrm>
            <a:off x="4092575" y="5319713"/>
            <a:ext cx="16002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1</a:t>
            </a:r>
          </a:p>
        </p:txBody>
      </p:sp>
      <p:grpSp>
        <p:nvGrpSpPr>
          <p:cNvPr id="352268" name="Group 12"/>
          <p:cNvGrpSpPr>
            <a:grpSpLocks/>
          </p:cNvGrpSpPr>
          <p:nvPr/>
        </p:nvGrpSpPr>
        <p:grpSpPr bwMode="auto">
          <a:xfrm>
            <a:off x="2538413" y="1371600"/>
            <a:ext cx="3154362" cy="639763"/>
            <a:chOff x="1469" y="1248"/>
            <a:chExt cx="1987" cy="403"/>
          </a:xfrm>
        </p:grpSpPr>
        <p:sp>
          <p:nvSpPr>
            <p:cNvPr id="352269" name="Rectangle 13"/>
            <p:cNvSpPr>
              <a:spLocks noChangeArrowheads="1"/>
            </p:cNvSpPr>
            <p:nvPr/>
          </p:nvSpPr>
          <p:spPr bwMode="auto">
            <a:xfrm>
              <a:off x="1776" y="1248"/>
              <a:ext cx="672" cy="1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2270" name="Rectangle 14"/>
            <p:cNvSpPr>
              <a:spLocks noChangeArrowheads="1"/>
            </p:cNvSpPr>
            <p:nvPr/>
          </p:nvSpPr>
          <p:spPr bwMode="auto">
            <a:xfrm>
              <a:off x="1776" y="1428"/>
              <a:ext cx="672" cy="1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2271" name="Text Box 15"/>
            <p:cNvSpPr txBox="1">
              <a:spLocks noChangeArrowheads="1"/>
            </p:cNvSpPr>
            <p:nvPr/>
          </p:nvSpPr>
          <p:spPr bwMode="auto">
            <a:xfrm>
              <a:off x="1469" y="1248"/>
              <a:ext cx="3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d’=3</a:t>
              </a:r>
            </a:p>
          </p:txBody>
        </p:sp>
        <p:sp>
          <p:nvSpPr>
            <p:cNvPr id="352272" name="Text Box 16"/>
            <p:cNvSpPr txBox="1">
              <a:spLocks noChangeArrowheads="1"/>
            </p:cNvSpPr>
            <p:nvPr/>
          </p:nvSpPr>
          <p:spPr bwMode="auto">
            <a:xfrm>
              <a:off x="2448" y="1248"/>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010</a:t>
              </a:r>
            </a:p>
          </p:txBody>
        </p:sp>
        <p:sp>
          <p:nvSpPr>
            <p:cNvPr id="352273" name="Rectangle 17"/>
            <p:cNvSpPr>
              <a:spLocks noChangeArrowheads="1"/>
            </p:cNvSpPr>
            <p:nvPr/>
          </p:nvSpPr>
          <p:spPr bwMode="auto">
            <a:xfrm>
              <a:off x="1920" y="124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01010</a:t>
              </a:r>
            </a:p>
          </p:txBody>
        </p:sp>
        <p:sp>
          <p:nvSpPr>
            <p:cNvPr id="352274" name="Rectangle 18"/>
            <p:cNvSpPr>
              <a:spLocks noChangeArrowheads="1"/>
            </p:cNvSpPr>
            <p:nvPr/>
          </p:nvSpPr>
          <p:spPr bwMode="auto">
            <a:xfrm>
              <a:off x="1920" y="142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400" b="1"/>
            </a:p>
          </p:txBody>
        </p:sp>
      </p:grpSp>
      <p:grpSp>
        <p:nvGrpSpPr>
          <p:cNvPr id="352275" name="Group 19"/>
          <p:cNvGrpSpPr>
            <a:grpSpLocks/>
          </p:cNvGrpSpPr>
          <p:nvPr/>
        </p:nvGrpSpPr>
        <p:grpSpPr bwMode="auto">
          <a:xfrm>
            <a:off x="1443038" y="3135313"/>
            <a:ext cx="644525" cy="762000"/>
            <a:chOff x="576" y="1800"/>
            <a:chExt cx="406" cy="480"/>
          </a:xfrm>
        </p:grpSpPr>
        <p:sp>
          <p:nvSpPr>
            <p:cNvPr id="352276" name="Rectangle 20"/>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010</a:t>
              </a:r>
            </a:p>
          </p:txBody>
        </p:sp>
        <p:sp>
          <p:nvSpPr>
            <p:cNvPr id="352277" name="Rectangle 21"/>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011</a:t>
              </a:r>
            </a:p>
          </p:txBody>
        </p:sp>
      </p:grpSp>
      <p:sp>
        <p:nvSpPr>
          <p:cNvPr id="352278" name="Rectangle 22"/>
          <p:cNvSpPr>
            <a:spLocks noChangeArrowheads="1"/>
          </p:cNvSpPr>
          <p:nvPr/>
        </p:nvSpPr>
        <p:spPr bwMode="auto">
          <a:xfrm>
            <a:off x="3025775" y="4278313"/>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2279" name="Rectangle 23"/>
          <p:cNvSpPr>
            <a:spLocks noChangeArrowheads="1"/>
          </p:cNvSpPr>
          <p:nvPr/>
        </p:nvSpPr>
        <p:spPr bwMode="auto">
          <a:xfrm>
            <a:off x="3025775" y="4564063"/>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2280" name="Text Box 24"/>
          <p:cNvSpPr txBox="1">
            <a:spLocks noChangeArrowheads="1"/>
          </p:cNvSpPr>
          <p:nvPr/>
        </p:nvSpPr>
        <p:spPr bwMode="auto">
          <a:xfrm>
            <a:off x="2593975" y="4278313"/>
            <a:ext cx="7667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d’=2</a:t>
            </a:r>
          </a:p>
        </p:txBody>
      </p:sp>
      <p:sp>
        <p:nvSpPr>
          <p:cNvPr id="352281" name="Text Box 25"/>
          <p:cNvSpPr txBox="1">
            <a:spLocks noChangeArrowheads="1"/>
          </p:cNvSpPr>
          <p:nvPr/>
        </p:nvSpPr>
        <p:spPr bwMode="auto">
          <a:xfrm>
            <a:off x="4092575" y="4278313"/>
            <a:ext cx="16002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00</a:t>
            </a:r>
          </a:p>
        </p:txBody>
      </p:sp>
      <p:sp>
        <p:nvSpPr>
          <p:cNvPr id="352282" name="Rectangle 26"/>
          <p:cNvSpPr>
            <a:spLocks noChangeArrowheads="1"/>
          </p:cNvSpPr>
          <p:nvPr/>
        </p:nvSpPr>
        <p:spPr bwMode="auto">
          <a:xfrm>
            <a:off x="3254375" y="4278313"/>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10000</a:t>
            </a:r>
          </a:p>
        </p:txBody>
      </p:sp>
      <p:sp>
        <p:nvSpPr>
          <p:cNvPr id="352283" name="Rectangle 27"/>
          <p:cNvSpPr>
            <a:spLocks noChangeArrowheads="1"/>
          </p:cNvSpPr>
          <p:nvPr/>
        </p:nvSpPr>
        <p:spPr bwMode="auto">
          <a:xfrm>
            <a:off x="3254375" y="4564063"/>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400" b="1"/>
          </a:p>
        </p:txBody>
      </p:sp>
      <p:grpSp>
        <p:nvGrpSpPr>
          <p:cNvPr id="352285" name="Group 29"/>
          <p:cNvGrpSpPr>
            <a:grpSpLocks/>
          </p:cNvGrpSpPr>
          <p:nvPr/>
        </p:nvGrpSpPr>
        <p:grpSpPr bwMode="auto">
          <a:xfrm>
            <a:off x="1443038" y="3897313"/>
            <a:ext cx="644525" cy="762000"/>
            <a:chOff x="576" y="1800"/>
            <a:chExt cx="406" cy="480"/>
          </a:xfrm>
        </p:grpSpPr>
        <p:sp>
          <p:nvSpPr>
            <p:cNvPr id="352286" name="Rectangle 30"/>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352287" name="Rectangle 31"/>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101</a:t>
              </a:r>
            </a:p>
          </p:txBody>
        </p:sp>
      </p:grpSp>
      <p:grpSp>
        <p:nvGrpSpPr>
          <p:cNvPr id="352288" name="Group 32"/>
          <p:cNvGrpSpPr>
            <a:grpSpLocks/>
          </p:cNvGrpSpPr>
          <p:nvPr/>
        </p:nvGrpSpPr>
        <p:grpSpPr bwMode="auto">
          <a:xfrm>
            <a:off x="1443038" y="4659313"/>
            <a:ext cx="644525" cy="762000"/>
            <a:chOff x="576" y="1800"/>
            <a:chExt cx="406" cy="480"/>
          </a:xfrm>
        </p:grpSpPr>
        <p:sp>
          <p:nvSpPr>
            <p:cNvPr id="352289" name="Rectangle 33"/>
            <p:cNvSpPr>
              <a:spLocks noChangeArrowheads="1"/>
            </p:cNvSpPr>
            <p:nvPr/>
          </p:nvSpPr>
          <p:spPr bwMode="auto">
            <a:xfrm>
              <a:off x="576" y="180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110</a:t>
              </a:r>
            </a:p>
          </p:txBody>
        </p:sp>
        <p:sp>
          <p:nvSpPr>
            <p:cNvPr id="352290" name="Rectangle 34"/>
            <p:cNvSpPr>
              <a:spLocks noChangeArrowheads="1"/>
            </p:cNvSpPr>
            <p:nvPr/>
          </p:nvSpPr>
          <p:spPr bwMode="auto">
            <a:xfrm>
              <a:off x="576" y="2040"/>
              <a:ext cx="406" cy="24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111</a:t>
              </a:r>
            </a:p>
          </p:txBody>
        </p:sp>
      </p:grpSp>
      <p:sp>
        <p:nvSpPr>
          <p:cNvPr id="352291" name="Rectangle 35"/>
          <p:cNvSpPr>
            <a:spLocks noChangeArrowheads="1"/>
          </p:cNvSpPr>
          <p:nvPr/>
        </p:nvSpPr>
        <p:spPr bwMode="auto">
          <a:xfrm>
            <a:off x="3025775" y="2217738"/>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2292" name="Rectangle 36"/>
          <p:cNvSpPr>
            <a:spLocks noChangeArrowheads="1"/>
          </p:cNvSpPr>
          <p:nvPr/>
        </p:nvSpPr>
        <p:spPr bwMode="auto">
          <a:xfrm>
            <a:off x="3025775" y="2503488"/>
            <a:ext cx="1066800" cy="2857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52293" name="Text Box 37"/>
          <p:cNvSpPr txBox="1">
            <a:spLocks noChangeArrowheads="1"/>
          </p:cNvSpPr>
          <p:nvPr/>
        </p:nvSpPr>
        <p:spPr bwMode="auto">
          <a:xfrm>
            <a:off x="2593975" y="2217738"/>
            <a:ext cx="5921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d’=3</a:t>
            </a:r>
          </a:p>
        </p:txBody>
      </p:sp>
      <p:sp>
        <p:nvSpPr>
          <p:cNvPr id="352294" name="Text Box 38"/>
          <p:cNvSpPr txBox="1">
            <a:spLocks noChangeArrowheads="1"/>
          </p:cNvSpPr>
          <p:nvPr/>
        </p:nvSpPr>
        <p:spPr bwMode="auto">
          <a:xfrm>
            <a:off x="4092575" y="2217738"/>
            <a:ext cx="16002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Bucket for records whose hash values start with 110</a:t>
            </a:r>
          </a:p>
        </p:txBody>
      </p:sp>
      <p:sp>
        <p:nvSpPr>
          <p:cNvPr id="352295" name="Rectangle 39"/>
          <p:cNvSpPr>
            <a:spLocks noChangeArrowheads="1"/>
          </p:cNvSpPr>
          <p:nvPr/>
        </p:nvSpPr>
        <p:spPr bwMode="auto">
          <a:xfrm>
            <a:off x="3254375" y="2217738"/>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400" b="1"/>
          </a:p>
        </p:txBody>
      </p:sp>
      <p:sp>
        <p:nvSpPr>
          <p:cNvPr id="352296" name="Rectangle 40"/>
          <p:cNvSpPr>
            <a:spLocks noChangeArrowheads="1"/>
          </p:cNvSpPr>
          <p:nvPr/>
        </p:nvSpPr>
        <p:spPr bwMode="auto">
          <a:xfrm>
            <a:off x="3254375" y="2503488"/>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400" b="1"/>
          </a:p>
        </p:txBody>
      </p:sp>
      <p:sp>
        <p:nvSpPr>
          <p:cNvPr id="352297" name="Line 41"/>
          <p:cNvSpPr>
            <a:spLocks noChangeShapeType="1"/>
          </p:cNvSpPr>
          <p:nvPr/>
        </p:nvSpPr>
        <p:spPr bwMode="auto">
          <a:xfrm>
            <a:off x="2087563" y="3700463"/>
            <a:ext cx="938212" cy="161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98" name="Line 42"/>
          <p:cNvSpPr>
            <a:spLocks noChangeShapeType="1"/>
          </p:cNvSpPr>
          <p:nvPr/>
        </p:nvSpPr>
        <p:spPr bwMode="auto">
          <a:xfrm>
            <a:off x="2087563" y="4456113"/>
            <a:ext cx="89058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99" name="Line 43"/>
          <p:cNvSpPr>
            <a:spLocks noChangeShapeType="1"/>
          </p:cNvSpPr>
          <p:nvPr/>
        </p:nvSpPr>
        <p:spPr bwMode="auto">
          <a:xfrm>
            <a:off x="2087563" y="5181600"/>
            <a:ext cx="1042987" cy="138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300" name="Rectangle 44"/>
          <p:cNvSpPr>
            <a:spLocks noChangeArrowheads="1"/>
          </p:cNvSpPr>
          <p:nvPr/>
        </p:nvSpPr>
        <p:spPr bwMode="auto">
          <a:xfrm>
            <a:off x="3254375" y="2220913"/>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11110</a:t>
            </a:r>
          </a:p>
        </p:txBody>
      </p:sp>
      <p:sp>
        <p:nvSpPr>
          <p:cNvPr id="352301" name="Rectangle 45"/>
          <p:cNvSpPr>
            <a:spLocks noChangeArrowheads="1"/>
          </p:cNvSpPr>
          <p:nvPr/>
        </p:nvSpPr>
        <p:spPr bwMode="auto">
          <a:xfrm>
            <a:off x="3254375" y="1638300"/>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000000"/>
                </a:solidFill>
              </a:rPr>
              <a:t>10010</a:t>
            </a:r>
          </a:p>
        </p:txBody>
      </p:sp>
      <p:sp>
        <p:nvSpPr>
          <p:cNvPr id="352302" name="Line 46"/>
          <p:cNvSpPr>
            <a:spLocks noChangeShapeType="1"/>
          </p:cNvSpPr>
          <p:nvPr/>
        </p:nvSpPr>
        <p:spPr bwMode="auto">
          <a:xfrm>
            <a:off x="2087563" y="2522538"/>
            <a:ext cx="938212" cy="175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303" name="Line 47"/>
          <p:cNvSpPr>
            <a:spLocks noChangeShapeType="1"/>
          </p:cNvSpPr>
          <p:nvPr/>
        </p:nvSpPr>
        <p:spPr bwMode="auto">
          <a:xfrm flipV="1">
            <a:off x="2087563" y="1676400"/>
            <a:ext cx="938212"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304" name="Line 48"/>
          <p:cNvSpPr>
            <a:spLocks noChangeShapeType="1"/>
          </p:cNvSpPr>
          <p:nvPr/>
        </p:nvSpPr>
        <p:spPr bwMode="auto">
          <a:xfrm>
            <a:off x="2087563" y="4057650"/>
            <a:ext cx="890587"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305" name="Line 49"/>
          <p:cNvSpPr>
            <a:spLocks noChangeShapeType="1"/>
          </p:cNvSpPr>
          <p:nvPr/>
        </p:nvSpPr>
        <p:spPr bwMode="auto">
          <a:xfrm flipV="1">
            <a:off x="2092325" y="2525713"/>
            <a:ext cx="933450" cy="2343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306" name="Rectangle 50"/>
          <p:cNvSpPr>
            <a:spLocks noChangeArrowheads="1"/>
          </p:cNvSpPr>
          <p:nvPr/>
        </p:nvSpPr>
        <p:spPr bwMode="auto">
          <a:xfrm>
            <a:off x="3254375" y="5605463"/>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000000"/>
                </a:solidFill>
              </a:rPr>
              <a:t>11111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21</a:t>
            </a:fld>
            <a:endParaRPr lang="en-US"/>
          </a:p>
        </p:txBody>
      </p:sp>
      <p:sp>
        <p:nvSpPr>
          <p:cNvPr id="4" name="Text Box 2">
            <a:extLst>
              <a:ext uri="{FF2B5EF4-FFF2-40B4-BE49-F238E27FC236}">
                <a16:creationId xmlns:a16="http://schemas.microsoft.com/office/drawing/2014/main" id="{8D31C180-52DE-462B-9287-BC76729D522E}"/>
              </a:ext>
            </a:extLst>
          </p:cNvPr>
          <p:cNvSpPr txBox="1">
            <a:spLocks noChangeArrowheads="1"/>
          </p:cNvSpPr>
          <p:nvPr/>
        </p:nvSpPr>
        <p:spPr bwMode="auto">
          <a:xfrm>
            <a:off x="518037" y="435078"/>
            <a:ext cx="74104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0" indent="0">
              <a:buClr>
                <a:srgbClr val="CC0000"/>
              </a:buClr>
            </a:pPr>
            <a:r>
              <a:rPr lang="en-US" b="1" dirty="0">
                <a:solidFill>
                  <a:srgbClr val="000000"/>
                </a:solidFill>
              </a:rPr>
              <a:t>Dynamic Hashing</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Example:</a:t>
            </a:r>
          </a:p>
          <a:p>
            <a:pPr lvl="1">
              <a:buClr>
                <a:srgbClr val="CC0000"/>
              </a:buClr>
              <a:buFontTx/>
              <a:buChar char="•"/>
            </a:pPr>
            <a:endParaRPr lang="en-US" dirty="0">
              <a:solidFill>
                <a:srgbClr val="000000"/>
              </a:solidFill>
            </a:endParaRP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Use Dynamic hashing technique to insert the employees in which their corresponding binary </a:t>
            </a:r>
            <a:r>
              <a:rPr lang="en-US" dirty="0" err="1">
                <a:solidFill>
                  <a:srgbClr val="000000"/>
                </a:solidFill>
              </a:rPr>
              <a:t>Empl_IDs</a:t>
            </a:r>
            <a:r>
              <a:rPr lang="en-US" dirty="0">
                <a:solidFill>
                  <a:srgbClr val="000000"/>
                </a:solidFill>
              </a:rPr>
              <a:t> are:</a:t>
            </a:r>
          </a:p>
          <a:p>
            <a:pPr lvl="1">
              <a:buClr>
                <a:srgbClr val="CC0000"/>
              </a:buClr>
              <a:buFontTx/>
              <a:buChar char="•"/>
            </a:pPr>
            <a:endParaRPr lang="en-US" dirty="0">
              <a:solidFill>
                <a:srgbClr val="000000"/>
              </a:solidFill>
            </a:endParaRPr>
          </a:p>
          <a:p>
            <a:pPr>
              <a:buClr>
                <a:srgbClr val="CC0000"/>
              </a:buClr>
            </a:pPr>
            <a:r>
              <a:rPr lang="en-US" dirty="0">
                <a:solidFill>
                  <a:srgbClr val="000000"/>
                </a:solidFill>
              </a:rPr>
              <a:t>		11010, 01010, 01111, 00001, 01001, 11111</a:t>
            </a:r>
          </a:p>
          <a:p>
            <a:pPr>
              <a:buClr>
                <a:srgbClr val="CC0000"/>
              </a:buClr>
              <a:buFontTx/>
              <a:buChar char="•"/>
            </a:pPr>
            <a:endParaRPr lang="en-US"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22</a:t>
            </a:fld>
            <a:endParaRPr lang="en-US"/>
          </a:p>
        </p:txBody>
      </p:sp>
      <p:sp>
        <p:nvSpPr>
          <p:cNvPr id="4" name="Text Box 2">
            <a:extLst>
              <a:ext uri="{FF2B5EF4-FFF2-40B4-BE49-F238E27FC236}">
                <a16:creationId xmlns:a16="http://schemas.microsoft.com/office/drawing/2014/main" id="{8D31C180-52DE-462B-9287-BC76729D522E}"/>
              </a:ext>
            </a:extLst>
          </p:cNvPr>
          <p:cNvSpPr txBox="1">
            <a:spLocks noChangeArrowheads="1"/>
          </p:cNvSpPr>
          <p:nvPr/>
        </p:nvSpPr>
        <p:spPr bwMode="auto">
          <a:xfrm>
            <a:off x="400050" y="449789"/>
            <a:ext cx="8401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Inserting:   </a:t>
            </a:r>
            <a:r>
              <a:rPr lang="en-US" dirty="0">
                <a:solidFill>
                  <a:srgbClr val="000000"/>
                </a:solidFill>
                <a:highlight>
                  <a:srgbClr val="FFFF00"/>
                </a:highlight>
              </a:rPr>
              <a:t>11010</a:t>
            </a:r>
            <a:r>
              <a:rPr lang="en-US" dirty="0">
                <a:solidFill>
                  <a:srgbClr val="000000"/>
                </a:solidFill>
              </a:rPr>
              <a:t>, 01010, 01111, 00001, 01001 11111</a:t>
            </a:r>
          </a:p>
        </p:txBody>
      </p:sp>
      <p:grpSp>
        <p:nvGrpSpPr>
          <p:cNvPr id="10" name="Group 9">
            <a:extLst>
              <a:ext uri="{FF2B5EF4-FFF2-40B4-BE49-F238E27FC236}">
                <a16:creationId xmlns:a16="http://schemas.microsoft.com/office/drawing/2014/main" id="{C55007ED-07EE-4228-B979-01D756CDF797}"/>
              </a:ext>
            </a:extLst>
          </p:cNvPr>
          <p:cNvGrpSpPr/>
          <p:nvPr/>
        </p:nvGrpSpPr>
        <p:grpSpPr>
          <a:xfrm>
            <a:off x="762000" y="3009900"/>
            <a:ext cx="685800" cy="952500"/>
            <a:chOff x="762000" y="3009900"/>
            <a:chExt cx="685800" cy="952500"/>
          </a:xfrm>
        </p:grpSpPr>
        <p:sp>
          <p:nvSpPr>
            <p:cNvPr id="5" name="Oval 4">
              <a:extLst>
                <a:ext uri="{FF2B5EF4-FFF2-40B4-BE49-F238E27FC236}">
                  <a16:creationId xmlns:a16="http://schemas.microsoft.com/office/drawing/2014/main" id="{B5FA7C42-D8A2-46E6-B7AA-ABC464BE2C49}"/>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Oval 5">
              <a:extLst>
                <a:ext uri="{FF2B5EF4-FFF2-40B4-BE49-F238E27FC236}">
                  <a16:creationId xmlns:a16="http://schemas.microsoft.com/office/drawing/2014/main" id="{C36EB5F8-A0D6-413C-AFC0-924A2DEE9F7F}"/>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a:extLst>
                <a:ext uri="{FF2B5EF4-FFF2-40B4-BE49-F238E27FC236}">
                  <a16:creationId xmlns:a16="http://schemas.microsoft.com/office/drawing/2014/main" id="{E6AC6C0C-5F61-4D73-8F08-EB854EDAA869}"/>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65E80C39-6A29-401D-A157-4FACF758468F}"/>
              </a:ext>
            </a:extLst>
          </p:cNvPr>
          <p:cNvGrpSpPr/>
          <p:nvPr/>
        </p:nvGrpSpPr>
        <p:grpSpPr>
          <a:xfrm>
            <a:off x="2851150" y="2406878"/>
            <a:ext cx="215900" cy="373440"/>
            <a:chOff x="2724150" y="2286000"/>
            <a:chExt cx="342900" cy="590550"/>
          </a:xfrm>
        </p:grpSpPr>
        <p:sp>
          <p:nvSpPr>
            <p:cNvPr id="8" name="Rectangle 7">
              <a:extLst>
                <a:ext uri="{FF2B5EF4-FFF2-40B4-BE49-F238E27FC236}">
                  <a16:creationId xmlns:a16="http://schemas.microsoft.com/office/drawing/2014/main" id="{46819522-38AD-42AD-955F-4462A1827772}"/>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30E8B536-FC90-4171-9DD1-0F1FB3348B80}"/>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16" name="Straight Connector 15">
            <a:extLst>
              <a:ext uri="{FF2B5EF4-FFF2-40B4-BE49-F238E27FC236}">
                <a16:creationId xmlns:a16="http://schemas.microsoft.com/office/drawing/2014/main" id="{1550A499-DDF5-4CB5-B03F-46F8C351AB70}"/>
              </a:ext>
            </a:extLst>
          </p:cNvPr>
          <p:cNvCxnSpPr>
            <a:cxnSpLocks/>
            <a:stCxn id="6" idx="6"/>
            <a:endCxn id="9" idx="2"/>
          </p:cNvCxnSpPr>
          <p:nvPr/>
        </p:nvCxnSpPr>
        <p:spPr bwMode="auto">
          <a:xfrm flipV="1">
            <a:off x="1200150" y="2593598"/>
            <a:ext cx="1698978" cy="59727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9D1345B-4713-48AE-92C9-BCF6D4716EA4}"/>
              </a:ext>
            </a:extLst>
          </p:cNvPr>
          <p:cNvCxnSpPr>
            <a:cxnSpLocks/>
            <a:stCxn id="7" idx="6"/>
            <a:endCxn id="29" idx="2"/>
          </p:cNvCxnSpPr>
          <p:nvPr/>
        </p:nvCxnSpPr>
        <p:spPr bwMode="auto">
          <a:xfrm>
            <a:off x="1200150" y="3714750"/>
            <a:ext cx="1698978" cy="3254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BA42C787-6044-4461-B10B-9935855C289A}"/>
              </a:ext>
            </a:extLst>
          </p:cNvPr>
          <p:cNvCxnSpPr>
            <a:cxnSpLocks/>
          </p:cNvCxnSpPr>
          <p:nvPr/>
        </p:nvCxnSpPr>
        <p:spPr bwMode="auto">
          <a:xfrm>
            <a:off x="2990850" y="2581275"/>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4EA9DFEF-8C98-41DD-8918-1DA994B2081F}"/>
              </a:ext>
            </a:extLst>
          </p:cNvPr>
          <p:cNvCxnSpPr>
            <a:cxnSpLocks/>
          </p:cNvCxnSpPr>
          <p:nvPr/>
        </p:nvCxnSpPr>
        <p:spPr bwMode="auto">
          <a:xfrm>
            <a:off x="2990849" y="4076700"/>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26">
            <a:extLst>
              <a:ext uri="{FF2B5EF4-FFF2-40B4-BE49-F238E27FC236}">
                <a16:creationId xmlns:a16="http://schemas.microsoft.com/office/drawing/2014/main" id="{590E9D74-CBBD-4A11-A797-61D564E332AD}"/>
              </a:ext>
            </a:extLst>
          </p:cNvPr>
          <p:cNvGrpSpPr/>
          <p:nvPr/>
        </p:nvGrpSpPr>
        <p:grpSpPr>
          <a:xfrm>
            <a:off x="2851150" y="3853468"/>
            <a:ext cx="215900" cy="373440"/>
            <a:chOff x="2724150" y="2286000"/>
            <a:chExt cx="342900" cy="590550"/>
          </a:xfrm>
        </p:grpSpPr>
        <p:sp>
          <p:nvSpPr>
            <p:cNvPr id="28" name="Rectangle 27">
              <a:extLst>
                <a:ext uri="{FF2B5EF4-FFF2-40B4-BE49-F238E27FC236}">
                  <a16:creationId xmlns:a16="http://schemas.microsoft.com/office/drawing/2014/main" id="{67FD0845-19FE-4460-A7C3-030C0C4E7927}"/>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9" name="Oval 28">
              <a:extLst>
                <a:ext uri="{FF2B5EF4-FFF2-40B4-BE49-F238E27FC236}">
                  <a16:creationId xmlns:a16="http://schemas.microsoft.com/office/drawing/2014/main" id="{BD38578A-048D-409E-8AC9-192F41D30074}"/>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36" name="Group 35">
            <a:extLst>
              <a:ext uri="{FF2B5EF4-FFF2-40B4-BE49-F238E27FC236}">
                <a16:creationId xmlns:a16="http://schemas.microsoft.com/office/drawing/2014/main" id="{97E9F1C3-D32D-4FA0-B6CF-210D706E65B3}"/>
              </a:ext>
            </a:extLst>
          </p:cNvPr>
          <p:cNvGrpSpPr/>
          <p:nvPr/>
        </p:nvGrpSpPr>
        <p:grpSpPr>
          <a:xfrm>
            <a:off x="3394472" y="2271806"/>
            <a:ext cx="999727" cy="659418"/>
            <a:chOff x="3394472" y="2406878"/>
            <a:chExt cx="999727" cy="373440"/>
          </a:xfrm>
        </p:grpSpPr>
        <p:sp>
          <p:nvSpPr>
            <p:cNvPr id="37" name="Rectangle 36">
              <a:extLst>
                <a:ext uri="{FF2B5EF4-FFF2-40B4-BE49-F238E27FC236}">
                  <a16:creationId xmlns:a16="http://schemas.microsoft.com/office/drawing/2014/main" id="{68A611C5-E9DC-44B8-835F-95D27A1107DF}"/>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38" name="Straight Connector 37">
              <a:extLst>
                <a:ext uri="{FF2B5EF4-FFF2-40B4-BE49-F238E27FC236}">
                  <a16:creationId xmlns:a16="http://schemas.microsoft.com/office/drawing/2014/main" id="{132DA340-FB2C-4B3D-9A63-2F7D6AE8A616}"/>
                </a:ext>
              </a:extLst>
            </p:cNvPr>
            <p:cNvCxnSpPr>
              <a:stCxn id="37" idx="1"/>
              <a:endCxn id="37"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Group 38">
            <a:extLst>
              <a:ext uri="{FF2B5EF4-FFF2-40B4-BE49-F238E27FC236}">
                <a16:creationId xmlns:a16="http://schemas.microsoft.com/office/drawing/2014/main" id="{9B734480-AA0B-4931-BF0B-E6A2169D9E6B}"/>
              </a:ext>
            </a:extLst>
          </p:cNvPr>
          <p:cNvGrpSpPr/>
          <p:nvPr/>
        </p:nvGrpSpPr>
        <p:grpSpPr>
          <a:xfrm>
            <a:off x="3413477" y="3746991"/>
            <a:ext cx="999727" cy="659418"/>
            <a:chOff x="3394472" y="2406878"/>
            <a:chExt cx="999727" cy="373440"/>
          </a:xfrm>
        </p:grpSpPr>
        <p:sp>
          <p:nvSpPr>
            <p:cNvPr id="40" name="Rectangle 39">
              <a:extLst>
                <a:ext uri="{FF2B5EF4-FFF2-40B4-BE49-F238E27FC236}">
                  <a16:creationId xmlns:a16="http://schemas.microsoft.com/office/drawing/2014/main" id="{30D66594-4AE3-4A6F-8A9E-40F5F1C0135C}"/>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41" name="Straight Connector 40">
              <a:extLst>
                <a:ext uri="{FF2B5EF4-FFF2-40B4-BE49-F238E27FC236}">
                  <a16:creationId xmlns:a16="http://schemas.microsoft.com/office/drawing/2014/main" id="{1D8611CD-7D37-4596-BBA8-0EFDF73D7416}"/>
                </a:ext>
              </a:extLst>
            </p:cNvPr>
            <p:cNvCxnSpPr>
              <a:stCxn id="40" idx="1"/>
              <a:endCxn id="40"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TextBox 41">
            <a:extLst>
              <a:ext uri="{FF2B5EF4-FFF2-40B4-BE49-F238E27FC236}">
                <a16:creationId xmlns:a16="http://schemas.microsoft.com/office/drawing/2014/main" id="{7B39D20E-661A-4099-8E4D-A21F9EDBB7CD}"/>
              </a:ext>
            </a:extLst>
          </p:cNvPr>
          <p:cNvSpPr txBox="1"/>
          <p:nvPr/>
        </p:nvSpPr>
        <p:spPr>
          <a:xfrm>
            <a:off x="1851424" y="2510271"/>
            <a:ext cx="338554" cy="461665"/>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1D4B4F61-CE4C-4C37-9565-38FBF4362CE1}"/>
              </a:ext>
            </a:extLst>
          </p:cNvPr>
          <p:cNvSpPr txBox="1"/>
          <p:nvPr/>
        </p:nvSpPr>
        <p:spPr>
          <a:xfrm>
            <a:off x="1859197" y="3516158"/>
            <a:ext cx="338554" cy="461665"/>
          </a:xfrm>
          <a:prstGeom prst="rect">
            <a:avLst/>
          </a:prstGeom>
          <a:noFill/>
        </p:spPr>
        <p:txBody>
          <a:bodyPr wrap="none" rtlCol="0">
            <a:spAutoFit/>
          </a:bodyPr>
          <a:lstStyle/>
          <a:p>
            <a:r>
              <a:rPr lang="en-US" dirty="0"/>
              <a:t>1</a:t>
            </a:r>
          </a:p>
        </p:txBody>
      </p:sp>
      <p:sp>
        <p:nvSpPr>
          <p:cNvPr id="47" name="Rectangle 46">
            <a:extLst>
              <a:ext uri="{FF2B5EF4-FFF2-40B4-BE49-F238E27FC236}">
                <a16:creationId xmlns:a16="http://schemas.microsoft.com/office/drawing/2014/main" id="{480BFC75-3383-4027-9F28-CE40D041562A}"/>
              </a:ext>
            </a:extLst>
          </p:cNvPr>
          <p:cNvSpPr/>
          <p:nvPr/>
        </p:nvSpPr>
        <p:spPr>
          <a:xfrm>
            <a:off x="3413477" y="3653976"/>
            <a:ext cx="937116" cy="461665"/>
          </a:xfrm>
          <a:prstGeom prst="rect">
            <a:avLst/>
          </a:prstGeom>
        </p:spPr>
        <p:txBody>
          <a:bodyPr wrap="none">
            <a:spAutoFit/>
          </a:bodyPr>
          <a:lstStyle/>
          <a:p>
            <a:r>
              <a:rPr lang="en-US" b="1" dirty="0">
                <a:solidFill>
                  <a:srgbClr val="FF0000"/>
                </a:solidFill>
              </a:rPr>
              <a:t>11010</a:t>
            </a:r>
            <a:endParaRPr lang="en-US" dirty="0">
              <a:solidFill>
                <a:srgbClr val="FF0000"/>
              </a:solidFill>
            </a:endParaRPr>
          </a:p>
        </p:txBody>
      </p:sp>
    </p:spTree>
    <p:extLst>
      <p:ext uri="{BB962C8B-B14F-4D97-AF65-F5344CB8AC3E}">
        <p14:creationId xmlns:p14="http://schemas.microsoft.com/office/powerpoint/2010/main" val="424358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23</a:t>
            </a:fld>
            <a:endParaRPr lang="en-US"/>
          </a:p>
        </p:txBody>
      </p:sp>
      <p:sp>
        <p:nvSpPr>
          <p:cNvPr id="4" name="Text Box 2">
            <a:extLst>
              <a:ext uri="{FF2B5EF4-FFF2-40B4-BE49-F238E27FC236}">
                <a16:creationId xmlns:a16="http://schemas.microsoft.com/office/drawing/2014/main" id="{8D31C180-52DE-462B-9287-BC76729D522E}"/>
              </a:ext>
            </a:extLst>
          </p:cNvPr>
          <p:cNvSpPr txBox="1">
            <a:spLocks noChangeArrowheads="1"/>
          </p:cNvSpPr>
          <p:nvPr/>
        </p:nvSpPr>
        <p:spPr bwMode="auto">
          <a:xfrm>
            <a:off x="327208" y="314717"/>
            <a:ext cx="8401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Inserting:   11010, </a:t>
            </a:r>
            <a:r>
              <a:rPr lang="en-US" b="1" dirty="0">
                <a:solidFill>
                  <a:srgbClr val="000000"/>
                </a:solidFill>
                <a:highlight>
                  <a:srgbClr val="FFFF00"/>
                </a:highlight>
              </a:rPr>
              <a:t>01010</a:t>
            </a:r>
            <a:r>
              <a:rPr lang="en-US" dirty="0">
                <a:solidFill>
                  <a:srgbClr val="000000"/>
                </a:solidFill>
              </a:rPr>
              <a:t>, 01111, 00001, 01001 11111</a:t>
            </a:r>
          </a:p>
        </p:txBody>
      </p:sp>
      <p:grpSp>
        <p:nvGrpSpPr>
          <p:cNvPr id="10" name="Group 9">
            <a:extLst>
              <a:ext uri="{FF2B5EF4-FFF2-40B4-BE49-F238E27FC236}">
                <a16:creationId xmlns:a16="http://schemas.microsoft.com/office/drawing/2014/main" id="{C55007ED-07EE-4228-B979-01D756CDF797}"/>
              </a:ext>
            </a:extLst>
          </p:cNvPr>
          <p:cNvGrpSpPr/>
          <p:nvPr/>
        </p:nvGrpSpPr>
        <p:grpSpPr>
          <a:xfrm>
            <a:off x="762000" y="3009900"/>
            <a:ext cx="685800" cy="952500"/>
            <a:chOff x="762000" y="3009900"/>
            <a:chExt cx="685800" cy="952500"/>
          </a:xfrm>
        </p:grpSpPr>
        <p:sp>
          <p:nvSpPr>
            <p:cNvPr id="5" name="Oval 4">
              <a:extLst>
                <a:ext uri="{FF2B5EF4-FFF2-40B4-BE49-F238E27FC236}">
                  <a16:creationId xmlns:a16="http://schemas.microsoft.com/office/drawing/2014/main" id="{B5FA7C42-D8A2-46E6-B7AA-ABC464BE2C49}"/>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Oval 5">
              <a:extLst>
                <a:ext uri="{FF2B5EF4-FFF2-40B4-BE49-F238E27FC236}">
                  <a16:creationId xmlns:a16="http://schemas.microsoft.com/office/drawing/2014/main" id="{C36EB5F8-A0D6-413C-AFC0-924A2DEE9F7F}"/>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a:extLst>
                <a:ext uri="{FF2B5EF4-FFF2-40B4-BE49-F238E27FC236}">
                  <a16:creationId xmlns:a16="http://schemas.microsoft.com/office/drawing/2014/main" id="{E6AC6C0C-5F61-4D73-8F08-EB854EDAA869}"/>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65E80C39-6A29-401D-A157-4FACF758468F}"/>
              </a:ext>
            </a:extLst>
          </p:cNvPr>
          <p:cNvGrpSpPr/>
          <p:nvPr/>
        </p:nvGrpSpPr>
        <p:grpSpPr>
          <a:xfrm>
            <a:off x="2851150" y="2406878"/>
            <a:ext cx="215900" cy="373440"/>
            <a:chOff x="2724150" y="2286000"/>
            <a:chExt cx="342900" cy="590550"/>
          </a:xfrm>
        </p:grpSpPr>
        <p:sp>
          <p:nvSpPr>
            <p:cNvPr id="8" name="Rectangle 7">
              <a:extLst>
                <a:ext uri="{FF2B5EF4-FFF2-40B4-BE49-F238E27FC236}">
                  <a16:creationId xmlns:a16="http://schemas.microsoft.com/office/drawing/2014/main" id="{46819522-38AD-42AD-955F-4462A1827772}"/>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30E8B536-FC90-4171-9DD1-0F1FB3348B80}"/>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16" name="Straight Connector 15">
            <a:extLst>
              <a:ext uri="{FF2B5EF4-FFF2-40B4-BE49-F238E27FC236}">
                <a16:creationId xmlns:a16="http://schemas.microsoft.com/office/drawing/2014/main" id="{1550A499-DDF5-4CB5-B03F-46F8C351AB70}"/>
              </a:ext>
            </a:extLst>
          </p:cNvPr>
          <p:cNvCxnSpPr>
            <a:cxnSpLocks/>
            <a:stCxn id="6" idx="6"/>
            <a:endCxn id="9" idx="2"/>
          </p:cNvCxnSpPr>
          <p:nvPr/>
        </p:nvCxnSpPr>
        <p:spPr bwMode="auto">
          <a:xfrm flipV="1">
            <a:off x="1200150" y="2593598"/>
            <a:ext cx="1698978" cy="59727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9D1345B-4713-48AE-92C9-BCF6D4716EA4}"/>
              </a:ext>
            </a:extLst>
          </p:cNvPr>
          <p:cNvCxnSpPr>
            <a:cxnSpLocks/>
            <a:stCxn id="7" idx="6"/>
            <a:endCxn id="29" idx="2"/>
          </p:cNvCxnSpPr>
          <p:nvPr/>
        </p:nvCxnSpPr>
        <p:spPr bwMode="auto">
          <a:xfrm>
            <a:off x="1200150" y="3714750"/>
            <a:ext cx="1698978" cy="3254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BA42C787-6044-4461-B10B-9935855C289A}"/>
              </a:ext>
            </a:extLst>
          </p:cNvPr>
          <p:cNvCxnSpPr>
            <a:cxnSpLocks/>
          </p:cNvCxnSpPr>
          <p:nvPr/>
        </p:nvCxnSpPr>
        <p:spPr bwMode="auto">
          <a:xfrm>
            <a:off x="2990850" y="2581275"/>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4EA9DFEF-8C98-41DD-8918-1DA994B2081F}"/>
              </a:ext>
            </a:extLst>
          </p:cNvPr>
          <p:cNvCxnSpPr>
            <a:cxnSpLocks/>
          </p:cNvCxnSpPr>
          <p:nvPr/>
        </p:nvCxnSpPr>
        <p:spPr bwMode="auto">
          <a:xfrm>
            <a:off x="2990849" y="4076700"/>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26">
            <a:extLst>
              <a:ext uri="{FF2B5EF4-FFF2-40B4-BE49-F238E27FC236}">
                <a16:creationId xmlns:a16="http://schemas.microsoft.com/office/drawing/2014/main" id="{590E9D74-CBBD-4A11-A797-61D564E332AD}"/>
              </a:ext>
            </a:extLst>
          </p:cNvPr>
          <p:cNvGrpSpPr/>
          <p:nvPr/>
        </p:nvGrpSpPr>
        <p:grpSpPr>
          <a:xfrm>
            <a:off x="2851150" y="3853468"/>
            <a:ext cx="215900" cy="373440"/>
            <a:chOff x="2724150" y="2286000"/>
            <a:chExt cx="342900" cy="590550"/>
          </a:xfrm>
        </p:grpSpPr>
        <p:sp>
          <p:nvSpPr>
            <p:cNvPr id="28" name="Rectangle 27">
              <a:extLst>
                <a:ext uri="{FF2B5EF4-FFF2-40B4-BE49-F238E27FC236}">
                  <a16:creationId xmlns:a16="http://schemas.microsoft.com/office/drawing/2014/main" id="{67FD0845-19FE-4460-A7C3-030C0C4E7927}"/>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9" name="Oval 28">
              <a:extLst>
                <a:ext uri="{FF2B5EF4-FFF2-40B4-BE49-F238E27FC236}">
                  <a16:creationId xmlns:a16="http://schemas.microsoft.com/office/drawing/2014/main" id="{BD38578A-048D-409E-8AC9-192F41D30074}"/>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36" name="Group 35">
            <a:extLst>
              <a:ext uri="{FF2B5EF4-FFF2-40B4-BE49-F238E27FC236}">
                <a16:creationId xmlns:a16="http://schemas.microsoft.com/office/drawing/2014/main" id="{97E9F1C3-D32D-4FA0-B6CF-210D706E65B3}"/>
              </a:ext>
            </a:extLst>
          </p:cNvPr>
          <p:cNvGrpSpPr/>
          <p:nvPr/>
        </p:nvGrpSpPr>
        <p:grpSpPr>
          <a:xfrm>
            <a:off x="3394472" y="2271806"/>
            <a:ext cx="999727" cy="659418"/>
            <a:chOff x="3394472" y="2406878"/>
            <a:chExt cx="999727" cy="373440"/>
          </a:xfrm>
        </p:grpSpPr>
        <p:sp>
          <p:nvSpPr>
            <p:cNvPr id="37" name="Rectangle 36">
              <a:extLst>
                <a:ext uri="{FF2B5EF4-FFF2-40B4-BE49-F238E27FC236}">
                  <a16:creationId xmlns:a16="http://schemas.microsoft.com/office/drawing/2014/main" id="{68A611C5-E9DC-44B8-835F-95D27A1107DF}"/>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38" name="Straight Connector 37">
              <a:extLst>
                <a:ext uri="{FF2B5EF4-FFF2-40B4-BE49-F238E27FC236}">
                  <a16:creationId xmlns:a16="http://schemas.microsoft.com/office/drawing/2014/main" id="{132DA340-FB2C-4B3D-9A63-2F7D6AE8A616}"/>
                </a:ext>
              </a:extLst>
            </p:cNvPr>
            <p:cNvCxnSpPr>
              <a:stCxn id="37" idx="1"/>
              <a:endCxn id="37"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Group 38">
            <a:extLst>
              <a:ext uri="{FF2B5EF4-FFF2-40B4-BE49-F238E27FC236}">
                <a16:creationId xmlns:a16="http://schemas.microsoft.com/office/drawing/2014/main" id="{9B734480-AA0B-4931-BF0B-E6A2169D9E6B}"/>
              </a:ext>
            </a:extLst>
          </p:cNvPr>
          <p:cNvGrpSpPr/>
          <p:nvPr/>
        </p:nvGrpSpPr>
        <p:grpSpPr>
          <a:xfrm>
            <a:off x="3413477" y="3746991"/>
            <a:ext cx="999727" cy="659418"/>
            <a:chOff x="3394472" y="2406878"/>
            <a:chExt cx="999727" cy="373440"/>
          </a:xfrm>
        </p:grpSpPr>
        <p:sp>
          <p:nvSpPr>
            <p:cNvPr id="40" name="Rectangle 39">
              <a:extLst>
                <a:ext uri="{FF2B5EF4-FFF2-40B4-BE49-F238E27FC236}">
                  <a16:creationId xmlns:a16="http://schemas.microsoft.com/office/drawing/2014/main" id="{30D66594-4AE3-4A6F-8A9E-40F5F1C0135C}"/>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41" name="Straight Connector 40">
              <a:extLst>
                <a:ext uri="{FF2B5EF4-FFF2-40B4-BE49-F238E27FC236}">
                  <a16:creationId xmlns:a16="http://schemas.microsoft.com/office/drawing/2014/main" id="{1D8611CD-7D37-4596-BBA8-0EFDF73D7416}"/>
                </a:ext>
              </a:extLst>
            </p:cNvPr>
            <p:cNvCxnSpPr>
              <a:stCxn id="40" idx="1"/>
              <a:endCxn id="40"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TextBox 41">
            <a:extLst>
              <a:ext uri="{FF2B5EF4-FFF2-40B4-BE49-F238E27FC236}">
                <a16:creationId xmlns:a16="http://schemas.microsoft.com/office/drawing/2014/main" id="{7B39D20E-661A-4099-8E4D-A21F9EDBB7CD}"/>
              </a:ext>
            </a:extLst>
          </p:cNvPr>
          <p:cNvSpPr txBox="1"/>
          <p:nvPr/>
        </p:nvSpPr>
        <p:spPr>
          <a:xfrm>
            <a:off x="1851424" y="2510271"/>
            <a:ext cx="338554" cy="461665"/>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1D4B4F61-CE4C-4C37-9565-38FBF4362CE1}"/>
              </a:ext>
            </a:extLst>
          </p:cNvPr>
          <p:cNvSpPr txBox="1"/>
          <p:nvPr/>
        </p:nvSpPr>
        <p:spPr>
          <a:xfrm>
            <a:off x="1859197" y="3516158"/>
            <a:ext cx="338554" cy="461665"/>
          </a:xfrm>
          <a:prstGeom prst="rect">
            <a:avLst/>
          </a:prstGeom>
          <a:noFill/>
        </p:spPr>
        <p:txBody>
          <a:bodyPr wrap="none" rtlCol="0">
            <a:spAutoFit/>
          </a:bodyPr>
          <a:lstStyle/>
          <a:p>
            <a:r>
              <a:rPr lang="en-US" dirty="0"/>
              <a:t>1</a:t>
            </a:r>
          </a:p>
        </p:txBody>
      </p:sp>
      <p:sp>
        <p:nvSpPr>
          <p:cNvPr id="47" name="Rectangle 46">
            <a:extLst>
              <a:ext uri="{FF2B5EF4-FFF2-40B4-BE49-F238E27FC236}">
                <a16:creationId xmlns:a16="http://schemas.microsoft.com/office/drawing/2014/main" id="{480BFC75-3383-4027-9F28-CE40D041562A}"/>
              </a:ext>
            </a:extLst>
          </p:cNvPr>
          <p:cNvSpPr/>
          <p:nvPr/>
        </p:nvSpPr>
        <p:spPr>
          <a:xfrm>
            <a:off x="3413477" y="3653976"/>
            <a:ext cx="937116" cy="461665"/>
          </a:xfrm>
          <a:prstGeom prst="rect">
            <a:avLst/>
          </a:prstGeom>
        </p:spPr>
        <p:txBody>
          <a:bodyPr wrap="none">
            <a:spAutoFit/>
          </a:bodyPr>
          <a:lstStyle/>
          <a:p>
            <a:r>
              <a:rPr lang="en-US" b="1" dirty="0">
                <a:solidFill>
                  <a:srgbClr val="000000"/>
                </a:solidFill>
              </a:rPr>
              <a:t>11010</a:t>
            </a:r>
            <a:endParaRPr lang="en-US" dirty="0"/>
          </a:p>
        </p:txBody>
      </p:sp>
      <p:sp>
        <p:nvSpPr>
          <p:cNvPr id="48" name="Rectangle 47">
            <a:extLst>
              <a:ext uri="{FF2B5EF4-FFF2-40B4-BE49-F238E27FC236}">
                <a16:creationId xmlns:a16="http://schemas.microsoft.com/office/drawing/2014/main" id="{06E562B6-465B-45A1-8A7B-97C5D9FE2CA0}"/>
              </a:ext>
            </a:extLst>
          </p:cNvPr>
          <p:cNvSpPr/>
          <p:nvPr/>
        </p:nvSpPr>
        <p:spPr>
          <a:xfrm>
            <a:off x="3440934" y="2204211"/>
            <a:ext cx="954107" cy="461665"/>
          </a:xfrm>
          <a:prstGeom prst="rect">
            <a:avLst/>
          </a:prstGeom>
        </p:spPr>
        <p:txBody>
          <a:bodyPr wrap="none">
            <a:spAutoFit/>
          </a:bodyPr>
          <a:lstStyle/>
          <a:p>
            <a:r>
              <a:rPr lang="en-US" b="1" dirty="0">
                <a:solidFill>
                  <a:srgbClr val="FF0000"/>
                </a:solidFill>
              </a:rPr>
              <a:t>01010</a:t>
            </a:r>
            <a:endParaRPr lang="en-US" dirty="0">
              <a:solidFill>
                <a:srgbClr val="FF0000"/>
              </a:solidFill>
            </a:endParaRPr>
          </a:p>
        </p:txBody>
      </p:sp>
    </p:spTree>
    <p:extLst>
      <p:ext uri="{BB962C8B-B14F-4D97-AF65-F5344CB8AC3E}">
        <p14:creationId xmlns:p14="http://schemas.microsoft.com/office/powerpoint/2010/main" val="1270227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24</a:t>
            </a:fld>
            <a:endParaRPr lang="en-US"/>
          </a:p>
        </p:txBody>
      </p:sp>
      <p:sp>
        <p:nvSpPr>
          <p:cNvPr id="4" name="Text Box 2">
            <a:extLst>
              <a:ext uri="{FF2B5EF4-FFF2-40B4-BE49-F238E27FC236}">
                <a16:creationId xmlns:a16="http://schemas.microsoft.com/office/drawing/2014/main" id="{8D31C180-52DE-462B-9287-BC76729D522E}"/>
              </a:ext>
            </a:extLst>
          </p:cNvPr>
          <p:cNvSpPr txBox="1">
            <a:spLocks noChangeArrowheads="1"/>
          </p:cNvSpPr>
          <p:nvPr/>
        </p:nvSpPr>
        <p:spPr bwMode="auto">
          <a:xfrm>
            <a:off x="400050" y="310121"/>
            <a:ext cx="7239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Inserting:   11010, 01010, </a:t>
            </a:r>
            <a:r>
              <a:rPr lang="en-US" dirty="0">
                <a:solidFill>
                  <a:srgbClr val="000000"/>
                </a:solidFill>
                <a:highlight>
                  <a:srgbClr val="FFFF00"/>
                </a:highlight>
              </a:rPr>
              <a:t>01111</a:t>
            </a:r>
            <a:r>
              <a:rPr lang="en-US" dirty="0">
                <a:solidFill>
                  <a:srgbClr val="000000"/>
                </a:solidFill>
              </a:rPr>
              <a:t>, 00001, 01001 11111</a:t>
            </a:r>
          </a:p>
        </p:txBody>
      </p:sp>
      <p:grpSp>
        <p:nvGrpSpPr>
          <p:cNvPr id="10" name="Group 9">
            <a:extLst>
              <a:ext uri="{FF2B5EF4-FFF2-40B4-BE49-F238E27FC236}">
                <a16:creationId xmlns:a16="http://schemas.microsoft.com/office/drawing/2014/main" id="{C55007ED-07EE-4228-B979-01D756CDF797}"/>
              </a:ext>
            </a:extLst>
          </p:cNvPr>
          <p:cNvGrpSpPr/>
          <p:nvPr/>
        </p:nvGrpSpPr>
        <p:grpSpPr>
          <a:xfrm>
            <a:off x="762000" y="3126658"/>
            <a:ext cx="565355" cy="835742"/>
            <a:chOff x="762000" y="3009900"/>
            <a:chExt cx="685800" cy="952500"/>
          </a:xfrm>
        </p:grpSpPr>
        <p:sp>
          <p:nvSpPr>
            <p:cNvPr id="5" name="Oval 4">
              <a:extLst>
                <a:ext uri="{FF2B5EF4-FFF2-40B4-BE49-F238E27FC236}">
                  <a16:creationId xmlns:a16="http://schemas.microsoft.com/office/drawing/2014/main" id="{B5FA7C42-D8A2-46E6-B7AA-ABC464BE2C49}"/>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Oval 5">
              <a:extLst>
                <a:ext uri="{FF2B5EF4-FFF2-40B4-BE49-F238E27FC236}">
                  <a16:creationId xmlns:a16="http://schemas.microsoft.com/office/drawing/2014/main" id="{C36EB5F8-A0D6-413C-AFC0-924A2DEE9F7F}"/>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a:extLst>
                <a:ext uri="{FF2B5EF4-FFF2-40B4-BE49-F238E27FC236}">
                  <a16:creationId xmlns:a16="http://schemas.microsoft.com/office/drawing/2014/main" id="{E6AC6C0C-5F61-4D73-8F08-EB854EDAA869}"/>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65E80C39-6A29-401D-A157-4FACF758468F}"/>
              </a:ext>
            </a:extLst>
          </p:cNvPr>
          <p:cNvGrpSpPr/>
          <p:nvPr/>
        </p:nvGrpSpPr>
        <p:grpSpPr>
          <a:xfrm>
            <a:off x="2851150" y="2406878"/>
            <a:ext cx="215900" cy="373440"/>
            <a:chOff x="2724150" y="2286000"/>
            <a:chExt cx="342900" cy="590550"/>
          </a:xfrm>
        </p:grpSpPr>
        <p:sp>
          <p:nvSpPr>
            <p:cNvPr id="8" name="Rectangle 7">
              <a:extLst>
                <a:ext uri="{FF2B5EF4-FFF2-40B4-BE49-F238E27FC236}">
                  <a16:creationId xmlns:a16="http://schemas.microsoft.com/office/drawing/2014/main" id="{46819522-38AD-42AD-955F-4462A1827772}"/>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30E8B536-FC90-4171-9DD1-0F1FB3348B80}"/>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16" name="Straight Connector 15">
            <a:extLst>
              <a:ext uri="{FF2B5EF4-FFF2-40B4-BE49-F238E27FC236}">
                <a16:creationId xmlns:a16="http://schemas.microsoft.com/office/drawing/2014/main" id="{1550A499-DDF5-4CB5-B03F-46F8C351AB70}"/>
              </a:ext>
            </a:extLst>
          </p:cNvPr>
          <p:cNvCxnSpPr>
            <a:cxnSpLocks/>
            <a:stCxn id="6" idx="6"/>
            <a:endCxn id="9" idx="2"/>
          </p:cNvCxnSpPr>
          <p:nvPr/>
        </p:nvCxnSpPr>
        <p:spPr bwMode="auto">
          <a:xfrm flipV="1">
            <a:off x="1123199" y="2593598"/>
            <a:ext cx="1775929" cy="69185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9D1345B-4713-48AE-92C9-BCF6D4716EA4}"/>
              </a:ext>
            </a:extLst>
          </p:cNvPr>
          <p:cNvCxnSpPr>
            <a:cxnSpLocks/>
            <a:stCxn id="7" idx="6"/>
            <a:endCxn id="29" idx="2"/>
          </p:cNvCxnSpPr>
          <p:nvPr/>
        </p:nvCxnSpPr>
        <p:spPr bwMode="auto">
          <a:xfrm>
            <a:off x="1123199" y="3745107"/>
            <a:ext cx="1775929" cy="295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BA42C787-6044-4461-B10B-9935855C289A}"/>
              </a:ext>
            </a:extLst>
          </p:cNvPr>
          <p:cNvCxnSpPr>
            <a:cxnSpLocks/>
          </p:cNvCxnSpPr>
          <p:nvPr/>
        </p:nvCxnSpPr>
        <p:spPr bwMode="auto">
          <a:xfrm>
            <a:off x="2990850" y="2581275"/>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4EA9DFEF-8C98-41DD-8918-1DA994B2081F}"/>
              </a:ext>
            </a:extLst>
          </p:cNvPr>
          <p:cNvCxnSpPr>
            <a:cxnSpLocks/>
          </p:cNvCxnSpPr>
          <p:nvPr/>
        </p:nvCxnSpPr>
        <p:spPr bwMode="auto">
          <a:xfrm>
            <a:off x="2990849" y="4076700"/>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26">
            <a:extLst>
              <a:ext uri="{FF2B5EF4-FFF2-40B4-BE49-F238E27FC236}">
                <a16:creationId xmlns:a16="http://schemas.microsoft.com/office/drawing/2014/main" id="{590E9D74-CBBD-4A11-A797-61D564E332AD}"/>
              </a:ext>
            </a:extLst>
          </p:cNvPr>
          <p:cNvGrpSpPr/>
          <p:nvPr/>
        </p:nvGrpSpPr>
        <p:grpSpPr>
          <a:xfrm>
            <a:off x="2851150" y="3853468"/>
            <a:ext cx="215900" cy="373440"/>
            <a:chOff x="2724150" y="2286000"/>
            <a:chExt cx="342900" cy="590550"/>
          </a:xfrm>
        </p:grpSpPr>
        <p:sp>
          <p:nvSpPr>
            <p:cNvPr id="28" name="Rectangle 27">
              <a:extLst>
                <a:ext uri="{FF2B5EF4-FFF2-40B4-BE49-F238E27FC236}">
                  <a16:creationId xmlns:a16="http://schemas.microsoft.com/office/drawing/2014/main" id="{67FD0845-19FE-4460-A7C3-030C0C4E7927}"/>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9" name="Oval 28">
              <a:extLst>
                <a:ext uri="{FF2B5EF4-FFF2-40B4-BE49-F238E27FC236}">
                  <a16:creationId xmlns:a16="http://schemas.microsoft.com/office/drawing/2014/main" id="{BD38578A-048D-409E-8AC9-192F41D30074}"/>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36" name="Group 35">
            <a:extLst>
              <a:ext uri="{FF2B5EF4-FFF2-40B4-BE49-F238E27FC236}">
                <a16:creationId xmlns:a16="http://schemas.microsoft.com/office/drawing/2014/main" id="{97E9F1C3-D32D-4FA0-B6CF-210D706E65B3}"/>
              </a:ext>
            </a:extLst>
          </p:cNvPr>
          <p:cNvGrpSpPr/>
          <p:nvPr/>
        </p:nvGrpSpPr>
        <p:grpSpPr>
          <a:xfrm>
            <a:off x="3394472" y="2271806"/>
            <a:ext cx="999727" cy="659418"/>
            <a:chOff x="3394472" y="2406878"/>
            <a:chExt cx="999727" cy="373440"/>
          </a:xfrm>
        </p:grpSpPr>
        <p:sp>
          <p:nvSpPr>
            <p:cNvPr id="37" name="Rectangle 36">
              <a:extLst>
                <a:ext uri="{FF2B5EF4-FFF2-40B4-BE49-F238E27FC236}">
                  <a16:creationId xmlns:a16="http://schemas.microsoft.com/office/drawing/2014/main" id="{68A611C5-E9DC-44B8-835F-95D27A1107DF}"/>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38" name="Straight Connector 37">
              <a:extLst>
                <a:ext uri="{FF2B5EF4-FFF2-40B4-BE49-F238E27FC236}">
                  <a16:creationId xmlns:a16="http://schemas.microsoft.com/office/drawing/2014/main" id="{132DA340-FB2C-4B3D-9A63-2F7D6AE8A616}"/>
                </a:ext>
              </a:extLst>
            </p:cNvPr>
            <p:cNvCxnSpPr>
              <a:stCxn id="37" idx="1"/>
              <a:endCxn id="37"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Group 38">
            <a:extLst>
              <a:ext uri="{FF2B5EF4-FFF2-40B4-BE49-F238E27FC236}">
                <a16:creationId xmlns:a16="http://schemas.microsoft.com/office/drawing/2014/main" id="{9B734480-AA0B-4931-BF0B-E6A2169D9E6B}"/>
              </a:ext>
            </a:extLst>
          </p:cNvPr>
          <p:cNvGrpSpPr/>
          <p:nvPr/>
        </p:nvGrpSpPr>
        <p:grpSpPr>
          <a:xfrm>
            <a:off x="3413477" y="3746991"/>
            <a:ext cx="999727" cy="659418"/>
            <a:chOff x="3394472" y="2406878"/>
            <a:chExt cx="999727" cy="373440"/>
          </a:xfrm>
        </p:grpSpPr>
        <p:sp>
          <p:nvSpPr>
            <p:cNvPr id="40" name="Rectangle 39">
              <a:extLst>
                <a:ext uri="{FF2B5EF4-FFF2-40B4-BE49-F238E27FC236}">
                  <a16:creationId xmlns:a16="http://schemas.microsoft.com/office/drawing/2014/main" id="{30D66594-4AE3-4A6F-8A9E-40F5F1C0135C}"/>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41" name="Straight Connector 40">
              <a:extLst>
                <a:ext uri="{FF2B5EF4-FFF2-40B4-BE49-F238E27FC236}">
                  <a16:creationId xmlns:a16="http://schemas.microsoft.com/office/drawing/2014/main" id="{1D8611CD-7D37-4596-BBA8-0EFDF73D7416}"/>
                </a:ext>
              </a:extLst>
            </p:cNvPr>
            <p:cNvCxnSpPr>
              <a:stCxn id="40" idx="1"/>
              <a:endCxn id="40"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TextBox 41">
            <a:extLst>
              <a:ext uri="{FF2B5EF4-FFF2-40B4-BE49-F238E27FC236}">
                <a16:creationId xmlns:a16="http://schemas.microsoft.com/office/drawing/2014/main" id="{7B39D20E-661A-4099-8E4D-A21F9EDBB7CD}"/>
              </a:ext>
            </a:extLst>
          </p:cNvPr>
          <p:cNvSpPr txBox="1"/>
          <p:nvPr/>
        </p:nvSpPr>
        <p:spPr>
          <a:xfrm>
            <a:off x="1851424" y="2510271"/>
            <a:ext cx="338554" cy="461665"/>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1D4B4F61-CE4C-4C37-9565-38FBF4362CE1}"/>
              </a:ext>
            </a:extLst>
          </p:cNvPr>
          <p:cNvSpPr txBox="1"/>
          <p:nvPr/>
        </p:nvSpPr>
        <p:spPr>
          <a:xfrm>
            <a:off x="1859197" y="3516158"/>
            <a:ext cx="338554" cy="461665"/>
          </a:xfrm>
          <a:prstGeom prst="rect">
            <a:avLst/>
          </a:prstGeom>
          <a:noFill/>
        </p:spPr>
        <p:txBody>
          <a:bodyPr wrap="none" rtlCol="0">
            <a:spAutoFit/>
          </a:bodyPr>
          <a:lstStyle/>
          <a:p>
            <a:r>
              <a:rPr lang="en-US" dirty="0"/>
              <a:t>1</a:t>
            </a:r>
          </a:p>
        </p:txBody>
      </p:sp>
      <p:sp>
        <p:nvSpPr>
          <p:cNvPr id="47" name="Rectangle 46">
            <a:extLst>
              <a:ext uri="{FF2B5EF4-FFF2-40B4-BE49-F238E27FC236}">
                <a16:creationId xmlns:a16="http://schemas.microsoft.com/office/drawing/2014/main" id="{480BFC75-3383-4027-9F28-CE40D041562A}"/>
              </a:ext>
            </a:extLst>
          </p:cNvPr>
          <p:cNvSpPr/>
          <p:nvPr/>
        </p:nvSpPr>
        <p:spPr>
          <a:xfrm>
            <a:off x="3413477" y="3653976"/>
            <a:ext cx="937116" cy="461665"/>
          </a:xfrm>
          <a:prstGeom prst="rect">
            <a:avLst/>
          </a:prstGeom>
        </p:spPr>
        <p:txBody>
          <a:bodyPr wrap="none">
            <a:spAutoFit/>
          </a:bodyPr>
          <a:lstStyle/>
          <a:p>
            <a:r>
              <a:rPr lang="en-US" b="1" dirty="0">
                <a:solidFill>
                  <a:srgbClr val="000000"/>
                </a:solidFill>
              </a:rPr>
              <a:t>11010</a:t>
            </a:r>
            <a:endParaRPr lang="en-US" dirty="0"/>
          </a:p>
        </p:txBody>
      </p:sp>
      <p:sp>
        <p:nvSpPr>
          <p:cNvPr id="48" name="Rectangle 47">
            <a:extLst>
              <a:ext uri="{FF2B5EF4-FFF2-40B4-BE49-F238E27FC236}">
                <a16:creationId xmlns:a16="http://schemas.microsoft.com/office/drawing/2014/main" id="{06E562B6-465B-45A1-8A7B-97C5D9FE2CA0}"/>
              </a:ext>
            </a:extLst>
          </p:cNvPr>
          <p:cNvSpPr/>
          <p:nvPr/>
        </p:nvSpPr>
        <p:spPr>
          <a:xfrm>
            <a:off x="3440934" y="2204211"/>
            <a:ext cx="954107" cy="461665"/>
          </a:xfrm>
          <a:prstGeom prst="rect">
            <a:avLst/>
          </a:prstGeom>
        </p:spPr>
        <p:txBody>
          <a:bodyPr wrap="none">
            <a:spAutoFit/>
          </a:bodyPr>
          <a:lstStyle/>
          <a:p>
            <a:r>
              <a:rPr lang="en-US" b="1" dirty="0">
                <a:solidFill>
                  <a:srgbClr val="000000"/>
                </a:solidFill>
              </a:rPr>
              <a:t>01010</a:t>
            </a:r>
            <a:endParaRPr lang="en-US" dirty="0"/>
          </a:p>
        </p:txBody>
      </p:sp>
      <p:sp>
        <p:nvSpPr>
          <p:cNvPr id="49" name="Rectangle 48">
            <a:extLst>
              <a:ext uri="{FF2B5EF4-FFF2-40B4-BE49-F238E27FC236}">
                <a16:creationId xmlns:a16="http://schemas.microsoft.com/office/drawing/2014/main" id="{77F8509E-B1CA-467E-B899-C00A85D06782}"/>
              </a:ext>
            </a:extLst>
          </p:cNvPr>
          <p:cNvSpPr/>
          <p:nvPr/>
        </p:nvSpPr>
        <p:spPr>
          <a:xfrm>
            <a:off x="3491068" y="2536591"/>
            <a:ext cx="903132" cy="461665"/>
          </a:xfrm>
          <a:prstGeom prst="rect">
            <a:avLst/>
          </a:prstGeom>
        </p:spPr>
        <p:txBody>
          <a:bodyPr wrap="none">
            <a:spAutoFit/>
          </a:bodyPr>
          <a:lstStyle/>
          <a:p>
            <a:r>
              <a:rPr lang="en-US" b="1" dirty="0">
                <a:solidFill>
                  <a:srgbClr val="FF0000"/>
                </a:solidFill>
              </a:rPr>
              <a:t>01111</a:t>
            </a:r>
            <a:endParaRPr lang="en-US" dirty="0">
              <a:solidFill>
                <a:srgbClr val="FF0000"/>
              </a:solidFill>
            </a:endParaRPr>
          </a:p>
        </p:txBody>
      </p:sp>
    </p:spTree>
    <p:extLst>
      <p:ext uri="{BB962C8B-B14F-4D97-AF65-F5344CB8AC3E}">
        <p14:creationId xmlns:p14="http://schemas.microsoft.com/office/powerpoint/2010/main" val="3867175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25</a:t>
            </a:fld>
            <a:endParaRPr lang="en-US"/>
          </a:p>
        </p:txBody>
      </p:sp>
      <p:sp>
        <p:nvSpPr>
          <p:cNvPr id="4" name="Text Box 2">
            <a:extLst>
              <a:ext uri="{FF2B5EF4-FFF2-40B4-BE49-F238E27FC236}">
                <a16:creationId xmlns:a16="http://schemas.microsoft.com/office/drawing/2014/main" id="{8D31C180-52DE-462B-9287-BC76729D522E}"/>
              </a:ext>
            </a:extLst>
          </p:cNvPr>
          <p:cNvSpPr txBox="1">
            <a:spLocks noChangeArrowheads="1"/>
          </p:cNvSpPr>
          <p:nvPr/>
        </p:nvSpPr>
        <p:spPr bwMode="auto">
          <a:xfrm>
            <a:off x="392559" y="338275"/>
            <a:ext cx="73576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Inserting:   11010, 01010, 01111, </a:t>
            </a:r>
            <a:r>
              <a:rPr lang="en-US" b="1" dirty="0">
                <a:solidFill>
                  <a:srgbClr val="000000"/>
                </a:solidFill>
                <a:highlight>
                  <a:srgbClr val="FFFF00"/>
                </a:highlight>
              </a:rPr>
              <a:t>00001</a:t>
            </a:r>
            <a:r>
              <a:rPr lang="en-US" dirty="0">
                <a:solidFill>
                  <a:srgbClr val="000000"/>
                </a:solidFill>
              </a:rPr>
              <a:t>, 01001 11111</a:t>
            </a:r>
          </a:p>
        </p:txBody>
      </p:sp>
      <p:grpSp>
        <p:nvGrpSpPr>
          <p:cNvPr id="10" name="Group 9">
            <a:extLst>
              <a:ext uri="{FF2B5EF4-FFF2-40B4-BE49-F238E27FC236}">
                <a16:creationId xmlns:a16="http://schemas.microsoft.com/office/drawing/2014/main" id="{C55007ED-07EE-4228-B979-01D756CDF797}"/>
              </a:ext>
            </a:extLst>
          </p:cNvPr>
          <p:cNvGrpSpPr/>
          <p:nvPr/>
        </p:nvGrpSpPr>
        <p:grpSpPr>
          <a:xfrm>
            <a:off x="751223" y="4000499"/>
            <a:ext cx="443798" cy="692319"/>
            <a:chOff x="762000" y="3009900"/>
            <a:chExt cx="685800" cy="952500"/>
          </a:xfrm>
        </p:grpSpPr>
        <p:sp>
          <p:nvSpPr>
            <p:cNvPr id="5" name="Oval 4">
              <a:extLst>
                <a:ext uri="{FF2B5EF4-FFF2-40B4-BE49-F238E27FC236}">
                  <a16:creationId xmlns:a16="http://schemas.microsoft.com/office/drawing/2014/main" id="{B5FA7C42-D8A2-46E6-B7AA-ABC464BE2C49}"/>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Oval 5">
              <a:extLst>
                <a:ext uri="{FF2B5EF4-FFF2-40B4-BE49-F238E27FC236}">
                  <a16:creationId xmlns:a16="http://schemas.microsoft.com/office/drawing/2014/main" id="{C36EB5F8-A0D6-413C-AFC0-924A2DEE9F7F}"/>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a:extLst>
                <a:ext uri="{FF2B5EF4-FFF2-40B4-BE49-F238E27FC236}">
                  <a16:creationId xmlns:a16="http://schemas.microsoft.com/office/drawing/2014/main" id="{E6AC6C0C-5F61-4D73-8F08-EB854EDAA869}"/>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65E80C39-6A29-401D-A157-4FACF758468F}"/>
              </a:ext>
            </a:extLst>
          </p:cNvPr>
          <p:cNvGrpSpPr/>
          <p:nvPr/>
        </p:nvGrpSpPr>
        <p:grpSpPr>
          <a:xfrm>
            <a:off x="4695892" y="2263780"/>
            <a:ext cx="215900" cy="373440"/>
            <a:chOff x="2724150" y="2286000"/>
            <a:chExt cx="342900" cy="590550"/>
          </a:xfrm>
        </p:grpSpPr>
        <p:sp>
          <p:nvSpPr>
            <p:cNvPr id="8" name="Rectangle 7">
              <a:extLst>
                <a:ext uri="{FF2B5EF4-FFF2-40B4-BE49-F238E27FC236}">
                  <a16:creationId xmlns:a16="http://schemas.microsoft.com/office/drawing/2014/main" id="{46819522-38AD-42AD-955F-4462A1827772}"/>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30E8B536-FC90-4171-9DD1-0F1FB3348B80}"/>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16" name="Straight Connector 15">
            <a:extLst>
              <a:ext uri="{FF2B5EF4-FFF2-40B4-BE49-F238E27FC236}">
                <a16:creationId xmlns:a16="http://schemas.microsoft.com/office/drawing/2014/main" id="{1550A499-DDF5-4CB5-B03F-46F8C351AB70}"/>
              </a:ext>
            </a:extLst>
          </p:cNvPr>
          <p:cNvCxnSpPr>
            <a:cxnSpLocks/>
            <a:stCxn id="6" idx="6"/>
            <a:endCxn id="44" idx="2"/>
          </p:cNvCxnSpPr>
          <p:nvPr/>
        </p:nvCxnSpPr>
        <p:spPr bwMode="auto">
          <a:xfrm flipV="1">
            <a:off x="1034760" y="3423382"/>
            <a:ext cx="1691664" cy="7086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9D1345B-4713-48AE-92C9-BCF6D4716EA4}"/>
              </a:ext>
            </a:extLst>
          </p:cNvPr>
          <p:cNvCxnSpPr>
            <a:cxnSpLocks/>
            <a:stCxn id="7" idx="6"/>
            <a:endCxn id="29" idx="2"/>
          </p:cNvCxnSpPr>
          <p:nvPr/>
        </p:nvCxnSpPr>
        <p:spPr bwMode="auto">
          <a:xfrm>
            <a:off x="1034760" y="4512816"/>
            <a:ext cx="1853591" cy="25779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4EA9DFEF-8C98-41DD-8918-1DA994B2081F}"/>
              </a:ext>
            </a:extLst>
          </p:cNvPr>
          <p:cNvCxnSpPr>
            <a:cxnSpLocks/>
          </p:cNvCxnSpPr>
          <p:nvPr/>
        </p:nvCxnSpPr>
        <p:spPr bwMode="auto">
          <a:xfrm>
            <a:off x="2980072" y="4807119"/>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26">
            <a:extLst>
              <a:ext uri="{FF2B5EF4-FFF2-40B4-BE49-F238E27FC236}">
                <a16:creationId xmlns:a16="http://schemas.microsoft.com/office/drawing/2014/main" id="{590E9D74-CBBD-4A11-A797-61D564E332AD}"/>
              </a:ext>
            </a:extLst>
          </p:cNvPr>
          <p:cNvGrpSpPr/>
          <p:nvPr/>
        </p:nvGrpSpPr>
        <p:grpSpPr>
          <a:xfrm>
            <a:off x="2840373" y="4583887"/>
            <a:ext cx="215900" cy="373440"/>
            <a:chOff x="2724150" y="2286000"/>
            <a:chExt cx="342900" cy="590550"/>
          </a:xfrm>
        </p:grpSpPr>
        <p:sp>
          <p:nvSpPr>
            <p:cNvPr id="28" name="Rectangle 27">
              <a:extLst>
                <a:ext uri="{FF2B5EF4-FFF2-40B4-BE49-F238E27FC236}">
                  <a16:creationId xmlns:a16="http://schemas.microsoft.com/office/drawing/2014/main" id="{67FD0845-19FE-4460-A7C3-030C0C4E7927}"/>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9" name="Oval 28">
              <a:extLst>
                <a:ext uri="{FF2B5EF4-FFF2-40B4-BE49-F238E27FC236}">
                  <a16:creationId xmlns:a16="http://schemas.microsoft.com/office/drawing/2014/main" id="{BD38578A-048D-409E-8AC9-192F41D30074}"/>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39" name="Group 38">
            <a:extLst>
              <a:ext uri="{FF2B5EF4-FFF2-40B4-BE49-F238E27FC236}">
                <a16:creationId xmlns:a16="http://schemas.microsoft.com/office/drawing/2014/main" id="{9B734480-AA0B-4931-BF0B-E6A2169D9E6B}"/>
              </a:ext>
            </a:extLst>
          </p:cNvPr>
          <p:cNvGrpSpPr/>
          <p:nvPr/>
        </p:nvGrpSpPr>
        <p:grpSpPr>
          <a:xfrm>
            <a:off x="3402700" y="4477410"/>
            <a:ext cx="999727" cy="659418"/>
            <a:chOff x="3394472" y="2406878"/>
            <a:chExt cx="999727" cy="373440"/>
          </a:xfrm>
        </p:grpSpPr>
        <p:sp>
          <p:nvSpPr>
            <p:cNvPr id="40" name="Rectangle 39">
              <a:extLst>
                <a:ext uri="{FF2B5EF4-FFF2-40B4-BE49-F238E27FC236}">
                  <a16:creationId xmlns:a16="http://schemas.microsoft.com/office/drawing/2014/main" id="{30D66594-4AE3-4A6F-8A9E-40F5F1C0135C}"/>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41" name="Straight Connector 40">
              <a:extLst>
                <a:ext uri="{FF2B5EF4-FFF2-40B4-BE49-F238E27FC236}">
                  <a16:creationId xmlns:a16="http://schemas.microsoft.com/office/drawing/2014/main" id="{1D8611CD-7D37-4596-BBA8-0EFDF73D7416}"/>
                </a:ext>
              </a:extLst>
            </p:cNvPr>
            <p:cNvCxnSpPr>
              <a:stCxn id="40" idx="1"/>
              <a:endCxn id="40"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TextBox 41">
            <a:extLst>
              <a:ext uri="{FF2B5EF4-FFF2-40B4-BE49-F238E27FC236}">
                <a16:creationId xmlns:a16="http://schemas.microsoft.com/office/drawing/2014/main" id="{7B39D20E-661A-4099-8E4D-A21F9EDBB7CD}"/>
              </a:ext>
            </a:extLst>
          </p:cNvPr>
          <p:cNvSpPr txBox="1"/>
          <p:nvPr/>
        </p:nvSpPr>
        <p:spPr>
          <a:xfrm>
            <a:off x="1840647" y="3240690"/>
            <a:ext cx="338554" cy="461665"/>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1D4B4F61-CE4C-4C37-9565-38FBF4362CE1}"/>
              </a:ext>
            </a:extLst>
          </p:cNvPr>
          <p:cNvSpPr txBox="1"/>
          <p:nvPr/>
        </p:nvSpPr>
        <p:spPr>
          <a:xfrm>
            <a:off x="1848420" y="4246577"/>
            <a:ext cx="338554" cy="461665"/>
          </a:xfrm>
          <a:prstGeom prst="rect">
            <a:avLst/>
          </a:prstGeom>
          <a:noFill/>
        </p:spPr>
        <p:txBody>
          <a:bodyPr wrap="none" rtlCol="0">
            <a:spAutoFit/>
          </a:bodyPr>
          <a:lstStyle/>
          <a:p>
            <a:r>
              <a:rPr lang="en-US" dirty="0"/>
              <a:t>1</a:t>
            </a:r>
          </a:p>
        </p:txBody>
      </p:sp>
      <p:sp>
        <p:nvSpPr>
          <p:cNvPr id="47" name="Rectangle 46">
            <a:extLst>
              <a:ext uri="{FF2B5EF4-FFF2-40B4-BE49-F238E27FC236}">
                <a16:creationId xmlns:a16="http://schemas.microsoft.com/office/drawing/2014/main" id="{480BFC75-3383-4027-9F28-CE40D041562A}"/>
              </a:ext>
            </a:extLst>
          </p:cNvPr>
          <p:cNvSpPr/>
          <p:nvPr/>
        </p:nvSpPr>
        <p:spPr>
          <a:xfrm>
            <a:off x="3402700" y="4384395"/>
            <a:ext cx="937116" cy="461665"/>
          </a:xfrm>
          <a:prstGeom prst="rect">
            <a:avLst/>
          </a:prstGeom>
        </p:spPr>
        <p:txBody>
          <a:bodyPr wrap="none">
            <a:spAutoFit/>
          </a:bodyPr>
          <a:lstStyle/>
          <a:p>
            <a:r>
              <a:rPr lang="en-US" b="1" dirty="0">
                <a:solidFill>
                  <a:srgbClr val="000000"/>
                </a:solidFill>
              </a:rPr>
              <a:t>11010</a:t>
            </a:r>
            <a:endParaRPr lang="en-US" dirty="0"/>
          </a:p>
        </p:txBody>
      </p:sp>
      <p:grpSp>
        <p:nvGrpSpPr>
          <p:cNvPr id="12" name="Group 11">
            <a:extLst>
              <a:ext uri="{FF2B5EF4-FFF2-40B4-BE49-F238E27FC236}">
                <a16:creationId xmlns:a16="http://schemas.microsoft.com/office/drawing/2014/main" id="{D5B0943E-CE1D-4642-BEC3-4680A68E3C77}"/>
              </a:ext>
            </a:extLst>
          </p:cNvPr>
          <p:cNvGrpSpPr/>
          <p:nvPr/>
        </p:nvGrpSpPr>
        <p:grpSpPr>
          <a:xfrm>
            <a:off x="5258669" y="2049006"/>
            <a:ext cx="1000569" cy="727013"/>
            <a:chOff x="3394472" y="2204211"/>
            <a:chExt cx="1000569" cy="727013"/>
          </a:xfrm>
        </p:grpSpPr>
        <p:grpSp>
          <p:nvGrpSpPr>
            <p:cNvPr id="36" name="Group 35">
              <a:extLst>
                <a:ext uri="{FF2B5EF4-FFF2-40B4-BE49-F238E27FC236}">
                  <a16:creationId xmlns:a16="http://schemas.microsoft.com/office/drawing/2014/main" id="{97E9F1C3-D32D-4FA0-B6CF-210D706E65B3}"/>
                </a:ext>
              </a:extLst>
            </p:cNvPr>
            <p:cNvGrpSpPr/>
            <p:nvPr/>
          </p:nvGrpSpPr>
          <p:grpSpPr>
            <a:xfrm>
              <a:off x="3394472" y="2271806"/>
              <a:ext cx="999727" cy="659418"/>
              <a:chOff x="3394472" y="2406878"/>
              <a:chExt cx="999727" cy="373440"/>
            </a:xfrm>
          </p:grpSpPr>
          <p:sp>
            <p:nvSpPr>
              <p:cNvPr id="37" name="Rectangle 36">
                <a:extLst>
                  <a:ext uri="{FF2B5EF4-FFF2-40B4-BE49-F238E27FC236}">
                    <a16:creationId xmlns:a16="http://schemas.microsoft.com/office/drawing/2014/main" id="{68A611C5-E9DC-44B8-835F-95D27A1107DF}"/>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38" name="Straight Connector 37">
                <a:extLst>
                  <a:ext uri="{FF2B5EF4-FFF2-40B4-BE49-F238E27FC236}">
                    <a16:creationId xmlns:a16="http://schemas.microsoft.com/office/drawing/2014/main" id="{132DA340-FB2C-4B3D-9A63-2F7D6AE8A616}"/>
                  </a:ext>
                </a:extLst>
              </p:cNvPr>
              <p:cNvCxnSpPr>
                <a:stCxn id="37" idx="1"/>
                <a:endCxn id="37"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Rectangle 47">
              <a:extLst>
                <a:ext uri="{FF2B5EF4-FFF2-40B4-BE49-F238E27FC236}">
                  <a16:creationId xmlns:a16="http://schemas.microsoft.com/office/drawing/2014/main" id="{06E562B6-465B-45A1-8A7B-97C5D9FE2CA0}"/>
                </a:ext>
              </a:extLst>
            </p:cNvPr>
            <p:cNvSpPr/>
            <p:nvPr/>
          </p:nvSpPr>
          <p:spPr>
            <a:xfrm>
              <a:off x="3440934" y="2204211"/>
              <a:ext cx="954107" cy="461665"/>
            </a:xfrm>
            <a:prstGeom prst="rect">
              <a:avLst/>
            </a:prstGeom>
          </p:spPr>
          <p:txBody>
            <a:bodyPr wrap="none">
              <a:spAutoFit/>
            </a:bodyPr>
            <a:lstStyle/>
            <a:p>
              <a:r>
                <a:rPr lang="en-US" b="1" dirty="0">
                  <a:solidFill>
                    <a:srgbClr val="FF0000"/>
                  </a:solidFill>
                </a:rPr>
                <a:t>00001</a:t>
              </a:r>
              <a:endParaRPr lang="en-US" dirty="0">
                <a:solidFill>
                  <a:srgbClr val="FF0000"/>
                </a:solidFill>
              </a:endParaRPr>
            </a:p>
          </p:txBody>
        </p:sp>
      </p:grpSp>
      <p:grpSp>
        <p:nvGrpSpPr>
          <p:cNvPr id="43" name="Group 42">
            <a:extLst>
              <a:ext uri="{FF2B5EF4-FFF2-40B4-BE49-F238E27FC236}">
                <a16:creationId xmlns:a16="http://schemas.microsoft.com/office/drawing/2014/main" id="{C15B6704-EDE5-48DF-853C-FFC735A122E8}"/>
              </a:ext>
            </a:extLst>
          </p:cNvPr>
          <p:cNvGrpSpPr/>
          <p:nvPr/>
        </p:nvGrpSpPr>
        <p:grpSpPr>
          <a:xfrm>
            <a:off x="2726424" y="3077222"/>
            <a:ext cx="443798" cy="692319"/>
            <a:chOff x="762000" y="3009900"/>
            <a:chExt cx="685800" cy="952500"/>
          </a:xfrm>
        </p:grpSpPr>
        <p:sp>
          <p:nvSpPr>
            <p:cNvPr id="44" name="Oval 43">
              <a:extLst>
                <a:ext uri="{FF2B5EF4-FFF2-40B4-BE49-F238E27FC236}">
                  <a16:creationId xmlns:a16="http://schemas.microsoft.com/office/drawing/2014/main" id="{26C71F3E-7F6D-48F4-9EEA-2F699501A24E}"/>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5" name="Oval 44">
              <a:extLst>
                <a:ext uri="{FF2B5EF4-FFF2-40B4-BE49-F238E27FC236}">
                  <a16:creationId xmlns:a16="http://schemas.microsoft.com/office/drawing/2014/main" id="{D1FD7FC7-B0AB-4E27-B17B-19CE28E8656E}"/>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0" name="Oval 49">
              <a:extLst>
                <a:ext uri="{FF2B5EF4-FFF2-40B4-BE49-F238E27FC236}">
                  <a16:creationId xmlns:a16="http://schemas.microsoft.com/office/drawing/2014/main" id="{4D93BC83-4AEB-4927-B1D8-6BF38DC879BB}"/>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cxnSp>
        <p:nvCxnSpPr>
          <p:cNvPr id="51" name="Straight Connector 50">
            <a:extLst>
              <a:ext uri="{FF2B5EF4-FFF2-40B4-BE49-F238E27FC236}">
                <a16:creationId xmlns:a16="http://schemas.microsoft.com/office/drawing/2014/main" id="{C165FF65-4BD9-4BD9-A030-9C9FA35585CD}"/>
              </a:ext>
            </a:extLst>
          </p:cNvPr>
          <p:cNvCxnSpPr>
            <a:cxnSpLocks/>
          </p:cNvCxnSpPr>
          <p:nvPr/>
        </p:nvCxnSpPr>
        <p:spPr bwMode="auto">
          <a:xfrm flipV="1">
            <a:off x="2980072" y="2450500"/>
            <a:ext cx="1691664" cy="7086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B7A8F57F-CF08-490A-8371-2AFE9B1C73A8}"/>
              </a:ext>
            </a:extLst>
          </p:cNvPr>
          <p:cNvCxnSpPr>
            <a:cxnSpLocks/>
          </p:cNvCxnSpPr>
          <p:nvPr/>
        </p:nvCxnSpPr>
        <p:spPr bwMode="auto">
          <a:xfrm>
            <a:off x="2964898" y="3611316"/>
            <a:ext cx="1811934" cy="35221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 name="Group 52">
            <a:extLst>
              <a:ext uri="{FF2B5EF4-FFF2-40B4-BE49-F238E27FC236}">
                <a16:creationId xmlns:a16="http://schemas.microsoft.com/office/drawing/2014/main" id="{67E3B9CD-36CE-4CE0-8738-2A2D44296723}"/>
              </a:ext>
            </a:extLst>
          </p:cNvPr>
          <p:cNvGrpSpPr/>
          <p:nvPr/>
        </p:nvGrpSpPr>
        <p:grpSpPr>
          <a:xfrm>
            <a:off x="4671960" y="3702355"/>
            <a:ext cx="215900" cy="373440"/>
            <a:chOff x="2724150" y="2286000"/>
            <a:chExt cx="342900" cy="590550"/>
          </a:xfrm>
        </p:grpSpPr>
        <p:sp>
          <p:nvSpPr>
            <p:cNvPr id="54" name="Rectangle 53">
              <a:extLst>
                <a:ext uri="{FF2B5EF4-FFF2-40B4-BE49-F238E27FC236}">
                  <a16:creationId xmlns:a16="http://schemas.microsoft.com/office/drawing/2014/main" id="{BEA2B5F7-A45A-47FD-A104-1B16A897B421}"/>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5" name="Oval 54">
              <a:extLst>
                <a:ext uri="{FF2B5EF4-FFF2-40B4-BE49-F238E27FC236}">
                  <a16:creationId xmlns:a16="http://schemas.microsoft.com/office/drawing/2014/main" id="{A601D982-9FC3-4A12-B913-ADFF8DCD45CB}"/>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56" name="Straight Arrow Connector 55">
            <a:extLst>
              <a:ext uri="{FF2B5EF4-FFF2-40B4-BE49-F238E27FC236}">
                <a16:creationId xmlns:a16="http://schemas.microsoft.com/office/drawing/2014/main" id="{CB911D0F-364E-4FB6-87BE-239AF1902D07}"/>
              </a:ext>
            </a:extLst>
          </p:cNvPr>
          <p:cNvCxnSpPr>
            <a:cxnSpLocks/>
          </p:cNvCxnSpPr>
          <p:nvPr/>
        </p:nvCxnSpPr>
        <p:spPr bwMode="auto">
          <a:xfrm>
            <a:off x="4855046" y="2450499"/>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a:extLst>
              <a:ext uri="{FF2B5EF4-FFF2-40B4-BE49-F238E27FC236}">
                <a16:creationId xmlns:a16="http://schemas.microsoft.com/office/drawing/2014/main" id="{6E859089-378A-49BF-8D90-043A759818BC}"/>
              </a:ext>
            </a:extLst>
          </p:cNvPr>
          <p:cNvCxnSpPr>
            <a:cxnSpLocks/>
          </p:cNvCxnSpPr>
          <p:nvPr/>
        </p:nvCxnSpPr>
        <p:spPr bwMode="auto">
          <a:xfrm>
            <a:off x="4900666" y="3907913"/>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Group 57">
            <a:extLst>
              <a:ext uri="{FF2B5EF4-FFF2-40B4-BE49-F238E27FC236}">
                <a16:creationId xmlns:a16="http://schemas.microsoft.com/office/drawing/2014/main" id="{2A43F2A0-B1E6-4DBD-8EE0-3C332751B7CF}"/>
              </a:ext>
            </a:extLst>
          </p:cNvPr>
          <p:cNvGrpSpPr/>
          <p:nvPr/>
        </p:nvGrpSpPr>
        <p:grpSpPr>
          <a:xfrm>
            <a:off x="5258669" y="3537712"/>
            <a:ext cx="1000569" cy="793266"/>
            <a:chOff x="3394472" y="2204211"/>
            <a:chExt cx="1000569" cy="793266"/>
          </a:xfrm>
        </p:grpSpPr>
        <p:grpSp>
          <p:nvGrpSpPr>
            <p:cNvPr id="59" name="Group 58">
              <a:extLst>
                <a:ext uri="{FF2B5EF4-FFF2-40B4-BE49-F238E27FC236}">
                  <a16:creationId xmlns:a16="http://schemas.microsoft.com/office/drawing/2014/main" id="{E7E76D13-28AD-4232-8609-B70BE7D70AAB}"/>
                </a:ext>
              </a:extLst>
            </p:cNvPr>
            <p:cNvGrpSpPr/>
            <p:nvPr/>
          </p:nvGrpSpPr>
          <p:grpSpPr>
            <a:xfrm>
              <a:off x="3394472" y="2271806"/>
              <a:ext cx="999727" cy="659418"/>
              <a:chOff x="3394472" y="2406878"/>
              <a:chExt cx="999727" cy="373440"/>
            </a:xfrm>
          </p:grpSpPr>
          <p:sp>
            <p:nvSpPr>
              <p:cNvPr id="62" name="Rectangle 61">
                <a:extLst>
                  <a:ext uri="{FF2B5EF4-FFF2-40B4-BE49-F238E27FC236}">
                    <a16:creationId xmlns:a16="http://schemas.microsoft.com/office/drawing/2014/main" id="{02D78C99-3885-4B15-8D3D-07036936E06D}"/>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63" name="Straight Connector 62">
                <a:extLst>
                  <a:ext uri="{FF2B5EF4-FFF2-40B4-BE49-F238E27FC236}">
                    <a16:creationId xmlns:a16="http://schemas.microsoft.com/office/drawing/2014/main" id="{256C997B-7CB5-48A7-92A6-5AF93C3E0170}"/>
                  </a:ext>
                </a:extLst>
              </p:cNvPr>
              <p:cNvCxnSpPr>
                <a:stCxn id="62" idx="1"/>
                <a:endCxn id="62"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0" name="Rectangle 59">
              <a:extLst>
                <a:ext uri="{FF2B5EF4-FFF2-40B4-BE49-F238E27FC236}">
                  <a16:creationId xmlns:a16="http://schemas.microsoft.com/office/drawing/2014/main" id="{93B5EB04-5B99-4BB5-99CB-600C64BDB34E}"/>
                </a:ext>
              </a:extLst>
            </p:cNvPr>
            <p:cNvSpPr/>
            <p:nvPr/>
          </p:nvSpPr>
          <p:spPr>
            <a:xfrm>
              <a:off x="3440934" y="2204211"/>
              <a:ext cx="954107" cy="461665"/>
            </a:xfrm>
            <a:prstGeom prst="rect">
              <a:avLst/>
            </a:prstGeom>
          </p:spPr>
          <p:txBody>
            <a:bodyPr wrap="none">
              <a:spAutoFit/>
            </a:bodyPr>
            <a:lstStyle/>
            <a:p>
              <a:r>
                <a:rPr lang="en-US" b="1" dirty="0">
                  <a:solidFill>
                    <a:srgbClr val="000000"/>
                  </a:solidFill>
                </a:rPr>
                <a:t>01010</a:t>
              </a:r>
              <a:endParaRPr lang="en-US" dirty="0"/>
            </a:p>
          </p:txBody>
        </p:sp>
        <p:sp>
          <p:nvSpPr>
            <p:cNvPr id="61" name="Rectangle 60">
              <a:extLst>
                <a:ext uri="{FF2B5EF4-FFF2-40B4-BE49-F238E27FC236}">
                  <a16:creationId xmlns:a16="http://schemas.microsoft.com/office/drawing/2014/main" id="{1ACF51B4-1430-4D59-ACF9-C1427D7DBF65}"/>
                </a:ext>
              </a:extLst>
            </p:cNvPr>
            <p:cNvSpPr/>
            <p:nvPr/>
          </p:nvSpPr>
          <p:spPr>
            <a:xfrm>
              <a:off x="3440092" y="2535812"/>
              <a:ext cx="903132" cy="461665"/>
            </a:xfrm>
            <a:prstGeom prst="rect">
              <a:avLst/>
            </a:prstGeom>
          </p:spPr>
          <p:txBody>
            <a:bodyPr wrap="none">
              <a:spAutoFit/>
            </a:bodyPr>
            <a:lstStyle/>
            <a:p>
              <a:r>
                <a:rPr lang="en-US" b="1" dirty="0">
                  <a:solidFill>
                    <a:srgbClr val="000000"/>
                  </a:solidFill>
                </a:rPr>
                <a:t>01111</a:t>
              </a:r>
              <a:endParaRPr lang="en-US" dirty="0"/>
            </a:p>
          </p:txBody>
        </p:sp>
      </p:grpSp>
      <p:sp>
        <p:nvSpPr>
          <p:cNvPr id="64" name="TextBox 63">
            <a:extLst>
              <a:ext uri="{FF2B5EF4-FFF2-40B4-BE49-F238E27FC236}">
                <a16:creationId xmlns:a16="http://schemas.microsoft.com/office/drawing/2014/main" id="{888A0754-2131-44E3-A462-E1F28CA7E8BB}"/>
              </a:ext>
            </a:extLst>
          </p:cNvPr>
          <p:cNvSpPr txBox="1"/>
          <p:nvPr/>
        </p:nvSpPr>
        <p:spPr>
          <a:xfrm>
            <a:off x="3656627" y="2341025"/>
            <a:ext cx="338554" cy="461665"/>
          </a:xfrm>
          <a:prstGeom prst="rect">
            <a:avLst/>
          </a:prstGeom>
          <a:noFill/>
        </p:spPr>
        <p:txBody>
          <a:bodyPr wrap="none" rtlCol="0">
            <a:spAutoFit/>
          </a:bodyPr>
          <a:lstStyle/>
          <a:p>
            <a:r>
              <a:rPr lang="en-US" dirty="0"/>
              <a:t>0</a:t>
            </a:r>
          </a:p>
        </p:txBody>
      </p:sp>
      <p:sp>
        <p:nvSpPr>
          <p:cNvPr id="65" name="TextBox 64">
            <a:extLst>
              <a:ext uri="{FF2B5EF4-FFF2-40B4-BE49-F238E27FC236}">
                <a16:creationId xmlns:a16="http://schemas.microsoft.com/office/drawing/2014/main" id="{4668708D-C802-4652-8AC4-A78A5C5D4B2C}"/>
              </a:ext>
            </a:extLst>
          </p:cNvPr>
          <p:cNvSpPr txBox="1"/>
          <p:nvPr/>
        </p:nvSpPr>
        <p:spPr>
          <a:xfrm>
            <a:off x="3732806" y="3358705"/>
            <a:ext cx="338554" cy="461665"/>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863848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26</a:t>
            </a:fld>
            <a:endParaRPr lang="en-US"/>
          </a:p>
        </p:txBody>
      </p:sp>
      <p:sp>
        <p:nvSpPr>
          <p:cNvPr id="4" name="Text Box 2">
            <a:extLst>
              <a:ext uri="{FF2B5EF4-FFF2-40B4-BE49-F238E27FC236}">
                <a16:creationId xmlns:a16="http://schemas.microsoft.com/office/drawing/2014/main" id="{8D31C180-52DE-462B-9287-BC76729D522E}"/>
              </a:ext>
            </a:extLst>
          </p:cNvPr>
          <p:cNvSpPr txBox="1">
            <a:spLocks noChangeArrowheads="1"/>
          </p:cNvSpPr>
          <p:nvPr/>
        </p:nvSpPr>
        <p:spPr bwMode="auto">
          <a:xfrm>
            <a:off x="400050" y="284562"/>
            <a:ext cx="8401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Inserting:   11010, 01010, 01111, 00001, </a:t>
            </a:r>
            <a:r>
              <a:rPr lang="en-US" b="1" dirty="0">
                <a:solidFill>
                  <a:srgbClr val="000000"/>
                </a:solidFill>
                <a:highlight>
                  <a:srgbClr val="FFFF00"/>
                </a:highlight>
              </a:rPr>
              <a:t>01001</a:t>
            </a:r>
            <a:r>
              <a:rPr lang="en-US" dirty="0">
                <a:solidFill>
                  <a:srgbClr val="000000"/>
                </a:solidFill>
              </a:rPr>
              <a:t> 11111</a:t>
            </a:r>
          </a:p>
        </p:txBody>
      </p:sp>
      <p:grpSp>
        <p:nvGrpSpPr>
          <p:cNvPr id="10" name="Group 9">
            <a:extLst>
              <a:ext uri="{FF2B5EF4-FFF2-40B4-BE49-F238E27FC236}">
                <a16:creationId xmlns:a16="http://schemas.microsoft.com/office/drawing/2014/main" id="{C55007ED-07EE-4228-B979-01D756CDF797}"/>
              </a:ext>
            </a:extLst>
          </p:cNvPr>
          <p:cNvGrpSpPr/>
          <p:nvPr/>
        </p:nvGrpSpPr>
        <p:grpSpPr>
          <a:xfrm>
            <a:off x="751223" y="4000499"/>
            <a:ext cx="443798" cy="692319"/>
            <a:chOff x="762000" y="3009900"/>
            <a:chExt cx="685800" cy="952500"/>
          </a:xfrm>
        </p:grpSpPr>
        <p:sp>
          <p:nvSpPr>
            <p:cNvPr id="5" name="Oval 4">
              <a:extLst>
                <a:ext uri="{FF2B5EF4-FFF2-40B4-BE49-F238E27FC236}">
                  <a16:creationId xmlns:a16="http://schemas.microsoft.com/office/drawing/2014/main" id="{B5FA7C42-D8A2-46E6-B7AA-ABC464BE2C49}"/>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Oval 5">
              <a:extLst>
                <a:ext uri="{FF2B5EF4-FFF2-40B4-BE49-F238E27FC236}">
                  <a16:creationId xmlns:a16="http://schemas.microsoft.com/office/drawing/2014/main" id="{C36EB5F8-A0D6-413C-AFC0-924A2DEE9F7F}"/>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a:extLst>
                <a:ext uri="{FF2B5EF4-FFF2-40B4-BE49-F238E27FC236}">
                  <a16:creationId xmlns:a16="http://schemas.microsoft.com/office/drawing/2014/main" id="{E6AC6C0C-5F61-4D73-8F08-EB854EDAA869}"/>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65E80C39-6A29-401D-A157-4FACF758468F}"/>
              </a:ext>
            </a:extLst>
          </p:cNvPr>
          <p:cNvGrpSpPr/>
          <p:nvPr/>
        </p:nvGrpSpPr>
        <p:grpSpPr>
          <a:xfrm>
            <a:off x="4695892" y="2263780"/>
            <a:ext cx="215900" cy="373440"/>
            <a:chOff x="2724150" y="2286000"/>
            <a:chExt cx="342900" cy="590550"/>
          </a:xfrm>
        </p:grpSpPr>
        <p:sp>
          <p:nvSpPr>
            <p:cNvPr id="8" name="Rectangle 7">
              <a:extLst>
                <a:ext uri="{FF2B5EF4-FFF2-40B4-BE49-F238E27FC236}">
                  <a16:creationId xmlns:a16="http://schemas.microsoft.com/office/drawing/2014/main" id="{46819522-38AD-42AD-955F-4462A1827772}"/>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30E8B536-FC90-4171-9DD1-0F1FB3348B80}"/>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16" name="Straight Connector 15">
            <a:extLst>
              <a:ext uri="{FF2B5EF4-FFF2-40B4-BE49-F238E27FC236}">
                <a16:creationId xmlns:a16="http://schemas.microsoft.com/office/drawing/2014/main" id="{1550A499-DDF5-4CB5-B03F-46F8C351AB70}"/>
              </a:ext>
            </a:extLst>
          </p:cNvPr>
          <p:cNvCxnSpPr>
            <a:cxnSpLocks/>
            <a:stCxn id="6" idx="6"/>
            <a:endCxn id="44" idx="2"/>
          </p:cNvCxnSpPr>
          <p:nvPr/>
        </p:nvCxnSpPr>
        <p:spPr bwMode="auto">
          <a:xfrm flipV="1">
            <a:off x="1034760" y="3423382"/>
            <a:ext cx="1691664" cy="7086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9D1345B-4713-48AE-92C9-BCF6D4716EA4}"/>
              </a:ext>
            </a:extLst>
          </p:cNvPr>
          <p:cNvCxnSpPr>
            <a:cxnSpLocks/>
            <a:stCxn id="7" idx="6"/>
            <a:endCxn id="29" idx="2"/>
          </p:cNvCxnSpPr>
          <p:nvPr/>
        </p:nvCxnSpPr>
        <p:spPr bwMode="auto">
          <a:xfrm>
            <a:off x="1034760" y="4512816"/>
            <a:ext cx="1853591" cy="25779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4EA9DFEF-8C98-41DD-8918-1DA994B2081F}"/>
              </a:ext>
            </a:extLst>
          </p:cNvPr>
          <p:cNvCxnSpPr>
            <a:cxnSpLocks/>
          </p:cNvCxnSpPr>
          <p:nvPr/>
        </p:nvCxnSpPr>
        <p:spPr bwMode="auto">
          <a:xfrm>
            <a:off x="2980072" y="4807119"/>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26">
            <a:extLst>
              <a:ext uri="{FF2B5EF4-FFF2-40B4-BE49-F238E27FC236}">
                <a16:creationId xmlns:a16="http://schemas.microsoft.com/office/drawing/2014/main" id="{590E9D74-CBBD-4A11-A797-61D564E332AD}"/>
              </a:ext>
            </a:extLst>
          </p:cNvPr>
          <p:cNvGrpSpPr/>
          <p:nvPr/>
        </p:nvGrpSpPr>
        <p:grpSpPr>
          <a:xfrm>
            <a:off x="2840373" y="4583887"/>
            <a:ext cx="215900" cy="373440"/>
            <a:chOff x="2724150" y="2286000"/>
            <a:chExt cx="342900" cy="590550"/>
          </a:xfrm>
        </p:grpSpPr>
        <p:sp>
          <p:nvSpPr>
            <p:cNvPr id="28" name="Rectangle 27">
              <a:extLst>
                <a:ext uri="{FF2B5EF4-FFF2-40B4-BE49-F238E27FC236}">
                  <a16:creationId xmlns:a16="http://schemas.microsoft.com/office/drawing/2014/main" id="{67FD0845-19FE-4460-A7C3-030C0C4E7927}"/>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9" name="Oval 28">
              <a:extLst>
                <a:ext uri="{FF2B5EF4-FFF2-40B4-BE49-F238E27FC236}">
                  <a16:creationId xmlns:a16="http://schemas.microsoft.com/office/drawing/2014/main" id="{BD38578A-048D-409E-8AC9-192F41D30074}"/>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39" name="Group 38">
            <a:extLst>
              <a:ext uri="{FF2B5EF4-FFF2-40B4-BE49-F238E27FC236}">
                <a16:creationId xmlns:a16="http://schemas.microsoft.com/office/drawing/2014/main" id="{9B734480-AA0B-4931-BF0B-E6A2169D9E6B}"/>
              </a:ext>
            </a:extLst>
          </p:cNvPr>
          <p:cNvGrpSpPr/>
          <p:nvPr/>
        </p:nvGrpSpPr>
        <p:grpSpPr>
          <a:xfrm>
            <a:off x="3402700" y="4477410"/>
            <a:ext cx="999727" cy="659418"/>
            <a:chOff x="3394472" y="2406878"/>
            <a:chExt cx="999727" cy="373440"/>
          </a:xfrm>
        </p:grpSpPr>
        <p:sp>
          <p:nvSpPr>
            <p:cNvPr id="40" name="Rectangle 39">
              <a:extLst>
                <a:ext uri="{FF2B5EF4-FFF2-40B4-BE49-F238E27FC236}">
                  <a16:creationId xmlns:a16="http://schemas.microsoft.com/office/drawing/2014/main" id="{30D66594-4AE3-4A6F-8A9E-40F5F1C0135C}"/>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41" name="Straight Connector 40">
              <a:extLst>
                <a:ext uri="{FF2B5EF4-FFF2-40B4-BE49-F238E27FC236}">
                  <a16:creationId xmlns:a16="http://schemas.microsoft.com/office/drawing/2014/main" id="{1D8611CD-7D37-4596-BBA8-0EFDF73D7416}"/>
                </a:ext>
              </a:extLst>
            </p:cNvPr>
            <p:cNvCxnSpPr>
              <a:stCxn id="40" idx="1"/>
              <a:endCxn id="40"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TextBox 41">
            <a:extLst>
              <a:ext uri="{FF2B5EF4-FFF2-40B4-BE49-F238E27FC236}">
                <a16:creationId xmlns:a16="http://schemas.microsoft.com/office/drawing/2014/main" id="{7B39D20E-661A-4099-8E4D-A21F9EDBB7CD}"/>
              </a:ext>
            </a:extLst>
          </p:cNvPr>
          <p:cNvSpPr txBox="1"/>
          <p:nvPr/>
        </p:nvSpPr>
        <p:spPr>
          <a:xfrm>
            <a:off x="1840647" y="3240690"/>
            <a:ext cx="338554" cy="461665"/>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1D4B4F61-CE4C-4C37-9565-38FBF4362CE1}"/>
              </a:ext>
            </a:extLst>
          </p:cNvPr>
          <p:cNvSpPr txBox="1"/>
          <p:nvPr/>
        </p:nvSpPr>
        <p:spPr>
          <a:xfrm>
            <a:off x="1848420" y="4246577"/>
            <a:ext cx="338554" cy="461665"/>
          </a:xfrm>
          <a:prstGeom prst="rect">
            <a:avLst/>
          </a:prstGeom>
          <a:noFill/>
        </p:spPr>
        <p:txBody>
          <a:bodyPr wrap="none" rtlCol="0">
            <a:spAutoFit/>
          </a:bodyPr>
          <a:lstStyle/>
          <a:p>
            <a:r>
              <a:rPr lang="en-US" dirty="0"/>
              <a:t>1</a:t>
            </a:r>
          </a:p>
        </p:txBody>
      </p:sp>
      <p:sp>
        <p:nvSpPr>
          <p:cNvPr id="47" name="Rectangle 46">
            <a:extLst>
              <a:ext uri="{FF2B5EF4-FFF2-40B4-BE49-F238E27FC236}">
                <a16:creationId xmlns:a16="http://schemas.microsoft.com/office/drawing/2014/main" id="{480BFC75-3383-4027-9F28-CE40D041562A}"/>
              </a:ext>
            </a:extLst>
          </p:cNvPr>
          <p:cNvSpPr/>
          <p:nvPr/>
        </p:nvSpPr>
        <p:spPr>
          <a:xfrm>
            <a:off x="3402700" y="4384395"/>
            <a:ext cx="937116" cy="461665"/>
          </a:xfrm>
          <a:prstGeom prst="rect">
            <a:avLst/>
          </a:prstGeom>
        </p:spPr>
        <p:txBody>
          <a:bodyPr wrap="none">
            <a:spAutoFit/>
          </a:bodyPr>
          <a:lstStyle/>
          <a:p>
            <a:r>
              <a:rPr lang="en-US" b="1" dirty="0">
                <a:solidFill>
                  <a:srgbClr val="000000"/>
                </a:solidFill>
              </a:rPr>
              <a:t>11010</a:t>
            </a:r>
            <a:endParaRPr lang="en-US" dirty="0"/>
          </a:p>
        </p:txBody>
      </p:sp>
      <p:grpSp>
        <p:nvGrpSpPr>
          <p:cNvPr id="12" name="Group 11">
            <a:extLst>
              <a:ext uri="{FF2B5EF4-FFF2-40B4-BE49-F238E27FC236}">
                <a16:creationId xmlns:a16="http://schemas.microsoft.com/office/drawing/2014/main" id="{D5B0943E-CE1D-4642-BEC3-4680A68E3C77}"/>
              </a:ext>
            </a:extLst>
          </p:cNvPr>
          <p:cNvGrpSpPr/>
          <p:nvPr/>
        </p:nvGrpSpPr>
        <p:grpSpPr>
          <a:xfrm>
            <a:off x="5258669" y="2049006"/>
            <a:ext cx="1000569" cy="727013"/>
            <a:chOff x="3394472" y="2204211"/>
            <a:chExt cx="1000569" cy="727013"/>
          </a:xfrm>
        </p:grpSpPr>
        <p:grpSp>
          <p:nvGrpSpPr>
            <p:cNvPr id="36" name="Group 35">
              <a:extLst>
                <a:ext uri="{FF2B5EF4-FFF2-40B4-BE49-F238E27FC236}">
                  <a16:creationId xmlns:a16="http://schemas.microsoft.com/office/drawing/2014/main" id="{97E9F1C3-D32D-4FA0-B6CF-210D706E65B3}"/>
                </a:ext>
              </a:extLst>
            </p:cNvPr>
            <p:cNvGrpSpPr/>
            <p:nvPr/>
          </p:nvGrpSpPr>
          <p:grpSpPr>
            <a:xfrm>
              <a:off x="3394472" y="2271806"/>
              <a:ext cx="999727" cy="659418"/>
              <a:chOff x="3394472" y="2406878"/>
              <a:chExt cx="999727" cy="373440"/>
            </a:xfrm>
          </p:grpSpPr>
          <p:sp>
            <p:nvSpPr>
              <p:cNvPr id="37" name="Rectangle 36">
                <a:extLst>
                  <a:ext uri="{FF2B5EF4-FFF2-40B4-BE49-F238E27FC236}">
                    <a16:creationId xmlns:a16="http://schemas.microsoft.com/office/drawing/2014/main" id="{68A611C5-E9DC-44B8-835F-95D27A1107DF}"/>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38" name="Straight Connector 37">
                <a:extLst>
                  <a:ext uri="{FF2B5EF4-FFF2-40B4-BE49-F238E27FC236}">
                    <a16:creationId xmlns:a16="http://schemas.microsoft.com/office/drawing/2014/main" id="{132DA340-FB2C-4B3D-9A63-2F7D6AE8A616}"/>
                  </a:ext>
                </a:extLst>
              </p:cNvPr>
              <p:cNvCxnSpPr>
                <a:stCxn id="37" idx="1"/>
                <a:endCxn id="37"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Rectangle 47">
              <a:extLst>
                <a:ext uri="{FF2B5EF4-FFF2-40B4-BE49-F238E27FC236}">
                  <a16:creationId xmlns:a16="http://schemas.microsoft.com/office/drawing/2014/main" id="{06E562B6-465B-45A1-8A7B-97C5D9FE2CA0}"/>
                </a:ext>
              </a:extLst>
            </p:cNvPr>
            <p:cNvSpPr/>
            <p:nvPr/>
          </p:nvSpPr>
          <p:spPr>
            <a:xfrm>
              <a:off x="3440934" y="2204211"/>
              <a:ext cx="954107" cy="461665"/>
            </a:xfrm>
            <a:prstGeom prst="rect">
              <a:avLst/>
            </a:prstGeom>
          </p:spPr>
          <p:txBody>
            <a:bodyPr wrap="none">
              <a:spAutoFit/>
            </a:bodyPr>
            <a:lstStyle/>
            <a:p>
              <a:r>
                <a:rPr lang="en-US" b="1" dirty="0">
                  <a:solidFill>
                    <a:srgbClr val="000000"/>
                  </a:solidFill>
                </a:rPr>
                <a:t>00001</a:t>
              </a:r>
              <a:endParaRPr lang="en-US" dirty="0"/>
            </a:p>
          </p:txBody>
        </p:sp>
      </p:grpSp>
      <p:grpSp>
        <p:nvGrpSpPr>
          <p:cNvPr id="43" name="Group 42">
            <a:extLst>
              <a:ext uri="{FF2B5EF4-FFF2-40B4-BE49-F238E27FC236}">
                <a16:creationId xmlns:a16="http://schemas.microsoft.com/office/drawing/2014/main" id="{C15B6704-EDE5-48DF-853C-FFC735A122E8}"/>
              </a:ext>
            </a:extLst>
          </p:cNvPr>
          <p:cNvGrpSpPr/>
          <p:nvPr/>
        </p:nvGrpSpPr>
        <p:grpSpPr>
          <a:xfrm>
            <a:off x="2726424" y="3077222"/>
            <a:ext cx="443798" cy="692319"/>
            <a:chOff x="762000" y="3009900"/>
            <a:chExt cx="685800" cy="952500"/>
          </a:xfrm>
        </p:grpSpPr>
        <p:sp>
          <p:nvSpPr>
            <p:cNvPr id="44" name="Oval 43">
              <a:extLst>
                <a:ext uri="{FF2B5EF4-FFF2-40B4-BE49-F238E27FC236}">
                  <a16:creationId xmlns:a16="http://schemas.microsoft.com/office/drawing/2014/main" id="{26C71F3E-7F6D-48F4-9EEA-2F699501A24E}"/>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5" name="Oval 44">
              <a:extLst>
                <a:ext uri="{FF2B5EF4-FFF2-40B4-BE49-F238E27FC236}">
                  <a16:creationId xmlns:a16="http://schemas.microsoft.com/office/drawing/2014/main" id="{D1FD7FC7-B0AB-4E27-B17B-19CE28E8656E}"/>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0" name="Oval 49">
              <a:extLst>
                <a:ext uri="{FF2B5EF4-FFF2-40B4-BE49-F238E27FC236}">
                  <a16:creationId xmlns:a16="http://schemas.microsoft.com/office/drawing/2014/main" id="{4D93BC83-4AEB-4927-B1D8-6BF38DC879BB}"/>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cxnSp>
        <p:nvCxnSpPr>
          <p:cNvPr id="51" name="Straight Connector 50">
            <a:extLst>
              <a:ext uri="{FF2B5EF4-FFF2-40B4-BE49-F238E27FC236}">
                <a16:creationId xmlns:a16="http://schemas.microsoft.com/office/drawing/2014/main" id="{C165FF65-4BD9-4BD9-A030-9C9FA35585CD}"/>
              </a:ext>
            </a:extLst>
          </p:cNvPr>
          <p:cNvCxnSpPr>
            <a:cxnSpLocks/>
          </p:cNvCxnSpPr>
          <p:nvPr/>
        </p:nvCxnSpPr>
        <p:spPr bwMode="auto">
          <a:xfrm flipV="1">
            <a:off x="2980072" y="2450500"/>
            <a:ext cx="1691664" cy="7086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B7A8F57F-CF08-490A-8371-2AFE9B1C73A8}"/>
              </a:ext>
            </a:extLst>
          </p:cNvPr>
          <p:cNvCxnSpPr>
            <a:cxnSpLocks/>
          </p:cNvCxnSpPr>
          <p:nvPr/>
        </p:nvCxnSpPr>
        <p:spPr bwMode="auto">
          <a:xfrm>
            <a:off x="2964898" y="3611316"/>
            <a:ext cx="1811934" cy="35221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a:extLst>
              <a:ext uri="{FF2B5EF4-FFF2-40B4-BE49-F238E27FC236}">
                <a16:creationId xmlns:a16="http://schemas.microsoft.com/office/drawing/2014/main" id="{CB911D0F-364E-4FB6-87BE-239AF1902D07}"/>
              </a:ext>
            </a:extLst>
          </p:cNvPr>
          <p:cNvCxnSpPr>
            <a:cxnSpLocks/>
          </p:cNvCxnSpPr>
          <p:nvPr/>
        </p:nvCxnSpPr>
        <p:spPr bwMode="auto">
          <a:xfrm>
            <a:off x="4855046" y="2450499"/>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a:extLst>
              <a:ext uri="{FF2B5EF4-FFF2-40B4-BE49-F238E27FC236}">
                <a16:creationId xmlns:a16="http://schemas.microsoft.com/office/drawing/2014/main" id="{6E859089-378A-49BF-8D90-043A759818BC}"/>
              </a:ext>
            </a:extLst>
          </p:cNvPr>
          <p:cNvCxnSpPr>
            <a:cxnSpLocks/>
          </p:cNvCxnSpPr>
          <p:nvPr/>
        </p:nvCxnSpPr>
        <p:spPr bwMode="auto">
          <a:xfrm>
            <a:off x="6955733" y="3060882"/>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Group 57">
            <a:extLst>
              <a:ext uri="{FF2B5EF4-FFF2-40B4-BE49-F238E27FC236}">
                <a16:creationId xmlns:a16="http://schemas.microsoft.com/office/drawing/2014/main" id="{2A43F2A0-B1E6-4DBD-8EE0-3C332751B7CF}"/>
              </a:ext>
            </a:extLst>
          </p:cNvPr>
          <p:cNvGrpSpPr/>
          <p:nvPr/>
        </p:nvGrpSpPr>
        <p:grpSpPr>
          <a:xfrm>
            <a:off x="7369234" y="2670422"/>
            <a:ext cx="1000569" cy="793266"/>
            <a:chOff x="3394472" y="2204211"/>
            <a:chExt cx="1000569" cy="793266"/>
          </a:xfrm>
        </p:grpSpPr>
        <p:grpSp>
          <p:nvGrpSpPr>
            <p:cNvPr id="59" name="Group 58">
              <a:extLst>
                <a:ext uri="{FF2B5EF4-FFF2-40B4-BE49-F238E27FC236}">
                  <a16:creationId xmlns:a16="http://schemas.microsoft.com/office/drawing/2014/main" id="{E7E76D13-28AD-4232-8609-B70BE7D70AAB}"/>
                </a:ext>
              </a:extLst>
            </p:cNvPr>
            <p:cNvGrpSpPr/>
            <p:nvPr/>
          </p:nvGrpSpPr>
          <p:grpSpPr>
            <a:xfrm>
              <a:off x="3394472" y="2271806"/>
              <a:ext cx="999727" cy="659418"/>
              <a:chOff x="3394472" y="2406878"/>
              <a:chExt cx="999727" cy="373440"/>
            </a:xfrm>
          </p:grpSpPr>
          <p:sp>
            <p:nvSpPr>
              <p:cNvPr id="62" name="Rectangle 61">
                <a:extLst>
                  <a:ext uri="{FF2B5EF4-FFF2-40B4-BE49-F238E27FC236}">
                    <a16:creationId xmlns:a16="http://schemas.microsoft.com/office/drawing/2014/main" id="{02D78C99-3885-4B15-8D3D-07036936E06D}"/>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63" name="Straight Connector 62">
                <a:extLst>
                  <a:ext uri="{FF2B5EF4-FFF2-40B4-BE49-F238E27FC236}">
                    <a16:creationId xmlns:a16="http://schemas.microsoft.com/office/drawing/2014/main" id="{256C997B-7CB5-48A7-92A6-5AF93C3E0170}"/>
                  </a:ext>
                </a:extLst>
              </p:cNvPr>
              <p:cNvCxnSpPr>
                <a:stCxn id="62" idx="1"/>
                <a:endCxn id="62"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0" name="Rectangle 59">
              <a:extLst>
                <a:ext uri="{FF2B5EF4-FFF2-40B4-BE49-F238E27FC236}">
                  <a16:creationId xmlns:a16="http://schemas.microsoft.com/office/drawing/2014/main" id="{93B5EB04-5B99-4BB5-99CB-600C64BDB34E}"/>
                </a:ext>
              </a:extLst>
            </p:cNvPr>
            <p:cNvSpPr/>
            <p:nvPr/>
          </p:nvSpPr>
          <p:spPr>
            <a:xfrm>
              <a:off x="3440934" y="2204211"/>
              <a:ext cx="954107" cy="461665"/>
            </a:xfrm>
            <a:prstGeom prst="rect">
              <a:avLst/>
            </a:prstGeom>
          </p:spPr>
          <p:txBody>
            <a:bodyPr wrap="none">
              <a:spAutoFit/>
            </a:bodyPr>
            <a:lstStyle/>
            <a:p>
              <a:r>
                <a:rPr lang="en-US" b="1" dirty="0">
                  <a:solidFill>
                    <a:srgbClr val="000000"/>
                  </a:solidFill>
                </a:rPr>
                <a:t>01010</a:t>
              </a:r>
              <a:endParaRPr lang="en-US" dirty="0"/>
            </a:p>
          </p:txBody>
        </p:sp>
        <p:sp>
          <p:nvSpPr>
            <p:cNvPr id="61" name="Rectangle 60">
              <a:extLst>
                <a:ext uri="{FF2B5EF4-FFF2-40B4-BE49-F238E27FC236}">
                  <a16:creationId xmlns:a16="http://schemas.microsoft.com/office/drawing/2014/main" id="{1ACF51B4-1430-4D59-ACF9-C1427D7DBF65}"/>
                </a:ext>
              </a:extLst>
            </p:cNvPr>
            <p:cNvSpPr/>
            <p:nvPr/>
          </p:nvSpPr>
          <p:spPr>
            <a:xfrm>
              <a:off x="3440092" y="2535812"/>
              <a:ext cx="954107" cy="461665"/>
            </a:xfrm>
            <a:prstGeom prst="rect">
              <a:avLst/>
            </a:prstGeom>
          </p:spPr>
          <p:txBody>
            <a:bodyPr wrap="none">
              <a:spAutoFit/>
            </a:bodyPr>
            <a:lstStyle/>
            <a:p>
              <a:r>
                <a:rPr lang="en-US" b="1" dirty="0">
                  <a:solidFill>
                    <a:srgbClr val="FF0000"/>
                  </a:solidFill>
                </a:rPr>
                <a:t>01001</a:t>
              </a:r>
              <a:endParaRPr lang="en-US" dirty="0">
                <a:solidFill>
                  <a:srgbClr val="FF0000"/>
                </a:solidFill>
              </a:endParaRPr>
            </a:p>
          </p:txBody>
        </p:sp>
      </p:grpSp>
      <p:sp>
        <p:nvSpPr>
          <p:cNvPr id="64" name="TextBox 63">
            <a:extLst>
              <a:ext uri="{FF2B5EF4-FFF2-40B4-BE49-F238E27FC236}">
                <a16:creationId xmlns:a16="http://schemas.microsoft.com/office/drawing/2014/main" id="{888A0754-2131-44E3-A462-E1F28CA7E8BB}"/>
              </a:ext>
            </a:extLst>
          </p:cNvPr>
          <p:cNvSpPr txBox="1"/>
          <p:nvPr/>
        </p:nvSpPr>
        <p:spPr>
          <a:xfrm>
            <a:off x="3656627" y="2341025"/>
            <a:ext cx="338554" cy="461665"/>
          </a:xfrm>
          <a:prstGeom prst="rect">
            <a:avLst/>
          </a:prstGeom>
          <a:noFill/>
        </p:spPr>
        <p:txBody>
          <a:bodyPr wrap="none" rtlCol="0">
            <a:spAutoFit/>
          </a:bodyPr>
          <a:lstStyle/>
          <a:p>
            <a:r>
              <a:rPr lang="en-US" dirty="0"/>
              <a:t>0</a:t>
            </a:r>
          </a:p>
        </p:txBody>
      </p:sp>
      <p:sp>
        <p:nvSpPr>
          <p:cNvPr id="65" name="TextBox 64">
            <a:extLst>
              <a:ext uri="{FF2B5EF4-FFF2-40B4-BE49-F238E27FC236}">
                <a16:creationId xmlns:a16="http://schemas.microsoft.com/office/drawing/2014/main" id="{4668708D-C802-4652-8AC4-A78A5C5D4B2C}"/>
              </a:ext>
            </a:extLst>
          </p:cNvPr>
          <p:cNvSpPr txBox="1"/>
          <p:nvPr/>
        </p:nvSpPr>
        <p:spPr>
          <a:xfrm>
            <a:off x="3732806" y="3358705"/>
            <a:ext cx="338554" cy="461665"/>
          </a:xfrm>
          <a:prstGeom prst="rect">
            <a:avLst/>
          </a:prstGeom>
          <a:noFill/>
        </p:spPr>
        <p:txBody>
          <a:bodyPr wrap="none" rtlCol="0">
            <a:spAutoFit/>
          </a:bodyPr>
          <a:lstStyle/>
          <a:p>
            <a:r>
              <a:rPr lang="en-US" dirty="0"/>
              <a:t>1</a:t>
            </a:r>
          </a:p>
        </p:txBody>
      </p:sp>
      <p:grpSp>
        <p:nvGrpSpPr>
          <p:cNvPr id="49" name="Group 48">
            <a:extLst>
              <a:ext uri="{FF2B5EF4-FFF2-40B4-BE49-F238E27FC236}">
                <a16:creationId xmlns:a16="http://schemas.microsoft.com/office/drawing/2014/main" id="{69344A9D-1ADD-4B6B-B803-BDE6A71E986B}"/>
              </a:ext>
            </a:extLst>
          </p:cNvPr>
          <p:cNvGrpSpPr/>
          <p:nvPr/>
        </p:nvGrpSpPr>
        <p:grpSpPr>
          <a:xfrm>
            <a:off x="4784033" y="3654339"/>
            <a:ext cx="443798" cy="692319"/>
            <a:chOff x="762000" y="3009900"/>
            <a:chExt cx="685800" cy="952500"/>
          </a:xfrm>
        </p:grpSpPr>
        <p:sp>
          <p:nvSpPr>
            <p:cNvPr id="66" name="Oval 65">
              <a:extLst>
                <a:ext uri="{FF2B5EF4-FFF2-40B4-BE49-F238E27FC236}">
                  <a16:creationId xmlns:a16="http://schemas.microsoft.com/office/drawing/2014/main" id="{66DB06AF-A4B1-4074-86CB-904B11B6C414}"/>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7" name="Oval 66">
              <a:extLst>
                <a:ext uri="{FF2B5EF4-FFF2-40B4-BE49-F238E27FC236}">
                  <a16:creationId xmlns:a16="http://schemas.microsoft.com/office/drawing/2014/main" id="{B7B49EF6-A9AC-4836-ABAF-4B55DD6B840F}"/>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8" name="Oval 67">
              <a:extLst>
                <a:ext uri="{FF2B5EF4-FFF2-40B4-BE49-F238E27FC236}">
                  <a16:creationId xmlns:a16="http://schemas.microsoft.com/office/drawing/2014/main" id="{9E8C8903-625A-41E2-B275-F6D0C707CD99}"/>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cxnSp>
        <p:nvCxnSpPr>
          <p:cNvPr id="69" name="Straight Connector 68">
            <a:extLst>
              <a:ext uri="{FF2B5EF4-FFF2-40B4-BE49-F238E27FC236}">
                <a16:creationId xmlns:a16="http://schemas.microsoft.com/office/drawing/2014/main" id="{A98AC782-F34B-43BC-BEE2-757EE562085E}"/>
              </a:ext>
            </a:extLst>
          </p:cNvPr>
          <p:cNvCxnSpPr>
            <a:cxnSpLocks/>
          </p:cNvCxnSpPr>
          <p:nvPr/>
        </p:nvCxnSpPr>
        <p:spPr bwMode="auto">
          <a:xfrm flipV="1">
            <a:off x="5063705" y="3060883"/>
            <a:ext cx="1691664" cy="7086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5E87F48E-7BBD-4A22-A539-4EEEEC30FD75}"/>
              </a:ext>
            </a:extLst>
          </p:cNvPr>
          <p:cNvCxnSpPr>
            <a:cxnSpLocks/>
          </p:cNvCxnSpPr>
          <p:nvPr/>
        </p:nvCxnSpPr>
        <p:spPr bwMode="auto">
          <a:xfrm>
            <a:off x="5063705" y="4166655"/>
            <a:ext cx="1813810" cy="60395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F1B5FE45-FA94-4B17-BA3E-128A63CDEABA}"/>
              </a:ext>
            </a:extLst>
          </p:cNvPr>
          <p:cNvSpPr txBox="1"/>
          <p:nvPr/>
        </p:nvSpPr>
        <p:spPr>
          <a:xfrm>
            <a:off x="5664081" y="2984351"/>
            <a:ext cx="338554" cy="461665"/>
          </a:xfrm>
          <a:prstGeom prst="rect">
            <a:avLst/>
          </a:prstGeom>
          <a:noFill/>
        </p:spPr>
        <p:txBody>
          <a:bodyPr wrap="none" rtlCol="0">
            <a:spAutoFit/>
          </a:bodyPr>
          <a:lstStyle/>
          <a:p>
            <a:r>
              <a:rPr lang="en-US" dirty="0"/>
              <a:t>0</a:t>
            </a:r>
          </a:p>
        </p:txBody>
      </p:sp>
      <p:sp>
        <p:nvSpPr>
          <p:cNvPr id="72" name="TextBox 71">
            <a:extLst>
              <a:ext uri="{FF2B5EF4-FFF2-40B4-BE49-F238E27FC236}">
                <a16:creationId xmlns:a16="http://schemas.microsoft.com/office/drawing/2014/main" id="{82E0B189-ACA4-40C9-A73B-0EECE26F1FDF}"/>
              </a:ext>
            </a:extLst>
          </p:cNvPr>
          <p:cNvSpPr txBox="1"/>
          <p:nvPr/>
        </p:nvSpPr>
        <p:spPr>
          <a:xfrm>
            <a:off x="5791459" y="4000498"/>
            <a:ext cx="338554" cy="461665"/>
          </a:xfrm>
          <a:prstGeom prst="rect">
            <a:avLst/>
          </a:prstGeom>
          <a:noFill/>
        </p:spPr>
        <p:txBody>
          <a:bodyPr wrap="none" rtlCol="0">
            <a:spAutoFit/>
          </a:bodyPr>
          <a:lstStyle/>
          <a:p>
            <a:r>
              <a:rPr lang="en-US" dirty="0"/>
              <a:t>1</a:t>
            </a:r>
          </a:p>
        </p:txBody>
      </p:sp>
      <p:grpSp>
        <p:nvGrpSpPr>
          <p:cNvPr id="73" name="Group 72">
            <a:extLst>
              <a:ext uri="{FF2B5EF4-FFF2-40B4-BE49-F238E27FC236}">
                <a16:creationId xmlns:a16="http://schemas.microsoft.com/office/drawing/2014/main" id="{03C3333C-239B-4662-8F71-1BA119FCCBCB}"/>
              </a:ext>
            </a:extLst>
          </p:cNvPr>
          <p:cNvGrpSpPr/>
          <p:nvPr/>
        </p:nvGrpSpPr>
        <p:grpSpPr>
          <a:xfrm>
            <a:off x="6739833" y="2874163"/>
            <a:ext cx="215900" cy="373440"/>
            <a:chOff x="2724150" y="2286000"/>
            <a:chExt cx="342900" cy="590550"/>
          </a:xfrm>
        </p:grpSpPr>
        <p:sp>
          <p:nvSpPr>
            <p:cNvPr id="74" name="Rectangle 73">
              <a:extLst>
                <a:ext uri="{FF2B5EF4-FFF2-40B4-BE49-F238E27FC236}">
                  <a16:creationId xmlns:a16="http://schemas.microsoft.com/office/drawing/2014/main" id="{20277BB6-A399-46EF-8032-83C2C43D3443}"/>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5" name="Oval 74">
              <a:extLst>
                <a:ext uri="{FF2B5EF4-FFF2-40B4-BE49-F238E27FC236}">
                  <a16:creationId xmlns:a16="http://schemas.microsoft.com/office/drawing/2014/main" id="{5C059F76-0D64-4C1B-8545-888EFB725400}"/>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76" name="Group 75">
            <a:extLst>
              <a:ext uri="{FF2B5EF4-FFF2-40B4-BE49-F238E27FC236}">
                <a16:creationId xmlns:a16="http://schemas.microsoft.com/office/drawing/2014/main" id="{4E907C8B-8AE5-4F10-94D9-24F80AEA0ACA}"/>
              </a:ext>
            </a:extLst>
          </p:cNvPr>
          <p:cNvGrpSpPr/>
          <p:nvPr/>
        </p:nvGrpSpPr>
        <p:grpSpPr>
          <a:xfrm>
            <a:off x="6783668" y="4595894"/>
            <a:ext cx="215900" cy="373440"/>
            <a:chOff x="2724150" y="2286000"/>
            <a:chExt cx="342900" cy="590550"/>
          </a:xfrm>
        </p:grpSpPr>
        <p:sp>
          <p:nvSpPr>
            <p:cNvPr id="77" name="Rectangle 76">
              <a:extLst>
                <a:ext uri="{FF2B5EF4-FFF2-40B4-BE49-F238E27FC236}">
                  <a16:creationId xmlns:a16="http://schemas.microsoft.com/office/drawing/2014/main" id="{6A8D3D40-B87D-4080-805A-8DA4EABD2335}"/>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8" name="Oval 77">
              <a:extLst>
                <a:ext uri="{FF2B5EF4-FFF2-40B4-BE49-F238E27FC236}">
                  <a16:creationId xmlns:a16="http://schemas.microsoft.com/office/drawing/2014/main" id="{5DF74C1C-DF55-4D07-BAA6-454806204EDF}"/>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79" name="Straight Arrow Connector 78">
            <a:extLst>
              <a:ext uri="{FF2B5EF4-FFF2-40B4-BE49-F238E27FC236}">
                <a16:creationId xmlns:a16="http://schemas.microsoft.com/office/drawing/2014/main" id="{62DFA6C3-8979-4D9F-951A-AC205F04F245}"/>
              </a:ext>
            </a:extLst>
          </p:cNvPr>
          <p:cNvCxnSpPr>
            <a:cxnSpLocks/>
          </p:cNvCxnSpPr>
          <p:nvPr/>
        </p:nvCxnSpPr>
        <p:spPr bwMode="auto">
          <a:xfrm>
            <a:off x="6965611" y="4770606"/>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0" name="Group 79">
            <a:extLst>
              <a:ext uri="{FF2B5EF4-FFF2-40B4-BE49-F238E27FC236}">
                <a16:creationId xmlns:a16="http://schemas.microsoft.com/office/drawing/2014/main" id="{9B1BFAF1-9CEF-43A1-B09C-F21708080A7A}"/>
              </a:ext>
            </a:extLst>
          </p:cNvPr>
          <p:cNvGrpSpPr/>
          <p:nvPr/>
        </p:nvGrpSpPr>
        <p:grpSpPr>
          <a:xfrm>
            <a:off x="7407480" y="4409815"/>
            <a:ext cx="999727" cy="727013"/>
            <a:chOff x="3394472" y="2204211"/>
            <a:chExt cx="999727" cy="727013"/>
          </a:xfrm>
        </p:grpSpPr>
        <p:grpSp>
          <p:nvGrpSpPr>
            <p:cNvPr id="81" name="Group 80">
              <a:extLst>
                <a:ext uri="{FF2B5EF4-FFF2-40B4-BE49-F238E27FC236}">
                  <a16:creationId xmlns:a16="http://schemas.microsoft.com/office/drawing/2014/main" id="{CF4A41B5-6F63-48F0-B075-E1580D7AB049}"/>
                </a:ext>
              </a:extLst>
            </p:cNvPr>
            <p:cNvGrpSpPr/>
            <p:nvPr/>
          </p:nvGrpSpPr>
          <p:grpSpPr>
            <a:xfrm>
              <a:off x="3394472" y="2271806"/>
              <a:ext cx="999727" cy="659418"/>
              <a:chOff x="3394472" y="2406878"/>
              <a:chExt cx="999727" cy="373440"/>
            </a:xfrm>
          </p:grpSpPr>
          <p:sp>
            <p:nvSpPr>
              <p:cNvPr id="84" name="Rectangle 83">
                <a:extLst>
                  <a:ext uri="{FF2B5EF4-FFF2-40B4-BE49-F238E27FC236}">
                    <a16:creationId xmlns:a16="http://schemas.microsoft.com/office/drawing/2014/main" id="{666FBBA6-E318-4B13-A2A7-CFBCFA7E4120}"/>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85" name="Straight Connector 84">
                <a:extLst>
                  <a:ext uri="{FF2B5EF4-FFF2-40B4-BE49-F238E27FC236}">
                    <a16:creationId xmlns:a16="http://schemas.microsoft.com/office/drawing/2014/main" id="{4D2929E6-8FE1-43C5-8DB2-7514285A5B2F}"/>
                  </a:ext>
                </a:extLst>
              </p:cNvPr>
              <p:cNvCxnSpPr>
                <a:stCxn id="84" idx="1"/>
                <a:endCxn id="84"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2" name="Rectangle 81">
              <a:extLst>
                <a:ext uri="{FF2B5EF4-FFF2-40B4-BE49-F238E27FC236}">
                  <a16:creationId xmlns:a16="http://schemas.microsoft.com/office/drawing/2014/main" id="{1B4594B8-2919-4176-9806-BC1C3C29C1B7}"/>
                </a:ext>
              </a:extLst>
            </p:cNvPr>
            <p:cNvSpPr/>
            <p:nvPr/>
          </p:nvSpPr>
          <p:spPr>
            <a:xfrm>
              <a:off x="3440934" y="2204211"/>
              <a:ext cx="903132" cy="461665"/>
            </a:xfrm>
            <a:prstGeom prst="rect">
              <a:avLst/>
            </a:prstGeom>
          </p:spPr>
          <p:txBody>
            <a:bodyPr wrap="none">
              <a:spAutoFit/>
            </a:bodyPr>
            <a:lstStyle/>
            <a:p>
              <a:r>
                <a:rPr lang="en-US" b="1" dirty="0">
                  <a:solidFill>
                    <a:srgbClr val="000000"/>
                  </a:solidFill>
                </a:rPr>
                <a:t>01111</a:t>
              </a:r>
              <a:endParaRPr lang="en-US" dirty="0"/>
            </a:p>
          </p:txBody>
        </p:sp>
      </p:grpSp>
    </p:spTree>
    <p:extLst>
      <p:ext uri="{BB962C8B-B14F-4D97-AF65-F5344CB8AC3E}">
        <p14:creationId xmlns:p14="http://schemas.microsoft.com/office/powerpoint/2010/main" val="2058886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27</a:t>
            </a:fld>
            <a:endParaRPr lang="en-US"/>
          </a:p>
        </p:txBody>
      </p:sp>
      <p:sp>
        <p:nvSpPr>
          <p:cNvPr id="4" name="Text Box 2">
            <a:extLst>
              <a:ext uri="{FF2B5EF4-FFF2-40B4-BE49-F238E27FC236}">
                <a16:creationId xmlns:a16="http://schemas.microsoft.com/office/drawing/2014/main" id="{8D31C180-52DE-462B-9287-BC76729D522E}"/>
              </a:ext>
            </a:extLst>
          </p:cNvPr>
          <p:cNvSpPr txBox="1">
            <a:spLocks noChangeArrowheads="1"/>
          </p:cNvSpPr>
          <p:nvPr/>
        </p:nvSpPr>
        <p:spPr bwMode="auto">
          <a:xfrm>
            <a:off x="359162" y="376537"/>
            <a:ext cx="8401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Inserting:   11010</a:t>
            </a:r>
            <a:r>
              <a:rPr lang="en-US" b="1" dirty="0">
                <a:solidFill>
                  <a:srgbClr val="000000"/>
                </a:solidFill>
              </a:rPr>
              <a:t>, </a:t>
            </a:r>
            <a:r>
              <a:rPr lang="en-US" dirty="0">
                <a:solidFill>
                  <a:srgbClr val="000000"/>
                </a:solidFill>
              </a:rPr>
              <a:t>01010, 01111, 00001, 01001 </a:t>
            </a:r>
            <a:r>
              <a:rPr lang="en-US" b="1" dirty="0">
                <a:solidFill>
                  <a:srgbClr val="000000"/>
                </a:solidFill>
                <a:highlight>
                  <a:srgbClr val="FFFF00"/>
                </a:highlight>
              </a:rPr>
              <a:t>11111</a:t>
            </a:r>
          </a:p>
        </p:txBody>
      </p:sp>
      <p:grpSp>
        <p:nvGrpSpPr>
          <p:cNvPr id="10" name="Group 9">
            <a:extLst>
              <a:ext uri="{FF2B5EF4-FFF2-40B4-BE49-F238E27FC236}">
                <a16:creationId xmlns:a16="http://schemas.microsoft.com/office/drawing/2014/main" id="{C55007ED-07EE-4228-B979-01D756CDF797}"/>
              </a:ext>
            </a:extLst>
          </p:cNvPr>
          <p:cNvGrpSpPr/>
          <p:nvPr/>
        </p:nvGrpSpPr>
        <p:grpSpPr>
          <a:xfrm>
            <a:off x="751223" y="4000499"/>
            <a:ext cx="443798" cy="692319"/>
            <a:chOff x="762000" y="3009900"/>
            <a:chExt cx="685800" cy="952500"/>
          </a:xfrm>
        </p:grpSpPr>
        <p:sp>
          <p:nvSpPr>
            <p:cNvPr id="5" name="Oval 4">
              <a:extLst>
                <a:ext uri="{FF2B5EF4-FFF2-40B4-BE49-F238E27FC236}">
                  <a16:creationId xmlns:a16="http://schemas.microsoft.com/office/drawing/2014/main" id="{B5FA7C42-D8A2-46E6-B7AA-ABC464BE2C49}"/>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Oval 5">
              <a:extLst>
                <a:ext uri="{FF2B5EF4-FFF2-40B4-BE49-F238E27FC236}">
                  <a16:creationId xmlns:a16="http://schemas.microsoft.com/office/drawing/2014/main" id="{C36EB5F8-A0D6-413C-AFC0-924A2DEE9F7F}"/>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a:extLst>
                <a:ext uri="{FF2B5EF4-FFF2-40B4-BE49-F238E27FC236}">
                  <a16:creationId xmlns:a16="http://schemas.microsoft.com/office/drawing/2014/main" id="{E6AC6C0C-5F61-4D73-8F08-EB854EDAA869}"/>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65E80C39-6A29-401D-A157-4FACF758468F}"/>
              </a:ext>
            </a:extLst>
          </p:cNvPr>
          <p:cNvGrpSpPr/>
          <p:nvPr/>
        </p:nvGrpSpPr>
        <p:grpSpPr>
          <a:xfrm>
            <a:off x="4695892" y="2263780"/>
            <a:ext cx="215900" cy="373440"/>
            <a:chOff x="2724150" y="2286000"/>
            <a:chExt cx="342900" cy="590550"/>
          </a:xfrm>
        </p:grpSpPr>
        <p:sp>
          <p:nvSpPr>
            <p:cNvPr id="8" name="Rectangle 7">
              <a:extLst>
                <a:ext uri="{FF2B5EF4-FFF2-40B4-BE49-F238E27FC236}">
                  <a16:creationId xmlns:a16="http://schemas.microsoft.com/office/drawing/2014/main" id="{46819522-38AD-42AD-955F-4462A1827772}"/>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30E8B536-FC90-4171-9DD1-0F1FB3348B80}"/>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16" name="Straight Connector 15">
            <a:extLst>
              <a:ext uri="{FF2B5EF4-FFF2-40B4-BE49-F238E27FC236}">
                <a16:creationId xmlns:a16="http://schemas.microsoft.com/office/drawing/2014/main" id="{1550A499-DDF5-4CB5-B03F-46F8C351AB70}"/>
              </a:ext>
            </a:extLst>
          </p:cNvPr>
          <p:cNvCxnSpPr>
            <a:cxnSpLocks/>
            <a:stCxn id="6" idx="6"/>
            <a:endCxn id="44" idx="2"/>
          </p:cNvCxnSpPr>
          <p:nvPr/>
        </p:nvCxnSpPr>
        <p:spPr bwMode="auto">
          <a:xfrm flipV="1">
            <a:off x="1034760" y="3423382"/>
            <a:ext cx="1691664" cy="7086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9D1345B-4713-48AE-92C9-BCF6D4716EA4}"/>
              </a:ext>
            </a:extLst>
          </p:cNvPr>
          <p:cNvCxnSpPr>
            <a:cxnSpLocks/>
            <a:stCxn id="7" idx="6"/>
            <a:endCxn id="29" idx="2"/>
          </p:cNvCxnSpPr>
          <p:nvPr/>
        </p:nvCxnSpPr>
        <p:spPr bwMode="auto">
          <a:xfrm>
            <a:off x="1034760" y="4512816"/>
            <a:ext cx="1853591" cy="25779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4EA9DFEF-8C98-41DD-8918-1DA994B2081F}"/>
              </a:ext>
            </a:extLst>
          </p:cNvPr>
          <p:cNvCxnSpPr>
            <a:cxnSpLocks/>
          </p:cNvCxnSpPr>
          <p:nvPr/>
        </p:nvCxnSpPr>
        <p:spPr bwMode="auto">
          <a:xfrm>
            <a:off x="2980072" y="4807119"/>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26">
            <a:extLst>
              <a:ext uri="{FF2B5EF4-FFF2-40B4-BE49-F238E27FC236}">
                <a16:creationId xmlns:a16="http://schemas.microsoft.com/office/drawing/2014/main" id="{590E9D74-CBBD-4A11-A797-61D564E332AD}"/>
              </a:ext>
            </a:extLst>
          </p:cNvPr>
          <p:cNvGrpSpPr/>
          <p:nvPr/>
        </p:nvGrpSpPr>
        <p:grpSpPr>
          <a:xfrm>
            <a:off x="2840373" y="4583887"/>
            <a:ext cx="215900" cy="373440"/>
            <a:chOff x="2724150" y="2286000"/>
            <a:chExt cx="342900" cy="590550"/>
          </a:xfrm>
        </p:grpSpPr>
        <p:sp>
          <p:nvSpPr>
            <p:cNvPr id="28" name="Rectangle 27">
              <a:extLst>
                <a:ext uri="{FF2B5EF4-FFF2-40B4-BE49-F238E27FC236}">
                  <a16:creationId xmlns:a16="http://schemas.microsoft.com/office/drawing/2014/main" id="{67FD0845-19FE-4460-A7C3-030C0C4E7927}"/>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9" name="Oval 28">
              <a:extLst>
                <a:ext uri="{FF2B5EF4-FFF2-40B4-BE49-F238E27FC236}">
                  <a16:creationId xmlns:a16="http://schemas.microsoft.com/office/drawing/2014/main" id="{BD38578A-048D-409E-8AC9-192F41D30074}"/>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39" name="Group 38">
            <a:extLst>
              <a:ext uri="{FF2B5EF4-FFF2-40B4-BE49-F238E27FC236}">
                <a16:creationId xmlns:a16="http://schemas.microsoft.com/office/drawing/2014/main" id="{9B734480-AA0B-4931-BF0B-E6A2169D9E6B}"/>
              </a:ext>
            </a:extLst>
          </p:cNvPr>
          <p:cNvGrpSpPr/>
          <p:nvPr/>
        </p:nvGrpSpPr>
        <p:grpSpPr>
          <a:xfrm>
            <a:off x="3402700" y="4477410"/>
            <a:ext cx="999727" cy="659418"/>
            <a:chOff x="3394472" y="2406878"/>
            <a:chExt cx="999727" cy="373440"/>
          </a:xfrm>
        </p:grpSpPr>
        <p:sp>
          <p:nvSpPr>
            <p:cNvPr id="40" name="Rectangle 39">
              <a:extLst>
                <a:ext uri="{FF2B5EF4-FFF2-40B4-BE49-F238E27FC236}">
                  <a16:creationId xmlns:a16="http://schemas.microsoft.com/office/drawing/2014/main" id="{30D66594-4AE3-4A6F-8A9E-40F5F1C0135C}"/>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41" name="Straight Connector 40">
              <a:extLst>
                <a:ext uri="{FF2B5EF4-FFF2-40B4-BE49-F238E27FC236}">
                  <a16:creationId xmlns:a16="http://schemas.microsoft.com/office/drawing/2014/main" id="{1D8611CD-7D37-4596-BBA8-0EFDF73D7416}"/>
                </a:ext>
              </a:extLst>
            </p:cNvPr>
            <p:cNvCxnSpPr>
              <a:stCxn id="40" idx="1"/>
              <a:endCxn id="40"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TextBox 41">
            <a:extLst>
              <a:ext uri="{FF2B5EF4-FFF2-40B4-BE49-F238E27FC236}">
                <a16:creationId xmlns:a16="http://schemas.microsoft.com/office/drawing/2014/main" id="{7B39D20E-661A-4099-8E4D-A21F9EDBB7CD}"/>
              </a:ext>
            </a:extLst>
          </p:cNvPr>
          <p:cNvSpPr txBox="1"/>
          <p:nvPr/>
        </p:nvSpPr>
        <p:spPr>
          <a:xfrm>
            <a:off x="1840647" y="3240690"/>
            <a:ext cx="338554" cy="461665"/>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1D4B4F61-CE4C-4C37-9565-38FBF4362CE1}"/>
              </a:ext>
            </a:extLst>
          </p:cNvPr>
          <p:cNvSpPr txBox="1"/>
          <p:nvPr/>
        </p:nvSpPr>
        <p:spPr>
          <a:xfrm>
            <a:off x="1848420" y="4246577"/>
            <a:ext cx="338554" cy="461665"/>
          </a:xfrm>
          <a:prstGeom prst="rect">
            <a:avLst/>
          </a:prstGeom>
          <a:noFill/>
        </p:spPr>
        <p:txBody>
          <a:bodyPr wrap="none" rtlCol="0">
            <a:spAutoFit/>
          </a:bodyPr>
          <a:lstStyle/>
          <a:p>
            <a:r>
              <a:rPr lang="en-US" dirty="0"/>
              <a:t>1</a:t>
            </a:r>
          </a:p>
        </p:txBody>
      </p:sp>
      <p:sp>
        <p:nvSpPr>
          <p:cNvPr id="47" name="Rectangle 46">
            <a:extLst>
              <a:ext uri="{FF2B5EF4-FFF2-40B4-BE49-F238E27FC236}">
                <a16:creationId xmlns:a16="http://schemas.microsoft.com/office/drawing/2014/main" id="{480BFC75-3383-4027-9F28-CE40D041562A}"/>
              </a:ext>
            </a:extLst>
          </p:cNvPr>
          <p:cNvSpPr/>
          <p:nvPr/>
        </p:nvSpPr>
        <p:spPr>
          <a:xfrm>
            <a:off x="3402700" y="4384395"/>
            <a:ext cx="937116" cy="461665"/>
          </a:xfrm>
          <a:prstGeom prst="rect">
            <a:avLst/>
          </a:prstGeom>
        </p:spPr>
        <p:txBody>
          <a:bodyPr wrap="none">
            <a:spAutoFit/>
          </a:bodyPr>
          <a:lstStyle/>
          <a:p>
            <a:r>
              <a:rPr lang="en-US" b="1" dirty="0">
                <a:solidFill>
                  <a:srgbClr val="000000"/>
                </a:solidFill>
              </a:rPr>
              <a:t>11010</a:t>
            </a:r>
            <a:endParaRPr lang="en-US" dirty="0"/>
          </a:p>
        </p:txBody>
      </p:sp>
      <p:grpSp>
        <p:nvGrpSpPr>
          <p:cNvPr id="12" name="Group 11">
            <a:extLst>
              <a:ext uri="{FF2B5EF4-FFF2-40B4-BE49-F238E27FC236}">
                <a16:creationId xmlns:a16="http://schemas.microsoft.com/office/drawing/2014/main" id="{D5B0943E-CE1D-4642-BEC3-4680A68E3C77}"/>
              </a:ext>
            </a:extLst>
          </p:cNvPr>
          <p:cNvGrpSpPr/>
          <p:nvPr/>
        </p:nvGrpSpPr>
        <p:grpSpPr>
          <a:xfrm>
            <a:off x="5258669" y="2049006"/>
            <a:ext cx="1000569" cy="727013"/>
            <a:chOff x="3394472" y="2204211"/>
            <a:chExt cx="1000569" cy="727013"/>
          </a:xfrm>
        </p:grpSpPr>
        <p:grpSp>
          <p:nvGrpSpPr>
            <p:cNvPr id="36" name="Group 35">
              <a:extLst>
                <a:ext uri="{FF2B5EF4-FFF2-40B4-BE49-F238E27FC236}">
                  <a16:creationId xmlns:a16="http://schemas.microsoft.com/office/drawing/2014/main" id="{97E9F1C3-D32D-4FA0-B6CF-210D706E65B3}"/>
                </a:ext>
              </a:extLst>
            </p:cNvPr>
            <p:cNvGrpSpPr/>
            <p:nvPr/>
          </p:nvGrpSpPr>
          <p:grpSpPr>
            <a:xfrm>
              <a:off x="3394472" y="2271806"/>
              <a:ext cx="999727" cy="659418"/>
              <a:chOff x="3394472" y="2406878"/>
              <a:chExt cx="999727" cy="373440"/>
            </a:xfrm>
          </p:grpSpPr>
          <p:sp>
            <p:nvSpPr>
              <p:cNvPr id="37" name="Rectangle 36">
                <a:extLst>
                  <a:ext uri="{FF2B5EF4-FFF2-40B4-BE49-F238E27FC236}">
                    <a16:creationId xmlns:a16="http://schemas.microsoft.com/office/drawing/2014/main" id="{68A611C5-E9DC-44B8-835F-95D27A1107DF}"/>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38" name="Straight Connector 37">
                <a:extLst>
                  <a:ext uri="{FF2B5EF4-FFF2-40B4-BE49-F238E27FC236}">
                    <a16:creationId xmlns:a16="http://schemas.microsoft.com/office/drawing/2014/main" id="{132DA340-FB2C-4B3D-9A63-2F7D6AE8A616}"/>
                  </a:ext>
                </a:extLst>
              </p:cNvPr>
              <p:cNvCxnSpPr>
                <a:stCxn id="37" idx="1"/>
                <a:endCxn id="37"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Rectangle 47">
              <a:extLst>
                <a:ext uri="{FF2B5EF4-FFF2-40B4-BE49-F238E27FC236}">
                  <a16:creationId xmlns:a16="http://schemas.microsoft.com/office/drawing/2014/main" id="{06E562B6-465B-45A1-8A7B-97C5D9FE2CA0}"/>
                </a:ext>
              </a:extLst>
            </p:cNvPr>
            <p:cNvSpPr/>
            <p:nvPr/>
          </p:nvSpPr>
          <p:spPr>
            <a:xfrm>
              <a:off x="3440934" y="2204211"/>
              <a:ext cx="954107" cy="461665"/>
            </a:xfrm>
            <a:prstGeom prst="rect">
              <a:avLst/>
            </a:prstGeom>
          </p:spPr>
          <p:txBody>
            <a:bodyPr wrap="none">
              <a:spAutoFit/>
            </a:bodyPr>
            <a:lstStyle/>
            <a:p>
              <a:r>
                <a:rPr lang="en-US" b="1" dirty="0">
                  <a:solidFill>
                    <a:srgbClr val="000000"/>
                  </a:solidFill>
                </a:rPr>
                <a:t>00001</a:t>
              </a:r>
              <a:endParaRPr lang="en-US" dirty="0"/>
            </a:p>
          </p:txBody>
        </p:sp>
      </p:grpSp>
      <p:grpSp>
        <p:nvGrpSpPr>
          <p:cNvPr id="43" name="Group 42">
            <a:extLst>
              <a:ext uri="{FF2B5EF4-FFF2-40B4-BE49-F238E27FC236}">
                <a16:creationId xmlns:a16="http://schemas.microsoft.com/office/drawing/2014/main" id="{C15B6704-EDE5-48DF-853C-FFC735A122E8}"/>
              </a:ext>
            </a:extLst>
          </p:cNvPr>
          <p:cNvGrpSpPr/>
          <p:nvPr/>
        </p:nvGrpSpPr>
        <p:grpSpPr>
          <a:xfrm>
            <a:off x="2726424" y="3077222"/>
            <a:ext cx="443798" cy="692319"/>
            <a:chOff x="762000" y="3009900"/>
            <a:chExt cx="685800" cy="952500"/>
          </a:xfrm>
        </p:grpSpPr>
        <p:sp>
          <p:nvSpPr>
            <p:cNvPr id="44" name="Oval 43">
              <a:extLst>
                <a:ext uri="{FF2B5EF4-FFF2-40B4-BE49-F238E27FC236}">
                  <a16:creationId xmlns:a16="http://schemas.microsoft.com/office/drawing/2014/main" id="{26C71F3E-7F6D-48F4-9EEA-2F699501A24E}"/>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5" name="Oval 44">
              <a:extLst>
                <a:ext uri="{FF2B5EF4-FFF2-40B4-BE49-F238E27FC236}">
                  <a16:creationId xmlns:a16="http://schemas.microsoft.com/office/drawing/2014/main" id="{D1FD7FC7-B0AB-4E27-B17B-19CE28E8656E}"/>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0" name="Oval 49">
              <a:extLst>
                <a:ext uri="{FF2B5EF4-FFF2-40B4-BE49-F238E27FC236}">
                  <a16:creationId xmlns:a16="http://schemas.microsoft.com/office/drawing/2014/main" id="{4D93BC83-4AEB-4927-B1D8-6BF38DC879BB}"/>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cxnSp>
        <p:nvCxnSpPr>
          <p:cNvPr id="51" name="Straight Connector 50">
            <a:extLst>
              <a:ext uri="{FF2B5EF4-FFF2-40B4-BE49-F238E27FC236}">
                <a16:creationId xmlns:a16="http://schemas.microsoft.com/office/drawing/2014/main" id="{C165FF65-4BD9-4BD9-A030-9C9FA35585CD}"/>
              </a:ext>
            </a:extLst>
          </p:cNvPr>
          <p:cNvCxnSpPr>
            <a:cxnSpLocks/>
          </p:cNvCxnSpPr>
          <p:nvPr/>
        </p:nvCxnSpPr>
        <p:spPr bwMode="auto">
          <a:xfrm flipV="1">
            <a:off x="2980072" y="2450500"/>
            <a:ext cx="1691664" cy="7086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B7A8F57F-CF08-490A-8371-2AFE9B1C73A8}"/>
              </a:ext>
            </a:extLst>
          </p:cNvPr>
          <p:cNvCxnSpPr>
            <a:cxnSpLocks/>
          </p:cNvCxnSpPr>
          <p:nvPr/>
        </p:nvCxnSpPr>
        <p:spPr bwMode="auto">
          <a:xfrm>
            <a:off x="2964898" y="3611316"/>
            <a:ext cx="1811934" cy="35221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a:extLst>
              <a:ext uri="{FF2B5EF4-FFF2-40B4-BE49-F238E27FC236}">
                <a16:creationId xmlns:a16="http://schemas.microsoft.com/office/drawing/2014/main" id="{CB911D0F-364E-4FB6-87BE-239AF1902D07}"/>
              </a:ext>
            </a:extLst>
          </p:cNvPr>
          <p:cNvCxnSpPr>
            <a:cxnSpLocks/>
          </p:cNvCxnSpPr>
          <p:nvPr/>
        </p:nvCxnSpPr>
        <p:spPr bwMode="auto">
          <a:xfrm>
            <a:off x="4855046" y="2450499"/>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a:extLst>
              <a:ext uri="{FF2B5EF4-FFF2-40B4-BE49-F238E27FC236}">
                <a16:creationId xmlns:a16="http://schemas.microsoft.com/office/drawing/2014/main" id="{6E859089-378A-49BF-8D90-043A759818BC}"/>
              </a:ext>
            </a:extLst>
          </p:cNvPr>
          <p:cNvCxnSpPr>
            <a:cxnSpLocks/>
          </p:cNvCxnSpPr>
          <p:nvPr/>
        </p:nvCxnSpPr>
        <p:spPr bwMode="auto">
          <a:xfrm>
            <a:off x="6955733" y="3060882"/>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Group 57">
            <a:extLst>
              <a:ext uri="{FF2B5EF4-FFF2-40B4-BE49-F238E27FC236}">
                <a16:creationId xmlns:a16="http://schemas.microsoft.com/office/drawing/2014/main" id="{2A43F2A0-B1E6-4DBD-8EE0-3C332751B7CF}"/>
              </a:ext>
            </a:extLst>
          </p:cNvPr>
          <p:cNvGrpSpPr/>
          <p:nvPr/>
        </p:nvGrpSpPr>
        <p:grpSpPr>
          <a:xfrm>
            <a:off x="7369234" y="2670422"/>
            <a:ext cx="1000569" cy="793266"/>
            <a:chOff x="3394472" y="2204211"/>
            <a:chExt cx="1000569" cy="793266"/>
          </a:xfrm>
        </p:grpSpPr>
        <p:grpSp>
          <p:nvGrpSpPr>
            <p:cNvPr id="59" name="Group 58">
              <a:extLst>
                <a:ext uri="{FF2B5EF4-FFF2-40B4-BE49-F238E27FC236}">
                  <a16:creationId xmlns:a16="http://schemas.microsoft.com/office/drawing/2014/main" id="{E7E76D13-28AD-4232-8609-B70BE7D70AAB}"/>
                </a:ext>
              </a:extLst>
            </p:cNvPr>
            <p:cNvGrpSpPr/>
            <p:nvPr/>
          </p:nvGrpSpPr>
          <p:grpSpPr>
            <a:xfrm>
              <a:off x="3394472" y="2271806"/>
              <a:ext cx="999727" cy="659418"/>
              <a:chOff x="3394472" y="2406878"/>
              <a:chExt cx="999727" cy="373440"/>
            </a:xfrm>
          </p:grpSpPr>
          <p:sp>
            <p:nvSpPr>
              <p:cNvPr id="62" name="Rectangle 61">
                <a:extLst>
                  <a:ext uri="{FF2B5EF4-FFF2-40B4-BE49-F238E27FC236}">
                    <a16:creationId xmlns:a16="http://schemas.microsoft.com/office/drawing/2014/main" id="{02D78C99-3885-4B15-8D3D-07036936E06D}"/>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63" name="Straight Connector 62">
                <a:extLst>
                  <a:ext uri="{FF2B5EF4-FFF2-40B4-BE49-F238E27FC236}">
                    <a16:creationId xmlns:a16="http://schemas.microsoft.com/office/drawing/2014/main" id="{256C997B-7CB5-48A7-92A6-5AF93C3E0170}"/>
                  </a:ext>
                </a:extLst>
              </p:cNvPr>
              <p:cNvCxnSpPr>
                <a:stCxn id="62" idx="1"/>
                <a:endCxn id="62"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0" name="Rectangle 59">
              <a:extLst>
                <a:ext uri="{FF2B5EF4-FFF2-40B4-BE49-F238E27FC236}">
                  <a16:creationId xmlns:a16="http://schemas.microsoft.com/office/drawing/2014/main" id="{93B5EB04-5B99-4BB5-99CB-600C64BDB34E}"/>
                </a:ext>
              </a:extLst>
            </p:cNvPr>
            <p:cNvSpPr/>
            <p:nvPr/>
          </p:nvSpPr>
          <p:spPr>
            <a:xfrm>
              <a:off x="3440934" y="2204211"/>
              <a:ext cx="954107" cy="461665"/>
            </a:xfrm>
            <a:prstGeom prst="rect">
              <a:avLst/>
            </a:prstGeom>
          </p:spPr>
          <p:txBody>
            <a:bodyPr wrap="none">
              <a:spAutoFit/>
            </a:bodyPr>
            <a:lstStyle/>
            <a:p>
              <a:r>
                <a:rPr lang="en-US" b="1" dirty="0">
                  <a:solidFill>
                    <a:srgbClr val="000000"/>
                  </a:solidFill>
                </a:rPr>
                <a:t>01010</a:t>
              </a:r>
              <a:endParaRPr lang="en-US" dirty="0"/>
            </a:p>
          </p:txBody>
        </p:sp>
        <p:sp>
          <p:nvSpPr>
            <p:cNvPr id="61" name="Rectangle 60">
              <a:extLst>
                <a:ext uri="{FF2B5EF4-FFF2-40B4-BE49-F238E27FC236}">
                  <a16:creationId xmlns:a16="http://schemas.microsoft.com/office/drawing/2014/main" id="{1ACF51B4-1430-4D59-ACF9-C1427D7DBF65}"/>
                </a:ext>
              </a:extLst>
            </p:cNvPr>
            <p:cNvSpPr/>
            <p:nvPr/>
          </p:nvSpPr>
          <p:spPr>
            <a:xfrm>
              <a:off x="3440092" y="2535812"/>
              <a:ext cx="954107" cy="461665"/>
            </a:xfrm>
            <a:prstGeom prst="rect">
              <a:avLst/>
            </a:prstGeom>
          </p:spPr>
          <p:txBody>
            <a:bodyPr wrap="none">
              <a:spAutoFit/>
            </a:bodyPr>
            <a:lstStyle/>
            <a:p>
              <a:r>
                <a:rPr lang="en-US" b="1" dirty="0">
                  <a:solidFill>
                    <a:srgbClr val="000000"/>
                  </a:solidFill>
                </a:rPr>
                <a:t>01001</a:t>
              </a:r>
              <a:endParaRPr lang="en-US" dirty="0"/>
            </a:p>
          </p:txBody>
        </p:sp>
      </p:grpSp>
      <p:sp>
        <p:nvSpPr>
          <p:cNvPr id="64" name="TextBox 63">
            <a:extLst>
              <a:ext uri="{FF2B5EF4-FFF2-40B4-BE49-F238E27FC236}">
                <a16:creationId xmlns:a16="http://schemas.microsoft.com/office/drawing/2014/main" id="{888A0754-2131-44E3-A462-E1F28CA7E8BB}"/>
              </a:ext>
            </a:extLst>
          </p:cNvPr>
          <p:cNvSpPr txBox="1"/>
          <p:nvPr/>
        </p:nvSpPr>
        <p:spPr>
          <a:xfrm>
            <a:off x="3656627" y="2341025"/>
            <a:ext cx="338554" cy="461665"/>
          </a:xfrm>
          <a:prstGeom prst="rect">
            <a:avLst/>
          </a:prstGeom>
          <a:noFill/>
        </p:spPr>
        <p:txBody>
          <a:bodyPr wrap="none" rtlCol="0">
            <a:spAutoFit/>
          </a:bodyPr>
          <a:lstStyle/>
          <a:p>
            <a:r>
              <a:rPr lang="en-US" dirty="0"/>
              <a:t>0</a:t>
            </a:r>
          </a:p>
        </p:txBody>
      </p:sp>
      <p:sp>
        <p:nvSpPr>
          <p:cNvPr id="65" name="TextBox 64">
            <a:extLst>
              <a:ext uri="{FF2B5EF4-FFF2-40B4-BE49-F238E27FC236}">
                <a16:creationId xmlns:a16="http://schemas.microsoft.com/office/drawing/2014/main" id="{4668708D-C802-4652-8AC4-A78A5C5D4B2C}"/>
              </a:ext>
            </a:extLst>
          </p:cNvPr>
          <p:cNvSpPr txBox="1"/>
          <p:nvPr/>
        </p:nvSpPr>
        <p:spPr>
          <a:xfrm>
            <a:off x="3732806" y="3358705"/>
            <a:ext cx="338554" cy="461665"/>
          </a:xfrm>
          <a:prstGeom prst="rect">
            <a:avLst/>
          </a:prstGeom>
          <a:noFill/>
        </p:spPr>
        <p:txBody>
          <a:bodyPr wrap="none" rtlCol="0">
            <a:spAutoFit/>
          </a:bodyPr>
          <a:lstStyle/>
          <a:p>
            <a:r>
              <a:rPr lang="en-US" dirty="0"/>
              <a:t>1</a:t>
            </a:r>
          </a:p>
        </p:txBody>
      </p:sp>
      <p:grpSp>
        <p:nvGrpSpPr>
          <p:cNvPr id="49" name="Group 48">
            <a:extLst>
              <a:ext uri="{FF2B5EF4-FFF2-40B4-BE49-F238E27FC236}">
                <a16:creationId xmlns:a16="http://schemas.microsoft.com/office/drawing/2014/main" id="{69344A9D-1ADD-4B6B-B803-BDE6A71E986B}"/>
              </a:ext>
            </a:extLst>
          </p:cNvPr>
          <p:cNvGrpSpPr/>
          <p:nvPr/>
        </p:nvGrpSpPr>
        <p:grpSpPr>
          <a:xfrm>
            <a:off x="4784033" y="3654339"/>
            <a:ext cx="443798" cy="692319"/>
            <a:chOff x="762000" y="3009900"/>
            <a:chExt cx="685800" cy="952500"/>
          </a:xfrm>
        </p:grpSpPr>
        <p:sp>
          <p:nvSpPr>
            <p:cNvPr id="66" name="Oval 65">
              <a:extLst>
                <a:ext uri="{FF2B5EF4-FFF2-40B4-BE49-F238E27FC236}">
                  <a16:creationId xmlns:a16="http://schemas.microsoft.com/office/drawing/2014/main" id="{66DB06AF-A4B1-4074-86CB-904B11B6C414}"/>
                </a:ext>
              </a:extLst>
            </p:cNvPr>
            <p:cNvSpPr/>
            <p:nvPr/>
          </p:nvSpPr>
          <p:spPr bwMode="auto">
            <a:xfrm>
              <a:off x="762000" y="3009900"/>
              <a:ext cx="685800" cy="9525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7" name="Oval 66">
              <a:extLst>
                <a:ext uri="{FF2B5EF4-FFF2-40B4-BE49-F238E27FC236}">
                  <a16:creationId xmlns:a16="http://schemas.microsoft.com/office/drawing/2014/main" id="{B7B49EF6-A9AC-4836-ABAF-4B55DD6B840F}"/>
                </a:ext>
              </a:extLst>
            </p:cNvPr>
            <p:cNvSpPr/>
            <p:nvPr/>
          </p:nvSpPr>
          <p:spPr bwMode="auto">
            <a:xfrm>
              <a:off x="1009650" y="3076575"/>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8" name="Oval 67">
              <a:extLst>
                <a:ext uri="{FF2B5EF4-FFF2-40B4-BE49-F238E27FC236}">
                  <a16:creationId xmlns:a16="http://schemas.microsoft.com/office/drawing/2014/main" id="{9E8C8903-625A-41E2-B275-F6D0C707CD99}"/>
                </a:ext>
              </a:extLst>
            </p:cNvPr>
            <p:cNvSpPr/>
            <p:nvPr/>
          </p:nvSpPr>
          <p:spPr bwMode="auto">
            <a:xfrm>
              <a:off x="1009650" y="3600450"/>
              <a:ext cx="190500" cy="228600"/>
            </a:xfrm>
            <a:prstGeom prst="ellipse">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grpSp>
      <p:cxnSp>
        <p:nvCxnSpPr>
          <p:cNvPr id="69" name="Straight Connector 68">
            <a:extLst>
              <a:ext uri="{FF2B5EF4-FFF2-40B4-BE49-F238E27FC236}">
                <a16:creationId xmlns:a16="http://schemas.microsoft.com/office/drawing/2014/main" id="{A98AC782-F34B-43BC-BEE2-757EE562085E}"/>
              </a:ext>
            </a:extLst>
          </p:cNvPr>
          <p:cNvCxnSpPr>
            <a:cxnSpLocks/>
          </p:cNvCxnSpPr>
          <p:nvPr/>
        </p:nvCxnSpPr>
        <p:spPr bwMode="auto">
          <a:xfrm flipV="1">
            <a:off x="5063705" y="3060883"/>
            <a:ext cx="1691664" cy="7086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5E87F48E-7BBD-4A22-A539-4EEEEC30FD75}"/>
              </a:ext>
            </a:extLst>
          </p:cNvPr>
          <p:cNvCxnSpPr>
            <a:cxnSpLocks/>
          </p:cNvCxnSpPr>
          <p:nvPr/>
        </p:nvCxnSpPr>
        <p:spPr bwMode="auto">
          <a:xfrm>
            <a:off x="5063705" y="4166655"/>
            <a:ext cx="1813810" cy="60395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F1B5FE45-FA94-4B17-BA3E-128A63CDEABA}"/>
              </a:ext>
            </a:extLst>
          </p:cNvPr>
          <p:cNvSpPr txBox="1"/>
          <p:nvPr/>
        </p:nvSpPr>
        <p:spPr>
          <a:xfrm>
            <a:off x="5664081" y="2984351"/>
            <a:ext cx="338554" cy="461665"/>
          </a:xfrm>
          <a:prstGeom prst="rect">
            <a:avLst/>
          </a:prstGeom>
          <a:noFill/>
        </p:spPr>
        <p:txBody>
          <a:bodyPr wrap="none" rtlCol="0">
            <a:spAutoFit/>
          </a:bodyPr>
          <a:lstStyle/>
          <a:p>
            <a:r>
              <a:rPr lang="en-US" dirty="0"/>
              <a:t>0</a:t>
            </a:r>
          </a:p>
        </p:txBody>
      </p:sp>
      <p:sp>
        <p:nvSpPr>
          <p:cNvPr id="72" name="TextBox 71">
            <a:extLst>
              <a:ext uri="{FF2B5EF4-FFF2-40B4-BE49-F238E27FC236}">
                <a16:creationId xmlns:a16="http://schemas.microsoft.com/office/drawing/2014/main" id="{82E0B189-ACA4-40C9-A73B-0EECE26F1FDF}"/>
              </a:ext>
            </a:extLst>
          </p:cNvPr>
          <p:cNvSpPr txBox="1"/>
          <p:nvPr/>
        </p:nvSpPr>
        <p:spPr>
          <a:xfrm>
            <a:off x="5791459" y="4000498"/>
            <a:ext cx="338554" cy="461665"/>
          </a:xfrm>
          <a:prstGeom prst="rect">
            <a:avLst/>
          </a:prstGeom>
          <a:noFill/>
        </p:spPr>
        <p:txBody>
          <a:bodyPr wrap="none" rtlCol="0">
            <a:spAutoFit/>
          </a:bodyPr>
          <a:lstStyle/>
          <a:p>
            <a:r>
              <a:rPr lang="en-US" dirty="0"/>
              <a:t>1</a:t>
            </a:r>
          </a:p>
        </p:txBody>
      </p:sp>
      <p:grpSp>
        <p:nvGrpSpPr>
          <p:cNvPr id="73" name="Group 72">
            <a:extLst>
              <a:ext uri="{FF2B5EF4-FFF2-40B4-BE49-F238E27FC236}">
                <a16:creationId xmlns:a16="http://schemas.microsoft.com/office/drawing/2014/main" id="{03C3333C-239B-4662-8F71-1BA119FCCBCB}"/>
              </a:ext>
            </a:extLst>
          </p:cNvPr>
          <p:cNvGrpSpPr/>
          <p:nvPr/>
        </p:nvGrpSpPr>
        <p:grpSpPr>
          <a:xfrm>
            <a:off x="6739833" y="2874163"/>
            <a:ext cx="215900" cy="373440"/>
            <a:chOff x="2724150" y="2286000"/>
            <a:chExt cx="342900" cy="590550"/>
          </a:xfrm>
        </p:grpSpPr>
        <p:sp>
          <p:nvSpPr>
            <p:cNvPr id="74" name="Rectangle 73">
              <a:extLst>
                <a:ext uri="{FF2B5EF4-FFF2-40B4-BE49-F238E27FC236}">
                  <a16:creationId xmlns:a16="http://schemas.microsoft.com/office/drawing/2014/main" id="{20277BB6-A399-46EF-8032-83C2C43D3443}"/>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5" name="Oval 74">
              <a:extLst>
                <a:ext uri="{FF2B5EF4-FFF2-40B4-BE49-F238E27FC236}">
                  <a16:creationId xmlns:a16="http://schemas.microsoft.com/office/drawing/2014/main" id="{5C059F76-0D64-4C1B-8545-888EFB725400}"/>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76" name="Group 75">
            <a:extLst>
              <a:ext uri="{FF2B5EF4-FFF2-40B4-BE49-F238E27FC236}">
                <a16:creationId xmlns:a16="http://schemas.microsoft.com/office/drawing/2014/main" id="{4E907C8B-8AE5-4F10-94D9-24F80AEA0ACA}"/>
              </a:ext>
            </a:extLst>
          </p:cNvPr>
          <p:cNvGrpSpPr/>
          <p:nvPr/>
        </p:nvGrpSpPr>
        <p:grpSpPr>
          <a:xfrm>
            <a:off x="6745618" y="4563323"/>
            <a:ext cx="215900" cy="373440"/>
            <a:chOff x="2724150" y="2286000"/>
            <a:chExt cx="342900" cy="590550"/>
          </a:xfrm>
        </p:grpSpPr>
        <p:sp>
          <p:nvSpPr>
            <p:cNvPr id="77" name="Rectangle 76">
              <a:extLst>
                <a:ext uri="{FF2B5EF4-FFF2-40B4-BE49-F238E27FC236}">
                  <a16:creationId xmlns:a16="http://schemas.microsoft.com/office/drawing/2014/main" id="{6A8D3D40-B87D-4080-805A-8DA4EABD2335}"/>
                </a:ext>
              </a:extLst>
            </p:cNvPr>
            <p:cNvSpPr/>
            <p:nvPr/>
          </p:nvSpPr>
          <p:spPr bwMode="auto">
            <a:xfrm>
              <a:off x="2724150" y="2286000"/>
              <a:ext cx="342900" cy="5905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8" name="Oval 77">
              <a:extLst>
                <a:ext uri="{FF2B5EF4-FFF2-40B4-BE49-F238E27FC236}">
                  <a16:creationId xmlns:a16="http://schemas.microsoft.com/office/drawing/2014/main" id="{5DF74C1C-DF55-4D07-BAA6-454806204EDF}"/>
                </a:ext>
              </a:extLst>
            </p:cNvPr>
            <p:cNvSpPr/>
            <p:nvPr/>
          </p:nvSpPr>
          <p:spPr bwMode="auto">
            <a:xfrm>
              <a:off x="2800350" y="2466975"/>
              <a:ext cx="190500" cy="22860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79" name="Straight Arrow Connector 78">
            <a:extLst>
              <a:ext uri="{FF2B5EF4-FFF2-40B4-BE49-F238E27FC236}">
                <a16:creationId xmlns:a16="http://schemas.microsoft.com/office/drawing/2014/main" id="{62DFA6C3-8979-4D9F-951A-AC205F04F245}"/>
              </a:ext>
            </a:extLst>
          </p:cNvPr>
          <p:cNvCxnSpPr>
            <a:cxnSpLocks/>
          </p:cNvCxnSpPr>
          <p:nvPr/>
        </p:nvCxnSpPr>
        <p:spPr bwMode="auto">
          <a:xfrm>
            <a:off x="6955732" y="4750042"/>
            <a:ext cx="40362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0" name="Group 79">
            <a:extLst>
              <a:ext uri="{FF2B5EF4-FFF2-40B4-BE49-F238E27FC236}">
                <a16:creationId xmlns:a16="http://schemas.microsoft.com/office/drawing/2014/main" id="{9B1BFAF1-9CEF-43A1-B09C-F21708080A7A}"/>
              </a:ext>
            </a:extLst>
          </p:cNvPr>
          <p:cNvGrpSpPr/>
          <p:nvPr/>
        </p:nvGrpSpPr>
        <p:grpSpPr>
          <a:xfrm>
            <a:off x="7401547" y="4409815"/>
            <a:ext cx="999727" cy="727013"/>
            <a:chOff x="3394472" y="2204211"/>
            <a:chExt cx="999727" cy="727013"/>
          </a:xfrm>
        </p:grpSpPr>
        <p:grpSp>
          <p:nvGrpSpPr>
            <p:cNvPr id="81" name="Group 80">
              <a:extLst>
                <a:ext uri="{FF2B5EF4-FFF2-40B4-BE49-F238E27FC236}">
                  <a16:creationId xmlns:a16="http://schemas.microsoft.com/office/drawing/2014/main" id="{CF4A41B5-6F63-48F0-B075-E1580D7AB049}"/>
                </a:ext>
              </a:extLst>
            </p:cNvPr>
            <p:cNvGrpSpPr/>
            <p:nvPr/>
          </p:nvGrpSpPr>
          <p:grpSpPr>
            <a:xfrm>
              <a:off x="3394472" y="2271806"/>
              <a:ext cx="999727" cy="659418"/>
              <a:chOff x="3394472" y="2406878"/>
              <a:chExt cx="999727" cy="373440"/>
            </a:xfrm>
          </p:grpSpPr>
          <p:sp>
            <p:nvSpPr>
              <p:cNvPr id="84" name="Rectangle 83">
                <a:extLst>
                  <a:ext uri="{FF2B5EF4-FFF2-40B4-BE49-F238E27FC236}">
                    <a16:creationId xmlns:a16="http://schemas.microsoft.com/office/drawing/2014/main" id="{666FBBA6-E318-4B13-A2A7-CFBCFA7E4120}"/>
                  </a:ext>
                </a:extLst>
              </p:cNvPr>
              <p:cNvSpPr/>
              <p:nvPr/>
            </p:nvSpPr>
            <p:spPr bwMode="auto">
              <a:xfrm>
                <a:off x="3394472" y="2406878"/>
                <a:ext cx="999727" cy="37344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85" name="Straight Connector 84">
                <a:extLst>
                  <a:ext uri="{FF2B5EF4-FFF2-40B4-BE49-F238E27FC236}">
                    <a16:creationId xmlns:a16="http://schemas.microsoft.com/office/drawing/2014/main" id="{4D2929E6-8FE1-43C5-8DB2-7514285A5B2F}"/>
                  </a:ext>
                </a:extLst>
              </p:cNvPr>
              <p:cNvCxnSpPr>
                <a:stCxn id="84" idx="1"/>
                <a:endCxn id="84" idx="3"/>
              </p:cNvCxnSpPr>
              <p:nvPr/>
            </p:nvCxnSpPr>
            <p:spPr bwMode="auto">
              <a:xfrm>
                <a:off x="3394472" y="2593598"/>
                <a:ext cx="9997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2" name="Rectangle 81">
              <a:extLst>
                <a:ext uri="{FF2B5EF4-FFF2-40B4-BE49-F238E27FC236}">
                  <a16:creationId xmlns:a16="http://schemas.microsoft.com/office/drawing/2014/main" id="{1B4594B8-2919-4176-9806-BC1C3C29C1B7}"/>
                </a:ext>
              </a:extLst>
            </p:cNvPr>
            <p:cNvSpPr/>
            <p:nvPr/>
          </p:nvSpPr>
          <p:spPr>
            <a:xfrm>
              <a:off x="3440934" y="2204211"/>
              <a:ext cx="903132" cy="461665"/>
            </a:xfrm>
            <a:prstGeom prst="rect">
              <a:avLst/>
            </a:prstGeom>
          </p:spPr>
          <p:txBody>
            <a:bodyPr wrap="none">
              <a:spAutoFit/>
            </a:bodyPr>
            <a:lstStyle/>
            <a:p>
              <a:r>
                <a:rPr lang="en-US" b="1" dirty="0">
                  <a:solidFill>
                    <a:srgbClr val="000000"/>
                  </a:solidFill>
                </a:rPr>
                <a:t>01111</a:t>
              </a:r>
              <a:endParaRPr lang="en-US" dirty="0"/>
            </a:p>
          </p:txBody>
        </p:sp>
      </p:grpSp>
      <p:sp>
        <p:nvSpPr>
          <p:cNvPr id="83" name="Rectangle 82">
            <a:extLst>
              <a:ext uri="{FF2B5EF4-FFF2-40B4-BE49-F238E27FC236}">
                <a16:creationId xmlns:a16="http://schemas.microsoft.com/office/drawing/2014/main" id="{9A08D000-A081-40A0-AB44-8D5CE6B5C65D}"/>
              </a:ext>
            </a:extLst>
          </p:cNvPr>
          <p:cNvSpPr/>
          <p:nvPr/>
        </p:nvSpPr>
        <p:spPr>
          <a:xfrm>
            <a:off x="3427795" y="4726494"/>
            <a:ext cx="886140" cy="461665"/>
          </a:xfrm>
          <a:prstGeom prst="rect">
            <a:avLst/>
          </a:prstGeom>
        </p:spPr>
        <p:txBody>
          <a:bodyPr wrap="none">
            <a:spAutoFit/>
          </a:bodyPr>
          <a:lstStyle/>
          <a:p>
            <a:r>
              <a:rPr lang="en-US" b="1" dirty="0">
                <a:solidFill>
                  <a:srgbClr val="FF0000"/>
                </a:solidFill>
              </a:rPr>
              <a:t>11111</a:t>
            </a:r>
            <a:endParaRPr lang="en-US" dirty="0">
              <a:solidFill>
                <a:srgbClr val="FF0000"/>
              </a:solidFill>
            </a:endParaRPr>
          </a:p>
        </p:txBody>
      </p:sp>
    </p:spTree>
    <p:extLst>
      <p:ext uri="{BB962C8B-B14F-4D97-AF65-F5344CB8AC3E}">
        <p14:creationId xmlns:p14="http://schemas.microsoft.com/office/powerpoint/2010/main" val="4040599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28</a:t>
            </a:fld>
            <a:endParaRPr lang="en-US"/>
          </a:p>
        </p:txBody>
      </p:sp>
      <p:sp>
        <p:nvSpPr>
          <p:cNvPr id="4" name="Text Box 2">
            <a:extLst>
              <a:ext uri="{FF2B5EF4-FFF2-40B4-BE49-F238E27FC236}">
                <a16:creationId xmlns:a16="http://schemas.microsoft.com/office/drawing/2014/main" id="{753C19B5-BD8A-4C65-B5F1-F46E611B30FD}"/>
              </a:ext>
            </a:extLst>
          </p:cNvPr>
          <p:cNvSpPr txBox="1">
            <a:spLocks noChangeArrowheads="1"/>
          </p:cNvSpPr>
          <p:nvPr/>
        </p:nvSpPr>
        <p:spPr bwMode="auto">
          <a:xfrm>
            <a:off x="214466" y="224469"/>
            <a:ext cx="881154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0" indent="0">
              <a:buClr>
                <a:srgbClr val="CC0000"/>
              </a:buClr>
            </a:pPr>
            <a:r>
              <a:rPr lang="en-US" b="1" dirty="0">
                <a:solidFill>
                  <a:srgbClr val="000000"/>
                </a:solidFill>
              </a:rPr>
              <a:t>Linear Hashing:</a:t>
            </a:r>
          </a:p>
          <a:p>
            <a:pPr marL="342900" indent="-342900">
              <a:buClr>
                <a:srgbClr val="CC0000"/>
              </a:buClr>
              <a:buFont typeface="Arial" panose="020B0604020202020204" pitchFamily="34" charset="0"/>
              <a:buChar char="•"/>
            </a:pPr>
            <a:endParaRPr lang="en-US" b="1" dirty="0">
              <a:solidFill>
                <a:srgbClr val="000000"/>
              </a:solidFill>
            </a:endParaRPr>
          </a:p>
          <a:p>
            <a:pPr marL="342900" indent="-342900">
              <a:buClr>
                <a:srgbClr val="CC0000"/>
              </a:buClr>
              <a:buFont typeface="Arial" panose="020B0604020202020204" pitchFamily="34" charset="0"/>
              <a:buChar char="•"/>
            </a:pPr>
            <a:r>
              <a:rPr lang="en-US" dirty="0">
                <a:solidFill>
                  <a:srgbClr val="000000"/>
                </a:solidFill>
              </a:rPr>
              <a:t>There are 4 elements that paly important role in linear hashing</a:t>
            </a:r>
          </a:p>
          <a:p>
            <a:pPr marL="800100" lvl="1" indent="-342900">
              <a:buClr>
                <a:srgbClr val="CC0000"/>
              </a:buClr>
              <a:buFont typeface="Arial" panose="020B0604020202020204" pitchFamily="34" charset="0"/>
              <a:buChar char="•"/>
            </a:pPr>
            <a:r>
              <a:rPr lang="en-US" b="1" dirty="0">
                <a:solidFill>
                  <a:srgbClr val="000000"/>
                </a:solidFill>
              </a:rPr>
              <a:t>M = </a:t>
            </a:r>
            <a:r>
              <a:rPr lang="en-US" dirty="0">
                <a:solidFill>
                  <a:srgbClr val="000000"/>
                </a:solidFill>
              </a:rPr>
              <a:t>number of buckets to start with</a:t>
            </a:r>
          </a:p>
          <a:p>
            <a:pPr marL="800100" lvl="1" indent="-342900">
              <a:buClr>
                <a:srgbClr val="CC0000"/>
              </a:buClr>
              <a:buFont typeface="Arial" panose="020B0604020202020204" pitchFamily="34" charset="0"/>
              <a:buChar char="•"/>
            </a:pPr>
            <a:r>
              <a:rPr lang="en-US" b="1" dirty="0">
                <a:solidFill>
                  <a:srgbClr val="000000"/>
                </a:solidFill>
              </a:rPr>
              <a:t>N = </a:t>
            </a:r>
            <a:r>
              <a:rPr lang="en-US" dirty="0">
                <a:solidFill>
                  <a:srgbClr val="000000"/>
                </a:solidFill>
              </a:rPr>
              <a:t>pointer to the bucket that should be split next (n = bucket 0) to start with</a:t>
            </a:r>
          </a:p>
          <a:p>
            <a:pPr marL="800100" lvl="1" indent="-342900">
              <a:buClr>
                <a:srgbClr val="CC0000"/>
              </a:buClr>
              <a:buFont typeface="Arial" panose="020B0604020202020204" pitchFamily="34" charset="0"/>
              <a:buChar char="•"/>
            </a:pPr>
            <a:r>
              <a:rPr lang="en-US" b="1" dirty="0">
                <a:solidFill>
                  <a:srgbClr val="000000"/>
                </a:solidFill>
              </a:rPr>
              <a:t>C = </a:t>
            </a:r>
            <a:r>
              <a:rPr lang="en-US" dirty="0">
                <a:solidFill>
                  <a:srgbClr val="000000"/>
                </a:solidFill>
              </a:rPr>
              <a:t>bucket capacity which is the number of keys that can be placed in each bucket</a:t>
            </a:r>
          </a:p>
          <a:p>
            <a:pPr marL="800100" lvl="1" indent="-342900">
              <a:buClr>
                <a:srgbClr val="CC0000"/>
              </a:buClr>
              <a:buFont typeface="Arial" panose="020B0604020202020204" pitchFamily="34" charset="0"/>
              <a:buChar char="•"/>
            </a:pPr>
            <a:r>
              <a:rPr lang="en-US" dirty="0">
                <a:solidFill>
                  <a:srgbClr val="000000"/>
                </a:solidFill>
              </a:rPr>
              <a:t>Split Policy: it is the total number of keys that are in the buckets (including the keys that are in the overflow buckets) divided by (total number of buckets times the number of keys that can be placed in each bucket.</a:t>
            </a:r>
          </a:p>
          <a:p>
            <a:pPr marL="1257300" lvl="2" indent="-342900">
              <a:buClr>
                <a:srgbClr val="CC0000"/>
              </a:buClr>
              <a:buFont typeface="Arial" panose="020B0604020202020204" pitchFamily="34" charset="0"/>
              <a:buChar char="•"/>
            </a:pPr>
            <a:r>
              <a:rPr lang="en-US" dirty="0">
                <a:solidFill>
                  <a:srgbClr val="000000"/>
                </a:solidFill>
              </a:rPr>
              <a:t>The default value is usually 75%. However, the lower this number the more split can happen</a:t>
            </a:r>
          </a:p>
          <a:p>
            <a:pPr marL="800100" lvl="1" indent="-342900">
              <a:buClr>
                <a:srgbClr val="CC0000"/>
              </a:buClr>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2493772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29</a:t>
            </a:fld>
            <a:endParaRPr lang="en-US"/>
          </a:p>
        </p:txBody>
      </p:sp>
      <p:sp>
        <p:nvSpPr>
          <p:cNvPr id="4" name="Text Box 2">
            <a:extLst>
              <a:ext uri="{FF2B5EF4-FFF2-40B4-BE49-F238E27FC236}">
                <a16:creationId xmlns:a16="http://schemas.microsoft.com/office/drawing/2014/main" id="{753C19B5-BD8A-4C65-B5F1-F46E611B30FD}"/>
              </a:ext>
            </a:extLst>
          </p:cNvPr>
          <p:cNvSpPr txBox="1">
            <a:spLocks noChangeArrowheads="1"/>
          </p:cNvSpPr>
          <p:nvPr/>
        </p:nvSpPr>
        <p:spPr bwMode="auto">
          <a:xfrm>
            <a:off x="214466" y="445694"/>
            <a:ext cx="82437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0" indent="0">
              <a:buClr>
                <a:srgbClr val="CC0000"/>
              </a:buClr>
            </a:pPr>
            <a:r>
              <a:rPr lang="en-US" b="1" dirty="0">
                <a:solidFill>
                  <a:srgbClr val="000000"/>
                </a:solidFill>
              </a:rPr>
              <a:t>Linear Hashing – The Procedure </a:t>
            </a:r>
          </a:p>
          <a:p>
            <a:pPr marL="342900" indent="-342900">
              <a:buClr>
                <a:srgbClr val="CC0000"/>
              </a:buClr>
              <a:buFont typeface="Arial" panose="020B0604020202020204" pitchFamily="34" charset="0"/>
              <a:buChar char="•"/>
            </a:pPr>
            <a:endParaRPr lang="en-US" b="1" dirty="0">
              <a:solidFill>
                <a:srgbClr val="000000"/>
              </a:solidFill>
            </a:endParaRPr>
          </a:p>
          <a:p>
            <a:pPr marL="342900" indent="-342900">
              <a:buClr>
                <a:srgbClr val="CC0000"/>
              </a:buClr>
              <a:buFont typeface="Arial" panose="020B0604020202020204" pitchFamily="34" charset="0"/>
              <a:buChar char="•"/>
            </a:pPr>
            <a:r>
              <a:rPr lang="en-US" dirty="0">
                <a:solidFill>
                  <a:srgbClr val="000000"/>
                </a:solidFill>
              </a:rPr>
              <a:t>In general, we start with two buckets (bucket 0 and bucket 1) and start putting the keys in the buckets based on (key mod 2). </a:t>
            </a:r>
          </a:p>
          <a:p>
            <a:pPr marL="342900" indent="-342900">
              <a:buClr>
                <a:srgbClr val="CC0000"/>
              </a:buClr>
              <a:buFont typeface="Arial" panose="020B0604020202020204" pitchFamily="34" charset="0"/>
              <a:buChar char="•"/>
            </a:pPr>
            <a:endParaRPr lang="en-US" dirty="0">
              <a:solidFill>
                <a:srgbClr val="000000"/>
              </a:solidFill>
            </a:endParaRPr>
          </a:p>
          <a:p>
            <a:pPr marL="342900" indent="-342900">
              <a:buClr>
                <a:srgbClr val="CC0000"/>
              </a:buClr>
              <a:buFont typeface="Arial" panose="020B0604020202020204" pitchFamily="34" charset="0"/>
              <a:buChar char="•"/>
            </a:pPr>
            <a:r>
              <a:rPr lang="en-US" dirty="0">
                <a:solidFill>
                  <a:srgbClr val="000000"/>
                </a:solidFill>
              </a:rPr>
              <a:t>Suppose we can put 2 keys per bucket. Bucket 0 and buck 1 get the keys based on (Key mod 2) first. </a:t>
            </a:r>
          </a:p>
          <a:p>
            <a:pPr marL="342900" indent="-342900">
              <a:buClr>
                <a:srgbClr val="CC0000"/>
              </a:buClr>
              <a:buFont typeface="Arial" panose="020B0604020202020204" pitchFamily="34" charset="0"/>
              <a:buChar char="•"/>
            </a:pPr>
            <a:endParaRPr lang="en-US" dirty="0">
              <a:solidFill>
                <a:srgbClr val="000000"/>
              </a:solidFill>
            </a:endParaRPr>
          </a:p>
          <a:p>
            <a:pPr marL="342900" indent="-342900">
              <a:buClr>
                <a:srgbClr val="CC0000"/>
              </a:buClr>
              <a:buFont typeface="Arial" panose="020B0604020202020204" pitchFamily="34" charset="0"/>
              <a:buChar char="•"/>
            </a:pPr>
            <a:r>
              <a:rPr lang="en-US" dirty="0">
                <a:solidFill>
                  <a:srgbClr val="000000"/>
                </a:solidFill>
              </a:rPr>
              <a:t>After the placement of each key in the buckets, we check if the bucket that “n” is pointing to should be split. Note that “n” points to bucket 0, and when “n” reaches the last bucket, it is reset to “0” again. </a:t>
            </a:r>
          </a:p>
        </p:txBody>
      </p:sp>
    </p:spTree>
    <p:extLst>
      <p:ext uri="{BB962C8B-B14F-4D97-AF65-F5344CB8AC3E}">
        <p14:creationId xmlns:p14="http://schemas.microsoft.com/office/powerpoint/2010/main" val="31370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59FA1322-F4AD-43D5-A9DC-600754732E68}" type="slidenum">
              <a:rPr lang="en-US"/>
              <a:pPr/>
              <a:t>3</a:t>
            </a:fld>
            <a:endParaRPr lang="en-US"/>
          </a:p>
        </p:txBody>
      </p:sp>
      <p:sp>
        <p:nvSpPr>
          <p:cNvPr id="330754" name="Text Box 2"/>
          <p:cNvSpPr txBox="1">
            <a:spLocks noChangeArrowheads="1"/>
          </p:cNvSpPr>
          <p:nvPr/>
        </p:nvSpPr>
        <p:spPr bwMode="auto">
          <a:xfrm>
            <a:off x="304800" y="228600"/>
            <a:ext cx="86106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Insert: </a:t>
            </a:r>
          </a:p>
          <a:p>
            <a:pPr lvl="1">
              <a:buClr>
                <a:srgbClr val="CC0000"/>
              </a:buClr>
              <a:buFontTx/>
              <a:buChar char="•"/>
            </a:pPr>
            <a:r>
              <a:rPr lang="en-US">
                <a:solidFill>
                  <a:srgbClr val="000000"/>
                </a:solidFill>
              </a:rPr>
              <a:t>Use the hash function to find where the record should be inserted in the file</a:t>
            </a:r>
          </a:p>
          <a:p>
            <a:pPr lvl="1">
              <a:buClr>
                <a:srgbClr val="CC0000"/>
              </a:buClr>
              <a:buFontTx/>
              <a:buChar char="•"/>
            </a:pPr>
            <a:r>
              <a:rPr lang="en-US">
                <a:solidFill>
                  <a:srgbClr val="000000"/>
                </a:solidFill>
              </a:rPr>
              <a:t>If no record already exists in that spot, insert it; otherwise collision has occurred</a:t>
            </a: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Collision:</a:t>
            </a:r>
          </a:p>
          <a:p>
            <a:pPr lvl="1">
              <a:buClr>
                <a:srgbClr val="CC0000"/>
              </a:buClr>
              <a:buFontTx/>
              <a:buChar char="•"/>
            </a:pPr>
            <a:r>
              <a:rPr lang="en-US">
                <a:solidFill>
                  <a:srgbClr val="000000"/>
                </a:solidFill>
              </a:rPr>
              <a:t>Collision occurs when the hash field value of record is being inserted hashed to an address that already contains a different record</a:t>
            </a:r>
          </a:p>
          <a:p>
            <a:pPr lvl="1">
              <a:buClr>
                <a:srgbClr val="CC0000"/>
              </a:buClr>
              <a:buFontTx/>
              <a:buChar char="•"/>
            </a:pPr>
            <a:r>
              <a:rPr lang="en-US">
                <a:solidFill>
                  <a:srgbClr val="000000"/>
                </a:solidFill>
              </a:rPr>
              <a:t>In this situation we need to find another position to insert the new record. This is called Collision Resolution</a:t>
            </a:r>
          </a:p>
          <a:p>
            <a:pPr lvl="1">
              <a:buClr>
                <a:srgbClr val="CC0000"/>
              </a:buClr>
              <a:buFontTx/>
              <a:buChar char="•"/>
            </a:pPr>
            <a:endParaRPr lang="en-US">
              <a:solidFill>
                <a:srgbClr val="000000"/>
              </a:solidFill>
            </a:endParaRPr>
          </a:p>
          <a:p>
            <a:pPr lvl="1">
              <a:buClr>
                <a:srgbClr val="CC0000"/>
              </a:buClr>
              <a:buFontTx/>
              <a:buChar char="•"/>
            </a:pPr>
            <a:r>
              <a:rPr lang="en-US">
                <a:solidFill>
                  <a:srgbClr val="000000"/>
                </a:solidFill>
              </a:rPr>
              <a:t>Some techniques are open-addressing, chaining, and multiple hashing</a:t>
            </a:r>
          </a:p>
          <a:p>
            <a:pPr lvl="1">
              <a:buClr>
                <a:srgbClr val="CC0000"/>
              </a:buClr>
              <a:buFontTx/>
              <a:buChar char="•"/>
            </a:pPr>
            <a:endParaRPr lang="en-US">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30</a:t>
            </a:fld>
            <a:endParaRPr lang="en-US"/>
          </a:p>
        </p:txBody>
      </p:sp>
      <p:sp>
        <p:nvSpPr>
          <p:cNvPr id="4" name="Text Box 2">
            <a:extLst>
              <a:ext uri="{FF2B5EF4-FFF2-40B4-BE49-F238E27FC236}">
                <a16:creationId xmlns:a16="http://schemas.microsoft.com/office/drawing/2014/main" id="{753C19B5-BD8A-4C65-B5F1-F46E611B30FD}"/>
              </a:ext>
            </a:extLst>
          </p:cNvPr>
          <p:cNvSpPr txBox="1">
            <a:spLocks noChangeArrowheads="1"/>
          </p:cNvSpPr>
          <p:nvPr/>
        </p:nvSpPr>
        <p:spPr bwMode="auto">
          <a:xfrm>
            <a:off x="391447" y="357205"/>
            <a:ext cx="824373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0" indent="0">
              <a:buClr>
                <a:srgbClr val="CC0000"/>
              </a:buClr>
            </a:pPr>
            <a:r>
              <a:rPr lang="en-US" b="1" dirty="0">
                <a:solidFill>
                  <a:srgbClr val="000000"/>
                </a:solidFill>
              </a:rPr>
              <a:t>Linear Hashing – The Procedure </a:t>
            </a:r>
          </a:p>
          <a:p>
            <a:pPr marL="342900" indent="-342900">
              <a:buClr>
                <a:srgbClr val="CC0000"/>
              </a:buClr>
              <a:buFont typeface="Arial" panose="020B0604020202020204" pitchFamily="34" charset="0"/>
              <a:buChar char="•"/>
            </a:pPr>
            <a:endParaRPr lang="en-US" b="1" dirty="0">
              <a:solidFill>
                <a:srgbClr val="000000"/>
              </a:solidFill>
            </a:endParaRPr>
          </a:p>
          <a:p>
            <a:pPr marL="342900" indent="-342900">
              <a:buClr>
                <a:srgbClr val="CC0000"/>
              </a:buClr>
              <a:buFont typeface="Arial" panose="020B0604020202020204" pitchFamily="34" charset="0"/>
              <a:buChar char="•"/>
            </a:pPr>
            <a:r>
              <a:rPr lang="en-US" dirty="0">
                <a:solidFill>
                  <a:srgbClr val="000000"/>
                </a:solidFill>
              </a:rPr>
              <a:t>For example, if the “Split policy” is 70%, and the total number of the values in the bucket are 3, and the total number of keys that can be placed in a bucket is 2 and there are 2 buckets, We get:</a:t>
            </a:r>
          </a:p>
          <a:p>
            <a:pPr marL="342900" indent="-342900">
              <a:buClr>
                <a:srgbClr val="CC0000"/>
              </a:buClr>
              <a:buFont typeface="Arial" panose="020B0604020202020204" pitchFamily="34" charset="0"/>
              <a:buChar char="•"/>
            </a:pPr>
            <a:endParaRPr lang="en-US" dirty="0">
              <a:solidFill>
                <a:srgbClr val="000000"/>
              </a:solidFill>
            </a:endParaRPr>
          </a:p>
          <a:p>
            <a:pPr marL="0" indent="0">
              <a:buClr>
                <a:srgbClr val="CC0000"/>
              </a:buClr>
            </a:pPr>
            <a:r>
              <a:rPr lang="en-US" dirty="0">
                <a:solidFill>
                  <a:srgbClr val="000000"/>
                </a:solidFill>
              </a:rPr>
              <a:t>			3 / (2 * 2) = ¾  75% </a:t>
            </a:r>
          </a:p>
          <a:p>
            <a:pPr marL="342900" indent="-342900">
              <a:buClr>
                <a:srgbClr val="CC0000"/>
              </a:buClr>
              <a:buFont typeface="Arial" panose="020B0604020202020204" pitchFamily="34" charset="0"/>
              <a:buChar char="•"/>
            </a:pPr>
            <a:endParaRPr lang="en-US" dirty="0">
              <a:solidFill>
                <a:srgbClr val="000000"/>
              </a:solidFill>
            </a:endParaRPr>
          </a:p>
          <a:p>
            <a:pPr marL="342900" indent="-342900">
              <a:buClr>
                <a:srgbClr val="CC0000"/>
              </a:buClr>
              <a:buFont typeface="Arial" panose="020B0604020202020204" pitchFamily="34" charset="0"/>
              <a:buChar char="•"/>
            </a:pPr>
            <a:r>
              <a:rPr lang="en-US" dirty="0">
                <a:solidFill>
                  <a:srgbClr val="000000"/>
                </a:solidFill>
              </a:rPr>
              <a:t>Since 75% is greater than 70% the split should occur and the keys get redistributed among the buckets placed in each bucket.</a:t>
            </a:r>
          </a:p>
          <a:p>
            <a:pPr marL="1257300" lvl="2" indent="-225425">
              <a:buClr>
                <a:srgbClr val="CC0000"/>
              </a:buClr>
              <a:buFont typeface="Arial" panose="020B0604020202020204" pitchFamily="34" charset="0"/>
              <a:buChar char="•"/>
            </a:pPr>
            <a:r>
              <a:rPr lang="en-US" dirty="0">
                <a:solidFill>
                  <a:srgbClr val="000000"/>
                </a:solidFill>
              </a:rPr>
              <a:t>The default value is usually 75%. However, the lower this number the more split can happen</a:t>
            </a:r>
          </a:p>
        </p:txBody>
      </p:sp>
    </p:spTree>
    <p:extLst>
      <p:ext uri="{BB962C8B-B14F-4D97-AF65-F5344CB8AC3E}">
        <p14:creationId xmlns:p14="http://schemas.microsoft.com/office/powerpoint/2010/main" val="1700682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p>
            <a:fld id="{09C09B0A-E90C-42B8-A88E-C8E976360465}" type="slidenum">
              <a:rPr lang="en-US"/>
              <a:pPr/>
              <a:t>31</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280219" y="301728"/>
            <a:ext cx="8745794" cy="4401205"/>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Suppose</a:t>
            </a:r>
          </a:p>
          <a:p>
            <a:pPr marL="914400" lvl="1" indent="-220663">
              <a:buClr>
                <a:srgbClr val="FF0000"/>
              </a:buClr>
              <a:buFont typeface="Arial" panose="020B0604020202020204" pitchFamily="34" charset="0"/>
              <a:buChar char="•"/>
            </a:pPr>
            <a:r>
              <a:rPr lang="en-US" b="1" dirty="0"/>
              <a:t>M = 2 </a:t>
            </a:r>
            <a:r>
              <a:rPr lang="en-US" dirty="0"/>
              <a:t>that is the number of buckets to start with</a:t>
            </a:r>
          </a:p>
          <a:p>
            <a:pPr marL="914400" lvl="1" indent="-220663">
              <a:buClr>
                <a:srgbClr val="FF0000"/>
              </a:buClr>
              <a:buFont typeface="Arial" panose="020B0604020202020204" pitchFamily="34" charset="0"/>
              <a:buChar char="•"/>
            </a:pPr>
            <a:r>
              <a:rPr lang="en-US" b="1" dirty="0"/>
              <a:t>Split Policy: </a:t>
            </a:r>
            <a:r>
              <a:rPr lang="en-US" dirty="0"/>
              <a:t>The number of items in the bucket divided  by the (number of non-overflow buckets * the total number of keys in the all buckets ) = 75%</a:t>
            </a:r>
          </a:p>
          <a:p>
            <a:pPr marL="914400" lvl="1" indent="-220663">
              <a:buClr>
                <a:srgbClr val="FF0000"/>
              </a:buClr>
              <a:buFont typeface="Arial" panose="020B0604020202020204" pitchFamily="34" charset="0"/>
              <a:buChar char="•"/>
            </a:pPr>
            <a:r>
              <a:rPr lang="en-US" dirty="0"/>
              <a:t>N points to the bucket that should split next. N = 0 to start with.</a:t>
            </a:r>
          </a:p>
          <a:p>
            <a:pPr marL="914400" lvl="1" indent="-220663">
              <a:buClr>
                <a:srgbClr val="FF0000"/>
              </a:buClr>
              <a:buFont typeface="Arial" panose="020B0604020202020204" pitchFamily="34" charset="0"/>
              <a:buChar char="•"/>
            </a:pPr>
            <a:endParaRPr lang="en-US" dirty="0"/>
          </a:p>
          <a:p>
            <a:pPr marL="457200" indent="-220663">
              <a:buClr>
                <a:srgbClr val="FF0000"/>
              </a:buClr>
              <a:buFont typeface="Arial" panose="020B0604020202020204" pitchFamily="34" charset="0"/>
              <a:buChar char="•"/>
            </a:pPr>
            <a:endParaRPr lang="en-US" dirty="0"/>
          </a:p>
        </p:txBody>
      </p:sp>
    </p:spTree>
    <p:extLst>
      <p:ext uri="{BB962C8B-B14F-4D97-AF65-F5344CB8AC3E}">
        <p14:creationId xmlns:p14="http://schemas.microsoft.com/office/powerpoint/2010/main" val="3934305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9FF1CC7-8187-43B0-8A23-27EC7B5B4E08}"/>
              </a:ext>
            </a:extLst>
          </p:cNvPr>
          <p:cNvSpPr/>
          <p:nvPr/>
        </p:nvSpPr>
        <p:spPr bwMode="auto">
          <a:xfrm>
            <a:off x="1666566" y="1269284"/>
            <a:ext cx="353962" cy="456277"/>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32</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280219" y="301728"/>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124778" y="2300748"/>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cxnSp>
        <p:nvCxnSpPr>
          <p:cNvPr id="11" name="Straight Connector 10">
            <a:extLst>
              <a:ext uri="{FF2B5EF4-FFF2-40B4-BE49-F238E27FC236}">
                <a16:creationId xmlns:a16="http://schemas.microsoft.com/office/drawing/2014/main" id="{8D65A419-6E72-4ED0-8D5B-19E522728347}"/>
              </a:ext>
            </a:extLst>
          </p:cNvPr>
          <p:cNvCxnSpPr/>
          <p:nvPr/>
        </p:nvCxnSpPr>
        <p:spPr bwMode="auto">
          <a:xfrm>
            <a:off x="1784555" y="2300748"/>
            <a:ext cx="0" cy="899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BB6A88B1-A6EF-4C61-9A76-2235C8117694}"/>
              </a:ext>
            </a:extLst>
          </p:cNvPr>
          <p:cNvSpPr txBox="1"/>
          <p:nvPr/>
        </p:nvSpPr>
        <p:spPr>
          <a:xfrm>
            <a:off x="1460749" y="2315496"/>
            <a:ext cx="338554" cy="461665"/>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ABA7AE5B-F693-4FED-92F3-7DAD3B098BC8}"/>
              </a:ext>
            </a:extLst>
          </p:cNvPr>
          <p:cNvSpPr txBox="1"/>
          <p:nvPr/>
        </p:nvSpPr>
        <p:spPr>
          <a:xfrm>
            <a:off x="1446001" y="2693117"/>
            <a:ext cx="338554" cy="461665"/>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338554" cy="461665"/>
          </a:xfrm>
          <a:prstGeom prst="rect">
            <a:avLst/>
          </a:prstGeom>
          <a:noFill/>
        </p:spPr>
        <p:txBody>
          <a:bodyPr wrap="none" rtlCol="0">
            <a:spAutoFit/>
          </a:bodyPr>
          <a:lstStyle/>
          <a:p>
            <a:r>
              <a:rPr lang="en-US" dirty="0"/>
              <a:t>8</a:t>
            </a:r>
          </a:p>
        </p:txBody>
      </p:sp>
      <p:sp>
        <p:nvSpPr>
          <p:cNvPr id="17" name="TextBox 16">
            <a:extLst>
              <a:ext uri="{FF2B5EF4-FFF2-40B4-BE49-F238E27FC236}">
                <a16:creationId xmlns:a16="http://schemas.microsoft.com/office/drawing/2014/main" id="{2308BBF0-917B-4ED0-9E34-32531CF4D7E6}"/>
              </a:ext>
            </a:extLst>
          </p:cNvPr>
          <p:cNvSpPr txBox="1"/>
          <p:nvPr/>
        </p:nvSpPr>
        <p:spPr>
          <a:xfrm>
            <a:off x="580103" y="3633403"/>
            <a:ext cx="7384026" cy="1938992"/>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8 is placed in the first bucket because 8 % 2 = 0</a:t>
            </a:r>
          </a:p>
          <a:p>
            <a:pPr marL="220663" indent="-220663">
              <a:buClr>
                <a:srgbClr val="FF0000"/>
              </a:buClr>
              <a:buFont typeface="Arial" panose="020B0604020202020204" pitchFamily="34" charset="0"/>
              <a:buChar char="•"/>
            </a:pPr>
            <a:endParaRPr lang="en-US" dirty="0"/>
          </a:p>
          <a:p>
            <a:pPr marL="220663" indent="-220663">
              <a:buClr>
                <a:srgbClr val="FF0000"/>
              </a:buClr>
              <a:buFont typeface="Arial" panose="020B0604020202020204" pitchFamily="34" charset="0"/>
              <a:buChar char="•"/>
            </a:pPr>
            <a:r>
              <a:rPr lang="en-US" dirty="0"/>
              <a:t>Question: Should we do the split after inserting 8 or not</a:t>
            </a:r>
          </a:p>
          <a:p>
            <a:pPr marL="220663" indent="-220663">
              <a:buClr>
                <a:srgbClr val="FF0000"/>
              </a:buClr>
              <a:buFont typeface="Arial" panose="020B0604020202020204" pitchFamily="34" charset="0"/>
              <a:buChar char="•"/>
            </a:pPr>
            <a:r>
              <a:rPr lang="en-US" dirty="0"/>
              <a:t>Ratio = 1 / 4 = 0.25% </a:t>
            </a:r>
          </a:p>
          <a:p>
            <a:pPr marL="220663" indent="-220663">
              <a:buClr>
                <a:srgbClr val="FF0000"/>
              </a:buClr>
              <a:buFont typeface="Arial" panose="020B0604020202020204" pitchFamily="34" charset="0"/>
              <a:buChar char="•"/>
            </a:pPr>
            <a:r>
              <a:rPr lang="en-US" dirty="0"/>
              <a:t>Since 25%  is smaller than 75%, split should not be done</a:t>
            </a:r>
          </a:p>
        </p:txBody>
      </p:sp>
    </p:spTree>
    <p:extLst>
      <p:ext uri="{BB962C8B-B14F-4D97-AF65-F5344CB8AC3E}">
        <p14:creationId xmlns:p14="http://schemas.microsoft.com/office/powerpoint/2010/main" val="987177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9FF1CC7-8187-43B0-8A23-27EC7B5B4E08}"/>
              </a:ext>
            </a:extLst>
          </p:cNvPr>
          <p:cNvSpPr/>
          <p:nvPr/>
        </p:nvSpPr>
        <p:spPr bwMode="auto">
          <a:xfrm>
            <a:off x="2246895" y="1251381"/>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33</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124778" y="2300748"/>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cxnSp>
        <p:nvCxnSpPr>
          <p:cNvPr id="11" name="Straight Connector 10">
            <a:extLst>
              <a:ext uri="{FF2B5EF4-FFF2-40B4-BE49-F238E27FC236}">
                <a16:creationId xmlns:a16="http://schemas.microsoft.com/office/drawing/2014/main" id="{8D65A419-6E72-4ED0-8D5B-19E522728347}"/>
              </a:ext>
            </a:extLst>
          </p:cNvPr>
          <p:cNvCxnSpPr/>
          <p:nvPr/>
        </p:nvCxnSpPr>
        <p:spPr bwMode="auto">
          <a:xfrm>
            <a:off x="1784555" y="2300748"/>
            <a:ext cx="0" cy="899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BB6A88B1-A6EF-4C61-9A76-2235C8117694}"/>
              </a:ext>
            </a:extLst>
          </p:cNvPr>
          <p:cNvSpPr txBox="1"/>
          <p:nvPr/>
        </p:nvSpPr>
        <p:spPr>
          <a:xfrm>
            <a:off x="1460749" y="2315496"/>
            <a:ext cx="338554" cy="461665"/>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ABA7AE5B-F693-4FED-92F3-7DAD3B098BC8}"/>
              </a:ext>
            </a:extLst>
          </p:cNvPr>
          <p:cNvSpPr txBox="1"/>
          <p:nvPr/>
        </p:nvSpPr>
        <p:spPr>
          <a:xfrm>
            <a:off x="1446001" y="2693117"/>
            <a:ext cx="338554" cy="461665"/>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338554" cy="461665"/>
          </a:xfrm>
          <a:prstGeom prst="rect">
            <a:avLst/>
          </a:prstGeom>
          <a:noFill/>
        </p:spPr>
        <p:txBody>
          <a:bodyPr wrap="none" rtlCol="0">
            <a:spAutoFit/>
          </a:bodyPr>
          <a:lstStyle/>
          <a:p>
            <a:r>
              <a:rPr lang="en-US" dirty="0"/>
              <a:t>8</a:t>
            </a:r>
          </a:p>
        </p:txBody>
      </p:sp>
      <p:sp>
        <p:nvSpPr>
          <p:cNvPr id="17" name="TextBox 16">
            <a:extLst>
              <a:ext uri="{FF2B5EF4-FFF2-40B4-BE49-F238E27FC236}">
                <a16:creationId xmlns:a16="http://schemas.microsoft.com/office/drawing/2014/main" id="{2308BBF0-917B-4ED0-9E34-32531CF4D7E6}"/>
              </a:ext>
            </a:extLst>
          </p:cNvPr>
          <p:cNvSpPr txBox="1"/>
          <p:nvPr/>
        </p:nvSpPr>
        <p:spPr>
          <a:xfrm>
            <a:off x="580103" y="3589860"/>
            <a:ext cx="7384026" cy="1938992"/>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13 is placed in the second bucket because 13 % 2 = 1</a:t>
            </a:r>
          </a:p>
          <a:p>
            <a:pPr marL="220663" indent="-220663">
              <a:buClr>
                <a:srgbClr val="FF0000"/>
              </a:buClr>
              <a:buFont typeface="Arial" panose="020B0604020202020204" pitchFamily="34" charset="0"/>
              <a:buChar char="•"/>
            </a:pPr>
            <a:endParaRPr lang="en-US" dirty="0"/>
          </a:p>
          <a:p>
            <a:pPr marL="220663" indent="-220663">
              <a:buClr>
                <a:srgbClr val="FF0000"/>
              </a:buClr>
              <a:buFont typeface="Arial" panose="020B0604020202020204" pitchFamily="34" charset="0"/>
              <a:buChar char="•"/>
            </a:pPr>
            <a:r>
              <a:rPr lang="en-US" dirty="0"/>
              <a:t>Question: Should we do the split after inserting 8 or not</a:t>
            </a:r>
          </a:p>
          <a:p>
            <a:pPr marL="220663" indent="-220663">
              <a:buClr>
                <a:srgbClr val="FF0000"/>
              </a:buClr>
              <a:buFont typeface="Arial" panose="020B0604020202020204" pitchFamily="34" charset="0"/>
              <a:buChar char="•"/>
            </a:pPr>
            <a:r>
              <a:rPr lang="en-US" dirty="0"/>
              <a:t>Ratio = 2 / 4 = 0.50% </a:t>
            </a:r>
          </a:p>
          <a:p>
            <a:pPr marL="220663" indent="-220663">
              <a:buClr>
                <a:srgbClr val="FF0000"/>
              </a:buClr>
              <a:buFont typeface="Arial" panose="020B0604020202020204" pitchFamily="34" charset="0"/>
              <a:buChar char="•"/>
            </a:pPr>
            <a:r>
              <a:rPr lang="en-US" dirty="0"/>
              <a:t>Since 50%  is smaller than 75%, split should not be done</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492443" cy="461665"/>
          </a:xfrm>
          <a:prstGeom prst="rect">
            <a:avLst/>
          </a:prstGeom>
          <a:noFill/>
        </p:spPr>
        <p:txBody>
          <a:bodyPr wrap="none" rtlCol="0">
            <a:spAutoFit/>
          </a:bodyPr>
          <a:lstStyle/>
          <a:p>
            <a:r>
              <a:rPr lang="en-US" dirty="0"/>
              <a:t>13</a:t>
            </a:r>
          </a:p>
        </p:txBody>
      </p:sp>
    </p:spTree>
    <p:extLst>
      <p:ext uri="{BB962C8B-B14F-4D97-AF65-F5344CB8AC3E}">
        <p14:creationId xmlns:p14="http://schemas.microsoft.com/office/powerpoint/2010/main" val="334939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9FF1CC7-8187-43B0-8A23-27EC7B5B4E08}"/>
              </a:ext>
            </a:extLst>
          </p:cNvPr>
          <p:cNvSpPr/>
          <p:nvPr/>
        </p:nvSpPr>
        <p:spPr bwMode="auto">
          <a:xfrm>
            <a:off x="2837491" y="1255314"/>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34</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92460"/>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124778" y="2300748"/>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cxnSp>
        <p:nvCxnSpPr>
          <p:cNvPr id="11" name="Straight Connector 10">
            <a:extLst>
              <a:ext uri="{FF2B5EF4-FFF2-40B4-BE49-F238E27FC236}">
                <a16:creationId xmlns:a16="http://schemas.microsoft.com/office/drawing/2014/main" id="{8D65A419-6E72-4ED0-8D5B-19E522728347}"/>
              </a:ext>
            </a:extLst>
          </p:cNvPr>
          <p:cNvCxnSpPr/>
          <p:nvPr/>
        </p:nvCxnSpPr>
        <p:spPr bwMode="auto">
          <a:xfrm>
            <a:off x="1784555" y="2300748"/>
            <a:ext cx="0" cy="899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BB6A88B1-A6EF-4C61-9A76-2235C8117694}"/>
              </a:ext>
            </a:extLst>
          </p:cNvPr>
          <p:cNvSpPr txBox="1"/>
          <p:nvPr/>
        </p:nvSpPr>
        <p:spPr>
          <a:xfrm>
            <a:off x="1460749" y="2315496"/>
            <a:ext cx="338554" cy="461665"/>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ABA7AE5B-F693-4FED-92F3-7DAD3B098BC8}"/>
              </a:ext>
            </a:extLst>
          </p:cNvPr>
          <p:cNvSpPr txBox="1"/>
          <p:nvPr/>
        </p:nvSpPr>
        <p:spPr>
          <a:xfrm>
            <a:off x="1446001" y="2693117"/>
            <a:ext cx="338554" cy="461665"/>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800219" cy="461665"/>
          </a:xfrm>
          <a:prstGeom prst="rect">
            <a:avLst/>
          </a:prstGeom>
          <a:noFill/>
        </p:spPr>
        <p:txBody>
          <a:bodyPr wrap="none" rtlCol="0">
            <a:spAutoFit/>
          </a:bodyPr>
          <a:lstStyle/>
          <a:p>
            <a:r>
              <a:rPr lang="en-US" dirty="0"/>
              <a:t>8, 10</a:t>
            </a:r>
          </a:p>
        </p:txBody>
      </p:sp>
      <p:sp>
        <p:nvSpPr>
          <p:cNvPr id="17" name="TextBox 16">
            <a:extLst>
              <a:ext uri="{FF2B5EF4-FFF2-40B4-BE49-F238E27FC236}">
                <a16:creationId xmlns:a16="http://schemas.microsoft.com/office/drawing/2014/main" id="{2308BBF0-917B-4ED0-9E34-32531CF4D7E6}"/>
              </a:ext>
            </a:extLst>
          </p:cNvPr>
          <p:cNvSpPr txBox="1"/>
          <p:nvPr/>
        </p:nvSpPr>
        <p:spPr>
          <a:xfrm>
            <a:off x="580102" y="3589860"/>
            <a:ext cx="7878097" cy="1938992"/>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10 is placed in the first bucket because 10 % 2 = 0</a:t>
            </a:r>
          </a:p>
          <a:p>
            <a:pPr marL="220663" indent="-220663">
              <a:buClr>
                <a:srgbClr val="FF0000"/>
              </a:buClr>
              <a:buFont typeface="Arial" panose="020B0604020202020204" pitchFamily="34" charset="0"/>
              <a:buChar char="•"/>
            </a:pPr>
            <a:endParaRPr lang="en-US" dirty="0"/>
          </a:p>
          <a:p>
            <a:pPr marL="220663" indent="-220663">
              <a:buClr>
                <a:srgbClr val="FF0000"/>
              </a:buClr>
              <a:buFont typeface="Arial" panose="020B0604020202020204" pitchFamily="34" charset="0"/>
              <a:buChar char="•"/>
            </a:pPr>
            <a:r>
              <a:rPr lang="en-US" dirty="0"/>
              <a:t>Question: Should we do the split after inserting 8 or not</a:t>
            </a:r>
          </a:p>
          <a:p>
            <a:pPr marL="220663" indent="-220663">
              <a:buClr>
                <a:srgbClr val="FF0000"/>
              </a:buClr>
              <a:buFont typeface="Arial" panose="020B0604020202020204" pitchFamily="34" charset="0"/>
              <a:buChar char="•"/>
            </a:pPr>
            <a:r>
              <a:rPr lang="en-US" dirty="0"/>
              <a:t>Ratio = 3 / 4 = 0.75% </a:t>
            </a:r>
          </a:p>
          <a:p>
            <a:pPr marL="220663" indent="-220663">
              <a:buClr>
                <a:srgbClr val="FF0000"/>
              </a:buClr>
              <a:buFont typeface="Arial" panose="020B0604020202020204" pitchFamily="34" charset="0"/>
              <a:buChar char="•"/>
            </a:pPr>
            <a:r>
              <a:rPr lang="en-US" dirty="0"/>
              <a:t>Since 75%  is not greater than 75%, split should not be done</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492443" cy="461665"/>
          </a:xfrm>
          <a:prstGeom prst="rect">
            <a:avLst/>
          </a:prstGeom>
          <a:noFill/>
        </p:spPr>
        <p:txBody>
          <a:bodyPr wrap="none" rtlCol="0">
            <a:spAutoFit/>
          </a:bodyPr>
          <a:lstStyle/>
          <a:p>
            <a:r>
              <a:rPr lang="en-US" dirty="0"/>
              <a:t>13</a:t>
            </a:r>
          </a:p>
        </p:txBody>
      </p:sp>
    </p:spTree>
    <p:extLst>
      <p:ext uri="{BB962C8B-B14F-4D97-AF65-F5344CB8AC3E}">
        <p14:creationId xmlns:p14="http://schemas.microsoft.com/office/powerpoint/2010/main" val="550286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9FF1CC7-8187-43B0-8A23-27EC7B5B4E08}"/>
              </a:ext>
            </a:extLst>
          </p:cNvPr>
          <p:cNvSpPr/>
          <p:nvPr/>
        </p:nvSpPr>
        <p:spPr bwMode="auto">
          <a:xfrm>
            <a:off x="3455099" y="1258755"/>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35</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124778" y="2300748"/>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cxnSp>
        <p:nvCxnSpPr>
          <p:cNvPr id="11" name="Straight Connector 10">
            <a:extLst>
              <a:ext uri="{FF2B5EF4-FFF2-40B4-BE49-F238E27FC236}">
                <a16:creationId xmlns:a16="http://schemas.microsoft.com/office/drawing/2014/main" id="{8D65A419-6E72-4ED0-8D5B-19E522728347}"/>
              </a:ext>
            </a:extLst>
          </p:cNvPr>
          <p:cNvCxnSpPr/>
          <p:nvPr/>
        </p:nvCxnSpPr>
        <p:spPr bwMode="auto">
          <a:xfrm>
            <a:off x="1784555" y="2300748"/>
            <a:ext cx="0" cy="899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BB6A88B1-A6EF-4C61-9A76-2235C8117694}"/>
              </a:ext>
            </a:extLst>
          </p:cNvPr>
          <p:cNvSpPr txBox="1"/>
          <p:nvPr/>
        </p:nvSpPr>
        <p:spPr>
          <a:xfrm>
            <a:off x="1460749" y="2315496"/>
            <a:ext cx="338554" cy="461665"/>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ABA7AE5B-F693-4FED-92F3-7DAD3B098BC8}"/>
              </a:ext>
            </a:extLst>
          </p:cNvPr>
          <p:cNvSpPr txBox="1"/>
          <p:nvPr/>
        </p:nvSpPr>
        <p:spPr>
          <a:xfrm>
            <a:off x="1446001" y="2693117"/>
            <a:ext cx="338554" cy="461665"/>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800219" cy="461665"/>
          </a:xfrm>
          <a:prstGeom prst="rect">
            <a:avLst/>
          </a:prstGeom>
          <a:noFill/>
        </p:spPr>
        <p:txBody>
          <a:bodyPr wrap="none" rtlCol="0">
            <a:spAutoFit/>
          </a:bodyPr>
          <a:lstStyle/>
          <a:p>
            <a:r>
              <a:rPr lang="en-US" dirty="0"/>
              <a:t>8, 10</a:t>
            </a:r>
          </a:p>
        </p:txBody>
      </p:sp>
      <p:sp>
        <p:nvSpPr>
          <p:cNvPr id="17" name="TextBox 16">
            <a:extLst>
              <a:ext uri="{FF2B5EF4-FFF2-40B4-BE49-F238E27FC236}">
                <a16:creationId xmlns:a16="http://schemas.microsoft.com/office/drawing/2014/main" id="{2308BBF0-917B-4ED0-9E34-32531CF4D7E6}"/>
              </a:ext>
            </a:extLst>
          </p:cNvPr>
          <p:cNvSpPr txBox="1"/>
          <p:nvPr/>
        </p:nvSpPr>
        <p:spPr>
          <a:xfrm>
            <a:off x="580102" y="3589860"/>
            <a:ext cx="8234114" cy="1938992"/>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15 is placed in the second bucket because 15 % 2 = 1</a:t>
            </a:r>
          </a:p>
          <a:p>
            <a:pPr marL="220663" indent="-220663">
              <a:buClr>
                <a:srgbClr val="FF0000"/>
              </a:buClr>
              <a:buFont typeface="Arial" panose="020B0604020202020204" pitchFamily="34" charset="0"/>
              <a:buChar char="•"/>
            </a:pPr>
            <a:endParaRPr lang="en-US" dirty="0"/>
          </a:p>
          <a:p>
            <a:pPr marL="220663" indent="-220663">
              <a:buClr>
                <a:srgbClr val="FF0000"/>
              </a:buClr>
              <a:buFont typeface="Arial" panose="020B0604020202020204" pitchFamily="34" charset="0"/>
              <a:buChar char="•"/>
            </a:pPr>
            <a:r>
              <a:rPr lang="en-US" dirty="0"/>
              <a:t>Question: Should we do the split after inserting 15 or not</a:t>
            </a:r>
          </a:p>
          <a:p>
            <a:pPr marL="220663" indent="-220663">
              <a:buClr>
                <a:srgbClr val="FF0000"/>
              </a:buClr>
              <a:buFont typeface="Arial" panose="020B0604020202020204" pitchFamily="34" charset="0"/>
              <a:buChar char="•"/>
            </a:pPr>
            <a:r>
              <a:rPr lang="en-US" dirty="0"/>
              <a:t>Ratio = 4 / 4 = 100% </a:t>
            </a:r>
          </a:p>
          <a:p>
            <a:pPr marL="220663" indent="-220663">
              <a:buClr>
                <a:srgbClr val="FF0000"/>
              </a:buClr>
              <a:buFont typeface="Arial" panose="020B0604020202020204" pitchFamily="34" charset="0"/>
              <a:buChar char="•"/>
            </a:pPr>
            <a:r>
              <a:rPr lang="en-US" dirty="0"/>
              <a:t>Since 100%  is greater than 75%, split </a:t>
            </a:r>
            <a:r>
              <a:rPr lang="en-US" dirty="0">
                <a:highlight>
                  <a:srgbClr val="FFFF00"/>
                </a:highlight>
              </a:rPr>
              <a:t>should be done</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954107" cy="461665"/>
          </a:xfrm>
          <a:prstGeom prst="rect">
            <a:avLst/>
          </a:prstGeom>
          <a:noFill/>
        </p:spPr>
        <p:txBody>
          <a:bodyPr wrap="none" rtlCol="0">
            <a:spAutoFit/>
          </a:bodyPr>
          <a:lstStyle/>
          <a:p>
            <a:r>
              <a:rPr lang="en-US" dirty="0"/>
              <a:t>13, 15</a:t>
            </a:r>
          </a:p>
        </p:txBody>
      </p:sp>
    </p:spTree>
    <p:extLst>
      <p:ext uri="{BB962C8B-B14F-4D97-AF65-F5344CB8AC3E}">
        <p14:creationId xmlns:p14="http://schemas.microsoft.com/office/powerpoint/2010/main" val="1980165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9FF1CC7-8187-43B0-8A23-27EC7B5B4E08}"/>
              </a:ext>
            </a:extLst>
          </p:cNvPr>
          <p:cNvSpPr/>
          <p:nvPr/>
        </p:nvSpPr>
        <p:spPr bwMode="auto">
          <a:xfrm>
            <a:off x="3528096" y="1268361"/>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36</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sp>
        <p:nvSpPr>
          <p:cNvPr id="17" name="TextBox 16">
            <a:extLst>
              <a:ext uri="{FF2B5EF4-FFF2-40B4-BE49-F238E27FC236}">
                <a16:creationId xmlns:a16="http://schemas.microsoft.com/office/drawing/2014/main" id="{2308BBF0-917B-4ED0-9E34-32531CF4D7E6}"/>
              </a:ext>
            </a:extLst>
          </p:cNvPr>
          <p:cNvSpPr txBox="1"/>
          <p:nvPr/>
        </p:nvSpPr>
        <p:spPr>
          <a:xfrm>
            <a:off x="324167" y="3769416"/>
            <a:ext cx="8666639" cy="2708434"/>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Bucket 0 is split to two buckets, bucket 0 and bucket 2. Buckets 0 and 2, now become “mod 4” and bucket 1 stays as mod 2 </a:t>
            </a:r>
          </a:p>
          <a:p>
            <a:pPr marL="220663" indent="-220663">
              <a:buClr>
                <a:srgbClr val="FF0000"/>
              </a:buClr>
              <a:buFont typeface="Arial" panose="020B0604020202020204" pitchFamily="34" charset="0"/>
              <a:buChar char="•"/>
            </a:pPr>
            <a:endParaRPr lang="en-US" sz="1000" dirty="0"/>
          </a:p>
          <a:p>
            <a:pPr marL="220663" indent="-220663">
              <a:buClr>
                <a:srgbClr val="FF0000"/>
              </a:buClr>
              <a:buFont typeface="Arial" panose="020B0604020202020204" pitchFamily="34" charset="0"/>
              <a:buChar char="•"/>
            </a:pPr>
            <a:r>
              <a:rPr lang="en-US" dirty="0"/>
              <a:t>The numbers are redistributed to the three buckets </a:t>
            </a:r>
          </a:p>
          <a:p>
            <a:pPr marL="220663" indent="-220663">
              <a:buClr>
                <a:srgbClr val="FF0000"/>
              </a:buClr>
              <a:buFont typeface="Arial" panose="020B0604020202020204" pitchFamily="34" charset="0"/>
              <a:buChar char="•"/>
            </a:pPr>
            <a:endParaRPr lang="en-US" sz="1600" dirty="0"/>
          </a:p>
          <a:p>
            <a:pPr marL="220663" indent="-220663">
              <a:buClr>
                <a:srgbClr val="FF0000"/>
              </a:buClr>
              <a:buFont typeface="Arial" panose="020B0604020202020204" pitchFamily="34" charset="0"/>
              <a:buChar char="•"/>
            </a:pPr>
            <a:r>
              <a:rPr lang="en-US" dirty="0"/>
              <a:t>The “N” pointer is now showing the bucket 1 which is the last bucket of this round. If we get one more split, the pointer N is set back to “0”</a:t>
            </a:r>
          </a:p>
        </p:txBody>
      </p:sp>
      <p:grpSp>
        <p:nvGrpSpPr>
          <p:cNvPr id="18" name="Group 17">
            <a:extLst>
              <a:ext uri="{FF2B5EF4-FFF2-40B4-BE49-F238E27FC236}">
                <a16:creationId xmlns:a16="http://schemas.microsoft.com/office/drawing/2014/main" id="{5C5071FE-0265-4F3E-A7A1-2564693841FB}"/>
              </a:ext>
            </a:extLst>
          </p:cNvPr>
          <p:cNvGrpSpPr/>
          <p:nvPr/>
        </p:nvGrpSpPr>
        <p:grpSpPr>
          <a:xfrm>
            <a:off x="324167" y="2013154"/>
            <a:ext cx="3610450" cy="1468668"/>
            <a:chOff x="324167" y="2300748"/>
            <a:chExt cx="3610450" cy="1468668"/>
          </a:xfrm>
        </p:grpSpPr>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121574" y="2711295"/>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sp>
          <p:nvSpPr>
            <p:cNvPr id="12" name="TextBox 11">
              <a:extLst>
                <a:ext uri="{FF2B5EF4-FFF2-40B4-BE49-F238E27FC236}">
                  <a16:creationId xmlns:a16="http://schemas.microsoft.com/office/drawing/2014/main" id="{BB6A88B1-A6EF-4C61-9A76-2235C8117694}"/>
                </a:ext>
              </a:extLst>
            </p:cNvPr>
            <p:cNvSpPr txBox="1"/>
            <p:nvPr/>
          </p:nvSpPr>
          <p:spPr>
            <a:xfrm>
              <a:off x="1435734" y="2315496"/>
              <a:ext cx="338554" cy="461665"/>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338554" cy="461665"/>
            </a:xfrm>
            <a:prstGeom prst="rect">
              <a:avLst/>
            </a:prstGeom>
            <a:noFill/>
          </p:spPr>
          <p:txBody>
            <a:bodyPr wrap="none" rtlCol="0">
              <a:spAutoFit/>
            </a:bodyPr>
            <a:lstStyle/>
            <a:p>
              <a:r>
                <a:rPr lang="en-US" dirty="0"/>
                <a:t>8</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954107" cy="461665"/>
            </a:xfrm>
            <a:prstGeom prst="rect">
              <a:avLst/>
            </a:prstGeom>
            <a:noFill/>
          </p:spPr>
          <p:txBody>
            <a:bodyPr wrap="none" rtlCol="0">
              <a:spAutoFit/>
            </a:bodyPr>
            <a:lstStyle/>
            <a:p>
              <a:r>
                <a:rPr lang="en-US" dirty="0"/>
                <a:t>13, 15</a:t>
              </a:r>
            </a:p>
          </p:txBody>
        </p:sp>
        <p:sp>
          <p:nvSpPr>
            <p:cNvPr id="9" name="Rectangle: Rounded Corners 8">
              <a:extLst>
                <a:ext uri="{FF2B5EF4-FFF2-40B4-BE49-F238E27FC236}">
                  <a16:creationId xmlns:a16="http://schemas.microsoft.com/office/drawing/2014/main" id="{258C0949-6406-4A92-B804-45A1D6869F7E}"/>
                </a:ext>
              </a:extLst>
            </p:cNvPr>
            <p:cNvSpPr/>
            <p:nvPr/>
          </p:nvSpPr>
          <p:spPr bwMode="auto">
            <a:xfrm>
              <a:off x="1446001" y="3212239"/>
              <a:ext cx="1678777" cy="503418"/>
            </a:xfrm>
            <a:prstGeom prst="round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Box 12">
              <a:extLst>
                <a:ext uri="{FF2B5EF4-FFF2-40B4-BE49-F238E27FC236}">
                  <a16:creationId xmlns:a16="http://schemas.microsoft.com/office/drawing/2014/main" id="{ABA7AE5B-F693-4FED-92F3-7DAD3B098BC8}"/>
                </a:ext>
              </a:extLst>
            </p:cNvPr>
            <p:cNvSpPr txBox="1"/>
            <p:nvPr/>
          </p:nvSpPr>
          <p:spPr>
            <a:xfrm>
              <a:off x="1424210" y="2719522"/>
              <a:ext cx="338554" cy="461665"/>
            </a:xfrm>
            <a:prstGeom prst="rect">
              <a:avLst/>
            </a:prstGeom>
            <a:noFill/>
          </p:spPr>
          <p:txBody>
            <a:bodyPr wrap="none" rtlCol="0">
              <a:spAutoFit/>
            </a:bodyPr>
            <a:lstStyle/>
            <a:p>
              <a:r>
                <a:rPr lang="en-US" dirty="0"/>
                <a:t>1</a:t>
              </a:r>
            </a:p>
          </p:txBody>
        </p:sp>
        <p:cxnSp>
          <p:nvCxnSpPr>
            <p:cNvPr id="11" name="Straight Connector 10">
              <a:extLst>
                <a:ext uri="{FF2B5EF4-FFF2-40B4-BE49-F238E27FC236}">
                  <a16:creationId xmlns:a16="http://schemas.microsoft.com/office/drawing/2014/main" id="{8D65A419-6E72-4ED0-8D5B-19E522728347}"/>
                </a:ext>
              </a:extLst>
            </p:cNvPr>
            <p:cNvCxnSpPr>
              <a:cxnSpLocks/>
            </p:cNvCxnSpPr>
            <p:nvPr/>
          </p:nvCxnSpPr>
          <p:spPr bwMode="auto">
            <a:xfrm>
              <a:off x="1784555" y="2300748"/>
              <a:ext cx="0" cy="14149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1DE2CCF1-CA08-45FC-87A4-5A0BBE63DAD7}"/>
                </a:ext>
              </a:extLst>
            </p:cNvPr>
            <p:cNvSpPr txBox="1"/>
            <p:nvPr/>
          </p:nvSpPr>
          <p:spPr>
            <a:xfrm>
              <a:off x="1446001" y="3241565"/>
              <a:ext cx="338554" cy="461665"/>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826077A0-94F8-4A5F-A923-232E71E5E5B6}"/>
                </a:ext>
              </a:extLst>
            </p:cNvPr>
            <p:cNvSpPr txBox="1"/>
            <p:nvPr/>
          </p:nvSpPr>
          <p:spPr>
            <a:xfrm>
              <a:off x="324167" y="3307751"/>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2" name="TextBox 21">
              <a:extLst>
                <a:ext uri="{FF2B5EF4-FFF2-40B4-BE49-F238E27FC236}">
                  <a16:creationId xmlns:a16="http://schemas.microsoft.com/office/drawing/2014/main" id="{4875D9DC-9654-4C6F-BDBD-B0311F2A8E4E}"/>
                </a:ext>
              </a:extLst>
            </p:cNvPr>
            <p:cNvSpPr txBox="1"/>
            <p:nvPr/>
          </p:nvSpPr>
          <p:spPr>
            <a:xfrm>
              <a:off x="1908341" y="3221276"/>
              <a:ext cx="492443" cy="461665"/>
            </a:xfrm>
            <a:prstGeom prst="rect">
              <a:avLst/>
            </a:prstGeom>
            <a:noFill/>
          </p:spPr>
          <p:txBody>
            <a:bodyPr wrap="none" rtlCol="0">
              <a:spAutoFit/>
            </a:bodyPr>
            <a:lstStyle/>
            <a:p>
              <a:r>
                <a:rPr lang="en-US" dirty="0"/>
                <a:t>10</a:t>
              </a:r>
            </a:p>
          </p:txBody>
        </p:sp>
      </p:grpSp>
    </p:spTree>
    <p:extLst>
      <p:ext uri="{BB962C8B-B14F-4D97-AF65-F5344CB8AC3E}">
        <p14:creationId xmlns:p14="http://schemas.microsoft.com/office/powerpoint/2010/main" val="4238793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9FF1CC7-8187-43B0-8A23-27EC7B5B4E08}"/>
              </a:ext>
            </a:extLst>
          </p:cNvPr>
          <p:cNvSpPr/>
          <p:nvPr/>
        </p:nvSpPr>
        <p:spPr bwMode="auto">
          <a:xfrm>
            <a:off x="4142693" y="1268361"/>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37</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grpSp>
        <p:nvGrpSpPr>
          <p:cNvPr id="18" name="Group 17">
            <a:extLst>
              <a:ext uri="{FF2B5EF4-FFF2-40B4-BE49-F238E27FC236}">
                <a16:creationId xmlns:a16="http://schemas.microsoft.com/office/drawing/2014/main" id="{5C5071FE-0265-4F3E-A7A1-2564693841FB}"/>
              </a:ext>
            </a:extLst>
          </p:cNvPr>
          <p:cNvGrpSpPr/>
          <p:nvPr/>
        </p:nvGrpSpPr>
        <p:grpSpPr>
          <a:xfrm>
            <a:off x="324167" y="2013154"/>
            <a:ext cx="5633370" cy="1468668"/>
            <a:chOff x="324167" y="2300748"/>
            <a:chExt cx="5633370" cy="1468668"/>
          </a:xfrm>
        </p:grpSpPr>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5144494" y="2711295"/>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sp>
          <p:nvSpPr>
            <p:cNvPr id="12" name="TextBox 11">
              <a:extLst>
                <a:ext uri="{FF2B5EF4-FFF2-40B4-BE49-F238E27FC236}">
                  <a16:creationId xmlns:a16="http://schemas.microsoft.com/office/drawing/2014/main" id="{BB6A88B1-A6EF-4C61-9A76-2235C8117694}"/>
                </a:ext>
              </a:extLst>
            </p:cNvPr>
            <p:cNvSpPr txBox="1"/>
            <p:nvPr/>
          </p:nvSpPr>
          <p:spPr>
            <a:xfrm>
              <a:off x="1435734" y="2315496"/>
              <a:ext cx="338554" cy="461665"/>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2</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338554" cy="461665"/>
            </a:xfrm>
            <a:prstGeom prst="rect">
              <a:avLst/>
            </a:prstGeom>
            <a:noFill/>
          </p:spPr>
          <p:txBody>
            <a:bodyPr wrap="none" rtlCol="0">
              <a:spAutoFit/>
            </a:bodyPr>
            <a:lstStyle/>
            <a:p>
              <a:r>
                <a:rPr lang="en-US" dirty="0"/>
                <a:t>8</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954107" cy="461665"/>
            </a:xfrm>
            <a:prstGeom prst="rect">
              <a:avLst/>
            </a:prstGeom>
            <a:noFill/>
          </p:spPr>
          <p:txBody>
            <a:bodyPr wrap="none" rtlCol="0">
              <a:spAutoFit/>
            </a:bodyPr>
            <a:lstStyle/>
            <a:p>
              <a:r>
                <a:rPr lang="en-US" dirty="0"/>
                <a:t>13, 15</a:t>
              </a:r>
            </a:p>
          </p:txBody>
        </p:sp>
        <p:sp>
          <p:nvSpPr>
            <p:cNvPr id="9" name="Rectangle: Rounded Corners 8">
              <a:extLst>
                <a:ext uri="{FF2B5EF4-FFF2-40B4-BE49-F238E27FC236}">
                  <a16:creationId xmlns:a16="http://schemas.microsoft.com/office/drawing/2014/main" id="{258C0949-6406-4A92-B804-45A1D6869F7E}"/>
                </a:ext>
              </a:extLst>
            </p:cNvPr>
            <p:cNvSpPr/>
            <p:nvPr/>
          </p:nvSpPr>
          <p:spPr bwMode="auto">
            <a:xfrm>
              <a:off x="1446001" y="3212239"/>
              <a:ext cx="1678777" cy="503418"/>
            </a:xfrm>
            <a:prstGeom prst="round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Box 12">
              <a:extLst>
                <a:ext uri="{FF2B5EF4-FFF2-40B4-BE49-F238E27FC236}">
                  <a16:creationId xmlns:a16="http://schemas.microsoft.com/office/drawing/2014/main" id="{ABA7AE5B-F693-4FED-92F3-7DAD3B098BC8}"/>
                </a:ext>
              </a:extLst>
            </p:cNvPr>
            <p:cNvSpPr txBox="1"/>
            <p:nvPr/>
          </p:nvSpPr>
          <p:spPr>
            <a:xfrm>
              <a:off x="1424210" y="2719522"/>
              <a:ext cx="338554" cy="461665"/>
            </a:xfrm>
            <a:prstGeom prst="rect">
              <a:avLst/>
            </a:prstGeom>
            <a:noFill/>
          </p:spPr>
          <p:txBody>
            <a:bodyPr wrap="none" rtlCol="0">
              <a:spAutoFit/>
            </a:bodyPr>
            <a:lstStyle/>
            <a:p>
              <a:r>
                <a:rPr lang="en-US" dirty="0"/>
                <a:t>1</a:t>
              </a:r>
            </a:p>
          </p:txBody>
        </p:sp>
        <p:cxnSp>
          <p:nvCxnSpPr>
            <p:cNvPr id="11" name="Straight Connector 10">
              <a:extLst>
                <a:ext uri="{FF2B5EF4-FFF2-40B4-BE49-F238E27FC236}">
                  <a16:creationId xmlns:a16="http://schemas.microsoft.com/office/drawing/2014/main" id="{8D65A419-6E72-4ED0-8D5B-19E522728347}"/>
                </a:ext>
              </a:extLst>
            </p:cNvPr>
            <p:cNvCxnSpPr>
              <a:cxnSpLocks/>
            </p:cNvCxnSpPr>
            <p:nvPr/>
          </p:nvCxnSpPr>
          <p:spPr bwMode="auto">
            <a:xfrm>
              <a:off x="1784555" y="2300748"/>
              <a:ext cx="0" cy="14149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1DE2CCF1-CA08-45FC-87A4-5A0BBE63DAD7}"/>
                </a:ext>
              </a:extLst>
            </p:cNvPr>
            <p:cNvSpPr txBox="1"/>
            <p:nvPr/>
          </p:nvSpPr>
          <p:spPr>
            <a:xfrm>
              <a:off x="1446001" y="3241565"/>
              <a:ext cx="338554" cy="461665"/>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826077A0-94F8-4A5F-A923-232E71E5E5B6}"/>
                </a:ext>
              </a:extLst>
            </p:cNvPr>
            <p:cNvSpPr txBox="1"/>
            <p:nvPr/>
          </p:nvSpPr>
          <p:spPr>
            <a:xfrm>
              <a:off x="324167" y="3307751"/>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2" name="TextBox 21">
              <a:extLst>
                <a:ext uri="{FF2B5EF4-FFF2-40B4-BE49-F238E27FC236}">
                  <a16:creationId xmlns:a16="http://schemas.microsoft.com/office/drawing/2014/main" id="{4875D9DC-9654-4C6F-BDBD-B0311F2A8E4E}"/>
                </a:ext>
              </a:extLst>
            </p:cNvPr>
            <p:cNvSpPr txBox="1"/>
            <p:nvPr/>
          </p:nvSpPr>
          <p:spPr>
            <a:xfrm>
              <a:off x="1908341" y="3221276"/>
              <a:ext cx="492443" cy="461665"/>
            </a:xfrm>
            <a:prstGeom prst="rect">
              <a:avLst/>
            </a:prstGeom>
            <a:noFill/>
          </p:spPr>
          <p:txBody>
            <a:bodyPr wrap="none" rtlCol="0">
              <a:spAutoFit/>
            </a:bodyPr>
            <a:lstStyle/>
            <a:p>
              <a:r>
                <a:rPr lang="en-US" dirty="0"/>
                <a:t>10</a:t>
              </a:r>
            </a:p>
          </p:txBody>
        </p:sp>
      </p:grpSp>
      <p:sp>
        <p:nvSpPr>
          <p:cNvPr id="23" name="Rectangle: Rounded Corners 22">
            <a:extLst>
              <a:ext uri="{FF2B5EF4-FFF2-40B4-BE49-F238E27FC236}">
                <a16:creationId xmlns:a16="http://schemas.microsoft.com/office/drawing/2014/main" id="{837D5EC1-8D9E-4BA0-8323-A39336F80F52}"/>
              </a:ext>
            </a:extLst>
          </p:cNvPr>
          <p:cNvSpPr/>
          <p:nvPr/>
        </p:nvSpPr>
        <p:spPr bwMode="auto">
          <a:xfrm>
            <a:off x="3417440" y="2469040"/>
            <a:ext cx="1678777" cy="455605"/>
          </a:xfrm>
          <a:prstGeom prst="roundRect">
            <a:avLst/>
          </a:prstGeom>
          <a:gradFill flip="none" rotWithShape="1">
            <a:gsLst>
              <a:gs pos="0">
                <a:srgbClr val="B52793">
                  <a:tint val="66000"/>
                  <a:satMod val="160000"/>
                </a:srgbClr>
              </a:gs>
              <a:gs pos="50000">
                <a:srgbClr val="B52793">
                  <a:tint val="44500"/>
                  <a:satMod val="160000"/>
                </a:srgbClr>
              </a:gs>
              <a:gs pos="100000">
                <a:srgbClr val="B52793">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10" name="Straight Arrow Connector 9">
            <a:extLst>
              <a:ext uri="{FF2B5EF4-FFF2-40B4-BE49-F238E27FC236}">
                <a16:creationId xmlns:a16="http://schemas.microsoft.com/office/drawing/2014/main" id="{0F99D74F-67C7-44F4-84A6-6B432B989308}"/>
              </a:ext>
            </a:extLst>
          </p:cNvPr>
          <p:cNvCxnSpPr>
            <a:cxnSpLocks/>
            <a:endCxn id="23" idx="1"/>
          </p:cNvCxnSpPr>
          <p:nvPr/>
        </p:nvCxnSpPr>
        <p:spPr bwMode="auto">
          <a:xfrm>
            <a:off x="3130122" y="2696843"/>
            <a:ext cx="28731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073F0FF8-5B99-43A8-99B3-D248C41F526B}"/>
              </a:ext>
            </a:extLst>
          </p:cNvPr>
          <p:cNvSpPr txBox="1"/>
          <p:nvPr/>
        </p:nvSpPr>
        <p:spPr>
          <a:xfrm>
            <a:off x="3465717" y="2431790"/>
            <a:ext cx="492443" cy="461665"/>
          </a:xfrm>
          <a:prstGeom prst="rect">
            <a:avLst/>
          </a:prstGeom>
          <a:noFill/>
        </p:spPr>
        <p:txBody>
          <a:bodyPr wrap="none" rtlCol="0">
            <a:spAutoFit/>
          </a:bodyPr>
          <a:lstStyle/>
          <a:p>
            <a:r>
              <a:rPr lang="en-US" dirty="0"/>
              <a:t>19</a:t>
            </a:r>
          </a:p>
        </p:txBody>
      </p:sp>
      <p:sp>
        <p:nvSpPr>
          <p:cNvPr id="28" name="TextBox 27">
            <a:extLst>
              <a:ext uri="{FF2B5EF4-FFF2-40B4-BE49-F238E27FC236}">
                <a16:creationId xmlns:a16="http://schemas.microsoft.com/office/drawing/2014/main" id="{50523D9E-CEC8-4DE4-9550-93CF573C3001}"/>
              </a:ext>
            </a:extLst>
          </p:cNvPr>
          <p:cNvSpPr txBox="1"/>
          <p:nvPr/>
        </p:nvSpPr>
        <p:spPr>
          <a:xfrm>
            <a:off x="324167" y="3922514"/>
            <a:ext cx="8234114" cy="2308324"/>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19 is placed in the second bucket in the overflow bucket. </a:t>
            </a:r>
          </a:p>
          <a:p>
            <a:pPr>
              <a:buClr>
                <a:srgbClr val="FF0000"/>
              </a:buClr>
            </a:pPr>
            <a:r>
              <a:rPr lang="en-US" dirty="0"/>
              <a:t>   19 % 2 = 1</a:t>
            </a:r>
          </a:p>
          <a:p>
            <a:pPr marL="220663" indent="-220663">
              <a:buClr>
                <a:srgbClr val="FF0000"/>
              </a:buClr>
              <a:buFont typeface="Arial" panose="020B0604020202020204" pitchFamily="34" charset="0"/>
              <a:buChar char="•"/>
            </a:pPr>
            <a:endParaRPr lang="en-US" dirty="0"/>
          </a:p>
          <a:p>
            <a:pPr marL="220663" indent="-220663">
              <a:buClr>
                <a:srgbClr val="FF0000"/>
              </a:buClr>
              <a:buFont typeface="Arial" panose="020B0604020202020204" pitchFamily="34" charset="0"/>
              <a:buChar char="•"/>
            </a:pPr>
            <a:r>
              <a:rPr lang="en-US" dirty="0"/>
              <a:t>Question: Should we do the split after inserting 19 or not</a:t>
            </a:r>
          </a:p>
          <a:p>
            <a:pPr marL="220663" indent="-220663">
              <a:buClr>
                <a:srgbClr val="FF0000"/>
              </a:buClr>
              <a:buFont typeface="Arial" panose="020B0604020202020204" pitchFamily="34" charset="0"/>
              <a:buChar char="•"/>
            </a:pPr>
            <a:r>
              <a:rPr lang="en-US" dirty="0"/>
              <a:t>Ratio = 5 / 6 = 83%</a:t>
            </a:r>
          </a:p>
          <a:p>
            <a:pPr marL="220663" indent="-220663">
              <a:buClr>
                <a:srgbClr val="FF0000"/>
              </a:buClr>
              <a:buFont typeface="Arial" panose="020B0604020202020204" pitchFamily="34" charset="0"/>
              <a:buChar char="•"/>
            </a:pPr>
            <a:r>
              <a:rPr lang="en-US" dirty="0"/>
              <a:t>Since 83%  is greater than 75%, split </a:t>
            </a:r>
            <a:r>
              <a:rPr lang="en-US" dirty="0">
                <a:highlight>
                  <a:srgbClr val="FFFF00"/>
                </a:highlight>
              </a:rPr>
              <a:t>should be done</a:t>
            </a:r>
          </a:p>
        </p:txBody>
      </p:sp>
    </p:spTree>
    <p:extLst>
      <p:ext uri="{BB962C8B-B14F-4D97-AF65-F5344CB8AC3E}">
        <p14:creationId xmlns:p14="http://schemas.microsoft.com/office/powerpoint/2010/main" val="2148554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9FF1CC7-8187-43B0-8A23-27EC7B5B4E08}"/>
              </a:ext>
            </a:extLst>
          </p:cNvPr>
          <p:cNvSpPr/>
          <p:nvPr/>
        </p:nvSpPr>
        <p:spPr bwMode="auto">
          <a:xfrm>
            <a:off x="4142693" y="1268361"/>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38</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grpSp>
        <p:nvGrpSpPr>
          <p:cNvPr id="18" name="Group 17">
            <a:extLst>
              <a:ext uri="{FF2B5EF4-FFF2-40B4-BE49-F238E27FC236}">
                <a16:creationId xmlns:a16="http://schemas.microsoft.com/office/drawing/2014/main" id="{5C5071FE-0265-4F3E-A7A1-2564693841FB}"/>
              </a:ext>
            </a:extLst>
          </p:cNvPr>
          <p:cNvGrpSpPr/>
          <p:nvPr/>
        </p:nvGrpSpPr>
        <p:grpSpPr>
          <a:xfrm>
            <a:off x="334434" y="1923416"/>
            <a:ext cx="3561093" cy="1886880"/>
            <a:chOff x="324167" y="2247551"/>
            <a:chExt cx="3561093" cy="1886880"/>
          </a:xfrm>
        </p:grpSpPr>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072217" y="2247551"/>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sp>
          <p:nvSpPr>
            <p:cNvPr id="12" name="TextBox 11">
              <a:extLst>
                <a:ext uri="{FF2B5EF4-FFF2-40B4-BE49-F238E27FC236}">
                  <a16:creationId xmlns:a16="http://schemas.microsoft.com/office/drawing/2014/main" id="{BB6A88B1-A6EF-4C61-9A76-2235C8117694}"/>
                </a:ext>
              </a:extLst>
            </p:cNvPr>
            <p:cNvSpPr txBox="1"/>
            <p:nvPr/>
          </p:nvSpPr>
          <p:spPr>
            <a:xfrm>
              <a:off x="1435734" y="2315496"/>
              <a:ext cx="338554" cy="461665"/>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338554" cy="461665"/>
            </a:xfrm>
            <a:prstGeom prst="rect">
              <a:avLst/>
            </a:prstGeom>
            <a:noFill/>
          </p:spPr>
          <p:txBody>
            <a:bodyPr wrap="none" rtlCol="0">
              <a:spAutoFit/>
            </a:bodyPr>
            <a:lstStyle/>
            <a:p>
              <a:r>
                <a:rPr lang="en-US" dirty="0"/>
                <a:t>8</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492443" cy="461665"/>
            </a:xfrm>
            <a:prstGeom prst="rect">
              <a:avLst/>
            </a:prstGeom>
            <a:noFill/>
          </p:spPr>
          <p:txBody>
            <a:bodyPr wrap="none" rtlCol="0">
              <a:spAutoFit/>
            </a:bodyPr>
            <a:lstStyle/>
            <a:p>
              <a:r>
                <a:rPr lang="en-US" dirty="0"/>
                <a:t>13</a:t>
              </a:r>
            </a:p>
          </p:txBody>
        </p:sp>
        <p:sp>
          <p:nvSpPr>
            <p:cNvPr id="9" name="Rectangle: Rounded Corners 8">
              <a:extLst>
                <a:ext uri="{FF2B5EF4-FFF2-40B4-BE49-F238E27FC236}">
                  <a16:creationId xmlns:a16="http://schemas.microsoft.com/office/drawing/2014/main" id="{258C0949-6406-4A92-B804-45A1D6869F7E}"/>
                </a:ext>
              </a:extLst>
            </p:cNvPr>
            <p:cNvSpPr/>
            <p:nvPr/>
          </p:nvSpPr>
          <p:spPr bwMode="auto">
            <a:xfrm>
              <a:off x="1446001" y="3212239"/>
              <a:ext cx="1678777" cy="922192"/>
            </a:xfrm>
            <a:prstGeom prst="round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Box 12">
              <a:extLst>
                <a:ext uri="{FF2B5EF4-FFF2-40B4-BE49-F238E27FC236}">
                  <a16:creationId xmlns:a16="http://schemas.microsoft.com/office/drawing/2014/main" id="{ABA7AE5B-F693-4FED-92F3-7DAD3B098BC8}"/>
                </a:ext>
              </a:extLst>
            </p:cNvPr>
            <p:cNvSpPr txBox="1"/>
            <p:nvPr/>
          </p:nvSpPr>
          <p:spPr>
            <a:xfrm>
              <a:off x="1424210" y="2719522"/>
              <a:ext cx="338554" cy="461665"/>
            </a:xfrm>
            <a:prstGeom prst="rect">
              <a:avLst/>
            </a:prstGeom>
            <a:noFill/>
          </p:spPr>
          <p:txBody>
            <a:bodyPr wrap="none" rtlCol="0">
              <a:spAutoFit/>
            </a:bodyPr>
            <a:lstStyle/>
            <a:p>
              <a:r>
                <a:rPr lang="en-US" dirty="0"/>
                <a:t>1</a:t>
              </a:r>
            </a:p>
          </p:txBody>
        </p:sp>
        <p:cxnSp>
          <p:nvCxnSpPr>
            <p:cNvPr id="11" name="Straight Connector 10">
              <a:extLst>
                <a:ext uri="{FF2B5EF4-FFF2-40B4-BE49-F238E27FC236}">
                  <a16:creationId xmlns:a16="http://schemas.microsoft.com/office/drawing/2014/main" id="{8D65A419-6E72-4ED0-8D5B-19E522728347}"/>
                </a:ext>
              </a:extLst>
            </p:cNvPr>
            <p:cNvCxnSpPr>
              <a:cxnSpLocks/>
            </p:cNvCxnSpPr>
            <p:nvPr/>
          </p:nvCxnSpPr>
          <p:spPr bwMode="auto">
            <a:xfrm>
              <a:off x="1784555" y="2300748"/>
              <a:ext cx="0" cy="18336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1DE2CCF1-CA08-45FC-87A4-5A0BBE63DAD7}"/>
                </a:ext>
              </a:extLst>
            </p:cNvPr>
            <p:cNvSpPr txBox="1"/>
            <p:nvPr/>
          </p:nvSpPr>
          <p:spPr>
            <a:xfrm>
              <a:off x="1446001" y="3241565"/>
              <a:ext cx="338554" cy="461665"/>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826077A0-94F8-4A5F-A923-232E71E5E5B6}"/>
                </a:ext>
              </a:extLst>
            </p:cNvPr>
            <p:cNvSpPr txBox="1"/>
            <p:nvPr/>
          </p:nvSpPr>
          <p:spPr>
            <a:xfrm>
              <a:off x="334434" y="323882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2" name="TextBox 21">
              <a:extLst>
                <a:ext uri="{FF2B5EF4-FFF2-40B4-BE49-F238E27FC236}">
                  <a16:creationId xmlns:a16="http://schemas.microsoft.com/office/drawing/2014/main" id="{4875D9DC-9654-4C6F-BDBD-B0311F2A8E4E}"/>
                </a:ext>
              </a:extLst>
            </p:cNvPr>
            <p:cNvSpPr txBox="1"/>
            <p:nvPr/>
          </p:nvSpPr>
          <p:spPr>
            <a:xfrm>
              <a:off x="1908341" y="3221276"/>
              <a:ext cx="492443" cy="461665"/>
            </a:xfrm>
            <a:prstGeom prst="rect">
              <a:avLst/>
            </a:prstGeom>
            <a:noFill/>
          </p:spPr>
          <p:txBody>
            <a:bodyPr wrap="none" rtlCol="0">
              <a:spAutoFit/>
            </a:bodyPr>
            <a:lstStyle/>
            <a:p>
              <a:r>
                <a:rPr lang="en-US" dirty="0"/>
                <a:t>10</a:t>
              </a:r>
            </a:p>
          </p:txBody>
        </p:sp>
      </p:grpSp>
      <p:sp>
        <p:nvSpPr>
          <p:cNvPr id="26" name="TextBox 25">
            <a:extLst>
              <a:ext uri="{FF2B5EF4-FFF2-40B4-BE49-F238E27FC236}">
                <a16:creationId xmlns:a16="http://schemas.microsoft.com/office/drawing/2014/main" id="{073F0FF8-5B99-43A8-99B3-D248C41F526B}"/>
              </a:ext>
            </a:extLst>
          </p:cNvPr>
          <p:cNvSpPr txBox="1"/>
          <p:nvPr/>
        </p:nvSpPr>
        <p:spPr>
          <a:xfrm>
            <a:off x="1914055" y="3358806"/>
            <a:ext cx="954107" cy="461665"/>
          </a:xfrm>
          <a:prstGeom prst="rect">
            <a:avLst/>
          </a:prstGeom>
          <a:noFill/>
        </p:spPr>
        <p:txBody>
          <a:bodyPr wrap="none" rtlCol="0">
            <a:spAutoFit/>
          </a:bodyPr>
          <a:lstStyle/>
          <a:p>
            <a:r>
              <a:rPr lang="en-US" dirty="0"/>
              <a:t>19, 15</a:t>
            </a:r>
          </a:p>
        </p:txBody>
      </p:sp>
      <p:sp>
        <p:nvSpPr>
          <p:cNvPr id="28" name="TextBox 27">
            <a:extLst>
              <a:ext uri="{FF2B5EF4-FFF2-40B4-BE49-F238E27FC236}">
                <a16:creationId xmlns:a16="http://schemas.microsoft.com/office/drawing/2014/main" id="{50523D9E-CEC8-4DE4-9550-93CF573C3001}"/>
              </a:ext>
            </a:extLst>
          </p:cNvPr>
          <p:cNvSpPr txBox="1"/>
          <p:nvPr/>
        </p:nvSpPr>
        <p:spPr>
          <a:xfrm>
            <a:off x="324167" y="4103821"/>
            <a:ext cx="8551645" cy="2123658"/>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sz="2200" dirty="0"/>
              <a:t>Now all buckets are mod 4. </a:t>
            </a:r>
          </a:p>
          <a:p>
            <a:pPr marL="220663" indent="-220663">
              <a:buClr>
                <a:srgbClr val="FF0000"/>
              </a:buClr>
              <a:buFont typeface="Arial" panose="020B0604020202020204" pitchFamily="34" charset="0"/>
              <a:buChar char="•"/>
            </a:pPr>
            <a:endParaRPr lang="en-US" sz="2200" dirty="0"/>
          </a:p>
          <a:p>
            <a:pPr marL="220663" indent="-220663">
              <a:buClr>
                <a:srgbClr val="FF0000"/>
              </a:buClr>
              <a:buFont typeface="Arial" panose="020B0604020202020204" pitchFamily="34" charset="0"/>
              <a:buChar char="•"/>
            </a:pPr>
            <a:r>
              <a:rPr lang="en-US" sz="2200" dirty="0"/>
              <a:t>19 and 15 are placed in bucket 3 since their remainder with mod 4 is 3. </a:t>
            </a:r>
          </a:p>
          <a:p>
            <a:pPr marL="220663" indent="-220663">
              <a:buClr>
                <a:srgbClr val="FF0000"/>
              </a:buClr>
              <a:buFont typeface="Arial" panose="020B0604020202020204" pitchFamily="34" charset="0"/>
              <a:buChar char="•"/>
            </a:pPr>
            <a:endParaRPr lang="en-US" sz="2200" dirty="0"/>
          </a:p>
          <a:p>
            <a:pPr marL="220663" indent="-220663">
              <a:buClr>
                <a:srgbClr val="FF0000"/>
              </a:buClr>
              <a:buFont typeface="Arial" panose="020B0604020202020204" pitchFamily="34" charset="0"/>
              <a:buChar char="•"/>
            </a:pPr>
            <a:r>
              <a:rPr lang="en-US" sz="2200" dirty="0"/>
              <a:t>We have gone through splitting all original buckets. So N is reset to bucket zero again and this time we have 4 buckets to travel through</a:t>
            </a:r>
          </a:p>
        </p:txBody>
      </p:sp>
      <p:cxnSp>
        <p:nvCxnSpPr>
          <p:cNvPr id="25" name="Straight Connector 24">
            <a:extLst>
              <a:ext uri="{FF2B5EF4-FFF2-40B4-BE49-F238E27FC236}">
                <a16:creationId xmlns:a16="http://schemas.microsoft.com/office/drawing/2014/main" id="{7EF9CD0F-4B3C-420F-A019-B2686715FC91}"/>
              </a:ext>
            </a:extLst>
          </p:cNvPr>
          <p:cNvCxnSpPr>
            <a:cxnSpLocks/>
          </p:cNvCxnSpPr>
          <p:nvPr/>
        </p:nvCxnSpPr>
        <p:spPr bwMode="auto">
          <a:xfrm>
            <a:off x="1446001" y="3427516"/>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8F3B0435-1C9B-4BE7-9D70-E8994C165B52}"/>
              </a:ext>
            </a:extLst>
          </p:cNvPr>
          <p:cNvSpPr txBox="1"/>
          <p:nvPr/>
        </p:nvSpPr>
        <p:spPr>
          <a:xfrm>
            <a:off x="334434" y="3395347"/>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9" name="TextBox 28">
            <a:extLst>
              <a:ext uri="{FF2B5EF4-FFF2-40B4-BE49-F238E27FC236}">
                <a16:creationId xmlns:a16="http://schemas.microsoft.com/office/drawing/2014/main" id="{6D474A8A-3775-4991-A35B-F88FF4134B96}"/>
              </a:ext>
            </a:extLst>
          </p:cNvPr>
          <p:cNvSpPr txBox="1"/>
          <p:nvPr/>
        </p:nvSpPr>
        <p:spPr>
          <a:xfrm>
            <a:off x="1456268" y="3367145"/>
            <a:ext cx="338554" cy="461665"/>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363192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8682A7D3-7357-4450-8423-C8AA05BAFD63}"/>
              </a:ext>
            </a:extLst>
          </p:cNvPr>
          <p:cNvSpPr/>
          <p:nvPr/>
        </p:nvSpPr>
        <p:spPr bwMode="auto">
          <a:xfrm>
            <a:off x="4744689" y="1268361"/>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39</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grpSp>
        <p:nvGrpSpPr>
          <p:cNvPr id="18" name="Group 17">
            <a:extLst>
              <a:ext uri="{FF2B5EF4-FFF2-40B4-BE49-F238E27FC236}">
                <a16:creationId xmlns:a16="http://schemas.microsoft.com/office/drawing/2014/main" id="{5C5071FE-0265-4F3E-A7A1-2564693841FB}"/>
              </a:ext>
            </a:extLst>
          </p:cNvPr>
          <p:cNvGrpSpPr/>
          <p:nvPr/>
        </p:nvGrpSpPr>
        <p:grpSpPr>
          <a:xfrm>
            <a:off x="334434" y="1923416"/>
            <a:ext cx="3561093" cy="1886880"/>
            <a:chOff x="324167" y="2247551"/>
            <a:chExt cx="3561093" cy="1886880"/>
          </a:xfrm>
        </p:grpSpPr>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072217" y="2247551"/>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sp>
          <p:nvSpPr>
            <p:cNvPr id="12" name="TextBox 11">
              <a:extLst>
                <a:ext uri="{FF2B5EF4-FFF2-40B4-BE49-F238E27FC236}">
                  <a16:creationId xmlns:a16="http://schemas.microsoft.com/office/drawing/2014/main" id="{BB6A88B1-A6EF-4C61-9A76-2235C8117694}"/>
                </a:ext>
              </a:extLst>
            </p:cNvPr>
            <p:cNvSpPr txBox="1"/>
            <p:nvPr/>
          </p:nvSpPr>
          <p:spPr>
            <a:xfrm>
              <a:off x="1435734" y="2315496"/>
              <a:ext cx="338554" cy="461665"/>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338554" cy="461665"/>
            </a:xfrm>
            <a:prstGeom prst="rect">
              <a:avLst/>
            </a:prstGeom>
            <a:noFill/>
          </p:spPr>
          <p:txBody>
            <a:bodyPr wrap="none" rtlCol="0">
              <a:spAutoFit/>
            </a:bodyPr>
            <a:lstStyle/>
            <a:p>
              <a:r>
                <a:rPr lang="en-US" dirty="0"/>
                <a:t>8</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492443" cy="461665"/>
            </a:xfrm>
            <a:prstGeom prst="rect">
              <a:avLst/>
            </a:prstGeom>
            <a:noFill/>
          </p:spPr>
          <p:txBody>
            <a:bodyPr wrap="none" rtlCol="0">
              <a:spAutoFit/>
            </a:bodyPr>
            <a:lstStyle/>
            <a:p>
              <a:r>
                <a:rPr lang="en-US" dirty="0"/>
                <a:t>13</a:t>
              </a:r>
            </a:p>
          </p:txBody>
        </p:sp>
        <p:sp>
          <p:nvSpPr>
            <p:cNvPr id="9" name="Rectangle: Rounded Corners 8">
              <a:extLst>
                <a:ext uri="{FF2B5EF4-FFF2-40B4-BE49-F238E27FC236}">
                  <a16:creationId xmlns:a16="http://schemas.microsoft.com/office/drawing/2014/main" id="{258C0949-6406-4A92-B804-45A1D6869F7E}"/>
                </a:ext>
              </a:extLst>
            </p:cNvPr>
            <p:cNvSpPr/>
            <p:nvPr/>
          </p:nvSpPr>
          <p:spPr bwMode="auto">
            <a:xfrm>
              <a:off x="1446001" y="3212239"/>
              <a:ext cx="1678777" cy="922192"/>
            </a:xfrm>
            <a:prstGeom prst="round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Box 12">
              <a:extLst>
                <a:ext uri="{FF2B5EF4-FFF2-40B4-BE49-F238E27FC236}">
                  <a16:creationId xmlns:a16="http://schemas.microsoft.com/office/drawing/2014/main" id="{ABA7AE5B-F693-4FED-92F3-7DAD3B098BC8}"/>
                </a:ext>
              </a:extLst>
            </p:cNvPr>
            <p:cNvSpPr txBox="1"/>
            <p:nvPr/>
          </p:nvSpPr>
          <p:spPr>
            <a:xfrm>
              <a:off x="1424210" y="2719522"/>
              <a:ext cx="338554" cy="461665"/>
            </a:xfrm>
            <a:prstGeom prst="rect">
              <a:avLst/>
            </a:prstGeom>
            <a:noFill/>
          </p:spPr>
          <p:txBody>
            <a:bodyPr wrap="none" rtlCol="0">
              <a:spAutoFit/>
            </a:bodyPr>
            <a:lstStyle/>
            <a:p>
              <a:r>
                <a:rPr lang="en-US" dirty="0"/>
                <a:t>1</a:t>
              </a:r>
            </a:p>
          </p:txBody>
        </p:sp>
        <p:cxnSp>
          <p:nvCxnSpPr>
            <p:cNvPr id="11" name="Straight Connector 10">
              <a:extLst>
                <a:ext uri="{FF2B5EF4-FFF2-40B4-BE49-F238E27FC236}">
                  <a16:creationId xmlns:a16="http://schemas.microsoft.com/office/drawing/2014/main" id="{8D65A419-6E72-4ED0-8D5B-19E522728347}"/>
                </a:ext>
              </a:extLst>
            </p:cNvPr>
            <p:cNvCxnSpPr>
              <a:cxnSpLocks/>
            </p:cNvCxnSpPr>
            <p:nvPr/>
          </p:nvCxnSpPr>
          <p:spPr bwMode="auto">
            <a:xfrm>
              <a:off x="1784555" y="2300748"/>
              <a:ext cx="0" cy="18336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1DE2CCF1-CA08-45FC-87A4-5A0BBE63DAD7}"/>
                </a:ext>
              </a:extLst>
            </p:cNvPr>
            <p:cNvSpPr txBox="1"/>
            <p:nvPr/>
          </p:nvSpPr>
          <p:spPr>
            <a:xfrm>
              <a:off x="1446001" y="3241565"/>
              <a:ext cx="338554" cy="461665"/>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826077A0-94F8-4A5F-A923-232E71E5E5B6}"/>
                </a:ext>
              </a:extLst>
            </p:cNvPr>
            <p:cNvSpPr txBox="1"/>
            <p:nvPr/>
          </p:nvSpPr>
          <p:spPr>
            <a:xfrm>
              <a:off x="334434" y="323882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2" name="TextBox 21">
              <a:extLst>
                <a:ext uri="{FF2B5EF4-FFF2-40B4-BE49-F238E27FC236}">
                  <a16:creationId xmlns:a16="http://schemas.microsoft.com/office/drawing/2014/main" id="{4875D9DC-9654-4C6F-BDBD-B0311F2A8E4E}"/>
                </a:ext>
              </a:extLst>
            </p:cNvPr>
            <p:cNvSpPr txBox="1"/>
            <p:nvPr/>
          </p:nvSpPr>
          <p:spPr>
            <a:xfrm>
              <a:off x="1908341" y="3221276"/>
              <a:ext cx="954107" cy="461665"/>
            </a:xfrm>
            <a:prstGeom prst="rect">
              <a:avLst/>
            </a:prstGeom>
            <a:noFill/>
          </p:spPr>
          <p:txBody>
            <a:bodyPr wrap="none" rtlCol="0">
              <a:spAutoFit/>
            </a:bodyPr>
            <a:lstStyle/>
            <a:p>
              <a:r>
                <a:rPr lang="en-US" dirty="0"/>
                <a:t>10, 22</a:t>
              </a:r>
            </a:p>
          </p:txBody>
        </p:sp>
      </p:grpSp>
      <p:sp>
        <p:nvSpPr>
          <p:cNvPr id="26" name="TextBox 25">
            <a:extLst>
              <a:ext uri="{FF2B5EF4-FFF2-40B4-BE49-F238E27FC236}">
                <a16:creationId xmlns:a16="http://schemas.microsoft.com/office/drawing/2014/main" id="{073F0FF8-5B99-43A8-99B3-D248C41F526B}"/>
              </a:ext>
            </a:extLst>
          </p:cNvPr>
          <p:cNvSpPr txBox="1"/>
          <p:nvPr/>
        </p:nvSpPr>
        <p:spPr>
          <a:xfrm>
            <a:off x="1914055" y="3358806"/>
            <a:ext cx="954107" cy="461665"/>
          </a:xfrm>
          <a:prstGeom prst="rect">
            <a:avLst/>
          </a:prstGeom>
          <a:noFill/>
        </p:spPr>
        <p:txBody>
          <a:bodyPr wrap="none" rtlCol="0">
            <a:spAutoFit/>
          </a:bodyPr>
          <a:lstStyle/>
          <a:p>
            <a:r>
              <a:rPr lang="en-US" dirty="0"/>
              <a:t>19, 15</a:t>
            </a:r>
          </a:p>
        </p:txBody>
      </p:sp>
      <p:cxnSp>
        <p:nvCxnSpPr>
          <p:cNvPr id="25" name="Straight Connector 24">
            <a:extLst>
              <a:ext uri="{FF2B5EF4-FFF2-40B4-BE49-F238E27FC236}">
                <a16:creationId xmlns:a16="http://schemas.microsoft.com/office/drawing/2014/main" id="{7EF9CD0F-4B3C-420F-A019-B2686715FC91}"/>
              </a:ext>
            </a:extLst>
          </p:cNvPr>
          <p:cNvCxnSpPr>
            <a:cxnSpLocks/>
          </p:cNvCxnSpPr>
          <p:nvPr/>
        </p:nvCxnSpPr>
        <p:spPr bwMode="auto">
          <a:xfrm>
            <a:off x="1446001" y="3427516"/>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8F3B0435-1C9B-4BE7-9D70-E8994C165B52}"/>
              </a:ext>
            </a:extLst>
          </p:cNvPr>
          <p:cNvSpPr txBox="1"/>
          <p:nvPr/>
        </p:nvSpPr>
        <p:spPr>
          <a:xfrm>
            <a:off x="334434" y="3395347"/>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9" name="TextBox 28">
            <a:extLst>
              <a:ext uri="{FF2B5EF4-FFF2-40B4-BE49-F238E27FC236}">
                <a16:creationId xmlns:a16="http://schemas.microsoft.com/office/drawing/2014/main" id="{6D474A8A-3775-4991-A35B-F88FF4134B96}"/>
              </a:ext>
            </a:extLst>
          </p:cNvPr>
          <p:cNvSpPr txBox="1"/>
          <p:nvPr/>
        </p:nvSpPr>
        <p:spPr>
          <a:xfrm>
            <a:off x="1456268" y="3367145"/>
            <a:ext cx="338554" cy="461665"/>
          </a:xfrm>
          <a:prstGeom prst="rect">
            <a:avLst/>
          </a:prstGeom>
          <a:noFill/>
        </p:spPr>
        <p:txBody>
          <a:bodyPr wrap="none" rtlCol="0">
            <a:spAutoFit/>
          </a:bodyPr>
          <a:lstStyle/>
          <a:p>
            <a:r>
              <a:rPr lang="en-US" dirty="0"/>
              <a:t>3</a:t>
            </a:r>
          </a:p>
        </p:txBody>
      </p:sp>
      <p:sp>
        <p:nvSpPr>
          <p:cNvPr id="31" name="TextBox 30">
            <a:extLst>
              <a:ext uri="{FF2B5EF4-FFF2-40B4-BE49-F238E27FC236}">
                <a16:creationId xmlns:a16="http://schemas.microsoft.com/office/drawing/2014/main" id="{F0B6DB9C-39C0-4083-B2B0-6854821A94B9}"/>
              </a:ext>
            </a:extLst>
          </p:cNvPr>
          <p:cNvSpPr txBox="1"/>
          <p:nvPr/>
        </p:nvSpPr>
        <p:spPr>
          <a:xfrm>
            <a:off x="334434" y="4337668"/>
            <a:ext cx="8619066" cy="1938992"/>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22 is placed in the third bucket because 22 % 4 = 2</a:t>
            </a:r>
          </a:p>
          <a:p>
            <a:pPr marL="220663" indent="-220663">
              <a:buClr>
                <a:srgbClr val="FF0000"/>
              </a:buClr>
              <a:buFont typeface="Arial" panose="020B0604020202020204" pitchFamily="34" charset="0"/>
              <a:buChar char="•"/>
            </a:pPr>
            <a:endParaRPr lang="en-US" dirty="0"/>
          </a:p>
          <a:p>
            <a:pPr marL="220663" indent="-220663">
              <a:buClr>
                <a:srgbClr val="FF0000"/>
              </a:buClr>
              <a:buFont typeface="Arial" panose="020B0604020202020204" pitchFamily="34" charset="0"/>
              <a:buChar char="•"/>
            </a:pPr>
            <a:r>
              <a:rPr lang="en-US" dirty="0"/>
              <a:t>Question: Should we do the split after inserting 22 or not</a:t>
            </a:r>
          </a:p>
          <a:p>
            <a:pPr marL="220663" indent="-220663">
              <a:buClr>
                <a:srgbClr val="FF0000"/>
              </a:buClr>
              <a:buFont typeface="Arial" panose="020B0604020202020204" pitchFamily="34" charset="0"/>
              <a:buChar char="•"/>
            </a:pPr>
            <a:r>
              <a:rPr lang="en-US" dirty="0"/>
              <a:t>Ratio = 6 / 8 = 3/4= 75% </a:t>
            </a:r>
          </a:p>
          <a:p>
            <a:pPr marL="220663" indent="-220663">
              <a:buClr>
                <a:srgbClr val="FF0000"/>
              </a:buClr>
              <a:buFont typeface="Arial" panose="020B0604020202020204" pitchFamily="34" charset="0"/>
              <a:buChar char="•"/>
            </a:pPr>
            <a:r>
              <a:rPr lang="en-US" dirty="0"/>
              <a:t>Since 75%  is not greater than 75%, no split needed </a:t>
            </a:r>
            <a:endParaRPr lang="en-US" dirty="0">
              <a:highlight>
                <a:srgbClr val="FFFF00"/>
              </a:highlight>
            </a:endParaRPr>
          </a:p>
        </p:txBody>
      </p:sp>
    </p:spTree>
    <p:extLst>
      <p:ext uri="{BB962C8B-B14F-4D97-AF65-F5344CB8AC3E}">
        <p14:creationId xmlns:p14="http://schemas.microsoft.com/office/powerpoint/2010/main" val="206106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10"/>
          </p:nvPr>
        </p:nvSpPr>
        <p:spPr/>
        <p:txBody>
          <a:bodyPr/>
          <a:lstStyle/>
          <a:p>
            <a:fld id="{CEF7D672-B8D5-415A-B6A8-4E8105578C3D}" type="slidenum">
              <a:rPr lang="en-US"/>
              <a:pPr/>
              <a:t>4</a:t>
            </a:fld>
            <a:endParaRPr lang="en-US"/>
          </a:p>
        </p:txBody>
      </p:sp>
      <p:sp>
        <p:nvSpPr>
          <p:cNvPr id="331778" name="Text Box 2"/>
          <p:cNvSpPr txBox="1">
            <a:spLocks noChangeArrowheads="1"/>
          </p:cNvSpPr>
          <p:nvPr/>
        </p:nvSpPr>
        <p:spPr bwMode="auto">
          <a:xfrm>
            <a:off x="152400" y="533400"/>
            <a:ext cx="4876800"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lang="en-US" b="1">
                <a:solidFill>
                  <a:srgbClr val="000000"/>
                </a:solidFill>
              </a:rPr>
              <a:t>Open-Addressing:</a:t>
            </a:r>
          </a:p>
          <a:p>
            <a:pPr>
              <a:lnSpc>
                <a:spcPct val="80000"/>
              </a:lnSpc>
              <a:buClr>
                <a:srgbClr val="CC0000"/>
              </a:buClr>
              <a:buFontTx/>
              <a:buChar char="•"/>
            </a:pPr>
            <a:endParaRPr lang="en-US" sz="800" b="1">
              <a:solidFill>
                <a:srgbClr val="000000"/>
              </a:solidFill>
            </a:endParaRPr>
          </a:p>
          <a:p>
            <a:pPr>
              <a:lnSpc>
                <a:spcPct val="80000"/>
              </a:lnSpc>
              <a:buClr>
                <a:srgbClr val="CC0000"/>
              </a:buClr>
              <a:buFontTx/>
              <a:buChar char="•"/>
            </a:pPr>
            <a:r>
              <a:rPr lang="en-US">
                <a:solidFill>
                  <a:srgbClr val="000000"/>
                </a:solidFill>
              </a:rPr>
              <a:t>If a record cannot be inserted in position i  then start searching from position i+1, i+2, .. so on, until you find the first empty spot</a:t>
            </a:r>
          </a:p>
          <a:p>
            <a:pPr>
              <a:lnSpc>
                <a:spcPct val="80000"/>
              </a:lnSpc>
              <a:buClr>
                <a:srgbClr val="CC0000"/>
              </a:buClr>
              <a:buFontTx/>
              <a:buChar char="•"/>
            </a:pPr>
            <a:endParaRPr lang="en-US">
              <a:solidFill>
                <a:srgbClr val="000000"/>
              </a:solidFill>
            </a:endParaRPr>
          </a:p>
          <a:p>
            <a:pPr>
              <a:lnSpc>
                <a:spcPct val="80000"/>
              </a:lnSpc>
              <a:buClr>
                <a:srgbClr val="CC0000"/>
              </a:buClr>
              <a:buFontTx/>
              <a:buChar char="•"/>
            </a:pPr>
            <a:r>
              <a:rPr lang="en-US">
                <a:solidFill>
                  <a:srgbClr val="000000"/>
                </a:solidFill>
              </a:rPr>
              <a:t>Once you find the first empty spot in the file, insert the record</a:t>
            </a:r>
          </a:p>
          <a:p>
            <a:pPr>
              <a:lnSpc>
                <a:spcPct val="80000"/>
              </a:lnSpc>
              <a:buClr>
                <a:srgbClr val="CC0000"/>
              </a:buClr>
              <a:buFontTx/>
              <a:buChar char="•"/>
            </a:pPr>
            <a:endParaRPr lang="en-US">
              <a:solidFill>
                <a:srgbClr val="000000"/>
              </a:solidFill>
            </a:endParaRPr>
          </a:p>
          <a:p>
            <a:pPr>
              <a:lnSpc>
                <a:spcPct val="80000"/>
              </a:lnSpc>
              <a:buClr>
                <a:srgbClr val="CC0000"/>
              </a:buClr>
              <a:buFontTx/>
              <a:buChar char="•"/>
            </a:pPr>
            <a:r>
              <a:rPr lang="en-US">
                <a:solidFill>
                  <a:srgbClr val="000000"/>
                </a:solidFill>
              </a:rPr>
              <a:t>Suppose an employee with EmpID 121 needs to be inserted and hashing key is:</a:t>
            </a:r>
          </a:p>
          <a:p>
            <a:pPr>
              <a:lnSpc>
                <a:spcPct val="80000"/>
              </a:lnSpc>
              <a:buClr>
                <a:srgbClr val="CC0000"/>
              </a:buClr>
            </a:pPr>
            <a:r>
              <a:rPr lang="en-US">
                <a:solidFill>
                  <a:srgbClr val="000000"/>
                </a:solidFill>
              </a:rPr>
              <a:t>		</a:t>
            </a:r>
            <a:r>
              <a:rPr lang="en-US" sz="2000" b="1" i="1">
                <a:solidFill>
                  <a:srgbClr val="000000"/>
                </a:solidFill>
              </a:rPr>
              <a:t>h(EmpID) = EmpID %10</a:t>
            </a:r>
          </a:p>
          <a:p>
            <a:pPr>
              <a:lnSpc>
                <a:spcPct val="80000"/>
              </a:lnSpc>
              <a:buClr>
                <a:srgbClr val="CC0000"/>
              </a:buClr>
            </a:pPr>
            <a:endParaRPr lang="en-US" sz="2000" b="1" i="1">
              <a:solidFill>
                <a:srgbClr val="000000"/>
              </a:solidFill>
            </a:endParaRPr>
          </a:p>
          <a:p>
            <a:pPr>
              <a:lnSpc>
                <a:spcPct val="80000"/>
              </a:lnSpc>
              <a:buClr>
                <a:srgbClr val="CC0000"/>
              </a:buClr>
              <a:buFontTx/>
              <a:buChar char="•"/>
            </a:pPr>
            <a:r>
              <a:rPr lang="en-US">
                <a:solidFill>
                  <a:srgbClr val="000000"/>
                </a:solidFill>
              </a:rPr>
              <a:t>The record with empID 121 should go to the  second position </a:t>
            </a:r>
          </a:p>
          <a:p>
            <a:pPr>
              <a:lnSpc>
                <a:spcPct val="80000"/>
              </a:lnSpc>
              <a:buClr>
                <a:srgbClr val="CC0000"/>
              </a:buClr>
              <a:buFontTx/>
              <a:buChar char="•"/>
            </a:pPr>
            <a:endParaRPr lang="en-US">
              <a:solidFill>
                <a:srgbClr val="000000"/>
              </a:solidFill>
            </a:endParaRPr>
          </a:p>
          <a:p>
            <a:pPr>
              <a:lnSpc>
                <a:spcPct val="80000"/>
              </a:lnSpc>
              <a:buClr>
                <a:srgbClr val="CC0000"/>
              </a:buClr>
              <a:buFontTx/>
              <a:buChar char="•"/>
            </a:pPr>
            <a:r>
              <a:rPr lang="en-US">
                <a:solidFill>
                  <a:srgbClr val="000000"/>
                </a:solidFill>
              </a:rPr>
              <a:t>Since the second position is already filled up, the next empty space is:</a:t>
            </a:r>
          </a:p>
        </p:txBody>
      </p:sp>
      <p:graphicFrame>
        <p:nvGraphicFramePr>
          <p:cNvPr id="332147" name="Group 371"/>
          <p:cNvGraphicFramePr>
            <a:graphicFrameLocks noGrp="1"/>
          </p:cNvGraphicFramePr>
          <p:nvPr/>
        </p:nvGraphicFramePr>
        <p:xfrm>
          <a:off x="5410200" y="801688"/>
          <a:ext cx="3124200" cy="4186242"/>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5401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1" i="0" u="none" strike="noStrike" cap="none" normalizeH="0" baseline="0">
                          <a:ln>
                            <a:noFill/>
                          </a:ln>
                          <a:solidFill>
                            <a:schemeClr val="tx1"/>
                          </a:solidFill>
                          <a:effectLst/>
                          <a:latin typeface="Times New Roman" pitchFamily="18" charset="0"/>
                        </a:rPr>
                        <a:t>EmpID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1"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1" i="0" u="none" strike="noStrike" cap="none" normalizeH="0" baseline="0">
                          <a:ln>
                            <a:noFill/>
                          </a:ln>
                          <a:solidFill>
                            <a:schemeClr val="tx1"/>
                          </a:solidFill>
                          <a:effectLst/>
                          <a:latin typeface="Times New Roman" pitchFamily="18" charset="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dirty="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Margaret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dirty="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Jim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Comp Sci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dirty="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Nancy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41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Joe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32148" name="Freeform 372"/>
          <p:cNvSpPr>
            <a:spLocks/>
          </p:cNvSpPr>
          <p:nvPr/>
        </p:nvSpPr>
        <p:spPr bwMode="auto">
          <a:xfrm>
            <a:off x="3657600" y="1282700"/>
            <a:ext cx="1752600" cy="4305300"/>
          </a:xfrm>
          <a:custGeom>
            <a:avLst/>
            <a:gdLst>
              <a:gd name="T0" fmla="*/ 0 w 1104"/>
              <a:gd name="T1" fmla="*/ 2456 h 2712"/>
              <a:gd name="T2" fmla="*/ 768 w 1104"/>
              <a:gd name="T3" fmla="*/ 2360 h 2712"/>
              <a:gd name="T4" fmla="*/ 960 w 1104"/>
              <a:gd name="T5" fmla="*/ 344 h 2712"/>
              <a:gd name="T6" fmla="*/ 1104 w 1104"/>
              <a:gd name="T7" fmla="*/ 296 h 2712"/>
            </a:gdLst>
            <a:ahLst/>
            <a:cxnLst>
              <a:cxn ang="0">
                <a:pos x="T0" y="T1"/>
              </a:cxn>
              <a:cxn ang="0">
                <a:pos x="T2" y="T3"/>
              </a:cxn>
              <a:cxn ang="0">
                <a:pos x="T4" y="T5"/>
              </a:cxn>
              <a:cxn ang="0">
                <a:pos x="T6" y="T7"/>
              </a:cxn>
            </a:cxnLst>
            <a:rect l="0" t="0" r="r" b="b"/>
            <a:pathLst>
              <a:path w="1104" h="2712">
                <a:moveTo>
                  <a:pt x="0" y="2456"/>
                </a:moveTo>
                <a:cubicBezTo>
                  <a:pt x="304" y="2584"/>
                  <a:pt x="608" y="2712"/>
                  <a:pt x="768" y="2360"/>
                </a:cubicBezTo>
                <a:cubicBezTo>
                  <a:pt x="928" y="2008"/>
                  <a:pt x="904" y="688"/>
                  <a:pt x="960" y="344"/>
                </a:cubicBezTo>
                <a:cubicBezTo>
                  <a:pt x="1016" y="0"/>
                  <a:pt x="1060" y="148"/>
                  <a:pt x="1104" y="296"/>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149" name="Freeform 373"/>
          <p:cNvSpPr>
            <a:spLocks/>
          </p:cNvSpPr>
          <p:nvPr/>
        </p:nvSpPr>
        <p:spPr bwMode="auto">
          <a:xfrm>
            <a:off x="4572000" y="2590800"/>
            <a:ext cx="838200" cy="3911600"/>
          </a:xfrm>
          <a:custGeom>
            <a:avLst/>
            <a:gdLst>
              <a:gd name="T0" fmla="*/ 0 w 432"/>
              <a:gd name="T1" fmla="*/ 2240 h 2464"/>
              <a:gd name="T2" fmla="*/ 240 w 432"/>
              <a:gd name="T3" fmla="*/ 2144 h 2464"/>
              <a:gd name="T4" fmla="*/ 384 w 432"/>
              <a:gd name="T5" fmla="*/ 320 h 2464"/>
              <a:gd name="T6" fmla="*/ 432 w 432"/>
              <a:gd name="T7" fmla="*/ 224 h 2464"/>
            </a:gdLst>
            <a:ahLst/>
            <a:cxnLst>
              <a:cxn ang="0">
                <a:pos x="T0" y="T1"/>
              </a:cxn>
              <a:cxn ang="0">
                <a:pos x="T2" y="T3"/>
              </a:cxn>
              <a:cxn ang="0">
                <a:pos x="T4" y="T5"/>
              </a:cxn>
              <a:cxn ang="0">
                <a:pos x="T6" y="T7"/>
              </a:cxn>
            </a:cxnLst>
            <a:rect l="0" t="0" r="r" b="b"/>
            <a:pathLst>
              <a:path w="432" h="2464">
                <a:moveTo>
                  <a:pt x="0" y="2240"/>
                </a:moveTo>
                <a:cubicBezTo>
                  <a:pt x="88" y="2352"/>
                  <a:pt x="176" y="2464"/>
                  <a:pt x="240" y="2144"/>
                </a:cubicBezTo>
                <a:cubicBezTo>
                  <a:pt x="304" y="1824"/>
                  <a:pt x="352" y="640"/>
                  <a:pt x="384" y="320"/>
                </a:cubicBezTo>
                <a:cubicBezTo>
                  <a:pt x="416" y="0"/>
                  <a:pt x="424" y="112"/>
                  <a:pt x="432" y="22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8682A7D3-7357-4450-8423-C8AA05BAFD63}"/>
              </a:ext>
            </a:extLst>
          </p:cNvPr>
          <p:cNvSpPr/>
          <p:nvPr/>
        </p:nvSpPr>
        <p:spPr bwMode="auto">
          <a:xfrm>
            <a:off x="5366989" y="1266722"/>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40</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grpSp>
        <p:nvGrpSpPr>
          <p:cNvPr id="18" name="Group 17">
            <a:extLst>
              <a:ext uri="{FF2B5EF4-FFF2-40B4-BE49-F238E27FC236}">
                <a16:creationId xmlns:a16="http://schemas.microsoft.com/office/drawing/2014/main" id="{5C5071FE-0265-4F3E-A7A1-2564693841FB}"/>
              </a:ext>
            </a:extLst>
          </p:cNvPr>
          <p:cNvGrpSpPr/>
          <p:nvPr/>
        </p:nvGrpSpPr>
        <p:grpSpPr>
          <a:xfrm>
            <a:off x="334434" y="1923416"/>
            <a:ext cx="3561093" cy="1886880"/>
            <a:chOff x="324167" y="2247551"/>
            <a:chExt cx="3561093" cy="1886880"/>
          </a:xfrm>
        </p:grpSpPr>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072217" y="2247551"/>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sp>
          <p:nvSpPr>
            <p:cNvPr id="12" name="TextBox 11">
              <a:extLst>
                <a:ext uri="{FF2B5EF4-FFF2-40B4-BE49-F238E27FC236}">
                  <a16:creationId xmlns:a16="http://schemas.microsoft.com/office/drawing/2014/main" id="{BB6A88B1-A6EF-4C61-9A76-2235C8117694}"/>
                </a:ext>
              </a:extLst>
            </p:cNvPr>
            <p:cNvSpPr txBox="1"/>
            <p:nvPr/>
          </p:nvSpPr>
          <p:spPr>
            <a:xfrm>
              <a:off x="1435734" y="2315496"/>
              <a:ext cx="338554" cy="461665"/>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800219" cy="461665"/>
            </a:xfrm>
            <a:prstGeom prst="rect">
              <a:avLst/>
            </a:prstGeom>
            <a:noFill/>
          </p:spPr>
          <p:txBody>
            <a:bodyPr wrap="none" rtlCol="0">
              <a:spAutoFit/>
            </a:bodyPr>
            <a:lstStyle/>
            <a:p>
              <a:r>
                <a:rPr lang="en-US" dirty="0"/>
                <a:t>8, 12</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492443" cy="461665"/>
            </a:xfrm>
            <a:prstGeom prst="rect">
              <a:avLst/>
            </a:prstGeom>
            <a:noFill/>
          </p:spPr>
          <p:txBody>
            <a:bodyPr wrap="none" rtlCol="0">
              <a:spAutoFit/>
            </a:bodyPr>
            <a:lstStyle/>
            <a:p>
              <a:r>
                <a:rPr lang="en-US" dirty="0"/>
                <a:t>13</a:t>
              </a:r>
            </a:p>
          </p:txBody>
        </p:sp>
        <p:sp>
          <p:nvSpPr>
            <p:cNvPr id="9" name="Rectangle: Rounded Corners 8">
              <a:extLst>
                <a:ext uri="{FF2B5EF4-FFF2-40B4-BE49-F238E27FC236}">
                  <a16:creationId xmlns:a16="http://schemas.microsoft.com/office/drawing/2014/main" id="{258C0949-6406-4A92-B804-45A1D6869F7E}"/>
                </a:ext>
              </a:extLst>
            </p:cNvPr>
            <p:cNvSpPr/>
            <p:nvPr/>
          </p:nvSpPr>
          <p:spPr bwMode="auto">
            <a:xfrm>
              <a:off x="1446001" y="3212239"/>
              <a:ext cx="1678777" cy="922192"/>
            </a:xfrm>
            <a:prstGeom prst="round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Box 12">
              <a:extLst>
                <a:ext uri="{FF2B5EF4-FFF2-40B4-BE49-F238E27FC236}">
                  <a16:creationId xmlns:a16="http://schemas.microsoft.com/office/drawing/2014/main" id="{ABA7AE5B-F693-4FED-92F3-7DAD3B098BC8}"/>
                </a:ext>
              </a:extLst>
            </p:cNvPr>
            <p:cNvSpPr txBox="1"/>
            <p:nvPr/>
          </p:nvSpPr>
          <p:spPr>
            <a:xfrm>
              <a:off x="1424210" y="2719522"/>
              <a:ext cx="338554" cy="461665"/>
            </a:xfrm>
            <a:prstGeom prst="rect">
              <a:avLst/>
            </a:prstGeom>
            <a:noFill/>
          </p:spPr>
          <p:txBody>
            <a:bodyPr wrap="none" rtlCol="0">
              <a:spAutoFit/>
            </a:bodyPr>
            <a:lstStyle/>
            <a:p>
              <a:r>
                <a:rPr lang="en-US" dirty="0"/>
                <a:t>1</a:t>
              </a:r>
            </a:p>
          </p:txBody>
        </p:sp>
        <p:cxnSp>
          <p:nvCxnSpPr>
            <p:cNvPr id="11" name="Straight Connector 10">
              <a:extLst>
                <a:ext uri="{FF2B5EF4-FFF2-40B4-BE49-F238E27FC236}">
                  <a16:creationId xmlns:a16="http://schemas.microsoft.com/office/drawing/2014/main" id="{8D65A419-6E72-4ED0-8D5B-19E522728347}"/>
                </a:ext>
              </a:extLst>
            </p:cNvPr>
            <p:cNvCxnSpPr>
              <a:cxnSpLocks/>
            </p:cNvCxnSpPr>
            <p:nvPr/>
          </p:nvCxnSpPr>
          <p:spPr bwMode="auto">
            <a:xfrm>
              <a:off x="1784555" y="2300748"/>
              <a:ext cx="0" cy="18336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1DE2CCF1-CA08-45FC-87A4-5A0BBE63DAD7}"/>
                </a:ext>
              </a:extLst>
            </p:cNvPr>
            <p:cNvSpPr txBox="1"/>
            <p:nvPr/>
          </p:nvSpPr>
          <p:spPr>
            <a:xfrm>
              <a:off x="1446001" y="3241565"/>
              <a:ext cx="338554" cy="461665"/>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826077A0-94F8-4A5F-A923-232E71E5E5B6}"/>
                </a:ext>
              </a:extLst>
            </p:cNvPr>
            <p:cNvSpPr txBox="1"/>
            <p:nvPr/>
          </p:nvSpPr>
          <p:spPr>
            <a:xfrm>
              <a:off x="334434" y="323882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2" name="TextBox 21">
              <a:extLst>
                <a:ext uri="{FF2B5EF4-FFF2-40B4-BE49-F238E27FC236}">
                  <a16:creationId xmlns:a16="http://schemas.microsoft.com/office/drawing/2014/main" id="{4875D9DC-9654-4C6F-BDBD-B0311F2A8E4E}"/>
                </a:ext>
              </a:extLst>
            </p:cNvPr>
            <p:cNvSpPr txBox="1"/>
            <p:nvPr/>
          </p:nvSpPr>
          <p:spPr>
            <a:xfrm>
              <a:off x="1908341" y="3221276"/>
              <a:ext cx="954107" cy="461665"/>
            </a:xfrm>
            <a:prstGeom prst="rect">
              <a:avLst/>
            </a:prstGeom>
            <a:noFill/>
          </p:spPr>
          <p:txBody>
            <a:bodyPr wrap="none" rtlCol="0">
              <a:spAutoFit/>
            </a:bodyPr>
            <a:lstStyle/>
            <a:p>
              <a:r>
                <a:rPr lang="en-US" dirty="0"/>
                <a:t>10, 22</a:t>
              </a:r>
            </a:p>
          </p:txBody>
        </p:sp>
      </p:grpSp>
      <p:sp>
        <p:nvSpPr>
          <p:cNvPr id="26" name="TextBox 25">
            <a:extLst>
              <a:ext uri="{FF2B5EF4-FFF2-40B4-BE49-F238E27FC236}">
                <a16:creationId xmlns:a16="http://schemas.microsoft.com/office/drawing/2014/main" id="{073F0FF8-5B99-43A8-99B3-D248C41F526B}"/>
              </a:ext>
            </a:extLst>
          </p:cNvPr>
          <p:cNvSpPr txBox="1"/>
          <p:nvPr/>
        </p:nvSpPr>
        <p:spPr>
          <a:xfrm>
            <a:off x="1914055" y="3358806"/>
            <a:ext cx="954107" cy="461665"/>
          </a:xfrm>
          <a:prstGeom prst="rect">
            <a:avLst/>
          </a:prstGeom>
          <a:noFill/>
        </p:spPr>
        <p:txBody>
          <a:bodyPr wrap="none" rtlCol="0">
            <a:spAutoFit/>
          </a:bodyPr>
          <a:lstStyle/>
          <a:p>
            <a:r>
              <a:rPr lang="en-US" dirty="0"/>
              <a:t>19, 15</a:t>
            </a:r>
          </a:p>
        </p:txBody>
      </p:sp>
      <p:cxnSp>
        <p:nvCxnSpPr>
          <p:cNvPr id="25" name="Straight Connector 24">
            <a:extLst>
              <a:ext uri="{FF2B5EF4-FFF2-40B4-BE49-F238E27FC236}">
                <a16:creationId xmlns:a16="http://schemas.microsoft.com/office/drawing/2014/main" id="{7EF9CD0F-4B3C-420F-A019-B2686715FC91}"/>
              </a:ext>
            </a:extLst>
          </p:cNvPr>
          <p:cNvCxnSpPr>
            <a:cxnSpLocks/>
          </p:cNvCxnSpPr>
          <p:nvPr/>
        </p:nvCxnSpPr>
        <p:spPr bwMode="auto">
          <a:xfrm>
            <a:off x="1446001" y="3427516"/>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8F3B0435-1C9B-4BE7-9D70-E8994C165B52}"/>
              </a:ext>
            </a:extLst>
          </p:cNvPr>
          <p:cNvSpPr txBox="1"/>
          <p:nvPr/>
        </p:nvSpPr>
        <p:spPr>
          <a:xfrm>
            <a:off x="334434" y="3395347"/>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9" name="TextBox 28">
            <a:extLst>
              <a:ext uri="{FF2B5EF4-FFF2-40B4-BE49-F238E27FC236}">
                <a16:creationId xmlns:a16="http://schemas.microsoft.com/office/drawing/2014/main" id="{6D474A8A-3775-4991-A35B-F88FF4134B96}"/>
              </a:ext>
            </a:extLst>
          </p:cNvPr>
          <p:cNvSpPr txBox="1"/>
          <p:nvPr/>
        </p:nvSpPr>
        <p:spPr>
          <a:xfrm>
            <a:off x="1456268" y="3367145"/>
            <a:ext cx="338554" cy="461665"/>
          </a:xfrm>
          <a:prstGeom prst="rect">
            <a:avLst/>
          </a:prstGeom>
          <a:noFill/>
        </p:spPr>
        <p:txBody>
          <a:bodyPr wrap="none" rtlCol="0">
            <a:spAutoFit/>
          </a:bodyPr>
          <a:lstStyle/>
          <a:p>
            <a:r>
              <a:rPr lang="en-US" dirty="0"/>
              <a:t>3</a:t>
            </a:r>
          </a:p>
        </p:txBody>
      </p:sp>
      <p:sp>
        <p:nvSpPr>
          <p:cNvPr id="31" name="TextBox 30">
            <a:extLst>
              <a:ext uri="{FF2B5EF4-FFF2-40B4-BE49-F238E27FC236}">
                <a16:creationId xmlns:a16="http://schemas.microsoft.com/office/drawing/2014/main" id="{F0B6DB9C-39C0-4083-B2B0-6854821A94B9}"/>
              </a:ext>
            </a:extLst>
          </p:cNvPr>
          <p:cNvSpPr txBox="1"/>
          <p:nvPr/>
        </p:nvSpPr>
        <p:spPr>
          <a:xfrm>
            <a:off x="334434" y="4337668"/>
            <a:ext cx="8619066" cy="1938992"/>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12 is placed in the first bucket because 12 % 4 = 0</a:t>
            </a:r>
          </a:p>
          <a:p>
            <a:pPr marL="220663" indent="-220663">
              <a:buClr>
                <a:srgbClr val="FF0000"/>
              </a:buClr>
              <a:buFont typeface="Arial" panose="020B0604020202020204" pitchFamily="34" charset="0"/>
              <a:buChar char="•"/>
            </a:pPr>
            <a:endParaRPr lang="en-US" dirty="0"/>
          </a:p>
          <a:p>
            <a:pPr marL="220663" indent="-220663">
              <a:buClr>
                <a:srgbClr val="FF0000"/>
              </a:buClr>
              <a:buFont typeface="Arial" panose="020B0604020202020204" pitchFamily="34" charset="0"/>
              <a:buChar char="•"/>
            </a:pPr>
            <a:r>
              <a:rPr lang="en-US" dirty="0"/>
              <a:t>Question: Should we do the split after inserting 12 or not</a:t>
            </a:r>
          </a:p>
          <a:p>
            <a:pPr marL="220663" indent="-220663">
              <a:buClr>
                <a:srgbClr val="FF0000"/>
              </a:buClr>
              <a:buFont typeface="Arial" panose="020B0604020202020204" pitchFamily="34" charset="0"/>
              <a:buChar char="•"/>
            </a:pPr>
            <a:r>
              <a:rPr lang="en-US" dirty="0"/>
              <a:t>Ratio = 7 / 8 = 88% </a:t>
            </a:r>
          </a:p>
          <a:p>
            <a:pPr marL="220663" indent="-220663">
              <a:buClr>
                <a:srgbClr val="FF0000"/>
              </a:buClr>
              <a:buFont typeface="Arial" panose="020B0604020202020204" pitchFamily="34" charset="0"/>
              <a:buChar char="•"/>
            </a:pPr>
            <a:r>
              <a:rPr lang="en-US" dirty="0"/>
              <a:t>Since 88%  is greater than 75%, split </a:t>
            </a:r>
            <a:r>
              <a:rPr lang="en-US" dirty="0">
                <a:highlight>
                  <a:srgbClr val="FFFF00"/>
                </a:highlight>
              </a:rPr>
              <a:t>should be done</a:t>
            </a:r>
          </a:p>
        </p:txBody>
      </p:sp>
    </p:spTree>
    <p:extLst>
      <p:ext uri="{BB962C8B-B14F-4D97-AF65-F5344CB8AC3E}">
        <p14:creationId xmlns:p14="http://schemas.microsoft.com/office/powerpoint/2010/main" val="1639505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1B82A5A8-D163-4626-88B2-42235A3E45C4}"/>
              </a:ext>
            </a:extLst>
          </p:cNvPr>
          <p:cNvSpPr/>
          <p:nvPr/>
        </p:nvSpPr>
        <p:spPr bwMode="auto">
          <a:xfrm>
            <a:off x="1479328" y="3798915"/>
            <a:ext cx="1655717" cy="532917"/>
          </a:xfrm>
          <a:prstGeom prst="round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30" name="Oval 29">
            <a:extLst>
              <a:ext uri="{FF2B5EF4-FFF2-40B4-BE49-F238E27FC236}">
                <a16:creationId xmlns:a16="http://schemas.microsoft.com/office/drawing/2014/main" id="{8682A7D3-7357-4450-8423-C8AA05BAFD63}"/>
              </a:ext>
            </a:extLst>
          </p:cNvPr>
          <p:cNvSpPr/>
          <p:nvPr/>
        </p:nvSpPr>
        <p:spPr bwMode="auto">
          <a:xfrm>
            <a:off x="5366989" y="1266722"/>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41</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grpSp>
        <p:nvGrpSpPr>
          <p:cNvPr id="18" name="Group 17">
            <a:extLst>
              <a:ext uri="{FF2B5EF4-FFF2-40B4-BE49-F238E27FC236}">
                <a16:creationId xmlns:a16="http://schemas.microsoft.com/office/drawing/2014/main" id="{5C5071FE-0265-4F3E-A7A1-2564693841FB}"/>
              </a:ext>
            </a:extLst>
          </p:cNvPr>
          <p:cNvGrpSpPr/>
          <p:nvPr/>
        </p:nvGrpSpPr>
        <p:grpSpPr>
          <a:xfrm>
            <a:off x="334434" y="1976613"/>
            <a:ext cx="3522626" cy="2355219"/>
            <a:chOff x="324167" y="2300748"/>
            <a:chExt cx="3522626" cy="2355219"/>
          </a:xfrm>
        </p:grpSpPr>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033750" y="2807445"/>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sp>
          <p:nvSpPr>
            <p:cNvPr id="12" name="TextBox 11">
              <a:extLst>
                <a:ext uri="{FF2B5EF4-FFF2-40B4-BE49-F238E27FC236}">
                  <a16:creationId xmlns:a16="http://schemas.microsoft.com/office/drawing/2014/main" id="{BB6A88B1-A6EF-4C61-9A76-2235C8117694}"/>
                </a:ext>
              </a:extLst>
            </p:cNvPr>
            <p:cNvSpPr txBox="1"/>
            <p:nvPr/>
          </p:nvSpPr>
          <p:spPr>
            <a:xfrm>
              <a:off x="1435734" y="2315496"/>
              <a:ext cx="338554" cy="461665"/>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8</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338554" cy="461665"/>
            </a:xfrm>
            <a:prstGeom prst="rect">
              <a:avLst/>
            </a:prstGeom>
            <a:noFill/>
          </p:spPr>
          <p:txBody>
            <a:bodyPr wrap="none" rtlCol="0">
              <a:spAutoFit/>
            </a:bodyPr>
            <a:lstStyle/>
            <a:p>
              <a:r>
                <a:rPr lang="en-US" dirty="0"/>
                <a:t>8</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492443" cy="461665"/>
            </a:xfrm>
            <a:prstGeom prst="rect">
              <a:avLst/>
            </a:prstGeom>
            <a:noFill/>
          </p:spPr>
          <p:txBody>
            <a:bodyPr wrap="none" rtlCol="0">
              <a:spAutoFit/>
            </a:bodyPr>
            <a:lstStyle/>
            <a:p>
              <a:r>
                <a:rPr lang="en-US" dirty="0"/>
                <a:t>13</a:t>
              </a:r>
            </a:p>
          </p:txBody>
        </p:sp>
        <p:sp>
          <p:nvSpPr>
            <p:cNvPr id="9" name="Rectangle: Rounded Corners 8">
              <a:extLst>
                <a:ext uri="{FF2B5EF4-FFF2-40B4-BE49-F238E27FC236}">
                  <a16:creationId xmlns:a16="http://schemas.microsoft.com/office/drawing/2014/main" id="{258C0949-6406-4A92-B804-45A1D6869F7E}"/>
                </a:ext>
              </a:extLst>
            </p:cNvPr>
            <p:cNvSpPr/>
            <p:nvPr/>
          </p:nvSpPr>
          <p:spPr bwMode="auto">
            <a:xfrm>
              <a:off x="1446001" y="3212239"/>
              <a:ext cx="1678777" cy="92219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13" name="TextBox 12">
              <a:extLst>
                <a:ext uri="{FF2B5EF4-FFF2-40B4-BE49-F238E27FC236}">
                  <a16:creationId xmlns:a16="http://schemas.microsoft.com/office/drawing/2014/main" id="{ABA7AE5B-F693-4FED-92F3-7DAD3B098BC8}"/>
                </a:ext>
              </a:extLst>
            </p:cNvPr>
            <p:cNvSpPr txBox="1"/>
            <p:nvPr/>
          </p:nvSpPr>
          <p:spPr>
            <a:xfrm>
              <a:off x="1424210" y="2719522"/>
              <a:ext cx="338554" cy="461665"/>
            </a:xfrm>
            <a:prstGeom prst="rect">
              <a:avLst/>
            </a:prstGeom>
            <a:noFill/>
          </p:spPr>
          <p:txBody>
            <a:bodyPr wrap="none" rtlCol="0">
              <a:spAutoFit/>
            </a:bodyPr>
            <a:lstStyle/>
            <a:p>
              <a:r>
                <a:rPr lang="en-US" dirty="0"/>
                <a:t>1</a:t>
              </a:r>
            </a:p>
          </p:txBody>
        </p:sp>
        <p:cxnSp>
          <p:nvCxnSpPr>
            <p:cNvPr id="11" name="Straight Connector 10">
              <a:extLst>
                <a:ext uri="{FF2B5EF4-FFF2-40B4-BE49-F238E27FC236}">
                  <a16:creationId xmlns:a16="http://schemas.microsoft.com/office/drawing/2014/main" id="{8D65A419-6E72-4ED0-8D5B-19E522728347}"/>
                </a:ext>
              </a:extLst>
            </p:cNvPr>
            <p:cNvCxnSpPr>
              <a:cxnSpLocks/>
            </p:cNvCxnSpPr>
            <p:nvPr/>
          </p:nvCxnSpPr>
          <p:spPr bwMode="auto">
            <a:xfrm>
              <a:off x="1784555" y="2300748"/>
              <a:ext cx="0" cy="23552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1DE2CCF1-CA08-45FC-87A4-5A0BBE63DAD7}"/>
                </a:ext>
              </a:extLst>
            </p:cNvPr>
            <p:cNvSpPr txBox="1"/>
            <p:nvPr/>
          </p:nvSpPr>
          <p:spPr>
            <a:xfrm>
              <a:off x="1446001" y="3241565"/>
              <a:ext cx="338554" cy="461665"/>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826077A0-94F8-4A5F-A923-232E71E5E5B6}"/>
                </a:ext>
              </a:extLst>
            </p:cNvPr>
            <p:cNvSpPr txBox="1"/>
            <p:nvPr/>
          </p:nvSpPr>
          <p:spPr>
            <a:xfrm>
              <a:off x="334434" y="323882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2" name="TextBox 21">
              <a:extLst>
                <a:ext uri="{FF2B5EF4-FFF2-40B4-BE49-F238E27FC236}">
                  <a16:creationId xmlns:a16="http://schemas.microsoft.com/office/drawing/2014/main" id="{4875D9DC-9654-4C6F-BDBD-B0311F2A8E4E}"/>
                </a:ext>
              </a:extLst>
            </p:cNvPr>
            <p:cNvSpPr txBox="1"/>
            <p:nvPr/>
          </p:nvSpPr>
          <p:spPr>
            <a:xfrm>
              <a:off x="1908341" y="3221276"/>
              <a:ext cx="954107" cy="461665"/>
            </a:xfrm>
            <a:prstGeom prst="rect">
              <a:avLst/>
            </a:prstGeom>
            <a:noFill/>
          </p:spPr>
          <p:txBody>
            <a:bodyPr wrap="none" rtlCol="0">
              <a:spAutoFit/>
            </a:bodyPr>
            <a:lstStyle/>
            <a:p>
              <a:r>
                <a:rPr lang="en-US" dirty="0"/>
                <a:t>10, 22</a:t>
              </a:r>
            </a:p>
          </p:txBody>
        </p:sp>
      </p:grpSp>
      <p:sp>
        <p:nvSpPr>
          <p:cNvPr id="26" name="TextBox 25">
            <a:extLst>
              <a:ext uri="{FF2B5EF4-FFF2-40B4-BE49-F238E27FC236}">
                <a16:creationId xmlns:a16="http://schemas.microsoft.com/office/drawing/2014/main" id="{073F0FF8-5B99-43A8-99B3-D248C41F526B}"/>
              </a:ext>
            </a:extLst>
          </p:cNvPr>
          <p:cNvSpPr txBox="1"/>
          <p:nvPr/>
        </p:nvSpPr>
        <p:spPr>
          <a:xfrm>
            <a:off x="1914055" y="3358806"/>
            <a:ext cx="954107" cy="461665"/>
          </a:xfrm>
          <a:prstGeom prst="rect">
            <a:avLst/>
          </a:prstGeom>
          <a:noFill/>
        </p:spPr>
        <p:txBody>
          <a:bodyPr wrap="none" rtlCol="0">
            <a:spAutoFit/>
          </a:bodyPr>
          <a:lstStyle/>
          <a:p>
            <a:r>
              <a:rPr lang="en-US" dirty="0"/>
              <a:t>19, 15</a:t>
            </a:r>
          </a:p>
        </p:txBody>
      </p:sp>
      <p:cxnSp>
        <p:nvCxnSpPr>
          <p:cNvPr id="25" name="Straight Connector 24">
            <a:extLst>
              <a:ext uri="{FF2B5EF4-FFF2-40B4-BE49-F238E27FC236}">
                <a16:creationId xmlns:a16="http://schemas.microsoft.com/office/drawing/2014/main" id="{7EF9CD0F-4B3C-420F-A019-B2686715FC91}"/>
              </a:ext>
            </a:extLst>
          </p:cNvPr>
          <p:cNvCxnSpPr>
            <a:cxnSpLocks/>
          </p:cNvCxnSpPr>
          <p:nvPr/>
        </p:nvCxnSpPr>
        <p:spPr bwMode="auto">
          <a:xfrm>
            <a:off x="1446001" y="3427516"/>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8F3B0435-1C9B-4BE7-9D70-E8994C165B52}"/>
              </a:ext>
            </a:extLst>
          </p:cNvPr>
          <p:cNvSpPr txBox="1"/>
          <p:nvPr/>
        </p:nvSpPr>
        <p:spPr>
          <a:xfrm>
            <a:off x="334434" y="3395347"/>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9" name="TextBox 28">
            <a:extLst>
              <a:ext uri="{FF2B5EF4-FFF2-40B4-BE49-F238E27FC236}">
                <a16:creationId xmlns:a16="http://schemas.microsoft.com/office/drawing/2014/main" id="{6D474A8A-3775-4991-A35B-F88FF4134B96}"/>
              </a:ext>
            </a:extLst>
          </p:cNvPr>
          <p:cNvSpPr txBox="1"/>
          <p:nvPr/>
        </p:nvSpPr>
        <p:spPr>
          <a:xfrm>
            <a:off x="1444738" y="3385728"/>
            <a:ext cx="338554" cy="461665"/>
          </a:xfrm>
          <a:prstGeom prst="rect">
            <a:avLst/>
          </a:prstGeom>
          <a:noFill/>
        </p:spPr>
        <p:txBody>
          <a:bodyPr wrap="none" rtlCol="0">
            <a:spAutoFit/>
          </a:bodyPr>
          <a:lstStyle/>
          <a:p>
            <a:r>
              <a:rPr lang="en-US" dirty="0"/>
              <a:t>3</a:t>
            </a:r>
          </a:p>
        </p:txBody>
      </p:sp>
      <p:sp>
        <p:nvSpPr>
          <p:cNvPr id="31" name="TextBox 30">
            <a:extLst>
              <a:ext uri="{FF2B5EF4-FFF2-40B4-BE49-F238E27FC236}">
                <a16:creationId xmlns:a16="http://schemas.microsoft.com/office/drawing/2014/main" id="{F0B6DB9C-39C0-4083-B2B0-6854821A94B9}"/>
              </a:ext>
            </a:extLst>
          </p:cNvPr>
          <p:cNvSpPr txBox="1"/>
          <p:nvPr/>
        </p:nvSpPr>
        <p:spPr>
          <a:xfrm>
            <a:off x="321049" y="4809031"/>
            <a:ext cx="8022166" cy="1200329"/>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12 is placed in the last bucket because 12 % 8 = 4</a:t>
            </a:r>
          </a:p>
          <a:p>
            <a:pPr marL="220663" indent="-220663">
              <a:buClr>
                <a:srgbClr val="FF0000"/>
              </a:buClr>
              <a:buFont typeface="Arial" panose="020B0604020202020204" pitchFamily="34" charset="0"/>
              <a:buChar char="•"/>
            </a:pPr>
            <a:r>
              <a:rPr lang="en-US" dirty="0"/>
              <a:t>The point “N” is pointing to the next bucket now to show where is the next one that is split.</a:t>
            </a:r>
          </a:p>
        </p:txBody>
      </p:sp>
      <p:sp>
        <p:nvSpPr>
          <p:cNvPr id="32" name="TextBox 31">
            <a:extLst>
              <a:ext uri="{FF2B5EF4-FFF2-40B4-BE49-F238E27FC236}">
                <a16:creationId xmlns:a16="http://schemas.microsoft.com/office/drawing/2014/main" id="{A0B861E4-CB9A-452E-8EF4-AAF386229F32}"/>
              </a:ext>
            </a:extLst>
          </p:cNvPr>
          <p:cNvSpPr txBox="1"/>
          <p:nvPr/>
        </p:nvSpPr>
        <p:spPr>
          <a:xfrm>
            <a:off x="1479328" y="3835900"/>
            <a:ext cx="338554" cy="461665"/>
          </a:xfrm>
          <a:prstGeom prst="rect">
            <a:avLst/>
          </a:prstGeom>
          <a:noFill/>
        </p:spPr>
        <p:txBody>
          <a:bodyPr wrap="none" rtlCol="0">
            <a:spAutoFit/>
          </a:bodyPr>
          <a:lstStyle/>
          <a:p>
            <a:r>
              <a:rPr lang="en-US" dirty="0"/>
              <a:t>4</a:t>
            </a:r>
          </a:p>
        </p:txBody>
      </p:sp>
      <p:sp>
        <p:nvSpPr>
          <p:cNvPr id="33" name="TextBox 32">
            <a:extLst>
              <a:ext uri="{FF2B5EF4-FFF2-40B4-BE49-F238E27FC236}">
                <a16:creationId xmlns:a16="http://schemas.microsoft.com/office/drawing/2014/main" id="{75FE5CA9-469B-40C4-BCF9-E75A6C87E080}"/>
              </a:ext>
            </a:extLst>
          </p:cNvPr>
          <p:cNvSpPr txBox="1"/>
          <p:nvPr/>
        </p:nvSpPr>
        <p:spPr>
          <a:xfrm>
            <a:off x="1852472" y="3854262"/>
            <a:ext cx="492443" cy="461665"/>
          </a:xfrm>
          <a:prstGeom prst="rect">
            <a:avLst/>
          </a:prstGeom>
          <a:noFill/>
        </p:spPr>
        <p:txBody>
          <a:bodyPr wrap="none" rtlCol="0">
            <a:spAutoFit/>
          </a:bodyPr>
          <a:lstStyle/>
          <a:p>
            <a:r>
              <a:rPr lang="en-US" dirty="0"/>
              <a:t>12</a:t>
            </a:r>
          </a:p>
        </p:txBody>
      </p:sp>
      <p:sp>
        <p:nvSpPr>
          <p:cNvPr id="34" name="TextBox 33">
            <a:extLst>
              <a:ext uri="{FF2B5EF4-FFF2-40B4-BE49-F238E27FC236}">
                <a16:creationId xmlns:a16="http://schemas.microsoft.com/office/drawing/2014/main" id="{817CE478-8FE2-4131-80F9-C4E2E286F39B}"/>
              </a:ext>
            </a:extLst>
          </p:cNvPr>
          <p:cNvSpPr txBox="1"/>
          <p:nvPr/>
        </p:nvSpPr>
        <p:spPr>
          <a:xfrm>
            <a:off x="321049" y="3834540"/>
            <a:ext cx="997389" cy="461665"/>
          </a:xfrm>
          <a:prstGeom prst="rect">
            <a:avLst/>
          </a:prstGeom>
          <a:noFill/>
        </p:spPr>
        <p:txBody>
          <a:bodyPr wrap="none" rtlCol="0">
            <a:spAutoFit/>
          </a:bodyPr>
          <a:lstStyle/>
          <a:p>
            <a:r>
              <a:rPr lang="en-US" dirty="0">
                <a:sym typeface="Wingdings" panose="05000000000000000000" pitchFamily="2" charset="2"/>
              </a:rPr>
              <a:t>Mod 8</a:t>
            </a:r>
            <a:endParaRPr lang="en-US" dirty="0"/>
          </a:p>
        </p:txBody>
      </p:sp>
    </p:spTree>
    <p:extLst>
      <p:ext uri="{BB962C8B-B14F-4D97-AF65-F5344CB8AC3E}">
        <p14:creationId xmlns:p14="http://schemas.microsoft.com/office/powerpoint/2010/main" val="3650237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1B82A5A8-D163-4626-88B2-42235A3E45C4}"/>
              </a:ext>
            </a:extLst>
          </p:cNvPr>
          <p:cNvSpPr/>
          <p:nvPr/>
        </p:nvSpPr>
        <p:spPr bwMode="auto">
          <a:xfrm>
            <a:off x="1479328" y="3798915"/>
            <a:ext cx="1655717" cy="532917"/>
          </a:xfrm>
          <a:prstGeom prst="round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30" name="Oval 29">
            <a:extLst>
              <a:ext uri="{FF2B5EF4-FFF2-40B4-BE49-F238E27FC236}">
                <a16:creationId xmlns:a16="http://schemas.microsoft.com/office/drawing/2014/main" id="{8682A7D3-7357-4450-8423-C8AA05BAFD63}"/>
              </a:ext>
            </a:extLst>
          </p:cNvPr>
          <p:cNvSpPr/>
          <p:nvPr/>
        </p:nvSpPr>
        <p:spPr bwMode="auto">
          <a:xfrm>
            <a:off x="5963889" y="1241322"/>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42</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grpSp>
        <p:nvGrpSpPr>
          <p:cNvPr id="18" name="Group 17">
            <a:extLst>
              <a:ext uri="{FF2B5EF4-FFF2-40B4-BE49-F238E27FC236}">
                <a16:creationId xmlns:a16="http://schemas.microsoft.com/office/drawing/2014/main" id="{5C5071FE-0265-4F3E-A7A1-2564693841FB}"/>
              </a:ext>
            </a:extLst>
          </p:cNvPr>
          <p:cNvGrpSpPr/>
          <p:nvPr/>
        </p:nvGrpSpPr>
        <p:grpSpPr>
          <a:xfrm>
            <a:off x="334434" y="1976613"/>
            <a:ext cx="3522626" cy="2355219"/>
            <a:chOff x="324167" y="2300748"/>
            <a:chExt cx="3522626" cy="2355219"/>
          </a:xfrm>
        </p:grpSpPr>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033750" y="2807445"/>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sp>
          <p:nvSpPr>
            <p:cNvPr id="12" name="TextBox 11">
              <a:extLst>
                <a:ext uri="{FF2B5EF4-FFF2-40B4-BE49-F238E27FC236}">
                  <a16:creationId xmlns:a16="http://schemas.microsoft.com/office/drawing/2014/main" id="{BB6A88B1-A6EF-4C61-9A76-2235C8117694}"/>
                </a:ext>
              </a:extLst>
            </p:cNvPr>
            <p:cNvSpPr txBox="1"/>
            <p:nvPr/>
          </p:nvSpPr>
          <p:spPr>
            <a:xfrm>
              <a:off x="1435734" y="2315496"/>
              <a:ext cx="338554" cy="461665"/>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8</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800219" cy="461665"/>
            </a:xfrm>
            <a:prstGeom prst="rect">
              <a:avLst/>
            </a:prstGeom>
            <a:noFill/>
          </p:spPr>
          <p:txBody>
            <a:bodyPr wrap="none" rtlCol="0">
              <a:spAutoFit/>
            </a:bodyPr>
            <a:lstStyle/>
            <a:p>
              <a:r>
                <a:rPr lang="en-US" dirty="0"/>
                <a:t>8, 24</a:t>
              </a:r>
            </a:p>
          </p:txBody>
        </p:sp>
        <p:sp>
          <p:nvSpPr>
            <p:cNvPr id="19" name="TextBox 18">
              <a:extLst>
                <a:ext uri="{FF2B5EF4-FFF2-40B4-BE49-F238E27FC236}">
                  <a16:creationId xmlns:a16="http://schemas.microsoft.com/office/drawing/2014/main" id="{16DF12DC-8416-479D-8131-1885CE5BBFF0}"/>
                </a:ext>
              </a:extLst>
            </p:cNvPr>
            <p:cNvSpPr txBox="1"/>
            <p:nvPr/>
          </p:nvSpPr>
          <p:spPr>
            <a:xfrm>
              <a:off x="1898733" y="2750574"/>
              <a:ext cx="492443" cy="461665"/>
            </a:xfrm>
            <a:prstGeom prst="rect">
              <a:avLst/>
            </a:prstGeom>
            <a:noFill/>
          </p:spPr>
          <p:txBody>
            <a:bodyPr wrap="none" rtlCol="0">
              <a:spAutoFit/>
            </a:bodyPr>
            <a:lstStyle/>
            <a:p>
              <a:r>
                <a:rPr lang="en-US" dirty="0"/>
                <a:t>13</a:t>
              </a:r>
            </a:p>
          </p:txBody>
        </p:sp>
        <p:sp>
          <p:nvSpPr>
            <p:cNvPr id="9" name="Rectangle: Rounded Corners 8">
              <a:extLst>
                <a:ext uri="{FF2B5EF4-FFF2-40B4-BE49-F238E27FC236}">
                  <a16:creationId xmlns:a16="http://schemas.microsoft.com/office/drawing/2014/main" id="{258C0949-6406-4A92-B804-45A1D6869F7E}"/>
                </a:ext>
              </a:extLst>
            </p:cNvPr>
            <p:cNvSpPr/>
            <p:nvPr/>
          </p:nvSpPr>
          <p:spPr bwMode="auto">
            <a:xfrm>
              <a:off x="1446001" y="3212239"/>
              <a:ext cx="1678777" cy="92219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13" name="TextBox 12">
              <a:extLst>
                <a:ext uri="{FF2B5EF4-FFF2-40B4-BE49-F238E27FC236}">
                  <a16:creationId xmlns:a16="http://schemas.microsoft.com/office/drawing/2014/main" id="{ABA7AE5B-F693-4FED-92F3-7DAD3B098BC8}"/>
                </a:ext>
              </a:extLst>
            </p:cNvPr>
            <p:cNvSpPr txBox="1"/>
            <p:nvPr/>
          </p:nvSpPr>
          <p:spPr>
            <a:xfrm>
              <a:off x="1424210" y="2719522"/>
              <a:ext cx="338554" cy="461665"/>
            </a:xfrm>
            <a:prstGeom prst="rect">
              <a:avLst/>
            </a:prstGeom>
            <a:noFill/>
          </p:spPr>
          <p:txBody>
            <a:bodyPr wrap="none" rtlCol="0">
              <a:spAutoFit/>
            </a:bodyPr>
            <a:lstStyle/>
            <a:p>
              <a:r>
                <a:rPr lang="en-US" dirty="0"/>
                <a:t>1</a:t>
              </a:r>
            </a:p>
          </p:txBody>
        </p:sp>
        <p:cxnSp>
          <p:nvCxnSpPr>
            <p:cNvPr id="11" name="Straight Connector 10">
              <a:extLst>
                <a:ext uri="{FF2B5EF4-FFF2-40B4-BE49-F238E27FC236}">
                  <a16:creationId xmlns:a16="http://schemas.microsoft.com/office/drawing/2014/main" id="{8D65A419-6E72-4ED0-8D5B-19E522728347}"/>
                </a:ext>
              </a:extLst>
            </p:cNvPr>
            <p:cNvCxnSpPr>
              <a:cxnSpLocks/>
            </p:cNvCxnSpPr>
            <p:nvPr/>
          </p:nvCxnSpPr>
          <p:spPr bwMode="auto">
            <a:xfrm>
              <a:off x="1784555" y="2300748"/>
              <a:ext cx="0" cy="23552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1DE2CCF1-CA08-45FC-87A4-5A0BBE63DAD7}"/>
                </a:ext>
              </a:extLst>
            </p:cNvPr>
            <p:cNvSpPr txBox="1"/>
            <p:nvPr/>
          </p:nvSpPr>
          <p:spPr>
            <a:xfrm>
              <a:off x="1446001" y="3241565"/>
              <a:ext cx="338554" cy="461665"/>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826077A0-94F8-4A5F-A923-232E71E5E5B6}"/>
                </a:ext>
              </a:extLst>
            </p:cNvPr>
            <p:cNvSpPr txBox="1"/>
            <p:nvPr/>
          </p:nvSpPr>
          <p:spPr>
            <a:xfrm>
              <a:off x="334434" y="323882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2" name="TextBox 21">
              <a:extLst>
                <a:ext uri="{FF2B5EF4-FFF2-40B4-BE49-F238E27FC236}">
                  <a16:creationId xmlns:a16="http://schemas.microsoft.com/office/drawing/2014/main" id="{4875D9DC-9654-4C6F-BDBD-B0311F2A8E4E}"/>
                </a:ext>
              </a:extLst>
            </p:cNvPr>
            <p:cNvSpPr txBox="1"/>
            <p:nvPr/>
          </p:nvSpPr>
          <p:spPr>
            <a:xfrm>
              <a:off x="1908341" y="3221276"/>
              <a:ext cx="954107" cy="461665"/>
            </a:xfrm>
            <a:prstGeom prst="rect">
              <a:avLst/>
            </a:prstGeom>
            <a:noFill/>
          </p:spPr>
          <p:txBody>
            <a:bodyPr wrap="none" rtlCol="0">
              <a:spAutoFit/>
            </a:bodyPr>
            <a:lstStyle/>
            <a:p>
              <a:r>
                <a:rPr lang="en-US" dirty="0"/>
                <a:t>10, 22</a:t>
              </a:r>
            </a:p>
          </p:txBody>
        </p:sp>
      </p:grpSp>
      <p:sp>
        <p:nvSpPr>
          <p:cNvPr id="26" name="TextBox 25">
            <a:extLst>
              <a:ext uri="{FF2B5EF4-FFF2-40B4-BE49-F238E27FC236}">
                <a16:creationId xmlns:a16="http://schemas.microsoft.com/office/drawing/2014/main" id="{073F0FF8-5B99-43A8-99B3-D248C41F526B}"/>
              </a:ext>
            </a:extLst>
          </p:cNvPr>
          <p:cNvSpPr txBox="1"/>
          <p:nvPr/>
        </p:nvSpPr>
        <p:spPr>
          <a:xfrm>
            <a:off x="1914055" y="3358806"/>
            <a:ext cx="954107" cy="461665"/>
          </a:xfrm>
          <a:prstGeom prst="rect">
            <a:avLst/>
          </a:prstGeom>
          <a:noFill/>
        </p:spPr>
        <p:txBody>
          <a:bodyPr wrap="none" rtlCol="0">
            <a:spAutoFit/>
          </a:bodyPr>
          <a:lstStyle/>
          <a:p>
            <a:r>
              <a:rPr lang="en-US" dirty="0"/>
              <a:t>19, 15</a:t>
            </a:r>
          </a:p>
        </p:txBody>
      </p:sp>
      <p:cxnSp>
        <p:nvCxnSpPr>
          <p:cNvPr id="25" name="Straight Connector 24">
            <a:extLst>
              <a:ext uri="{FF2B5EF4-FFF2-40B4-BE49-F238E27FC236}">
                <a16:creationId xmlns:a16="http://schemas.microsoft.com/office/drawing/2014/main" id="{7EF9CD0F-4B3C-420F-A019-B2686715FC91}"/>
              </a:ext>
            </a:extLst>
          </p:cNvPr>
          <p:cNvCxnSpPr>
            <a:cxnSpLocks/>
          </p:cNvCxnSpPr>
          <p:nvPr/>
        </p:nvCxnSpPr>
        <p:spPr bwMode="auto">
          <a:xfrm>
            <a:off x="1446001" y="3427516"/>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8F3B0435-1C9B-4BE7-9D70-E8994C165B52}"/>
              </a:ext>
            </a:extLst>
          </p:cNvPr>
          <p:cNvSpPr txBox="1"/>
          <p:nvPr/>
        </p:nvSpPr>
        <p:spPr>
          <a:xfrm>
            <a:off x="334434" y="3395347"/>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9" name="TextBox 28">
            <a:extLst>
              <a:ext uri="{FF2B5EF4-FFF2-40B4-BE49-F238E27FC236}">
                <a16:creationId xmlns:a16="http://schemas.microsoft.com/office/drawing/2014/main" id="{6D474A8A-3775-4991-A35B-F88FF4134B96}"/>
              </a:ext>
            </a:extLst>
          </p:cNvPr>
          <p:cNvSpPr txBox="1"/>
          <p:nvPr/>
        </p:nvSpPr>
        <p:spPr>
          <a:xfrm>
            <a:off x="1444738" y="3385728"/>
            <a:ext cx="338554" cy="461665"/>
          </a:xfrm>
          <a:prstGeom prst="rect">
            <a:avLst/>
          </a:prstGeom>
          <a:noFill/>
        </p:spPr>
        <p:txBody>
          <a:bodyPr wrap="none" rtlCol="0">
            <a:spAutoFit/>
          </a:bodyPr>
          <a:lstStyle/>
          <a:p>
            <a:r>
              <a:rPr lang="en-US" dirty="0"/>
              <a:t>3</a:t>
            </a:r>
          </a:p>
        </p:txBody>
      </p:sp>
      <p:sp>
        <p:nvSpPr>
          <p:cNvPr id="32" name="TextBox 31">
            <a:extLst>
              <a:ext uri="{FF2B5EF4-FFF2-40B4-BE49-F238E27FC236}">
                <a16:creationId xmlns:a16="http://schemas.microsoft.com/office/drawing/2014/main" id="{A0B861E4-CB9A-452E-8EF4-AAF386229F32}"/>
              </a:ext>
            </a:extLst>
          </p:cNvPr>
          <p:cNvSpPr txBox="1"/>
          <p:nvPr/>
        </p:nvSpPr>
        <p:spPr>
          <a:xfrm>
            <a:off x="1479328" y="3835900"/>
            <a:ext cx="338554" cy="461665"/>
          </a:xfrm>
          <a:prstGeom prst="rect">
            <a:avLst/>
          </a:prstGeom>
          <a:noFill/>
        </p:spPr>
        <p:txBody>
          <a:bodyPr wrap="none" rtlCol="0">
            <a:spAutoFit/>
          </a:bodyPr>
          <a:lstStyle/>
          <a:p>
            <a:r>
              <a:rPr lang="en-US" dirty="0"/>
              <a:t>4</a:t>
            </a:r>
          </a:p>
        </p:txBody>
      </p:sp>
      <p:sp>
        <p:nvSpPr>
          <p:cNvPr id="33" name="TextBox 32">
            <a:extLst>
              <a:ext uri="{FF2B5EF4-FFF2-40B4-BE49-F238E27FC236}">
                <a16:creationId xmlns:a16="http://schemas.microsoft.com/office/drawing/2014/main" id="{75FE5CA9-469B-40C4-BCF9-E75A6C87E080}"/>
              </a:ext>
            </a:extLst>
          </p:cNvPr>
          <p:cNvSpPr txBox="1"/>
          <p:nvPr/>
        </p:nvSpPr>
        <p:spPr>
          <a:xfrm>
            <a:off x="1852472" y="3854262"/>
            <a:ext cx="492443" cy="461665"/>
          </a:xfrm>
          <a:prstGeom prst="rect">
            <a:avLst/>
          </a:prstGeom>
          <a:noFill/>
        </p:spPr>
        <p:txBody>
          <a:bodyPr wrap="none" rtlCol="0">
            <a:spAutoFit/>
          </a:bodyPr>
          <a:lstStyle/>
          <a:p>
            <a:r>
              <a:rPr lang="en-US" dirty="0"/>
              <a:t>12</a:t>
            </a:r>
          </a:p>
        </p:txBody>
      </p:sp>
      <p:sp>
        <p:nvSpPr>
          <p:cNvPr id="34" name="TextBox 33">
            <a:extLst>
              <a:ext uri="{FF2B5EF4-FFF2-40B4-BE49-F238E27FC236}">
                <a16:creationId xmlns:a16="http://schemas.microsoft.com/office/drawing/2014/main" id="{817CE478-8FE2-4131-80F9-C4E2E286F39B}"/>
              </a:ext>
            </a:extLst>
          </p:cNvPr>
          <p:cNvSpPr txBox="1"/>
          <p:nvPr/>
        </p:nvSpPr>
        <p:spPr>
          <a:xfrm>
            <a:off x="321049" y="3834540"/>
            <a:ext cx="997389" cy="461665"/>
          </a:xfrm>
          <a:prstGeom prst="rect">
            <a:avLst/>
          </a:prstGeom>
          <a:noFill/>
        </p:spPr>
        <p:txBody>
          <a:bodyPr wrap="none" rtlCol="0">
            <a:spAutoFit/>
          </a:bodyPr>
          <a:lstStyle/>
          <a:p>
            <a:r>
              <a:rPr lang="en-US" dirty="0">
                <a:sym typeface="Wingdings" panose="05000000000000000000" pitchFamily="2" charset="2"/>
              </a:rPr>
              <a:t>Mod 8</a:t>
            </a:r>
            <a:endParaRPr lang="en-US" dirty="0"/>
          </a:p>
        </p:txBody>
      </p:sp>
      <p:sp>
        <p:nvSpPr>
          <p:cNvPr id="35" name="TextBox 34">
            <a:extLst>
              <a:ext uri="{FF2B5EF4-FFF2-40B4-BE49-F238E27FC236}">
                <a16:creationId xmlns:a16="http://schemas.microsoft.com/office/drawing/2014/main" id="{6D1A0E8D-A971-42F4-8850-2625936E67DE}"/>
              </a:ext>
            </a:extLst>
          </p:cNvPr>
          <p:cNvSpPr txBox="1"/>
          <p:nvPr/>
        </p:nvSpPr>
        <p:spPr>
          <a:xfrm>
            <a:off x="450895" y="4545863"/>
            <a:ext cx="8619066" cy="1938992"/>
          </a:xfrm>
          <a:prstGeom prst="rect">
            <a:avLst/>
          </a:prstGeom>
          <a:noFill/>
        </p:spPr>
        <p:txBody>
          <a:bodyPr wrap="square" rtlCol="0">
            <a:spAutoFit/>
          </a:bodyPr>
          <a:lstStyle/>
          <a:p>
            <a:pPr marL="220663" indent="-220663">
              <a:buClr>
                <a:srgbClr val="FF0000"/>
              </a:buClr>
              <a:buFont typeface="Arial" panose="020B0604020202020204" pitchFamily="34" charset="0"/>
              <a:buChar char="•"/>
            </a:pPr>
            <a:r>
              <a:rPr lang="en-US" dirty="0"/>
              <a:t>24 is placed in the first bucket because 24 % 8 = 0</a:t>
            </a:r>
          </a:p>
          <a:p>
            <a:pPr marL="220663" indent="-220663">
              <a:buClr>
                <a:srgbClr val="FF0000"/>
              </a:buClr>
              <a:buFont typeface="Arial" panose="020B0604020202020204" pitchFamily="34" charset="0"/>
              <a:buChar char="•"/>
            </a:pPr>
            <a:endParaRPr lang="en-US" dirty="0"/>
          </a:p>
          <a:p>
            <a:pPr marL="220663" indent="-220663">
              <a:buClr>
                <a:srgbClr val="FF0000"/>
              </a:buClr>
              <a:buFont typeface="Arial" panose="020B0604020202020204" pitchFamily="34" charset="0"/>
              <a:buChar char="•"/>
            </a:pPr>
            <a:r>
              <a:rPr lang="en-US" dirty="0"/>
              <a:t>Question: Should we do the split after inserting 24 or not</a:t>
            </a:r>
          </a:p>
          <a:p>
            <a:pPr marL="220663" indent="-220663">
              <a:buClr>
                <a:srgbClr val="FF0000"/>
              </a:buClr>
              <a:buFont typeface="Arial" panose="020B0604020202020204" pitchFamily="34" charset="0"/>
              <a:buChar char="•"/>
            </a:pPr>
            <a:r>
              <a:rPr lang="en-US" dirty="0"/>
              <a:t>Ratio = 8 / 10 = 80% </a:t>
            </a:r>
          </a:p>
          <a:p>
            <a:pPr marL="220663" indent="-220663">
              <a:buClr>
                <a:srgbClr val="FF0000"/>
              </a:buClr>
              <a:buFont typeface="Arial" panose="020B0604020202020204" pitchFamily="34" charset="0"/>
              <a:buChar char="•"/>
            </a:pPr>
            <a:r>
              <a:rPr lang="en-US" dirty="0"/>
              <a:t>Since 80%  is greater than 75%, split </a:t>
            </a:r>
            <a:r>
              <a:rPr lang="en-US" dirty="0">
                <a:highlight>
                  <a:srgbClr val="FFFF00"/>
                </a:highlight>
              </a:rPr>
              <a:t>should be done</a:t>
            </a:r>
          </a:p>
        </p:txBody>
      </p:sp>
    </p:spTree>
    <p:extLst>
      <p:ext uri="{BB962C8B-B14F-4D97-AF65-F5344CB8AC3E}">
        <p14:creationId xmlns:p14="http://schemas.microsoft.com/office/powerpoint/2010/main" val="3740516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1B82A5A8-D163-4626-88B2-42235A3E45C4}"/>
              </a:ext>
            </a:extLst>
          </p:cNvPr>
          <p:cNvSpPr/>
          <p:nvPr/>
        </p:nvSpPr>
        <p:spPr bwMode="auto">
          <a:xfrm>
            <a:off x="1479328" y="3798915"/>
            <a:ext cx="1655717" cy="936943"/>
          </a:xfrm>
          <a:prstGeom prst="round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30" name="Oval 29">
            <a:extLst>
              <a:ext uri="{FF2B5EF4-FFF2-40B4-BE49-F238E27FC236}">
                <a16:creationId xmlns:a16="http://schemas.microsoft.com/office/drawing/2014/main" id="{8682A7D3-7357-4450-8423-C8AA05BAFD63}"/>
              </a:ext>
            </a:extLst>
          </p:cNvPr>
          <p:cNvSpPr/>
          <p:nvPr/>
        </p:nvSpPr>
        <p:spPr bwMode="auto">
          <a:xfrm>
            <a:off x="5963889" y="1241322"/>
            <a:ext cx="353962" cy="457200"/>
          </a:xfrm>
          <a:prstGeom prst="ellipse">
            <a:avLst/>
          </a:prstGeom>
          <a:gradFill flip="none" rotWithShape="1">
            <a:gsLst>
              <a:gs pos="0">
                <a:srgbClr val="16CC1F">
                  <a:tint val="66000"/>
                  <a:satMod val="160000"/>
                </a:srgbClr>
              </a:gs>
              <a:gs pos="50000">
                <a:srgbClr val="16CC1F">
                  <a:tint val="44500"/>
                  <a:satMod val="160000"/>
                </a:srgbClr>
              </a:gs>
              <a:gs pos="100000">
                <a:srgbClr val="16CC1F">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3"/>
          <p:cNvSpPr>
            <a:spLocks noGrp="1"/>
          </p:cNvSpPr>
          <p:nvPr>
            <p:ph type="sldNum" sz="quarter" idx="10"/>
          </p:nvPr>
        </p:nvSpPr>
        <p:spPr/>
        <p:txBody>
          <a:bodyPr/>
          <a:lstStyle/>
          <a:p>
            <a:fld id="{09C09B0A-E90C-42B8-A88E-C8E976360465}" type="slidenum">
              <a:rPr lang="en-US"/>
              <a:pPr/>
              <a:t>43</a:t>
            </a:fld>
            <a:endParaRPr lang="en-US"/>
          </a:p>
        </p:txBody>
      </p:sp>
      <p:sp>
        <p:nvSpPr>
          <p:cNvPr id="3" name="TextBox 2">
            <a:extLst>
              <a:ext uri="{FF2B5EF4-FFF2-40B4-BE49-F238E27FC236}">
                <a16:creationId xmlns:a16="http://schemas.microsoft.com/office/drawing/2014/main" id="{F82A13BF-6D02-4D9F-8873-8EE0C7BE6B8E}"/>
              </a:ext>
            </a:extLst>
          </p:cNvPr>
          <p:cNvSpPr txBox="1"/>
          <p:nvPr/>
        </p:nvSpPr>
        <p:spPr>
          <a:xfrm>
            <a:off x="324167" y="279011"/>
            <a:ext cx="8745794" cy="1446550"/>
          </a:xfrm>
          <a:prstGeom prst="rect">
            <a:avLst/>
          </a:prstGeom>
          <a:noFill/>
        </p:spPr>
        <p:txBody>
          <a:bodyPr wrap="square" rtlCol="0">
            <a:spAutoFit/>
          </a:bodyPr>
          <a:lstStyle/>
          <a:p>
            <a:r>
              <a:rPr lang="en-US" sz="3200" b="1" dirty="0"/>
              <a:t>Linear Hashing: An example</a:t>
            </a:r>
          </a:p>
          <a:p>
            <a:pPr marL="457200" indent="-457200">
              <a:buClr>
                <a:srgbClr val="FF0000"/>
              </a:buClr>
              <a:buFont typeface="Arial" panose="020B0604020202020204" pitchFamily="34" charset="0"/>
              <a:buChar char="•"/>
            </a:pPr>
            <a:endParaRPr lang="en-US" sz="3200" b="1" dirty="0"/>
          </a:p>
          <a:p>
            <a:pPr marL="457200" indent="-220663">
              <a:buClr>
                <a:srgbClr val="FF0000"/>
              </a:buClr>
              <a:buFont typeface="Arial" panose="020B0604020202020204" pitchFamily="34" charset="0"/>
              <a:buChar char="•"/>
            </a:pPr>
            <a:r>
              <a:rPr lang="en-US" dirty="0"/>
              <a:t>Insert   8,   13,   10,    15,   19,   22,   12,   24  into the buckets</a:t>
            </a:r>
          </a:p>
        </p:txBody>
      </p:sp>
      <p:grpSp>
        <p:nvGrpSpPr>
          <p:cNvPr id="18" name="Group 17">
            <a:extLst>
              <a:ext uri="{FF2B5EF4-FFF2-40B4-BE49-F238E27FC236}">
                <a16:creationId xmlns:a16="http://schemas.microsoft.com/office/drawing/2014/main" id="{5C5071FE-0265-4F3E-A7A1-2564693841FB}"/>
              </a:ext>
            </a:extLst>
          </p:cNvPr>
          <p:cNvGrpSpPr/>
          <p:nvPr/>
        </p:nvGrpSpPr>
        <p:grpSpPr>
          <a:xfrm>
            <a:off x="334434" y="1976613"/>
            <a:ext cx="3554703" cy="2759245"/>
            <a:chOff x="324167" y="2300748"/>
            <a:chExt cx="3554703" cy="2759245"/>
          </a:xfrm>
        </p:grpSpPr>
        <p:sp>
          <p:nvSpPr>
            <p:cNvPr id="5" name="Rectangle: Rounded Corners 4">
              <a:extLst>
                <a:ext uri="{FF2B5EF4-FFF2-40B4-BE49-F238E27FC236}">
                  <a16:creationId xmlns:a16="http://schemas.microsoft.com/office/drawing/2014/main" id="{26AE6EF7-0185-422A-BB9A-DC148CDE169C}"/>
                </a:ext>
              </a:extLst>
            </p:cNvPr>
            <p:cNvSpPr/>
            <p:nvPr/>
          </p:nvSpPr>
          <p:spPr bwMode="auto">
            <a:xfrm>
              <a:off x="1430594" y="2300748"/>
              <a:ext cx="1694184" cy="89965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 name="Straight Connector 6">
              <a:extLst>
                <a:ext uri="{FF2B5EF4-FFF2-40B4-BE49-F238E27FC236}">
                  <a16:creationId xmlns:a16="http://schemas.microsoft.com/office/drawing/2014/main" id="{B3E2B0C9-80D9-4D9A-8DE6-964A9BB07D31}"/>
                </a:ext>
              </a:extLst>
            </p:cNvPr>
            <p:cNvCxnSpPr>
              <a:cxnSpLocks/>
              <a:endCxn id="5" idx="3"/>
            </p:cNvCxnSpPr>
            <p:nvPr/>
          </p:nvCxnSpPr>
          <p:spPr bwMode="auto">
            <a:xfrm>
              <a:off x="1430594" y="2750574"/>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204255A-4C95-48DF-9C1E-AC93F34E2C01}"/>
                </a:ext>
              </a:extLst>
            </p:cNvPr>
            <p:cNvSpPr txBox="1"/>
            <p:nvPr/>
          </p:nvSpPr>
          <p:spPr>
            <a:xfrm>
              <a:off x="3065827" y="3316078"/>
              <a:ext cx="813043" cy="461665"/>
            </a:xfrm>
            <a:prstGeom prst="rect">
              <a:avLst/>
            </a:prstGeom>
            <a:noFill/>
          </p:spPr>
          <p:txBody>
            <a:bodyPr wrap="none" rtlCol="0">
              <a:spAutoFit/>
            </a:bodyPr>
            <a:lstStyle/>
            <a:p>
              <a:r>
                <a:rPr lang="en-US" dirty="0">
                  <a:sym typeface="Wingdings" panose="05000000000000000000" pitchFamily="2" charset="2"/>
                </a:rPr>
                <a:t> </a:t>
              </a:r>
              <a:r>
                <a:rPr lang="en-US" dirty="0"/>
                <a:t>N</a:t>
              </a:r>
            </a:p>
          </p:txBody>
        </p:sp>
        <p:sp>
          <p:nvSpPr>
            <p:cNvPr id="12" name="TextBox 11">
              <a:extLst>
                <a:ext uri="{FF2B5EF4-FFF2-40B4-BE49-F238E27FC236}">
                  <a16:creationId xmlns:a16="http://schemas.microsoft.com/office/drawing/2014/main" id="{BB6A88B1-A6EF-4C61-9A76-2235C8117694}"/>
                </a:ext>
              </a:extLst>
            </p:cNvPr>
            <p:cNvSpPr txBox="1"/>
            <p:nvPr/>
          </p:nvSpPr>
          <p:spPr>
            <a:xfrm>
              <a:off x="1435734" y="2315496"/>
              <a:ext cx="338554" cy="461665"/>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C56A01F0-B6B6-41B5-AC46-3AF8C7F2E2B6}"/>
                </a:ext>
              </a:extLst>
            </p:cNvPr>
            <p:cNvSpPr txBox="1"/>
            <p:nvPr/>
          </p:nvSpPr>
          <p:spPr>
            <a:xfrm>
              <a:off x="324167" y="2315496"/>
              <a:ext cx="997389" cy="461665"/>
            </a:xfrm>
            <a:prstGeom prst="rect">
              <a:avLst/>
            </a:prstGeom>
            <a:noFill/>
          </p:spPr>
          <p:txBody>
            <a:bodyPr wrap="none" rtlCol="0">
              <a:spAutoFit/>
            </a:bodyPr>
            <a:lstStyle/>
            <a:p>
              <a:r>
                <a:rPr lang="en-US" dirty="0">
                  <a:sym typeface="Wingdings" panose="05000000000000000000" pitchFamily="2" charset="2"/>
                </a:rPr>
                <a:t>Mod 8</a:t>
              </a:r>
              <a:endParaRPr lang="en-US" dirty="0"/>
            </a:p>
          </p:txBody>
        </p:sp>
        <p:sp>
          <p:nvSpPr>
            <p:cNvPr id="15" name="TextBox 14">
              <a:extLst>
                <a:ext uri="{FF2B5EF4-FFF2-40B4-BE49-F238E27FC236}">
                  <a16:creationId xmlns:a16="http://schemas.microsoft.com/office/drawing/2014/main" id="{3018EC4F-FB62-4D8D-8FE8-303C11244C25}"/>
                </a:ext>
              </a:extLst>
            </p:cNvPr>
            <p:cNvSpPr txBox="1"/>
            <p:nvPr/>
          </p:nvSpPr>
          <p:spPr>
            <a:xfrm>
              <a:off x="324167" y="2777161"/>
              <a:ext cx="997389" cy="461665"/>
            </a:xfrm>
            <a:prstGeom prst="rect">
              <a:avLst/>
            </a:prstGeom>
            <a:noFill/>
          </p:spPr>
          <p:txBody>
            <a:bodyPr wrap="none" rtlCol="0">
              <a:spAutoFit/>
            </a:bodyPr>
            <a:lstStyle/>
            <a:p>
              <a:r>
                <a:rPr lang="en-US" dirty="0">
                  <a:sym typeface="Wingdings" panose="05000000000000000000" pitchFamily="2" charset="2"/>
                </a:rPr>
                <a:t>Mod 8</a:t>
              </a:r>
              <a:endParaRPr lang="en-US" dirty="0"/>
            </a:p>
          </p:txBody>
        </p:sp>
        <p:sp>
          <p:nvSpPr>
            <p:cNvPr id="16" name="TextBox 15">
              <a:extLst>
                <a:ext uri="{FF2B5EF4-FFF2-40B4-BE49-F238E27FC236}">
                  <a16:creationId xmlns:a16="http://schemas.microsoft.com/office/drawing/2014/main" id="{A7FC14F1-F9E2-4F99-9D7F-FF497A910F13}"/>
                </a:ext>
              </a:extLst>
            </p:cNvPr>
            <p:cNvSpPr txBox="1"/>
            <p:nvPr/>
          </p:nvSpPr>
          <p:spPr>
            <a:xfrm>
              <a:off x="1908341" y="2315496"/>
              <a:ext cx="800219" cy="461665"/>
            </a:xfrm>
            <a:prstGeom prst="rect">
              <a:avLst/>
            </a:prstGeom>
            <a:noFill/>
          </p:spPr>
          <p:txBody>
            <a:bodyPr wrap="none" rtlCol="0">
              <a:spAutoFit/>
            </a:bodyPr>
            <a:lstStyle/>
            <a:p>
              <a:r>
                <a:rPr lang="en-US" dirty="0"/>
                <a:t>8, 24</a:t>
              </a:r>
            </a:p>
          </p:txBody>
        </p:sp>
        <p:sp>
          <p:nvSpPr>
            <p:cNvPr id="9" name="Rectangle: Rounded Corners 8">
              <a:extLst>
                <a:ext uri="{FF2B5EF4-FFF2-40B4-BE49-F238E27FC236}">
                  <a16:creationId xmlns:a16="http://schemas.microsoft.com/office/drawing/2014/main" id="{258C0949-6406-4A92-B804-45A1D6869F7E}"/>
                </a:ext>
              </a:extLst>
            </p:cNvPr>
            <p:cNvSpPr/>
            <p:nvPr/>
          </p:nvSpPr>
          <p:spPr bwMode="auto">
            <a:xfrm>
              <a:off x="1446001" y="3212239"/>
              <a:ext cx="1678777" cy="922192"/>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13" name="TextBox 12">
              <a:extLst>
                <a:ext uri="{FF2B5EF4-FFF2-40B4-BE49-F238E27FC236}">
                  <a16:creationId xmlns:a16="http://schemas.microsoft.com/office/drawing/2014/main" id="{ABA7AE5B-F693-4FED-92F3-7DAD3B098BC8}"/>
                </a:ext>
              </a:extLst>
            </p:cNvPr>
            <p:cNvSpPr txBox="1"/>
            <p:nvPr/>
          </p:nvSpPr>
          <p:spPr>
            <a:xfrm>
              <a:off x="1424210" y="2719522"/>
              <a:ext cx="338554" cy="461665"/>
            </a:xfrm>
            <a:prstGeom prst="rect">
              <a:avLst/>
            </a:prstGeom>
            <a:noFill/>
          </p:spPr>
          <p:txBody>
            <a:bodyPr wrap="none" rtlCol="0">
              <a:spAutoFit/>
            </a:bodyPr>
            <a:lstStyle/>
            <a:p>
              <a:r>
                <a:rPr lang="en-US" dirty="0"/>
                <a:t>1</a:t>
              </a:r>
            </a:p>
          </p:txBody>
        </p:sp>
        <p:cxnSp>
          <p:nvCxnSpPr>
            <p:cNvPr id="11" name="Straight Connector 10">
              <a:extLst>
                <a:ext uri="{FF2B5EF4-FFF2-40B4-BE49-F238E27FC236}">
                  <a16:creationId xmlns:a16="http://schemas.microsoft.com/office/drawing/2014/main" id="{8D65A419-6E72-4ED0-8D5B-19E522728347}"/>
                </a:ext>
              </a:extLst>
            </p:cNvPr>
            <p:cNvCxnSpPr>
              <a:cxnSpLocks/>
            </p:cNvCxnSpPr>
            <p:nvPr/>
          </p:nvCxnSpPr>
          <p:spPr bwMode="auto">
            <a:xfrm flipH="1">
              <a:off x="1773025" y="2300748"/>
              <a:ext cx="11530" cy="27592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1DE2CCF1-CA08-45FC-87A4-5A0BBE63DAD7}"/>
                </a:ext>
              </a:extLst>
            </p:cNvPr>
            <p:cNvSpPr txBox="1"/>
            <p:nvPr/>
          </p:nvSpPr>
          <p:spPr>
            <a:xfrm>
              <a:off x="1446001" y="3241565"/>
              <a:ext cx="338554" cy="461665"/>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826077A0-94F8-4A5F-A923-232E71E5E5B6}"/>
                </a:ext>
              </a:extLst>
            </p:cNvPr>
            <p:cNvSpPr txBox="1"/>
            <p:nvPr/>
          </p:nvSpPr>
          <p:spPr>
            <a:xfrm>
              <a:off x="334434" y="3238826"/>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2" name="TextBox 21">
              <a:extLst>
                <a:ext uri="{FF2B5EF4-FFF2-40B4-BE49-F238E27FC236}">
                  <a16:creationId xmlns:a16="http://schemas.microsoft.com/office/drawing/2014/main" id="{4875D9DC-9654-4C6F-BDBD-B0311F2A8E4E}"/>
                </a:ext>
              </a:extLst>
            </p:cNvPr>
            <p:cNvSpPr txBox="1"/>
            <p:nvPr/>
          </p:nvSpPr>
          <p:spPr>
            <a:xfrm>
              <a:off x="1908341" y="3221276"/>
              <a:ext cx="954107" cy="461665"/>
            </a:xfrm>
            <a:prstGeom prst="rect">
              <a:avLst/>
            </a:prstGeom>
            <a:noFill/>
          </p:spPr>
          <p:txBody>
            <a:bodyPr wrap="none" rtlCol="0">
              <a:spAutoFit/>
            </a:bodyPr>
            <a:lstStyle/>
            <a:p>
              <a:r>
                <a:rPr lang="en-US" dirty="0"/>
                <a:t>10, 22</a:t>
              </a:r>
            </a:p>
          </p:txBody>
        </p:sp>
      </p:grpSp>
      <p:sp>
        <p:nvSpPr>
          <p:cNvPr id="26" name="TextBox 25">
            <a:extLst>
              <a:ext uri="{FF2B5EF4-FFF2-40B4-BE49-F238E27FC236}">
                <a16:creationId xmlns:a16="http://schemas.microsoft.com/office/drawing/2014/main" id="{073F0FF8-5B99-43A8-99B3-D248C41F526B}"/>
              </a:ext>
            </a:extLst>
          </p:cNvPr>
          <p:cNvSpPr txBox="1"/>
          <p:nvPr/>
        </p:nvSpPr>
        <p:spPr>
          <a:xfrm>
            <a:off x="1914055" y="3358806"/>
            <a:ext cx="954107" cy="461665"/>
          </a:xfrm>
          <a:prstGeom prst="rect">
            <a:avLst/>
          </a:prstGeom>
          <a:noFill/>
        </p:spPr>
        <p:txBody>
          <a:bodyPr wrap="none" rtlCol="0">
            <a:spAutoFit/>
          </a:bodyPr>
          <a:lstStyle/>
          <a:p>
            <a:r>
              <a:rPr lang="en-US" dirty="0"/>
              <a:t>19, 15</a:t>
            </a:r>
          </a:p>
        </p:txBody>
      </p:sp>
      <p:cxnSp>
        <p:nvCxnSpPr>
          <p:cNvPr id="25" name="Straight Connector 24">
            <a:extLst>
              <a:ext uri="{FF2B5EF4-FFF2-40B4-BE49-F238E27FC236}">
                <a16:creationId xmlns:a16="http://schemas.microsoft.com/office/drawing/2014/main" id="{7EF9CD0F-4B3C-420F-A019-B2686715FC91}"/>
              </a:ext>
            </a:extLst>
          </p:cNvPr>
          <p:cNvCxnSpPr>
            <a:cxnSpLocks/>
          </p:cNvCxnSpPr>
          <p:nvPr/>
        </p:nvCxnSpPr>
        <p:spPr bwMode="auto">
          <a:xfrm>
            <a:off x="1446001" y="3427516"/>
            <a:ext cx="16941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8F3B0435-1C9B-4BE7-9D70-E8994C165B52}"/>
              </a:ext>
            </a:extLst>
          </p:cNvPr>
          <p:cNvSpPr txBox="1"/>
          <p:nvPr/>
        </p:nvSpPr>
        <p:spPr>
          <a:xfrm>
            <a:off x="334434" y="3395347"/>
            <a:ext cx="997389" cy="461665"/>
          </a:xfrm>
          <a:prstGeom prst="rect">
            <a:avLst/>
          </a:prstGeom>
          <a:noFill/>
        </p:spPr>
        <p:txBody>
          <a:bodyPr wrap="none" rtlCol="0">
            <a:spAutoFit/>
          </a:bodyPr>
          <a:lstStyle/>
          <a:p>
            <a:r>
              <a:rPr lang="en-US" dirty="0">
                <a:sym typeface="Wingdings" panose="05000000000000000000" pitchFamily="2" charset="2"/>
              </a:rPr>
              <a:t>Mod 4</a:t>
            </a:r>
            <a:endParaRPr lang="en-US" dirty="0"/>
          </a:p>
        </p:txBody>
      </p:sp>
      <p:sp>
        <p:nvSpPr>
          <p:cNvPr id="29" name="TextBox 28">
            <a:extLst>
              <a:ext uri="{FF2B5EF4-FFF2-40B4-BE49-F238E27FC236}">
                <a16:creationId xmlns:a16="http://schemas.microsoft.com/office/drawing/2014/main" id="{6D474A8A-3775-4991-A35B-F88FF4134B96}"/>
              </a:ext>
            </a:extLst>
          </p:cNvPr>
          <p:cNvSpPr txBox="1"/>
          <p:nvPr/>
        </p:nvSpPr>
        <p:spPr>
          <a:xfrm>
            <a:off x="1444738" y="3385728"/>
            <a:ext cx="338554" cy="461665"/>
          </a:xfrm>
          <a:prstGeom prst="rect">
            <a:avLst/>
          </a:prstGeom>
          <a:noFill/>
        </p:spPr>
        <p:txBody>
          <a:bodyPr wrap="none" rtlCol="0">
            <a:spAutoFit/>
          </a:bodyPr>
          <a:lstStyle/>
          <a:p>
            <a:r>
              <a:rPr lang="en-US" dirty="0"/>
              <a:t>3</a:t>
            </a:r>
          </a:p>
        </p:txBody>
      </p:sp>
      <p:sp>
        <p:nvSpPr>
          <p:cNvPr id="32" name="TextBox 31">
            <a:extLst>
              <a:ext uri="{FF2B5EF4-FFF2-40B4-BE49-F238E27FC236}">
                <a16:creationId xmlns:a16="http://schemas.microsoft.com/office/drawing/2014/main" id="{A0B861E4-CB9A-452E-8EF4-AAF386229F32}"/>
              </a:ext>
            </a:extLst>
          </p:cNvPr>
          <p:cNvSpPr txBox="1"/>
          <p:nvPr/>
        </p:nvSpPr>
        <p:spPr>
          <a:xfrm>
            <a:off x="1479328" y="3835900"/>
            <a:ext cx="338554" cy="461665"/>
          </a:xfrm>
          <a:prstGeom prst="rect">
            <a:avLst/>
          </a:prstGeom>
          <a:noFill/>
        </p:spPr>
        <p:txBody>
          <a:bodyPr wrap="none" rtlCol="0">
            <a:spAutoFit/>
          </a:bodyPr>
          <a:lstStyle/>
          <a:p>
            <a:r>
              <a:rPr lang="en-US" dirty="0"/>
              <a:t>4</a:t>
            </a:r>
          </a:p>
        </p:txBody>
      </p:sp>
      <p:sp>
        <p:nvSpPr>
          <p:cNvPr id="33" name="TextBox 32">
            <a:extLst>
              <a:ext uri="{FF2B5EF4-FFF2-40B4-BE49-F238E27FC236}">
                <a16:creationId xmlns:a16="http://schemas.microsoft.com/office/drawing/2014/main" id="{75FE5CA9-469B-40C4-BCF9-E75A6C87E080}"/>
              </a:ext>
            </a:extLst>
          </p:cNvPr>
          <p:cNvSpPr txBox="1"/>
          <p:nvPr/>
        </p:nvSpPr>
        <p:spPr>
          <a:xfrm>
            <a:off x="1852472" y="3854262"/>
            <a:ext cx="492443" cy="461665"/>
          </a:xfrm>
          <a:prstGeom prst="rect">
            <a:avLst/>
          </a:prstGeom>
          <a:noFill/>
        </p:spPr>
        <p:txBody>
          <a:bodyPr wrap="none" rtlCol="0">
            <a:spAutoFit/>
          </a:bodyPr>
          <a:lstStyle/>
          <a:p>
            <a:r>
              <a:rPr lang="en-US" dirty="0"/>
              <a:t>12</a:t>
            </a:r>
          </a:p>
        </p:txBody>
      </p:sp>
      <p:sp>
        <p:nvSpPr>
          <p:cNvPr id="34" name="TextBox 33">
            <a:extLst>
              <a:ext uri="{FF2B5EF4-FFF2-40B4-BE49-F238E27FC236}">
                <a16:creationId xmlns:a16="http://schemas.microsoft.com/office/drawing/2014/main" id="{817CE478-8FE2-4131-80F9-C4E2E286F39B}"/>
              </a:ext>
            </a:extLst>
          </p:cNvPr>
          <p:cNvSpPr txBox="1"/>
          <p:nvPr/>
        </p:nvSpPr>
        <p:spPr>
          <a:xfrm>
            <a:off x="321049" y="3834540"/>
            <a:ext cx="997389" cy="461665"/>
          </a:xfrm>
          <a:prstGeom prst="rect">
            <a:avLst/>
          </a:prstGeom>
          <a:noFill/>
        </p:spPr>
        <p:txBody>
          <a:bodyPr wrap="none" rtlCol="0">
            <a:spAutoFit/>
          </a:bodyPr>
          <a:lstStyle/>
          <a:p>
            <a:r>
              <a:rPr lang="en-US" dirty="0">
                <a:sym typeface="Wingdings" panose="05000000000000000000" pitchFamily="2" charset="2"/>
              </a:rPr>
              <a:t>Mod 8</a:t>
            </a:r>
            <a:endParaRPr lang="en-US" dirty="0"/>
          </a:p>
        </p:txBody>
      </p:sp>
      <p:cxnSp>
        <p:nvCxnSpPr>
          <p:cNvPr id="31" name="Straight Connector 30">
            <a:extLst>
              <a:ext uri="{FF2B5EF4-FFF2-40B4-BE49-F238E27FC236}">
                <a16:creationId xmlns:a16="http://schemas.microsoft.com/office/drawing/2014/main" id="{0C166AA7-BFAD-4960-82BD-1E5AA68F974E}"/>
              </a:ext>
            </a:extLst>
          </p:cNvPr>
          <p:cNvCxnSpPr>
            <a:cxnSpLocks/>
          </p:cNvCxnSpPr>
          <p:nvPr/>
        </p:nvCxnSpPr>
        <p:spPr bwMode="auto">
          <a:xfrm>
            <a:off x="1479328" y="4294721"/>
            <a:ext cx="16711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A4124195-2168-4518-ACFF-1D41C910E573}"/>
              </a:ext>
            </a:extLst>
          </p:cNvPr>
          <p:cNvSpPr txBox="1"/>
          <p:nvPr/>
        </p:nvSpPr>
        <p:spPr>
          <a:xfrm>
            <a:off x="1469188" y="4254825"/>
            <a:ext cx="338554" cy="461665"/>
          </a:xfrm>
          <a:prstGeom prst="rect">
            <a:avLst/>
          </a:prstGeom>
          <a:noFill/>
        </p:spPr>
        <p:txBody>
          <a:bodyPr wrap="none" rtlCol="0">
            <a:spAutoFit/>
          </a:bodyPr>
          <a:lstStyle/>
          <a:p>
            <a:r>
              <a:rPr lang="en-US" dirty="0"/>
              <a:t>5</a:t>
            </a:r>
          </a:p>
        </p:txBody>
      </p:sp>
      <p:sp>
        <p:nvSpPr>
          <p:cNvPr id="37" name="TextBox 36">
            <a:extLst>
              <a:ext uri="{FF2B5EF4-FFF2-40B4-BE49-F238E27FC236}">
                <a16:creationId xmlns:a16="http://schemas.microsoft.com/office/drawing/2014/main" id="{B0E0E1EC-DD42-4247-ADB1-959E4F312FE0}"/>
              </a:ext>
            </a:extLst>
          </p:cNvPr>
          <p:cNvSpPr txBox="1"/>
          <p:nvPr/>
        </p:nvSpPr>
        <p:spPr>
          <a:xfrm>
            <a:off x="296168" y="4274954"/>
            <a:ext cx="997389" cy="461665"/>
          </a:xfrm>
          <a:prstGeom prst="rect">
            <a:avLst/>
          </a:prstGeom>
          <a:noFill/>
        </p:spPr>
        <p:txBody>
          <a:bodyPr wrap="none" rtlCol="0">
            <a:spAutoFit/>
          </a:bodyPr>
          <a:lstStyle/>
          <a:p>
            <a:r>
              <a:rPr lang="en-US" dirty="0">
                <a:sym typeface="Wingdings" panose="05000000000000000000" pitchFamily="2" charset="2"/>
              </a:rPr>
              <a:t>Mod 8</a:t>
            </a:r>
            <a:endParaRPr lang="en-US" dirty="0"/>
          </a:p>
        </p:txBody>
      </p:sp>
      <p:sp>
        <p:nvSpPr>
          <p:cNvPr id="38" name="TextBox 37">
            <a:extLst>
              <a:ext uri="{FF2B5EF4-FFF2-40B4-BE49-F238E27FC236}">
                <a16:creationId xmlns:a16="http://schemas.microsoft.com/office/drawing/2014/main" id="{992FFBE1-481E-4747-B50F-6E4205BFF9B7}"/>
              </a:ext>
            </a:extLst>
          </p:cNvPr>
          <p:cNvSpPr txBox="1"/>
          <p:nvPr/>
        </p:nvSpPr>
        <p:spPr>
          <a:xfrm>
            <a:off x="1830627" y="4267386"/>
            <a:ext cx="492443" cy="461665"/>
          </a:xfrm>
          <a:prstGeom prst="rect">
            <a:avLst/>
          </a:prstGeom>
          <a:noFill/>
        </p:spPr>
        <p:txBody>
          <a:bodyPr wrap="none" rtlCol="0">
            <a:spAutoFit/>
          </a:bodyPr>
          <a:lstStyle/>
          <a:p>
            <a:r>
              <a:rPr lang="en-US" dirty="0"/>
              <a:t>13</a:t>
            </a:r>
          </a:p>
        </p:txBody>
      </p:sp>
    </p:spTree>
    <p:extLst>
      <p:ext uri="{BB962C8B-B14F-4D97-AF65-F5344CB8AC3E}">
        <p14:creationId xmlns:p14="http://schemas.microsoft.com/office/powerpoint/2010/main" val="93943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lide Number Placeholder 3"/>
          <p:cNvSpPr>
            <a:spLocks noGrp="1"/>
          </p:cNvSpPr>
          <p:nvPr>
            <p:ph type="sldNum" sz="quarter" idx="10"/>
          </p:nvPr>
        </p:nvSpPr>
        <p:spPr/>
        <p:txBody>
          <a:bodyPr/>
          <a:lstStyle/>
          <a:p>
            <a:fld id="{BC99F3A7-E7FA-4264-B9AD-144EC454297B}" type="slidenum">
              <a:rPr lang="en-US"/>
              <a:pPr/>
              <a:t>5</a:t>
            </a:fld>
            <a:endParaRPr lang="en-US"/>
          </a:p>
        </p:txBody>
      </p:sp>
      <p:sp>
        <p:nvSpPr>
          <p:cNvPr id="332803" name="Text Box 3"/>
          <p:cNvSpPr txBox="1">
            <a:spLocks noChangeArrowheads="1"/>
          </p:cNvSpPr>
          <p:nvPr/>
        </p:nvSpPr>
        <p:spPr bwMode="auto">
          <a:xfrm>
            <a:off x="152400" y="304800"/>
            <a:ext cx="4495800"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b="1">
                <a:solidFill>
                  <a:srgbClr val="000000"/>
                </a:solidFill>
              </a:rPr>
              <a:t>Chaining:</a:t>
            </a:r>
          </a:p>
          <a:p>
            <a:pPr>
              <a:buClr>
                <a:srgbClr val="CC0000"/>
              </a:buClr>
              <a:buFontTx/>
              <a:buChar char="•"/>
            </a:pPr>
            <a:endParaRPr lang="en-US" sz="800" b="1">
              <a:solidFill>
                <a:srgbClr val="000000"/>
              </a:solidFill>
            </a:endParaRPr>
          </a:p>
          <a:p>
            <a:pPr>
              <a:buClr>
                <a:srgbClr val="CC0000"/>
              </a:buClr>
              <a:buFontTx/>
              <a:buChar char="•"/>
            </a:pPr>
            <a:endParaRPr lang="en-US">
              <a:solidFill>
                <a:srgbClr val="000000"/>
              </a:solidFill>
            </a:endParaRP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If a record cannot be inserted in position </a:t>
            </a:r>
            <a:r>
              <a:rPr lang="en-US" b="1" i="1">
                <a:solidFill>
                  <a:srgbClr val="000000"/>
                </a:solidFill>
              </a:rPr>
              <a:t>i </a:t>
            </a:r>
            <a:r>
              <a:rPr lang="en-US">
                <a:solidFill>
                  <a:srgbClr val="000000"/>
                </a:solidFill>
              </a:rPr>
              <a:t>then place it in overflow area</a:t>
            </a:r>
          </a:p>
          <a:p>
            <a:pPr>
              <a:buClr>
                <a:srgbClr val="CC0000"/>
              </a:buClr>
              <a:buFontTx/>
              <a:buChar char="•"/>
            </a:pPr>
            <a:endParaRPr lang="en-US">
              <a:solidFill>
                <a:srgbClr val="000000"/>
              </a:solidFill>
            </a:endParaRP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When collision occurs, you place the new record in an unused space in the overflow section and link them with each other through a pointer</a:t>
            </a:r>
          </a:p>
        </p:txBody>
      </p:sp>
      <p:graphicFrame>
        <p:nvGraphicFramePr>
          <p:cNvPr id="333265" name="Group 465"/>
          <p:cNvGraphicFramePr>
            <a:graphicFrameLocks noGrp="1"/>
          </p:cNvGraphicFramePr>
          <p:nvPr/>
        </p:nvGraphicFramePr>
        <p:xfrm>
          <a:off x="5181600" y="5029200"/>
          <a:ext cx="3581400" cy="1005840"/>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dirty="0">
                          <a:ln>
                            <a:noFill/>
                          </a:ln>
                          <a:solidFill>
                            <a:schemeClr val="tx1"/>
                          </a:solidFill>
                          <a:effectLst/>
                          <a:latin typeface="Times New Roman" pitchFamily="18" charset="0"/>
                        </a:rPr>
                        <a:t>121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dirty="0">
                          <a:ln>
                            <a:noFill/>
                          </a:ln>
                          <a:solidFill>
                            <a:schemeClr val="tx1"/>
                          </a:solidFill>
                          <a:effectLst/>
                          <a:latin typeface="Times New Roman" pitchFamily="18" charset="0"/>
                        </a:rPr>
                        <a:t>NULL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33246" name="Group 446"/>
          <p:cNvGraphicFramePr>
            <a:graphicFrameLocks noGrp="1"/>
          </p:cNvGraphicFramePr>
          <p:nvPr/>
        </p:nvGraphicFramePr>
        <p:xfrm>
          <a:off x="5105400" y="152400"/>
          <a:ext cx="3657600" cy="4198942"/>
        </p:xfrm>
        <a:graphic>
          <a:graphicData uri="http://schemas.openxmlformats.org/drawingml/2006/table">
            <a:tbl>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5401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1" i="0" u="none" strike="noStrike" cap="none" normalizeH="0" baseline="0">
                          <a:ln>
                            <a:noFill/>
                          </a:ln>
                          <a:solidFill>
                            <a:schemeClr val="tx1"/>
                          </a:solidFill>
                          <a:effectLst/>
                          <a:latin typeface="Times New Roman" pitchFamily="18" charset="0"/>
                        </a:rPr>
                        <a:t>EmpID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1"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1" i="0" u="none" strike="noStrike" cap="none" normalizeH="0" baseline="0">
                          <a:ln>
                            <a:noFill/>
                          </a:ln>
                          <a:solidFill>
                            <a:schemeClr val="tx1"/>
                          </a:solidFill>
                          <a:effectLst/>
                          <a:latin typeface="Times New Roman" pitchFamily="18" charset="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1" i="0" u="none" strike="noStrike" cap="none" normalizeH="0" baseline="0">
                          <a:ln>
                            <a:noFill/>
                          </a:ln>
                          <a:solidFill>
                            <a:schemeClr val="tx1"/>
                          </a:solidFill>
                          <a:effectLst/>
                          <a:latin typeface="Times New Roman" pitchFamily="18" charset="0"/>
                        </a:rPr>
                        <a:t>Pointer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37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Margaret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Jim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ComSci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Nancy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41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109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Joe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25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sz="1600" b="0" i="0" u="none" strike="noStrike" cap="none" normalizeH="0" baseline="0" dirty="0">
                          <a:ln>
                            <a:noFill/>
                          </a:ln>
                          <a:solidFill>
                            <a:schemeClr val="tx1"/>
                          </a:solidFill>
                          <a:effectLst/>
                          <a:latin typeface="Times New Roman" pitchFamily="18" charset="0"/>
                        </a:rPr>
                        <a:t>NULL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33267" name="Freeform 467"/>
          <p:cNvSpPr>
            <a:spLocks/>
          </p:cNvSpPr>
          <p:nvPr/>
        </p:nvSpPr>
        <p:spPr bwMode="auto">
          <a:xfrm>
            <a:off x="8458200" y="520700"/>
            <a:ext cx="533400" cy="5029200"/>
          </a:xfrm>
          <a:custGeom>
            <a:avLst/>
            <a:gdLst>
              <a:gd name="T0" fmla="*/ 0 w 336"/>
              <a:gd name="T1" fmla="*/ 392 h 3168"/>
              <a:gd name="T2" fmla="*/ 288 w 336"/>
              <a:gd name="T3" fmla="*/ 392 h 3168"/>
              <a:gd name="T4" fmla="*/ 288 w 336"/>
              <a:gd name="T5" fmla="*/ 2744 h 3168"/>
              <a:gd name="T6" fmla="*/ 192 w 336"/>
              <a:gd name="T7" fmla="*/ 2936 h 3168"/>
            </a:gdLst>
            <a:ahLst/>
            <a:cxnLst>
              <a:cxn ang="0">
                <a:pos x="T0" y="T1"/>
              </a:cxn>
              <a:cxn ang="0">
                <a:pos x="T2" y="T3"/>
              </a:cxn>
              <a:cxn ang="0">
                <a:pos x="T4" y="T5"/>
              </a:cxn>
              <a:cxn ang="0">
                <a:pos x="T6" y="T7"/>
              </a:cxn>
            </a:cxnLst>
            <a:rect l="0" t="0" r="r" b="b"/>
            <a:pathLst>
              <a:path w="336" h="3168">
                <a:moveTo>
                  <a:pt x="0" y="392"/>
                </a:moveTo>
                <a:cubicBezTo>
                  <a:pt x="120" y="196"/>
                  <a:pt x="240" y="0"/>
                  <a:pt x="288" y="392"/>
                </a:cubicBezTo>
                <a:cubicBezTo>
                  <a:pt x="336" y="784"/>
                  <a:pt x="304" y="2320"/>
                  <a:pt x="288" y="2744"/>
                </a:cubicBezTo>
                <a:cubicBezTo>
                  <a:pt x="272" y="3168"/>
                  <a:pt x="232" y="3052"/>
                  <a:pt x="192" y="2936"/>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268" name="Text Box 468"/>
          <p:cNvSpPr txBox="1">
            <a:spLocks noChangeArrowheads="1"/>
          </p:cNvSpPr>
          <p:nvPr/>
        </p:nvSpPr>
        <p:spPr bwMode="auto">
          <a:xfrm>
            <a:off x="5029200" y="4648200"/>
            <a:ext cx="205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Overflow area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B7005F2-43D8-4C13-965C-28C57853A3F0}" type="slidenum">
              <a:rPr lang="en-US"/>
              <a:pPr/>
              <a:t>6</a:t>
            </a:fld>
            <a:endParaRPr lang="en-US"/>
          </a:p>
        </p:txBody>
      </p:sp>
      <p:sp>
        <p:nvSpPr>
          <p:cNvPr id="333826" name="Text Box 2"/>
          <p:cNvSpPr txBox="1">
            <a:spLocks noChangeArrowheads="1"/>
          </p:cNvSpPr>
          <p:nvPr/>
        </p:nvSpPr>
        <p:spPr bwMode="auto">
          <a:xfrm>
            <a:off x="419100" y="850900"/>
            <a:ext cx="7848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b="1">
                <a:solidFill>
                  <a:srgbClr val="000000"/>
                </a:solidFill>
              </a:rPr>
              <a:t>Multiple Hashing:</a:t>
            </a:r>
          </a:p>
          <a:p>
            <a:pPr>
              <a:buClr>
                <a:srgbClr val="CC0000"/>
              </a:buClr>
              <a:buFontTx/>
              <a:buChar char="•"/>
            </a:pPr>
            <a:endParaRPr lang="en-US" b="1">
              <a:solidFill>
                <a:srgbClr val="000000"/>
              </a:solidFill>
            </a:endParaRPr>
          </a:p>
          <a:p>
            <a:pPr>
              <a:buClr>
                <a:srgbClr val="CC0000"/>
              </a:buClr>
              <a:buFontTx/>
              <a:buChar char="•"/>
            </a:pPr>
            <a:endParaRPr lang="en-US" b="1">
              <a:solidFill>
                <a:srgbClr val="000000"/>
              </a:solidFill>
            </a:endParaRPr>
          </a:p>
          <a:p>
            <a:pPr>
              <a:buClr>
                <a:srgbClr val="CC0000"/>
              </a:buClr>
              <a:buFontTx/>
              <a:buChar char="•"/>
            </a:pPr>
            <a:r>
              <a:rPr lang="en-US">
                <a:solidFill>
                  <a:srgbClr val="000000"/>
                </a:solidFill>
              </a:rPr>
              <a:t>The program applies a second hash function if the first hash function has a collision.</a:t>
            </a:r>
          </a:p>
          <a:p>
            <a:pPr>
              <a:buClr>
                <a:srgbClr val="CC0000"/>
              </a:buClr>
              <a:buFontTx/>
              <a:buChar char="•"/>
            </a:pPr>
            <a:endParaRPr lang="en-US">
              <a:solidFill>
                <a:srgbClr val="000000"/>
              </a:solidFill>
            </a:endParaRP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If the second hash function also has a collision, use open addressing or the chaining method to solve the problem</a:t>
            </a:r>
          </a:p>
          <a:p>
            <a:pPr>
              <a:buClr>
                <a:srgbClr val="CC0000"/>
              </a:buClr>
              <a:buFontTx/>
              <a:buChar char="•"/>
            </a:pPr>
            <a:endParaRPr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503A647-AC1B-41D5-A5CB-40053D61DA28}" type="slidenum">
              <a:rPr lang="en-US"/>
              <a:pPr/>
              <a:t>7</a:t>
            </a:fld>
            <a:endParaRPr lang="en-US"/>
          </a:p>
        </p:txBody>
      </p:sp>
      <p:sp>
        <p:nvSpPr>
          <p:cNvPr id="334850" name="Text Box 2"/>
          <p:cNvSpPr txBox="1">
            <a:spLocks noChangeArrowheads="1"/>
          </p:cNvSpPr>
          <p:nvPr/>
        </p:nvSpPr>
        <p:spPr bwMode="auto">
          <a:xfrm>
            <a:off x="381000" y="304800"/>
            <a:ext cx="82296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dirty="0">
                <a:solidFill>
                  <a:srgbClr val="000000"/>
                </a:solidFill>
              </a:rPr>
              <a:t>External Hashing: Hashing for the disk files</a:t>
            </a:r>
          </a:p>
          <a:p>
            <a:pPr>
              <a:buClr>
                <a:srgbClr val="CC0000"/>
              </a:buClr>
              <a:buFontTx/>
              <a:buChar char="•"/>
            </a:pPr>
            <a:endParaRPr lang="en-US" sz="3200" b="1" dirty="0">
              <a:solidFill>
                <a:srgbClr val="000000"/>
              </a:solidFill>
            </a:endParaRPr>
          </a:p>
          <a:p>
            <a:pPr>
              <a:buClr>
                <a:srgbClr val="CC0000"/>
              </a:buClr>
              <a:buFontTx/>
              <a:buChar char="•"/>
            </a:pPr>
            <a:r>
              <a:rPr lang="en-US" dirty="0">
                <a:solidFill>
                  <a:srgbClr val="000000"/>
                </a:solidFill>
              </a:rPr>
              <a:t>Hashing for the disk files is called external hashing.</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In this technique, the hashing function points to a bucket not to a block or a specific record</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A bucket is either one disk block or a cluster of contiguous blocks</a:t>
            </a:r>
          </a:p>
          <a:p>
            <a:pPr>
              <a:buClr>
                <a:srgbClr val="CC0000"/>
              </a:buClr>
              <a:buFontTx/>
              <a:buChar char="•"/>
            </a:pPr>
            <a:r>
              <a:rPr lang="en-US" dirty="0">
                <a:solidFill>
                  <a:srgbClr val="000000"/>
                </a:solidFill>
              </a:rPr>
              <a:t>The hashing function maps to a key into a relative bucket number rather than assign an absolute block address to a bucket</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So, if there are M buckets and in each bucket we can placed “m” records, we can place at most M*m records in M buckets.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393F137-215B-4FF3-A967-0BCC24761A08}" type="slidenum">
              <a:rPr lang="en-US"/>
              <a:pPr/>
              <a:t>8</a:t>
            </a:fld>
            <a:endParaRPr lang="en-US"/>
          </a:p>
        </p:txBody>
      </p:sp>
      <p:sp>
        <p:nvSpPr>
          <p:cNvPr id="337922" name="Text Box 2"/>
          <p:cNvSpPr txBox="1">
            <a:spLocks noChangeArrowheads="1"/>
          </p:cNvSpPr>
          <p:nvPr/>
        </p:nvSpPr>
        <p:spPr bwMode="auto">
          <a:xfrm>
            <a:off x="533400" y="609600"/>
            <a:ext cx="76200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marL="1549400" indent="-177800">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If the number of buckets allocated for a file is fixed, the hashing scheme is called </a:t>
            </a:r>
            <a:r>
              <a:rPr lang="en-US" b="1" i="1" dirty="0">
                <a:solidFill>
                  <a:srgbClr val="000000"/>
                </a:solidFill>
              </a:rPr>
              <a:t>static hashing</a:t>
            </a:r>
          </a:p>
          <a:p>
            <a:pPr>
              <a:buClr>
                <a:srgbClr val="CC0000"/>
              </a:buClr>
              <a:buFontTx/>
              <a:buChar char="•"/>
            </a:pPr>
            <a:endParaRPr lang="en-US" b="1" i="1" dirty="0">
              <a:solidFill>
                <a:srgbClr val="000000"/>
              </a:solidFill>
            </a:endParaRPr>
          </a:p>
          <a:p>
            <a:pPr>
              <a:buClr>
                <a:srgbClr val="CC0000"/>
              </a:buClr>
              <a:buFontTx/>
              <a:buChar char="•"/>
            </a:pPr>
            <a:r>
              <a:rPr lang="en-US" dirty="0">
                <a:solidFill>
                  <a:srgbClr val="000000"/>
                </a:solidFill>
              </a:rPr>
              <a:t>Insert:</a:t>
            </a:r>
          </a:p>
          <a:p>
            <a:pPr lvl="1">
              <a:buClr>
                <a:srgbClr val="CC0000"/>
              </a:buClr>
              <a:buFontTx/>
              <a:buChar char="•"/>
            </a:pPr>
            <a:r>
              <a:rPr lang="en-US" dirty="0">
                <a:solidFill>
                  <a:srgbClr val="000000"/>
                </a:solidFill>
              </a:rPr>
              <a:t>If we have less record than M*m records some space in each bucket is left unused until all are filled up</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When all spaces are filled up, we do not have any more space to add an extra record, </a:t>
            </a:r>
          </a:p>
          <a:p>
            <a:pPr lvl="2">
              <a:buClr>
                <a:srgbClr val="CC0000"/>
              </a:buClr>
              <a:buFontTx/>
              <a:buChar char="•"/>
            </a:pPr>
            <a:r>
              <a:rPr lang="en-US" dirty="0">
                <a:solidFill>
                  <a:srgbClr val="000000"/>
                </a:solidFill>
              </a:rPr>
              <a:t>Solution: </a:t>
            </a:r>
          </a:p>
          <a:p>
            <a:pPr lvl="3">
              <a:buClr>
                <a:srgbClr val="CC0000"/>
              </a:buClr>
              <a:buFontTx/>
              <a:buChar char="•"/>
            </a:pPr>
            <a:r>
              <a:rPr lang="en-US" dirty="0">
                <a:solidFill>
                  <a:srgbClr val="000000"/>
                </a:solidFill>
              </a:rPr>
              <a:t>Increase the number of buckets</a:t>
            </a:r>
          </a:p>
          <a:p>
            <a:pPr lvl="3">
              <a:buClr>
                <a:srgbClr val="CC0000"/>
              </a:buClr>
              <a:buFontTx/>
              <a:buChar char="•"/>
            </a:pPr>
            <a:r>
              <a:rPr lang="en-US" dirty="0">
                <a:solidFill>
                  <a:srgbClr val="000000"/>
                </a:solidFill>
              </a:rPr>
              <a:t>choose a new hash function and redistribute the records into appropriate buckets. Note that this requires complete reorganization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7EB55C6-1DFD-42E7-8204-CFC571318450}" type="slidenum">
              <a:rPr lang="en-US"/>
              <a:pPr/>
              <a:t>9</a:t>
            </a:fld>
            <a:endParaRPr lang="en-US"/>
          </a:p>
        </p:txBody>
      </p:sp>
      <p:sp>
        <p:nvSpPr>
          <p:cNvPr id="335874" name="Text Box 2"/>
          <p:cNvSpPr txBox="1">
            <a:spLocks noChangeArrowheads="1"/>
          </p:cNvSpPr>
          <p:nvPr/>
        </p:nvSpPr>
        <p:spPr bwMode="auto">
          <a:xfrm>
            <a:off x="914400" y="838200"/>
            <a:ext cx="6858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Delete:</a:t>
            </a:r>
          </a:p>
          <a:p>
            <a:pPr lvl="1">
              <a:buClr>
                <a:srgbClr val="CC0000"/>
              </a:buClr>
              <a:buFontTx/>
              <a:buChar char="•"/>
            </a:pPr>
            <a:r>
              <a:rPr lang="en-US">
                <a:solidFill>
                  <a:srgbClr val="000000"/>
                </a:solidFill>
              </a:rPr>
              <a:t>Simply use the hash function to jump to appropriate bucket and delete the record</a:t>
            </a:r>
          </a:p>
          <a:p>
            <a:pPr>
              <a:buClr>
                <a:srgbClr val="CC0000"/>
              </a:buClr>
              <a:buFontTx/>
              <a:buChar char="•"/>
            </a:pPr>
            <a:endParaRPr lang="en-US">
              <a:solidFill>
                <a:srgbClr val="000000"/>
              </a:solidFill>
            </a:endParaRP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Search:</a:t>
            </a:r>
          </a:p>
          <a:p>
            <a:pPr lvl="1">
              <a:buClr>
                <a:srgbClr val="CC0000"/>
              </a:buClr>
              <a:buFontTx/>
              <a:buChar char="•"/>
            </a:pPr>
            <a:r>
              <a:rPr lang="en-US">
                <a:solidFill>
                  <a:srgbClr val="000000"/>
                </a:solidFill>
              </a:rPr>
              <a:t>Simply use the hash function to jump to appropriate bucket and find the record</a:t>
            </a:r>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Designs\ANGLES.POT</Template>
  <TotalTime>4555</TotalTime>
  <Words>2738</Words>
  <Application>Microsoft Office PowerPoint</Application>
  <PresentationFormat>On-screen Show (4:3)</PresentationFormat>
  <Paragraphs>666</Paragraphs>
  <Slides>43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Black</vt:lpstr>
      <vt:lpstr>Monotype Sorts</vt:lpstr>
      <vt:lpstr>Tahoma</vt:lpstr>
      <vt:lpstr>Times New Roman</vt:lpstr>
      <vt:lpstr>Contemporary Portrait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Manitoba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Ahmad R Hadeagh</dc:creator>
  <cp:lastModifiedBy>Ahmad Reza Hadaegh</cp:lastModifiedBy>
  <cp:revision>208</cp:revision>
  <cp:lastPrinted>2000-03-02T16:45:14Z</cp:lastPrinted>
  <dcterms:created xsi:type="dcterms:W3CDTF">1999-07-22T07:13:18Z</dcterms:created>
  <dcterms:modified xsi:type="dcterms:W3CDTF">2019-11-18T03:42:27Z</dcterms:modified>
</cp:coreProperties>
</file>