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3" r:id="rId5"/>
    <p:sldId id="260" r:id="rId6"/>
    <p:sldId id="268" r:id="rId7"/>
    <p:sldId id="269" r:id="rId8"/>
    <p:sldId id="274" r:id="rId9"/>
    <p:sldId id="275" r:id="rId10"/>
    <p:sldId id="276" r:id="rId11"/>
    <p:sldId id="277" r:id="rId12"/>
    <p:sldId id="278" r:id="rId13"/>
    <p:sldId id="279" r:id="rId14"/>
    <p:sldId id="280" r:id="rId15"/>
    <p:sldId id="281" r:id="rId16"/>
    <p:sldId id="282" r:id="rId17"/>
    <p:sldId id="283" r:id="rId18"/>
    <p:sldId id="261" r:id="rId19"/>
    <p:sldId id="272" r:id="rId20"/>
    <p:sldId id="262" r:id="rId21"/>
    <p:sldId id="267"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9E182-F320-4AB2-A441-7D6D09D7DF51}" type="datetimeFigureOut">
              <a:rPr lang="en-IN" smtClean="0"/>
              <a:t>29-08-2018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ACBD5-B57E-4A15-B175-859B93892D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65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29E182-F320-4AB2-A441-7D6D09D7DF51}" type="datetimeFigureOut">
              <a:rPr lang="en-IN" smtClean="0"/>
              <a:t>29-08-2018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186094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29E182-F320-4AB2-A441-7D6D09D7DF51}" type="datetimeFigureOut">
              <a:rPr lang="en-IN" smtClean="0"/>
              <a:t>29-08-2018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38290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29E182-F320-4AB2-A441-7D6D09D7DF51}" type="datetimeFigureOut">
              <a:rPr lang="en-IN" smtClean="0"/>
              <a:t>29-08-2018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169290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29E182-F320-4AB2-A441-7D6D09D7DF51}" type="datetimeFigureOut">
              <a:rPr lang="en-IN" smtClean="0"/>
              <a:t>29-08-2018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2ACBD5-B57E-4A15-B175-859B93892D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97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29E182-F320-4AB2-A441-7D6D09D7DF51}" type="datetimeFigureOut">
              <a:rPr lang="en-IN" smtClean="0"/>
              <a:t>29-08-2018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240464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29E182-F320-4AB2-A441-7D6D09D7DF51}" type="datetimeFigureOut">
              <a:rPr lang="en-IN" smtClean="0"/>
              <a:t>29-08-2018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22633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29E182-F320-4AB2-A441-7D6D09D7DF51}" type="datetimeFigureOut">
              <a:rPr lang="en-IN" smtClean="0"/>
              <a:t>29-08-2018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90080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29E182-F320-4AB2-A441-7D6D09D7DF51}" type="datetimeFigureOut">
              <a:rPr lang="en-IN" smtClean="0"/>
              <a:t>29-08-2018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128124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29E182-F320-4AB2-A441-7D6D09D7DF51}" type="datetimeFigureOut">
              <a:rPr lang="en-IN" smtClean="0"/>
              <a:t>29-08-2018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2ACBD5-B57E-4A15-B175-859B93892D2B}" type="slidenum">
              <a:rPr lang="en-IN" smtClean="0"/>
              <a:t>‹#›</a:t>
            </a:fld>
            <a:endParaRPr lang="en-IN"/>
          </a:p>
        </p:txBody>
      </p:sp>
    </p:spTree>
    <p:extLst>
      <p:ext uri="{BB962C8B-B14F-4D97-AF65-F5344CB8AC3E}">
        <p14:creationId xmlns:p14="http://schemas.microsoft.com/office/powerpoint/2010/main" val="191041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29E182-F320-4AB2-A441-7D6D09D7DF51}" type="datetimeFigureOut">
              <a:rPr lang="en-IN" smtClean="0"/>
              <a:t>29-08-2018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2ACBD5-B57E-4A15-B175-859B93892D2B}" type="slidenum">
              <a:rPr lang="en-IN" smtClean="0"/>
              <a:t>‹#›</a:t>
            </a:fld>
            <a:endParaRPr lang="en-IN"/>
          </a:p>
        </p:txBody>
      </p:sp>
    </p:spTree>
    <p:extLst>
      <p:ext uri="{BB962C8B-B14F-4D97-AF65-F5344CB8AC3E}">
        <p14:creationId xmlns:p14="http://schemas.microsoft.com/office/powerpoint/2010/main" val="188912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29E182-F320-4AB2-A441-7D6D09D7DF51}" type="datetimeFigureOut">
              <a:rPr lang="en-IN" smtClean="0"/>
              <a:t>29-08-2018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2ACBD5-B57E-4A15-B175-859B93892D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272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094" y="707010"/>
            <a:ext cx="9888718" cy="4985980"/>
          </a:xfrm>
          <a:prstGeom prst="rect">
            <a:avLst/>
          </a:prstGeom>
        </p:spPr>
        <p:txBody>
          <a:bodyPr wrap="square">
            <a:spAutoFit/>
          </a:bodyPr>
          <a:lstStyle/>
          <a:p>
            <a:pPr algn="ctr"/>
            <a:r>
              <a:rPr lang="en-IN" sz="4400" b="1" i="0" dirty="0" smtClean="0">
                <a:solidFill>
                  <a:srgbClr val="FF0000"/>
                </a:solidFill>
                <a:effectLst/>
                <a:latin typeface="Times New Roman" panose="02020603050405020304" pitchFamily="18" charset="0"/>
                <a:cs typeface="Times New Roman" panose="02020603050405020304" pitchFamily="18" charset="0"/>
              </a:rPr>
              <a:t>FORM VALIDATION</a:t>
            </a:r>
          </a:p>
          <a:p>
            <a:pPr algn="ctr"/>
            <a:endParaRPr lang="en-IN" b="1" i="0" dirty="0" smtClean="0">
              <a:solidFill>
                <a:srgbClr val="FF0000"/>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3200" b="0" i="0" dirty="0" smtClean="0">
                <a:solidFill>
                  <a:srgbClr val="000000"/>
                </a:solidFill>
                <a:effectLst/>
                <a:latin typeface="Times New Roman" panose="02020603050405020304" pitchFamily="18" charset="0"/>
                <a:cs typeface="Times New Roman" panose="02020603050405020304" pitchFamily="18" charset="0"/>
              </a:rPr>
              <a:t>Form validation normally used to occur at the server, after the client had entered all the necessary data and then pressed the Submit button. </a:t>
            </a:r>
          </a:p>
          <a:p>
            <a:pPr algn="just"/>
            <a:endParaRPr lang="en-IN" sz="3200" b="0" i="0" dirty="0" smtClean="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3200" b="0" i="0" dirty="0" smtClean="0">
                <a:solidFill>
                  <a:srgbClr val="000000"/>
                </a:solidFill>
                <a:effectLst/>
                <a:latin typeface="Times New Roman" panose="02020603050405020304" pitchFamily="18" charset="0"/>
                <a:cs typeface="Times New Roman" panose="02020603050405020304" pitchFamily="18" charset="0"/>
              </a:rPr>
              <a:t>If the data entered by a client was incorrect or was simply missing, the server would have to send all the data back to the client and request that the form be resubmitted with correct information.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67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658" y="0"/>
            <a:ext cx="10397765" cy="7109639"/>
          </a:xfrm>
          <a:prstGeom prst="rect">
            <a:avLst/>
          </a:prstGeom>
        </p:spPr>
        <p:txBody>
          <a:bodyPr wrap="square">
            <a:spAutoFit/>
          </a:bodyPr>
          <a:lstStyle/>
          <a:p>
            <a:pPr algn="ctr"/>
            <a:r>
              <a:rPr lang="en-IN" sz="2400" b="1" dirty="0">
                <a:solidFill>
                  <a:srgbClr val="1A1A1A"/>
                </a:solidFill>
                <a:latin typeface="Times New Roman" panose="02020603050405020304" pitchFamily="18" charset="0"/>
                <a:cs typeface="Times New Roman" panose="02020603050405020304" pitchFamily="18" charset="0"/>
              </a:rPr>
              <a:t>Checking for all </a:t>
            </a:r>
            <a:r>
              <a:rPr lang="en-IN" sz="2400" b="1" dirty="0" smtClean="0">
                <a:solidFill>
                  <a:srgbClr val="1A1A1A"/>
                </a:solidFill>
                <a:latin typeface="Times New Roman" panose="02020603050405020304" pitchFamily="18" charset="0"/>
                <a:cs typeface="Times New Roman" panose="02020603050405020304" pitchFamily="18" charset="0"/>
              </a:rPr>
              <a:t>Letters</a:t>
            </a:r>
          </a:p>
          <a:p>
            <a:endParaRPr lang="en-IN" sz="2400" b="1" dirty="0">
              <a:solidFill>
                <a:srgbClr val="1A1A1A"/>
              </a:solidFill>
              <a:latin typeface="Times New Roman" panose="02020603050405020304" pitchFamily="18" charset="0"/>
              <a:cs typeface="Times New Roman" panose="02020603050405020304" pitchFamily="18" charset="0"/>
            </a:endParaRPr>
          </a:p>
          <a:p>
            <a:r>
              <a:rPr lang="en-IN" sz="2400" dirty="0">
                <a:solidFill>
                  <a:srgbClr val="4D4D4D"/>
                </a:solidFill>
                <a:latin typeface="Times New Roman" panose="02020603050405020304" pitchFamily="18" charset="0"/>
                <a:cs typeface="Times New Roman" panose="02020603050405020304" pitchFamily="18" charset="0"/>
              </a:rPr>
              <a:t>There is an expression that checks whether the string contains only alphabets or not. The expression is: /^[a-</a:t>
            </a:r>
            <a:r>
              <a:rPr lang="en-IN" sz="2400" dirty="0" err="1">
                <a:solidFill>
                  <a:srgbClr val="4D4D4D"/>
                </a:solidFill>
                <a:latin typeface="Times New Roman" panose="02020603050405020304" pitchFamily="18" charset="0"/>
                <a:cs typeface="Times New Roman" panose="02020603050405020304" pitchFamily="18" charset="0"/>
              </a:rPr>
              <a:t>zA</a:t>
            </a:r>
            <a:r>
              <a:rPr lang="en-IN" sz="2400" dirty="0">
                <a:solidFill>
                  <a:srgbClr val="4D4D4D"/>
                </a:solidFill>
                <a:latin typeface="Times New Roman" panose="02020603050405020304" pitchFamily="18" charset="0"/>
                <a:cs typeface="Times New Roman" panose="02020603050405020304" pitchFamily="18" charset="0"/>
              </a:rPr>
              <a:t>-Z]+$/ The above expression checks whether the input characters in the string is alphabet or not. If the entered characters in the field is not in lower case or upper case. It will return a false value</a:t>
            </a:r>
            <a:r>
              <a:rPr lang="en-IN" sz="2400" dirty="0" smtClean="0">
                <a:solidFill>
                  <a:srgbClr val="4D4D4D"/>
                </a:solidFill>
                <a:latin typeface="Times New Roman" panose="02020603050405020304" pitchFamily="18" charset="0"/>
                <a:cs typeface="Times New Roman" panose="02020603050405020304" pitchFamily="18" charset="0"/>
              </a:rPr>
              <a:t>.</a:t>
            </a:r>
          </a:p>
          <a:p>
            <a:r>
              <a:rPr lang="en-IN" sz="2400" b="1" dirty="0"/>
              <a:t>function </a:t>
            </a:r>
            <a:r>
              <a:rPr lang="en-IN" sz="2400" b="1" dirty="0" err="1"/>
              <a:t>inputAlphabet</a:t>
            </a:r>
            <a:r>
              <a:rPr lang="en-IN" sz="2400" b="1" dirty="0"/>
              <a:t>(</a:t>
            </a:r>
            <a:r>
              <a:rPr lang="en-IN" sz="2400" b="1" dirty="0" err="1"/>
              <a:t>inputtext</a:t>
            </a:r>
            <a:r>
              <a:rPr lang="en-IN" sz="2400" b="1" dirty="0"/>
              <a:t>, </a:t>
            </a:r>
            <a:r>
              <a:rPr lang="en-IN" sz="2400" b="1" dirty="0" err="1"/>
              <a:t>alertMsg</a:t>
            </a:r>
            <a:r>
              <a:rPr lang="en-IN" sz="2400" b="1" dirty="0" smtClean="0"/>
              <a:t>)</a:t>
            </a:r>
          </a:p>
          <a:p>
            <a:r>
              <a:rPr lang="en-IN" sz="2400" b="1" dirty="0" smtClean="0"/>
              <a:t>{</a:t>
            </a:r>
          </a:p>
          <a:p>
            <a:r>
              <a:rPr lang="en-IN" sz="2400" b="1" dirty="0" smtClean="0"/>
              <a:t> </a:t>
            </a:r>
            <a:r>
              <a:rPr lang="en-IN" sz="2400" b="1" dirty="0" err="1"/>
              <a:t>var</a:t>
            </a:r>
            <a:r>
              <a:rPr lang="en-IN" sz="2400" b="1" dirty="0"/>
              <a:t> </a:t>
            </a:r>
            <a:r>
              <a:rPr lang="en-IN" sz="2400" b="1" dirty="0" err="1"/>
              <a:t>alphaExp</a:t>
            </a:r>
            <a:r>
              <a:rPr lang="en-IN" sz="2400" b="1" dirty="0"/>
              <a:t> = /^[a-</a:t>
            </a:r>
            <a:r>
              <a:rPr lang="en-IN" sz="2400" b="1" dirty="0" err="1"/>
              <a:t>zA</a:t>
            </a:r>
            <a:r>
              <a:rPr lang="en-IN" sz="2400" b="1" dirty="0"/>
              <a:t>-Z</a:t>
            </a:r>
            <a:r>
              <a:rPr lang="en-IN" sz="2400" b="1" dirty="0" smtClean="0"/>
              <a:t>]+$/;</a:t>
            </a:r>
          </a:p>
          <a:p>
            <a:r>
              <a:rPr lang="en-IN" sz="2400" b="1" dirty="0" smtClean="0"/>
              <a:t> </a:t>
            </a:r>
            <a:r>
              <a:rPr lang="en-IN" sz="2400" b="1" dirty="0"/>
              <a:t>if(</a:t>
            </a:r>
            <a:r>
              <a:rPr lang="en-IN" sz="2400" b="1" dirty="0" err="1"/>
              <a:t>inputtext.value.match</a:t>
            </a:r>
            <a:r>
              <a:rPr lang="en-IN" sz="2400" b="1" dirty="0"/>
              <a:t>(</a:t>
            </a:r>
            <a:r>
              <a:rPr lang="en-IN" sz="2400" b="1" dirty="0" err="1"/>
              <a:t>alphaExp</a:t>
            </a:r>
            <a:r>
              <a:rPr lang="en-IN" sz="2400" b="1" dirty="0" smtClean="0"/>
              <a:t>))</a:t>
            </a:r>
          </a:p>
          <a:p>
            <a:r>
              <a:rPr lang="en-IN" sz="2400" b="1" dirty="0" smtClean="0"/>
              <a:t>{ </a:t>
            </a:r>
          </a:p>
          <a:p>
            <a:r>
              <a:rPr lang="en-IN" sz="2400" b="1" dirty="0" smtClean="0"/>
              <a:t>return </a:t>
            </a:r>
            <a:r>
              <a:rPr lang="en-IN" sz="2400" b="1" dirty="0"/>
              <a:t>true</a:t>
            </a:r>
            <a:r>
              <a:rPr lang="en-IN" sz="2400" b="1" dirty="0" smtClean="0"/>
              <a:t>;</a:t>
            </a:r>
          </a:p>
          <a:p>
            <a:r>
              <a:rPr lang="en-IN" sz="2400" b="1" dirty="0" smtClean="0"/>
              <a:t> }</a:t>
            </a:r>
          </a:p>
          <a:p>
            <a:r>
              <a:rPr lang="en-IN" sz="2400" b="1" dirty="0"/>
              <a:t>e</a:t>
            </a:r>
            <a:r>
              <a:rPr lang="en-IN" sz="2400" b="1" dirty="0" smtClean="0"/>
              <a:t>lse</a:t>
            </a:r>
          </a:p>
          <a:p>
            <a:r>
              <a:rPr lang="en-IN" sz="2400" b="1" dirty="0" smtClean="0"/>
              <a:t>{</a:t>
            </a:r>
          </a:p>
          <a:p>
            <a:r>
              <a:rPr lang="en-IN" sz="2400" b="1" dirty="0" smtClean="0"/>
              <a:t> </a:t>
            </a:r>
            <a:r>
              <a:rPr lang="en-IN" sz="2400" b="1" dirty="0" err="1"/>
              <a:t>document.getElementById</a:t>
            </a:r>
            <a:r>
              <a:rPr lang="en-IN" sz="2400" b="1" dirty="0"/>
              <a:t>('p1').</a:t>
            </a:r>
            <a:r>
              <a:rPr lang="en-IN" sz="2400" b="1" dirty="0" err="1"/>
              <a:t>innerText</a:t>
            </a:r>
            <a:r>
              <a:rPr lang="en-IN" sz="2400" b="1" dirty="0"/>
              <a:t> = </a:t>
            </a:r>
            <a:r>
              <a:rPr lang="en-IN" sz="2400" b="1" dirty="0" err="1"/>
              <a:t>alertMsg</a:t>
            </a:r>
            <a:r>
              <a:rPr lang="en-IN" sz="2400" b="1" dirty="0"/>
              <a:t>; </a:t>
            </a:r>
            <a:r>
              <a:rPr lang="en-IN" sz="2400" b="1" dirty="0" err="1"/>
              <a:t>inputtext.focus</a:t>
            </a:r>
            <a:r>
              <a:rPr lang="en-IN" sz="2400" b="1" dirty="0"/>
              <a:t>(); </a:t>
            </a:r>
            <a:endParaRPr lang="en-IN" sz="2400" b="1" dirty="0" smtClean="0"/>
          </a:p>
          <a:p>
            <a:r>
              <a:rPr lang="en-IN" sz="2400" b="1" dirty="0" smtClean="0"/>
              <a:t>return </a:t>
            </a:r>
            <a:r>
              <a:rPr lang="en-IN" sz="2400" b="1" dirty="0"/>
              <a:t>false; </a:t>
            </a:r>
            <a:endParaRPr lang="en-IN" sz="2400" b="1" dirty="0" smtClean="0"/>
          </a:p>
          <a:p>
            <a:r>
              <a:rPr lang="en-IN" sz="2400" b="1" dirty="0" smtClean="0"/>
              <a:t>}</a:t>
            </a:r>
          </a:p>
          <a:p>
            <a:r>
              <a:rPr lang="en-IN" sz="2400" b="1" dirty="0" smtClean="0"/>
              <a:t> </a:t>
            </a:r>
            <a:r>
              <a:rPr lang="en-IN" sz="2400" b="1" dirty="0"/>
              <a:t>}</a:t>
            </a:r>
            <a:endParaRPr lang="en-IN" sz="2400" b="0" i="0" dirty="0">
              <a:solidFill>
                <a:srgbClr val="4D4D4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9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232" y="117693"/>
            <a:ext cx="11698663" cy="6740307"/>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Checking for all numbers</a:t>
            </a:r>
          </a:p>
          <a:p>
            <a:r>
              <a:rPr lang="en-IN" sz="2400" dirty="0">
                <a:latin typeface="Times New Roman" panose="02020603050405020304" pitchFamily="18" charset="0"/>
                <a:cs typeface="Times New Roman" panose="02020603050405020304" pitchFamily="18" charset="0"/>
              </a:rPr>
              <a:t>When it’s about checking contact field or zip code field, one need to check whether only the number have been entered or not. The basic expression for matching entered value as number in the field is: /^[0-9]+$/. If the string value is numeric, it will return true, otherwise it will return false.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segment displays the validation rule for zip code field.</a:t>
            </a: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textNumeric</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inputtext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numericExpression</a:t>
            </a:r>
            <a:r>
              <a:rPr lang="en-IN" sz="2400" dirty="0">
                <a:latin typeface="Times New Roman" panose="02020603050405020304" pitchFamily="18" charset="0"/>
                <a:cs typeface="Times New Roman" panose="02020603050405020304" pitchFamily="18" charset="0"/>
              </a:rPr>
              <a:t> = /^[0-9]+$/;</a:t>
            </a:r>
          </a:p>
          <a:p>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inputtext.value.match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numericExpression</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true;</a:t>
            </a:r>
          </a:p>
          <a:p>
            <a:r>
              <a:rPr lang="en-IN" sz="2400" dirty="0">
                <a:latin typeface="Times New Roman" panose="02020603050405020304" pitchFamily="18" charset="0"/>
                <a:cs typeface="Times New Roman" panose="02020603050405020304" pitchFamily="18" charset="0"/>
              </a:rPr>
              <a:t>}else{</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('p6').</a:t>
            </a:r>
            <a:r>
              <a:rPr lang="en-IN" sz="2400" dirty="0" err="1">
                <a:latin typeface="Times New Roman" panose="02020603050405020304" pitchFamily="18" charset="0"/>
                <a:cs typeface="Times New Roman" panose="02020603050405020304" pitchFamily="18" charset="0"/>
              </a:rPr>
              <a:t>innerText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inputtext.focus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false;</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079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121" y="82040"/>
            <a:ext cx="11953188" cy="6001643"/>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Checking for all numbers and letters</a:t>
            </a:r>
          </a:p>
          <a:p>
            <a:r>
              <a:rPr lang="en-IN" sz="2400" dirty="0">
                <a:latin typeface="Times New Roman" panose="02020603050405020304" pitchFamily="18" charset="0"/>
                <a:cs typeface="Times New Roman" panose="02020603050405020304" pitchFamily="18" charset="0"/>
              </a:rPr>
              <a:t>By combining the expression for numbers and alphabetic characters, there is an expression that checks, whether the entered things includes numbers and alphabetic character or not. The expression for matching numbers and characters in the field is: /^[0-9a-zA-Z]+$/</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segment displays the validation rule for address field.</a:t>
            </a: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textAlphanumeric</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inputtext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alphaExp</a:t>
            </a:r>
            <a:r>
              <a:rPr lang="en-IN" sz="2400" dirty="0">
                <a:latin typeface="Times New Roman" panose="02020603050405020304" pitchFamily="18" charset="0"/>
                <a:cs typeface="Times New Roman" panose="02020603050405020304" pitchFamily="18" charset="0"/>
              </a:rPr>
              <a:t> = /^[0-9a-zA-Z]+$/;</a:t>
            </a:r>
          </a:p>
          <a:p>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inputtext.value.match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alphaExp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true;</a:t>
            </a:r>
          </a:p>
          <a:p>
            <a:r>
              <a:rPr lang="en-IN" sz="2400" dirty="0">
                <a:latin typeface="Times New Roman" panose="02020603050405020304" pitchFamily="18" charset="0"/>
                <a:cs typeface="Times New Roman" panose="02020603050405020304" pitchFamily="18" charset="0"/>
              </a:rPr>
              <a:t>}else{</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('p5').</a:t>
            </a:r>
            <a:r>
              <a:rPr lang="en-IN" sz="2400" dirty="0" err="1">
                <a:latin typeface="Times New Roman" panose="02020603050405020304" pitchFamily="18" charset="0"/>
                <a:cs typeface="Times New Roman" panose="02020603050405020304" pitchFamily="18" charset="0"/>
              </a:rPr>
              <a:t>innerText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inputtext.focus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false;</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990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14" y="88566"/>
            <a:ext cx="11783506" cy="637097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Restricting the length</a:t>
            </a:r>
          </a:p>
          <a:p>
            <a:r>
              <a:rPr lang="en-IN" sz="2400" dirty="0">
                <a:latin typeface="Times New Roman" panose="02020603050405020304" pitchFamily="18" charset="0"/>
                <a:cs typeface="Times New Roman" panose="02020603050405020304" pitchFamily="18" charset="0"/>
              </a:rPr>
              <a:t>If you want to restrict the number of characters, the user enters into the field, than it’s better to restrict the length of the field.</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segment displays the validation rule for username.</a:t>
            </a: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lengthDefine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inputtext</a:t>
            </a:r>
            <a:r>
              <a:rPr lang="en-IN" sz="2400" dirty="0">
                <a:latin typeface="Times New Roman" panose="02020603050405020304" pitchFamily="18" charset="0"/>
                <a:cs typeface="Times New Roman" panose="02020603050405020304" pitchFamily="18" charset="0"/>
              </a:rPr>
              <a:t>, min, max){</a:t>
            </a:r>
          </a:p>
          <a:p>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uInput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inputtext.value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uInput.length</a:t>
            </a:r>
            <a:r>
              <a:rPr lang="en-IN" sz="2400" dirty="0">
                <a:latin typeface="Times New Roman" panose="02020603050405020304" pitchFamily="18" charset="0"/>
                <a:cs typeface="Times New Roman" panose="02020603050405020304" pitchFamily="18" charset="0"/>
              </a:rPr>
              <a:t> &gt;= min &amp;&amp; </a:t>
            </a:r>
            <a:r>
              <a:rPr lang="en-IN" sz="2400" dirty="0" err="1">
                <a:latin typeface="Times New Roman" panose="02020603050405020304" pitchFamily="18" charset="0"/>
                <a:cs typeface="Times New Roman" panose="02020603050405020304" pitchFamily="18" charset="0"/>
              </a:rPr>
              <a:t>uInput.length</a:t>
            </a:r>
            <a:r>
              <a:rPr lang="en-IN" sz="2400" dirty="0">
                <a:latin typeface="Times New Roman" panose="02020603050405020304" pitchFamily="18" charset="0"/>
                <a:cs typeface="Times New Roman" panose="02020603050405020304" pitchFamily="18" charset="0"/>
              </a:rPr>
              <a:t> &lt;= max){</a:t>
            </a:r>
          </a:p>
          <a:p>
            <a:r>
              <a:rPr lang="en-IN" sz="2400" dirty="0">
                <a:latin typeface="Times New Roman" panose="02020603050405020304" pitchFamily="18" charset="0"/>
                <a:cs typeface="Times New Roman" panose="02020603050405020304" pitchFamily="18" charset="0"/>
              </a:rPr>
              <a:t>return true;</a:t>
            </a:r>
          </a:p>
          <a:p>
            <a:r>
              <a:rPr lang="en-IN" sz="2400" dirty="0">
                <a:latin typeface="Times New Roman" panose="02020603050405020304" pitchFamily="18" charset="0"/>
                <a:cs typeface="Times New Roman" panose="02020603050405020304" pitchFamily="18" charset="0"/>
              </a:rPr>
              <a:t>}else{</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('p2').</a:t>
            </a:r>
            <a:r>
              <a:rPr lang="en-IN" sz="2400" dirty="0" err="1">
                <a:latin typeface="Times New Roman" panose="02020603050405020304" pitchFamily="18" charset="0"/>
                <a:cs typeface="Times New Roman" panose="02020603050405020304" pitchFamily="18" charset="0"/>
              </a:rPr>
              <a:t>innerText</a:t>
            </a:r>
            <a:r>
              <a:rPr lang="en-IN" sz="2400" dirty="0">
                <a:latin typeface="Times New Roman" panose="02020603050405020304" pitchFamily="18" charset="0"/>
                <a:cs typeface="Times New Roman" panose="02020603050405020304" pitchFamily="18" charset="0"/>
              </a:rPr>
              <a:t> = "* Please enter between " +min+ " and " +max+ " characters *";</a:t>
            </a:r>
          </a:p>
          <a:p>
            <a:r>
              <a:rPr lang="en-IN" sz="2400" dirty="0" err="1">
                <a:latin typeface="Times New Roman" panose="02020603050405020304" pitchFamily="18" charset="0"/>
                <a:cs typeface="Times New Roman" panose="02020603050405020304" pitchFamily="18" charset="0"/>
              </a:rPr>
              <a:t>inputtext.focus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false;</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25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365" y="217638"/>
            <a:ext cx="11557262" cy="6001643"/>
          </a:xfrm>
          <a:prstGeom prst="rect">
            <a:avLst/>
          </a:prstGeom>
        </p:spPr>
        <p:txBody>
          <a:bodyPr wrap="square">
            <a:sp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Right Selection made from drop-down</a:t>
            </a:r>
          </a:p>
          <a:p>
            <a:r>
              <a:rPr lang="en-IN" sz="2400" dirty="0">
                <a:latin typeface="Times New Roman" panose="02020603050405020304" pitchFamily="18" charset="0"/>
                <a:cs typeface="Times New Roman" panose="02020603050405020304" pitchFamily="18" charset="0"/>
              </a:rPr>
              <a:t>It’s must to provide validation in the select field. It happens sometimes, when user forgets to choose option from the select </a:t>
            </a:r>
            <a:r>
              <a:rPr lang="en-IN" sz="2400" dirty="0" err="1">
                <a:latin typeface="Times New Roman" panose="02020603050405020304" pitchFamily="18" charset="0"/>
                <a:cs typeface="Times New Roman" panose="02020603050405020304" pitchFamily="18" charset="0"/>
              </a:rPr>
              <a:t>feild</a:t>
            </a:r>
            <a:r>
              <a:rPr lang="en-IN" sz="2400" dirty="0">
                <a:latin typeface="Times New Roman" panose="02020603050405020304" pitchFamily="18" charset="0"/>
                <a:cs typeface="Times New Roman" panose="02020603050405020304" pitchFamily="18" charset="0"/>
              </a:rPr>
              <a:t>. In that case, the form should convey about issue so that user can take the action.</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segment displays the validation rule for selection field.</a:t>
            </a: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trueSelection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inputtext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inputtext.value</a:t>
            </a:r>
            <a:r>
              <a:rPr lang="en-IN" sz="2400" dirty="0">
                <a:latin typeface="Times New Roman" panose="02020603050405020304" pitchFamily="18" charset="0"/>
                <a:cs typeface="Times New Roman" panose="02020603050405020304" pitchFamily="18" charset="0"/>
              </a:rPr>
              <a:t> == "Please Choose"){</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('p4').</a:t>
            </a:r>
            <a:r>
              <a:rPr lang="en-IN" sz="2400" dirty="0" err="1">
                <a:latin typeface="Times New Roman" panose="02020603050405020304" pitchFamily="18" charset="0"/>
                <a:cs typeface="Times New Roman" panose="02020603050405020304" pitchFamily="18" charset="0"/>
              </a:rPr>
              <a:t>innerText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inputtext.focus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false;</a:t>
            </a:r>
          </a:p>
          <a:p>
            <a:r>
              <a:rPr lang="en-IN" sz="2400" dirty="0">
                <a:latin typeface="Times New Roman" panose="02020603050405020304" pitchFamily="18" charset="0"/>
                <a:cs typeface="Times New Roman" panose="02020603050405020304" pitchFamily="18" charset="0"/>
              </a:rPr>
              <a:t>}else{</a:t>
            </a:r>
          </a:p>
          <a:p>
            <a:r>
              <a:rPr lang="en-IN" sz="2400" dirty="0">
                <a:latin typeface="Times New Roman" panose="02020603050405020304" pitchFamily="18" charset="0"/>
                <a:cs typeface="Times New Roman" panose="02020603050405020304" pitchFamily="18" charset="0"/>
              </a:rPr>
              <a:t>return true;</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963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315" y="673746"/>
            <a:ext cx="11274458" cy="4893647"/>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Email Validation</a:t>
            </a:r>
          </a:p>
          <a:p>
            <a:r>
              <a:rPr lang="en-IN" sz="2400" dirty="0">
                <a:latin typeface="Times New Roman" panose="02020603050405020304" pitchFamily="18" charset="0"/>
                <a:cs typeface="Times New Roman" panose="02020603050405020304" pitchFamily="18" charset="0"/>
              </a:rPr>
              <a:t>Firstly, let’s have a look how a user can make mistake while entering wrong email address: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@compem.net [no character before@]</a:t>
            </a:r>
          </a:p>
          <a:p>
            <a:r>
              <a:rPr lang="en-IN" sz="2400" dirty="0">
                <a:latin typeface="Times New Roman" panose="02020603050405020304" pitchFamily="18" charset="0"/>
                <a:cs typeface="Times New Roman" panose="02020603050405020304" pitchFamily="18" charset="0"/>
              </a:rPr>
              <a:t>Lime!gear@demon.com [invalid character!]</a:t>
            </a:r>
          </a:p>
          <a:p>
            <a:r>
              <a:rPr lang="en-IN" sz="2400" dirty="0">
                <a:latin typeface="Times New Roman" panose="02020603050405020304" pitchFamily="18" charset="0"/>
                <a:cs typeface="Times New Roman" panose="02020603050405020304" pitchFamily="18" charset="0"/>
              </a:rPr>
              <a:t>sunshine@mode_bright.com [underscore are not allowed in the domain name</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Now let’s see what a valid email address should contain: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combination of letters, numbers, periods, plus sign, and /or underscores.</a:t>
            </a:r>
          </a:p>
          <a:p>
            <a:r>
              <a:rPr lang="en-IN" sz="2400" dirty="0">
                <a:latin typeface="Times New Roman" panose="02020603050405020304" pitchFamily="18" charset="0"/>
                <a:cs typeface="Times New Roman" panose="02020603050405020304" pitchFamily="18" charset="0"/>
              </a:rPr>
              <a:t>The @symbol.</a:t>
            </a:r>
          </a:p>
          <a:p>
            <a:r>
              <a:rPr lang="en-IN" sz="2400" dirty="0">
                <a:latin typeface="Times New Roman" panose="02020603050405020304" pitchFamily="18" charset="0"/>
                <a:cs typeface="Times New Roman" panose="02020603050405020304" pitchFamily="18" charset="0"/>
              </a:rPr>
              <a:t>Combination of letters, numbers and periods.</a:t>
            </a:r>
          </a:p>
          <a:p>
            <a:r>
              <a:rPr lang="en-IN" sz="2400" dirty="0">
                <a:latin typeface="Times New Roman" panose="02020603050405020304" pitchFamily="18" charset="0"/>
                <a:cs typeface="Times New Roman" panose="02020603050405020304" pitchFamily="18" charset="0"/>
              </a:rPr>
              <a:t>The top level domain. (com, net, org, us, </a:t>
            </a:r>
            <a:r>
              <a:rPr lang="en-IN" sz="2400" dirty="0" err="1">
                <a:latin typeface="Times New Roman" panose="02020603050405020304" pitchFamily="18" charset="0"/>
                <a:cs typeface="Times New Roman" panose="02020603050405020304" pitchFamily="18" charset="0"/>
              </a:rPr>
              <a:t>gov</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67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658" y="117693"/>
            <a:ext cx="11378153" cy="637097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 general expression to check valid email address is: /^[w-.+]+@[a-zA-Z0-9.]+.[a-zA-Z0-9]{2,4}$/ The expression checks the letters, numbers, and other symbol at a proper sequence. The sequence is defined as: [alphabets/numbers/underscore/plus sign-@-alphabets/numbers/</a:t>
            </a:r>
            <a:r>
              <a:rPr lang="en-IN" sz="2400" dirty="0" err="1">
                <a:latin typeface="Times New Roman" panose="02020603050405020304" pitchFamily="18" charset="0"/>
                <a:cs typeface="Times New Roman" panose="02020603050405020304" pitchFamily="18" charset="0"/>
              </a:rPr>
              <a:t>periods.domain</a:t>
            </a:r>
            <a:r>
              <a:rPr lang="en-IN" sz="2400" dirty="0">
                <a:latin typeface="Times New Roman" panose="02020603050405020304" pitchFamily="18" charset="0"/>
                <a:cs typeface="Times New Roman" panose="02020603050405020304" pitchFamily="18" charset="0"/>
              </a:rPr>
              <a:t> name] If the entered email address is not in a proper sequence, then the message will popup which says “Wrong Email Address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segment displays the validation rule for E-mail.</a:t>
            </a: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emailValidation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inputtext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emailExp</a:t>
            </a:r>
            <a:r>
              <a:rPr lang="en-IN" sz="2400" dirty="0">
                <a:latin typeface="Times New Roman" panose="02020603050405020304" pitchFamily="18" charset="0"/>
                <a:cs typeface="Times New Roman" panose="02020603050405020304" pitchFamily="18" charset="0"/>
              </a:rPr>
              <a:t> = /^[w-.+]+@[a-zA-Z0-9.-]+.[a-zA-z0-9]{2,4}$/;</a:t>
            </a:r>
          </a:p>
          <a:p>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inputtext.value.match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emailExp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true;</a:t>
            </a:r>
          </a:p>
          <a:p>
            <a:r>
              <a:rPr lang="en-IN" sz="2400" dirty="0">
                <a:latin typeface="Times New Roman" panose="02020603050405020304" pitchFamily="18" charset="0"/>
                <a:cs typeface="Times New Roman" panose="02020603050405020304" pitchFamily="18" charset="0"/>
              </a:rPr>
              <a:t>}else{</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('p3').</a:t>
            </a:r>
            <a:r>
              <a:rPr lang="en-IN" sz="2400" dirty="0" err="1">
                <a:latin typeface="Times New Roman" panose="02020603050405020304" pitchFamily="18" charset="0"/>
                <a:cs typeface="Times New Roman" panose="02020603050405020304" pitchFamily="18" charset="0"/>
              </a:rPr>
              <a:t>innerText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alertMsg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inputtext.focus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return false;</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044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avascript form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326" y="254524"/>
            <a:ext cx="7010400" cy="596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164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887" y="1093471"/>
            <a:ext cx="8573709" cy="3785652"/>
          </a:xfrm>
          <a:prstGeom prst="rect">
            <a:avLst/>
          </a:prstGeom>
        </p:spPr>
        <p:txBody>
          <a:bodyPr wrap="square">
            <a:spAutoFit/>
          </a:bodyPr>
          <a:lstStyle/>
          <a:p>
            <a:pPr algn="ctr"/>
            <a:r>
              <a:rPr lang="en-IN" sz="2400" b="1" dirty="0" smtClean="0">
                <a:solidFill>
                  <a:srgbClr val="AB875D"/>
                </a:solidFill>
                <a:latin typeface="Times New Roman" panose="02020603050405020304" pitchFamily="18" charset="0"/>
                <a:cs typeface="Times New Roman" panose="02020603050405020304" pitchFamily="18" charset="0"/>
              </a:rPr>
              <a:t>Basic Text Validation</a:t>
            </a:r>
          </a:p>
          <a:p>
            <a:r>
              <a:rPr lang="en-IN" sz="2400" dirty="0" smtClean="0">
                <a:solidFill>
                  <a:srgbClr val="AB875D"/>
                </a:solidFill>
                <a:latin typeface="Times New Roman" panose="02020603050405020304" pitchFamily="18" charset="0"/>
                <a:cs typeface="Times New Roman" panose="02020603050405020304" pitchFamily="18" charset="0"/>
              </a:rPr>
              <a:t>&lt;</a:t>
            </a:r>
            <a:r>
              <a:rPr lang="en-IN" sz="2400" dirty="0">
                <a:solidFill>
                  <a:srgbClr val="AB875D"/>
                </a:solidFill>
                <a:latin typeface="Times New Roman" panose="02020603050405020304" pitchFamily="18" charset="0"/>
                <a:cs typeface="Times New Roman" panose="02020603050405020304" pitchFamily="18" charset="0"/>
              </a:rPr>
              <a:t>input type="</a:t>
            </a:r>
            <a:r>
              <a:rPr lang="en-IN" sz="2400" dirty="0">
                <a:solidFill>
                  <a:srgbClr val="8F9C6C"/>
                </a:solidFill>
                <a:latin typeface="Times New Roman" panose="02020603050405020304" pitchFamily="18" charset="0"/>
                <a:cs typeface="Times New Roman" panose="02020603050405020304" pitchFamily="18" charset="0"/>
              </a:rPr>
              <a:t>text</a:t>
            </a:r>
            <a:r>
              <a:rPr lang="en-IN" sz="2400" dirty="0">
                <a:solidFill>
                  <a:srgbClr val="AB875D"/>
                </a:solidFill>
                <a:latin typeface="Times New Roman" panose="02020603050405020304" pitchFamily="18" charset="0"/>
                <a:cs typeface="Times New Roman" panose="02020603050405020304" pitchFamily="18" charset="0"/>
              </a:rPr>
              <a:t>" required</a:t>
            </a:r>
            <a:r>
              <a:rPr lang="en-IN" sz="2400" dirty="0" smtClean="0">
                <a:solidFill>
                  <a:srgbClr val="AB875D"/>
                </a:solidFill>
                <a:latin typeface="Times New Roman" panose="02020603050405020304" pitchFamily="18" charset="0"/>
                <a:cs typeface="Times New Roman" panose="02020603050405020304" pitchFamily="18" charset="0"/>
              </a:rPr>
              <a:t>&gt;</a:t>
            </a:r>
          </a:p>
          <a:p>
            <a:endParaRPr lang="en-IN" sz="2400" dirty="0" smtClean="0">
              <a:solidFill>
                <a:srgbClr val="AB875D"/>
              </a:solidFill>
              <a:latin typeface="Times New Roman" panose="02020603050405020304" pitchFamily="18" charset="0"/>
              <a:cs typeface="Times New Roman" panose="02020603050405020304" pitchFamily="18" charset="0"/>
            </a:endParaRPr>
          </a:p>
          <a:p>
            <a:endParaRPr lang="en-IN" sz="2400" dirty="0" smtClean="0">
              <a:solidFill>
                <a:srgbClr val="AB875D"/>
              </a:solidFill>
              <a:latin typeface="Times New Roman" panose="02020603050405020304" pitchFamily="18" charset="0"/>
              <a:cs typeface="Times New Roman" panose="02020603050405020304" pitchFamily="18" charset="0"/>
            </a:endParaRPr>
          </a:p>
          <a:p>
            <a:endParaRPr lang="en-IN" sz="2400" dirty="0">
              <a:solidFill>
                <a:srgbClr val="AB875D"/>
              </a:solidFill>
              <a:latin typeface="Times New Roman" panose="02020603050405020304" pitchFamily="18" charset="0"/>
              <a:cs typeface="Times New Roman" panose="02020603050405020304" pitchFamily="18" charset="0"/>
            </a:endParaRPr>
          </a:p>
          <a:p>
            <a:endParaRPr lang="en-IN" sz="2400" dirty="0" smtClean="0">
              <a:solidFill>
                <a:srgbClr val="AB875D"/>
              </a:solidFill>
              <a:latin typeface="Times New Roman" panose="02020603050405020304" pitchFamily="18" charset="0"/>
              <a:cs typeface="Times New Roman" panose="02020603050405020304" pitchFamily="18" charset="0"/>
            </a:endParaRPr>
          </a:p>
          <a:p>
            <a:endParaRPr lang="en-IN" sz="2400" dirty="0" smtClean="0">
              <a:solidFill>
                <a:srgbClr val="AB875D"/>
              </a:solidFill>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&lt;input </a:t>
            </a:r>
            <a:r>
              <a:rPr lang="en-IN" sz="2400" dirty="0">
                <a:latin typeface="Times New Roman" panose="02020603050405020304" pitchFamily="18" charset="0"/>
                <a:cs typeface="Times New Roman" panose="02020603050405020304" pitchFamily="18" charset="0"/>
              </a:rPr>
              <a:t>type="text" </a:t>
            </a:r>
            <a:r>
              <a:rPr lang="en-IN" sz="2400" dirty="0" err="1">
                <a:latin typeface="Times New Roman" panose="02020603050405020304" pitchFamily="18" charset="0"/>
                <a:cs typeface="Times New Roman" panose="02020603050405020304" pitchFamily="18" charset="0"/>
              </a:rPr>
              <a:t>minlength</a:t>
            </a: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maxlength</a:t>
            </a:r>
            <a:r>
              <a:rPr lang="en-IN" sz="2400" dirty="0">
                <a:latin typeface="Times New Roman" panose="02020603050405020304" pitchFamily="18" charset="0"/>
                <a:cs typeface="Times New Roman" panose="02020603050405020304" pitchFamily="18" charset="0"/>
              </a:rPr>
              <a:t>="12</a:t>
            </a:r>
            <a:r>
              <a:rPr lang="en-IN" sz="2400" dirty="0" smtClean="0">
                <a:latin typeface="Times New Roman" panose="02020603050405020304" pitchFamily="18" charset="0"/>
                <a:cs typeface="Times New Roman" panose="02020603050405020304" pitchFamily="18" charset="0"/>
              </a:rPr>
              <a:t>"&gt;</a:t>
            </a: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p:txBody>
      </p:sp>
      <p:pic>
        <p:nvPicPr>
          <p:cNvPr id="1026" name="Picture 2" descr="https://css-tricks.com/wp-content/uploads/2017/06/required-inp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47" y="1923068"/>
            <a:ext cx="8402358" cy="1706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ss-tricks.com/wp-content/uploads/2017/06/characters-in-firefo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47" y="4147243"/>
            <a:ext cx="8858250" cy="15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81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38" y="472881"/>
            <a:ext cx="11180190" cy="452431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Password Validation</a:t>
            </a:r>
          </a:p>
          <a:p>
            <a:pPr algn="ct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&lt;input type="password" pattern="^(?=.*\d)(?=.*[a-z])(?=.*[A-Z])(?!.*\s).*$" required&gt;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&lt;input type="password" pattern="^(?=.*\d)(?=.*[a-z])(?=.*[A-Z])(?!.*\s).*$“</a:t>
            </a:r>
          </a:p>
          <a:p>
            <a:r>
              <a:rPr lang="en-IN" sz="2400" dirty="0">
                <a:latin typeface="Times New Roman" panose="02020603050405020304" pitchFamily="18" charset="0"/>
                <a:cs typeface="Times New Roman" panose="02020603050405020304" pitchFamily="18" charset="0"/>
              </a:rPr>
              <a:t> title="Please include at least 1 uppercase character, 1 lowercase character, and 1 number." required&gt;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&lt;input type="password" </a:t>
            </a:r>
            <a:r>
              <a:rPr lang="en-IN" sz="2400" dirty="0" err="1">
                <a:latin typeface="Times New Roman" panose="02020603050405020304" pitchFamily="18" charset="0"/>
                <a:cs typeface="Times New Roman" panose="02020603050405020304" pitchFamily="18" charset="0"/>
              </a:rPr>
              <a:t>minlength</a:t>
            </a:r>
            <a:r>
              <a:rPr lang="en-IN" sz="2400" dirty="0">
                <a:latin typeface="Times New Roman" panose="02020603050405020304" pitchFamily="18" charset="0"/>
                <a:cs typeface="Times New Roman" panose="02020603050405020304" pitchFamily="18" charset="0"/>
              </a:rPr>
              <a:t>="8" pattern="^(?=.*\d)(?=.*[a-z])(?=.*[A-Z])(?!.*\s).*$" </a:t>
            </a:r>
          </a:p>
          <a:p>
            <a:r>
              <a:rPr lang="en-IN" sz="2400" dirty="0">
                <a:latin typeface="Times New Roman" panose="02020603050405020304" pitchFamily="18" charset="0"/>
                <a:cs typeface="Times New Roman" panose="02020603050405020304" pitchFamily="18" charset="0"/>
              </a:rPr>
              <a:t>title="Please include at least 1 uppercase character, 1 lowercase character, and 1 number." required&gt;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21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499" y="928988"/>
            <a:ext cx="11453567" cy="4524315"/>
          </a:xfrm>
          <a:prstGeom prst="rect">
            <a:avLst/>
          </a:prstGeom>
        </p:spPr>
        <p:txBody>
          <a:bodyPr wrap="square">
            <a:spAutoFit/>
          </a:bodyPr>
          <a:lstStyle/>
          <a:p>
            <a:pPr algn="just"/>
            <a:r>
              <a:rPr lang="en-IN" sz="3200" b="0" i="0" dirty="0" smtClean="0">
                <a:solidFill>
                  <a:srgbClr val="000000"/>
                </a:solidFill>
                <a:effectLst/>
                <a:latin typeface="Times New Roman" panose="02020603050405020304" pitchFamily="18" charset="0"/>
                <a:cs typeface="Times New Roman" panose="02020603050405020304" pitchFamily="18" charset="0"/>
              </a:rPr>
              <a:t>JavaScript provides a way to validate form's data on the client's computer before sending it to the web server. Form validation generally performs two functions.</a:t>
            </a:r>
          </a:p>
          <a:p>
            <a:pPr algn="just">
              <a:buFont typeface="Arial" panose="020B0604020202020204" pitchFamily="34" charset="0"/>
              <a:buChar char="•"/>
            </a:pPr>
            <a:r>
              <a:rPr lang="en-IN" sz="3200" b="1" i="0" dirty="0" smtClean="0">
                <a:solidFill>
                  <a:srgbClr val="000000"/>
                </a:solidFill>
                <a:effectLst/>
                <a:latin typeface="Times New Roman" panose="02020603050405020304" pitchFamily="18" charset="0"/>
                <a:cs typeface="Times New Roman" panose="02020603050405020304" pitchFamily="18" charset="0"/>
              </a:rPr>
              <a:t>Basic Validation</a:t>
            </a:r>
            <a:r>
              <a:rPr lang="en-IN" sz="3200" b="0" i="0" dirty="0" smtClean="0">
                <a:solidFill>
                  <a:srgbClr val="000000"/>
                </a:solidFill>
                <a:effectLst/>
                <a:latin typeface="Times New Roman" panose="02020603050405020304" pitchFamily="18" charset="0"/>
                <a:cs typeface="Times New Roman" panose="02020603050405020304" pitchFamily="18" charset="0"/>
              </a:rPr>
              <a:t> − First of all, the form must be checked to make sure all the mandatory fields are filled in. It would require just a loop through each field in the form and check for data.</a:t>
            </a:r>
          </a:p>
          <a:p>
            <a:pPr algn="just">
              <a:buFont typeface="Arial" panose="020B0604020202020204" pitchFamily="34" charset="0"/>
              <a:buChar char="•"/>
            </a:pPr>
            <a:r>
              <a:rPr lang="en-IN" sz="3200" b="1" i="0" dirty="0" smtClean="0">
                <a:solidFill>
                  <a:srgbClr val="000000"/>
                </a:solidFill>
                <a:effectLst/>
                <a:latin typeface="Times New Roman" panose="02020603050405020304" pitchFamily="18" charset="0"/>
                <a:cs typeface="Times New Roman" panose="02020603050405020304" pitchFamily="18" charset="0"/>
              </a:rPr>
              <a:t>Data Format Validation</a:t>
            </a:r>
            <a:r>
              <a:rPr lang="en-IN" sz="3200" b="0" i="0" dirty="0" smtClean="0">
                <a:solidFill>
                  <a:srgbClr val="000000"/>
                </a:solidFill>
                <a:effectLst/>
                <a:latin typeface="Times New Roman" panose="02020603050405020304" pitchFamily="18" charset="0"/>
                <a:cs typeface="Times New Roman" panose="02020603050405020304" pitchFamily="18" charset="0"/>
              </a:rPr>
              <a:t> − Secondly, the data that is entered must be checked for correct form and value. Your code must include appropriate logic to test correctness of data.</a:t>
            </a:r>
            <a:endParaRPr lang="en-IN" sz="3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564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482" y="1368401"/>
            <a:ext cx="11285462" cy="2677656"/>
          </a:xfrm>
          <a:prstGeom prst="rect">
            <a:avLst/>
          </a:prstGeom>
        </p:spPr>
        <p:txBody>
          <a:bodyPr wrap="none">
            <a:spAutoFit/>
          </a:bodyPr>
          <a:lstStyle/>
          <a:p>
            <a:r>
              <a:rPr lang="en-IN" sz="2800" dirty="0" smtClean="0">
                <a:solidFill>
                  <a:srgbClr val="AB875D"/>
                </a:solidFill>
                <a:latin typeface="Times New Roman" panose="02020603050405020304" pitchFamily="18" charset="0"/>
                <a:cs typeface="Times New Roman" panose="02020603050405020304" pitchFamily="18" charset="0"/>
              </a:rPr>
              <a:t>Validating a </a:t>
            </a:r>
            <a:r>
              <a:rPr lang="en-IN" sz="2800" dirty="0" smtClean="0">
                <a:solidFill>
                  <a:srgbClr val="AB875D"/>
                </a:solidFill>
                <a:latin typeface="Times New Roman" panose="02020603050405020304" pitchFamily="18" charset="0"/>
                <a:cs typeface="Times New Roman" panose="02020603050405020304" pitchFamily="18" charset="0"/>
              </a:rPr>
              <a:t>number:</a:t>
            </a:r>
          </a:p>
          <a:p>
            <a:endParaRPr lang="en-IN" sz="2800" dirty="0" smtClean="0">
              <a:solidFill>
                <a:srgbClr val="AB875D"/>
              </a:solidFill>
              <a:latin typeface="Times New Roman" panose="02020603050405020304" pitchFamily="18" charset="0"/>
              <a:cs typeface="Times New Roman" panose="02020603050405020304" pitchFamily="18" charset="0"/>
            </a:endParaRPr>
          </a:p>
          <a:p>
            <a:r>
              <a:rPr lang="en-IN" sz="2800" dirty="0" smtClean="0">
                <a:solidFill>
                  <a:srgbClr val="AB875D"/>
                </a:solidFill>
                <a:latin typeface="Times New Roman" panose="02020603050405020304" pitchFamily="18" charset="0"/>
                <a:cs typeface="Times New Roman" panose="02020603050405020304" pitchFamily="18" charset="0"/>
              </a:rPr>
              <a:t>&lt;</a:t>
            </a:r>
            <a:r>
              <a:rPr lang="en-IN" sz="2800" dirty="0">
                <a:solidFill>
                  <a:srgbClr val="AB875D"/>
                </a:solidFill>
                <a:latin typeface="Times New Roman" panose="02020603050405020304" pitchFamily="18" charset="0"/>
                <a:cs typeface="Times New Roman" panose="02020603050405020304" pitchFamily="18" charset="0"/>
              </a:rPr>
              <a:t>input type="</a:t>
            </a:r>
            <a:r>
              <a:rPr lang="en-IN" sz="2800" dirty="0">
                <a:solidFill>
                  <a:srgbClr val="8F9C6C"/>
                </a:solidFill>
                <a:latin typeface="Times New Roman" panose="02020603050405020304" pitchFamily="18" charset="0"/>
                <a:cs typeface="Times New Roman" panose="02020603050405020304" pitchFamily="18" charset="0"/>
              </a:rPr>
              <a:t>number</a:t>
            </a:r>
            <a:r>
              <a:rPr lang="en-IN" sz="2800" dirty="0">
                <a:solidFill>
                  <a:srgbClr val="AB875D"/>
                </a:solidFill>
                <a:latin typeface="Times New Roman" panose="02020603050405020304" pitchFamily="18" charset="0"/>
                <a:cs typeface="Times New Roman" panose="02020603050405020304" pitchFamily="18" charset="0"/>
              </a:rPr>
              <a:t>" pattern="</a:t>
            </a:r>
            <a:r>
              <a:rPr lang="en-IN" sz="2800" dirty="0">
                <a:solidFill>
                  <a:srgbClr val="8F9C6C"/>
                </a:solidFill>
                <a:latin typeface="Times New Roman" panose="02020603050405020304" pitchFamily="18" charset="0"/>
                <a:cs typeface="Times New Roman" panose="02020603050405020304" pitchFamily="18" charset="0"/>
              </a:rPr>
              <a:t>[-+]?[0-9</a:t>
            </a:r>
            <a:r>
              <a:rPr lang="en-IN" sz="2800" dirty="0" smtClean="0">
                <a:solidFill>
                  <a:srgbClr val="8F9C6C"/>
                </a:solidFill>
                <a:latin typeface="Times New Roman" panose="02020603050405020304" pitchFamily="18" charset="0"/>
                <a:cs typeface="Times New Roman" panose="02020603050405020304" pitchFamily="18" charset="0"/>
              </a:rPr>
              <a:t>]</a:t>
            </a:r>
            <a:r>
              <a:rPr lang="en-IN" sz="2800" dirty="0" smtClean="0">
                <a:solidFill>
                  <a:srgbClr val="AB875D"/>
                </a:solidFill>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&lt;input type="number" step="any" pattern="[-+]?[0-9]*[.,]?[0-9</a:t>
            </a:r>
            <a:r>
              <a:rPr lang="en-IN" sz="2800" dirty="0" smtClean="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&lt;input type="number" min="3" max="42" pattern="[3-9]|[1-3][0-9]|4[0-2</a:t>
            </a:r>
            <a:r>
              <a:rPr lang="en-IN" sz="2800" dirty="0" smtClean="0">
                <a:latin typeface="Times New Roman" panose="02020603050405020304" pitchFamily="18" charset="0"/>
                <a:cs typeface="Times New Roman" panose="02020603050405020304" pitchFamily="18" charset="0"/>
              </a:rPr>
              <a:t>]"&gt;</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4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693" y="1713571"/>
            <a:ext cx="11019934" cy="3046988"/>
          </a:xfrm>
          <a:prstGeom prst="rect">
            <a:avLst/>
          </a:prstGeom>
        </p:spPr>
        <p:txBody>
          <a:bodyPr wrap="square">
            <a:spAutoFit/>
          </a:bodyPr>
          <a:lstStyle/>
          <a:p>
            <a:r>
              <a:rPr lang="en-IN" sz="2400" dirty="0" smtClean="0">
                <a:solidFill>
                  <a:srgbClr val="AB875D"/>
                </a:solidFill>
                <a:latin typeface="Times New Roman" panose="02020603050405020304" pitchFamily="18" charset="0"/>
                <a:cs typeface="Times New Roman" panose="02020603050405020304" pitchFamily="18" charset="0"/>
              </a:rPr>
              <a:t>Validating </a:t>
            </a:r>
            <a:r>
              <a:rPr lang="en-IN" sz="2400" dirty="0" smtClean="0">
                <a:solidFill>
                  <a:srgbClr val="AB875D"/>
                </a:solidFill>
                <a:latin typeface="Times New Roman" panose="02020603050405020304" pitchFamily="18" charset="0"/>
                <a:cs typeface="Times New Roman" panose="02020603050405020304" pitchFamily="18" charset="0"/>
              </a:rPr>
              <a:t>Date</a:t>
            </a:r>
          </a:p>
          <a:p>
            <a:endParaRPr lang="en-IN" sz="2400" dirty="0" smtClean="0">
              <a:solidFill>
                <a:srgbClr val="AB875D"/>
              </a:solidFill>
              <a:latin typeface="Times New Roman" panose="02020603050405020304" pitchFamily="18" charset="0"/>
              <a:cs typeface="Times New Roman" panose="02020603050405020304" pitchFamily="18" charset="0"/>
            </a:endParaRPr>
          </a:p>
          <a:p>
            <a:r>
              <a:rPr lang="en-IN" sz="2400" dirty="0" smtClean="0">
                <a:solidFill>
                  <a:srgbClr val="AB875D"/>
                </a:solidFill>
                <a:latin typeface="Times New Roman" panose="02020603050405020304" pitchFamily="18" charset="0"/>
                <a:cs typeface="Times New Roman" panose="02020603050405020304" pitchFamily="18" charset="0"/>
              </a:rPr>
              <a:t>&lt;</a:t>
            </a:r>
            <a:r>
              <a:rPr lang="en-IN" sz="2400" dirty="0">
                <a:solidFill>
                  <a:srgbClr val="AB875D"/>
                </a:solidFill>
                <a:latin typeface="Times New Roman" panose="02020603050405020304" pitchFamily="18" charset="0"/>
                <a:cs typeface="Times New Roman" panose="02020603050405020304" pitchFamily="18" charset="0"/>
              </a:rPr>
              <a:t>input type="</a:t>
            </a:r>
            <a:r>
              <a:rPr lang="en-IN" sz="2400" dirty="0">
                <a:solidFill>
                  <a:srgbClr val="8F9C6C"/>
                </a:solidFill>
                <a:latin typeface="Times New Roman" panose="02020603050405020304" pitchFamily="18" charset="0"/>
                <a:cs typeface="Times New Roman" panose="02020603050405020304" pitchFamily="18" charset="0"/>
              </a:rPr>
              <a:t>date</a:t>
            </a:r>
            <a:r>
              <a:rPr lang="en-IN" sz="2400" dirty="0">
                <a:solidFill>
                  <a:srgbClr val="AB875D"/>
                </a:solidFill>
                <a:latin typeface="Times New Roman" panose="02020603050405020304" pitchFamily="18" charset="0"/>
                <a:cs typeface="Times New Roman" panose="02020603050405020304" pitchFamily="18" charset="0"/>
              </a:rPr>
              <a:t>" pattern="</a:t>
            </a:r>
            <a:r>
              <a:rPr lang="en-IN" sz="2400" dirty="0">
                <a:solidFill>
                  <a:srgbClr val="8F9C6C"/>
                </a:solidFill>
                <a:latin typeface="Times New Roman" panose="02020603050405020304" pitchFamily="18" charset="0"/>
                <a:cs typeface="Times New Roman" panose="02020603050405020304" pitchFamily="18" charset="0"/>
              </a:rPr>
              <a:t>(?:19|20)[0-9]{2}-(?:(?:0[1-9]|1[0-2])-(?:0[1-9]|1[0-9]|2[0-9])|(?:(?!02)(?:0[1-9]|1[0-2])-(?:30))|(?:(?:0[13578]|1[02])-31</a:t>
            </a:r>
            <a:r>
              <a:rPr lang="en-IN" sz="2400" dirty="0" smtClean="0">
                <a:solidFill>
                  <a:srgbClr val="8F9C6C"/>
                </a:solidFill>
                <a:latin typeface="Times New Roman" panose="02020603050405020304" pitchFamily="18" charset="0"/>
                <a:cs typeface="Times New Roman" panose="02020603050405020304" pitchFamily="18" charset="0"/>
              </a:rPr>
              <a:t>))</a:t>
            </a:r>
            <a:r>
              <a:rPr lang="en-IN" sz="2400" dirty="0" smtClean="0">
                <a:solidFill>
                  <a:srgbClr val="AB875D"/>
                </a:solidFill>
                <a:latin typeface="Times New Roman" panose="02020603050405020304" pitchFamily="18" charset="0"/>
                <a:cs typeface="Times New Roman" panose="02020603050405020304" pitchFamily="18" charset="0"/>
              </a:rPr>
              <a:t>"&gt;</a:t>
            </a:r>
          </a:p>
          <a:p>
            <a:endParaRPr lang="en-IN" sz="2400" dirty="0" smtClean="0">
              <a:solidFill>
                <a:srgbClr val="AB875D"/>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&lt;input type="time" pattern="(0[0-9]|1[0-9]|2[0-3])(:[0-5][0-9</a:t>
            </a:r>
            <a:r>
              <a:rPr lang="en-IN" sz="2400" dirty="0" smtClean="0">
                <a:latin typeface="Times New Roman" panose="02020603050405020304" pitchFamily="18" charset="0"/>
                <a:cs typeface="Times New Roman" panose="02020603050405020304" pitchFamily="18" charset="0"/>
              </a:rPr>
              <a:t>])"&gt;</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&lt;input type="month" pattern="(?:19|20)[0-9]{2}-(?:(?:0[1-9]|1[0-2]))"&gt;</a:t>
            </a:r>
          </a:p>
        </p:txBody>
      </p:sp>
    </p:spTree>
    <p:extLst>
      <p:ext uri="{BB962C8B-B14F-4D97-AF65-F5344CB8AC3E}">
        <p14:creationId xmlns:p14="http://schemas.microsoft.com/office/powerpoint/2010/main" val="61336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7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8923" y="696940"/>
            <a:ext cx="9766169" cy="3970318"/>
          </a:xfrm>
          <a:prstGeom prst="rect">
            <a:avLst/>
          </a:prstGeom>
        </p:spPr>
        <p:txBody>
          <a:bodyPr wrap="square">
            <a:spAutoFit/>
          </a:bodyPr>
          <a:lstStyle/>
          <a:p>
            <a:pPr marL="285750" indent="-285750">
              <a:buFont typeface="Wingdings" panose="05000000000000000000" pitchFamily="2" charset="2"/>
              <a:buChar char="Ø"/>
            </a:pPr>
            <a:r>
              <a:rPr lang="en-IN" sz="2800" dirty="0">
                <a:solidFill>
                  <a:srgbClr val="000000"/>
                </a:solidFill>
                <a:latin typeface="Times New Roman" panose="02020603050405020304" pitchFamily="18" charset="0"/>
                <a:cs typeface="Times New Roman" panose="02020603050405020304" pitchFamily="18" charset="0"/>
              </a:rPr>
              <a:t>It is important to validate the form submitted by the user because it can have inappropriate values. So validation is must</a:t>
            </a:r>
            <a:r>
              <a:rPr lang="en-IN" sz="2800" dirty="0" smtClean="0">
                <a:solidFill>
                  <a:srgbClr val="000000"/>
                </a:solidFill>
                <a:latin typeface="Times New Roman" panose="02020603050405020304" pitchFamily="18" charset="0"/>
                <a:cs typeface="Times New Roman" panose="02020603050405020304" pitchFamily="18" charset="0"/>
              </a:rPr>
              <a:t>.</a:t>
            </a:r>
          </a:p>
          <a:p>
            <a:endParaRPr lang="en-IN" sz="2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solidFill>
                  <a:srgbClr val="000000"/>
                </a:solidFill>
                <a:latin typeface="Times New Roman" panose="02020603050405020304" pitchFamily="18" charset="0"/>
                <a:cs typeface="Times New Roman" panose="02020603050405020304" pitchFamily="18" charset="0"/>
              </a:rPr>
              <a:t>The JavaScript provides you the facility the validate the form on the client side so processing will be fast than server-side validation. </a:t>
            </a:r>
            <a:endParaRPr lang="en-IN" sz="2800" dirty="0" smtClean="0">
              <a:solidFill>
                <a:srgbClr val="000000"/>
              </a:solidFill>
              <a:latin typeface="Times New Roman" panose="02020603050405020304" pitchFamily="18" charset="0"/>
              <a:cs typeface="Times New Roman" panose="02020603050405020304" pitchFamily="18" charset="0"/>
            </a:endParaRPr>
          </a:p>
          <a:p>
            <a:endParaRPr lang="en-IN" sz="2800"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Through </a:t>
            </a:r>
            <a:r>
              <a:rPr lang="en-IN" sz="2800" dirty="0">
                <a:solidFill>
                  <a:srgbClr val="000000"/>
                </a:solidFill>
                <a:latin typeface="Times New Roman" panose="02020603050405020304" pitchFamily="18" charset="0"/>
                <a:cs typeface="Times New Roman" panose="02020603050405020304" pitchFamily="18" charset="0"/>
              </a:rPr>
              <a:t>JavaScript, we can validate name, password, email, date, mobile number </a:t>
            </a:r>
            <a:r>
              <a:rPr lang="en-IN" sz="2800" dirty="0" err="1">
                <a:solidFill>
                  <a:srgbClr val="000000"/>
                </a:solidFill>
                <a:latin typeface="Times New Roman" panose="02020603050405020304" pitchFamily="18" charset="0"/>
                <a:cs typeface="Times New Roman" panose="02020603050405020304" pitchFamily="18" charset="0"/>
              </a:rPr>
              <a:t>etc</a:t>
            </a:r>
            <a:r>
              <a:rPr lang="en-IN" sz="2800" dirty="0">
                <a:solidFill>
                  <a:srgbClr val="000000"/>
                </a:solidFill>
                <a:latin typeface="Times New Roman" panose="02020603050405020304" pitchFamily="18" charset="0"/>
                <a:cs typeface="Times New Roman" panose="02020603050405020304" pitchFamily="18" charset="0"/>
              </a:rPr>
              <a:t> fields.</a:t>
            </a:r>
            <a:endParaRPr lang="en-IN"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97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499" y="220541"/>
            <a:ext cx="11528981" cy="6555641"/>
          </a:xfrm>
          <a:prstGeom prst="rect">
            <a:avLst/>
          </a:prstGeom>
        </p:spPr>
        <p:txBody>
          <a:bodyPr wrap="square">
            <a:spAutoFit/>
          </a:bodyPr>
          <a:lstStyle/>
          <a:p>
            <a:r>
              <a:rPr lang="en-IN" sz="2800" b="1" dirty="0">
                <a:solidFill>
                  <a:srgbClr val="4D4D4D"/>
                </a:solidFill>
                <a:latin typeface="Times New Roman" panose="02020603050405020304" pitchFamily="18" charset="0"/>
                <a:cs typeface="Times New Roman" panose="02020603050405020304" pitchFamily="18" charset="0"/>
              </a:rPr>
              <a:t>What validation checks in the form? It’s meant to check the following things</a:t>
            </a:r>
            <a:r>
              <a:rPr lang="en-IN" sz="2800" dirty="0">
                <a:solidFill>
                  <a:srgbClr val="4D4D4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Check for Empty Field: Has the user left required field empty. If it’s there, returns alert message.</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Check for Numbers: User entered number in the text field where number is required, say in a Contact field.</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Check for Alphabets: Has the user entered characters in alphabets, say in name field.</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Check for Numbers and Letters: If a text input is all alphanumeric characters (numbers and letters), say in a message field</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Check for Characters:  Has the user entered correct number of characters. (Useful when restricting the length of a username and/or password)</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Select for Drop Down List Item: If a selection has been made from HTML select input (the drop down selector)</a:t>
            </a:r>
          </a:p>
          <a:p>
            <a:pPr>
              <a:buFont typeface="Arial" panose="020B0604020202020204" pitchFamily="34" charset="0"/>
              <a:buChar char="•"/>
            </a:pPr>
            <a:r>
              <a:rPr lang="en-IN" sz="2800" dirty="0">
                <a:solidFill>
                  <a:srgbClr val="4D4D4D"/>
                </a:solidFill>
                <a:latin typeface="Times New Roman" panose="02020603050405020304" pitchFamily="18" charset="0"/>
                <a:cs typeface="Times New Roman" panose="02020603050405020304" pitchFamily="18" charset="0"/>
              </a:rPr>
              <a:t>Email Validation: has the user entered valid email address.</a:t>
            </a:r>
            <a:endParaRPr lang="en-IN" sz="2800" b="0" i="0" dirty="0">
              <a:solidFill>
                <a:srgbClr val="4D4D4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53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339" y="-79653"/>
            <a:ext cx="11453567" cy="6555641"/>
          </a:xfrm>
          <a:prstGeom prst="rect">
            <a:avLst/>
          </a:prstGeom>
        </p:spPr>
        <p:txBody>
          <a:bodyPr wrap="square">
            <a:spAutoFit/>
          </a:bodyPr>
          <a:lstStyle/>
          <a:p>
            <a:pPr algn="ctr"/>
            <a:r>
              <a:rPr lang="en-IN" sz="2000" b="1" dirty="0" smtClean="0">
                <a:solidFill>
                  <a:srgbClr val="006699"/>
                </a:solidFill>
                <a:latin typeface="Times New Roman" panose="02020603050405020304" pitchFamily="18" charset="0"/>
                <a:cs typeface="Times New Roman" panose="02020603050405020304" pitchFamily="18" charset="0"/>
              </a:rPr>
              <a:t>Form Validation Example</a:t>
            </a:r>
          </a:p>
          <a:p>
            <a:r>
              <a:rPr lang="en-IN" sz="2000" b="1" dirty="0" smtClean="0">
                <a:solidFill>
                  <a:srgbClr val="006699"/>
                </a:solidFill>
                <a:latin typeface="Times New Roman" panose="02020603050405020304" pitchFamily="18" charset="0"/>
                <a:cs typeface="Times New Roman" panose="02020603050405020304" pitchFamily="18" charset="0"/>
              </a:rPr>
              <a:t>&lt;</a:t>
            </a:r>
            <a:r>
              <a:rPr lang="en-IN" sz="2000" b="1" dirty="0">
                <a:solidFill>
                  <a:srgbClr val="006699"/>
                </a:solidFill>
                <a:latin typeface="Times New Roman" panose="02020603050405020304" pitchFamily="18" charset="0"/>
                <a:cs typeface="Times New Roman" panose="02020603050405020304" pitchFamily="18" charset="0"/>
              </a:rPr>
              <a:t>script&gt;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function </a:t>
            </a:r>
            <a:r>
              <a:rPr lang="en-IN" sz="2000" dirty="0" err="1">
                <a:solidFill>
                  <a:srgbClr val="000000"/>
                </a:solidFill>
                <a:latin typeface="Times New Roman" panose="02020603050405020304" pitchFamily="18" charset="0"/>
                <a:cs typeface="Times New Roman" panose="02020603050405020304" pitchFamily="18" charset="0"/>
              </a:rPr>
              <a:t>validateform</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err="1">
                <a:solidFill>
                  <a:srgbClr val="000000"/>
                </a:solidFill>
                <a:latin typeface="Times New Roman" panose="02020603050405020304" pitchFamily="18" charset="0"/>
                <a:cs typeface="Times New Roman" panose="02020603050405020304" pitchFamily="18" charset="0"/>
              </a:rPr>
              <a:t>var</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name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err="1">
                <a:solidFill>
                  <a:srgbClr val="0000FF"/>
                </a:solidFill>
                <a:latin typeface="Times New Roman" panose="02020603050405020304" pitchFamily="18" charset="0"/>
                <a:cs typeface="Times New Roman" panose="02020603050405020304" pitchFamily="18" charset="0"/>
              </a:rPr>
              <a:t>document</a:t>
            </a:r>
            <a:r>
              <a:rPr lang="en-IN" sz="2000" dirty="0" err="1">
                <a:solidFill>
                  <a:srgbClr val="000000"/>
                </a:solidFill>
                <a:latin typeface="Times New Roman" panose="02020603050405020304" pitchFamily="18" charset="0"/>
                <a:cs typeface="Times New Roman" panose="02020603050405020304" pitchFamily="18" charset="0"/>
              </a:rPr>
              <a:t>.myform.name.value</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err="1">
                <a:solidFill>
                  <a:srgbClr val="000000"/>
                </a:solidFill>
                <a:latin typeface="Times New Roman" panose="02020603050405020304" pitchFamily="18" charset="0"/>
                <a:cs typeface="Times New Roman" panose="02020603050405020304" pitchFamily="18" charset="0"/>
              </a:rPr>
              <a:t>var</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password</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err="1">
                <a:solidFill>
                  <a:srgbClr val="0000FF"/>
                </a:solidFill>
                <a:latin typeface="Times New Roman" panose="02020603050405020304" pitchFamily="18" charset="0"/>
                <a:cs typeface="Times New Roman" panose="02020603050405020304" pitchFamily="18" charset="0"/>
              </a:rPr>
              <a:t>document</a:t>
            </a:r>
            <a:r>
              <a:rPr lang="en-IN" sz="2000" dirty="0" err="1">
                <a:solidFill>
                  <a:srgbClr val="000000"/>
                </a:solidFill>
                <a:latin typeface="Times New Roman" panose="02020603050405020304" pitchFamily="18" charset="0"/>
                <a:cs typeface="Times New Roman" panose="02020603050405020304" pitchFamily="18" charset="0"/>
              </a:rPr>
              <a:t>.myform.password.value</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if (</a:t>
            </a:r>
            <a:r>
              <a:rPr lang="en-IN" sz="2000" dirty="0">
                <a:solidFill>
                  <a:srgbClr val="FF0000"/>
                </a:solidFill>
                <a:latin typeface="Times New Roman" panose="02020603050405020304" pitchFamily="18" charset="0"/>
                <a:cs typeface="Times New Roman" panose="02020603050405020304" pitchFamily="18" charset="0"/>
              </a:rPr>
              <a:t>name</a:t>
            </a:r>
            <a:r>
              <a:rPr lang="en-IN" sz="2000" dirty="0">
                <a:solidFill>
                  <a:srgbClr val="000000"/>
                </a:solidFill>
                <a:latin typeface="Times New Roman" panose="02020603050405020304" pitchFamily="18" charset="0"/>
                <a:cs typeface="Times New Roman" panose="02020603050405020304" pitchFamily="18" charset="0"/>
              </a:rPr>
              <a:t>==null || </a:t>
            </a:r>
            <a:r>
              <a:rPr lang="en-IN" sz="2000" dirty="0">
                <a:solidFill>
                  <a:srgbClr val="FF0000"/>
                </a:solidFill>
                <a:latin typeface="Times New Roman" panose="02020603050405020304" pitchFamily="18" charset="0"/>
                <a:cs typeface="Times New Roman" panose="02020603050405020304" pitchFamily="18" charset="0"/>
              </a:rPr>
              <a:t>name</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  alert("Name can't be blank");  </a:t>
            </a:r>
          </a:p>
          <a:p>
            <a:r>
              <a:rPr lang="en-IN" sz="2000" dirty="0">
                <a:solidFill>
                  <a:srgbClr val="000000"/>
                </a:solidFill>
                <a:latin typeface="Times New Roman" panose="02020603050405020304" pitchFamily="18" charset="0"/>
                <a:cs typeface="Times New Roman" panose="02020603050405020304" pitchFamily="18" charset="0"/>
              </a:rPr>
              <a:t>  return false;  </a:t>
            </a:r>
          </a:p>
          <a:p>
            <a:r>
              <a:rPr lang="en-IN" sz="2000" dirty="0">
                <a:solidFill>
                  <a:srgbClr val="000000"/>
                </a:solidFill>
                <a:latin typeface="Times New Roman" panose="02020603050405020304" pitchFamily="18" charset="0"/>
                <a:cs typeface="Times New Roman" panose="02020603050405020304" pitchFamily="18" charset="0"/>
              </a:rPr>
              <a:t>}else if(</a:t>
            </a:r>
            <a:r>
              <a:rPr lang="en-IN" sz="2000" dirty="0" err="1">
                <a:solidFill>
                  <a:srgbClr val="000000"/>
                </a:solidFill>
                <a:latin typeface="Times New Roman" panose="02020603050405020304" pitchFamily="18" charset="0"/>
                <a:cs typeface="Times New Roman" panose="02020603050405020304" pitchFamily="18" charset="0"/>
              </a:rPr>
              <a:t>password.length</a:t>
            </a:r>
            <a:r>
              <a:rPr lang="en-IN" sz="2000" b="1" dirty="0">
                <a:solidFill>
                  <a:srgbClr val="006699"/>
                </a:solidFill>
                <a:latin typeface="Times New Roman" panose="02020603050405020304" pitchFamily="18" charset="0"/>
                <a:cs typeface="Times New Roman" panose="02020603050405020304" pitchFamily="18" charset="0"/>
              </a:rPr>
              <a:t>&lt;6</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  alert("Password must be at least 6 characters long.");  </a:t>
            </a:r>
          </a:p>
          <a:p>
            <a:r>
              <a:rPr lang="en-IN" sz="2000" dirty="0">
                <a:solidFill>
                  <a:srgbClr val="000000"/>
                </a:solidFill>
                <a:latin typeface="Times New Roman" panose="02020603050405020304" pitchFamily="18" charset="0"/>
                <a:cs typeface="Times New Roman" panose="02020603050405020304" pitchFamily="18" charset="0"/>
              </a:rPr>
              <a:t>  return false;  </a:t>
            </a:r>
          </a:p>
          <a:p>
            <a:r>
              <a:rPr lang="en-IN" sz="2000" dirty="0">
                <a:solidFill>
                  <a:srgbClr val="000000"/>
                </a:solidFill>
                <a:latin typeface="Times New Roman" panose="02020603050405020304" pitchFamily="18" charset="0"/>
                <a:cs typeface="Times New Roman" panose="02020603050405020304" pitchFamily="18" charset="0"/>
              </a:rPr>
              <a:t>  }  </a:t>
            </a:r>
          </a:p>
          <a:p>
            <a:r>
              <a:rPr lang="en-IN" sz="2000" dirty="0">
                <a:solidFill>
                  <a:srgbClr val="000000"/>
                </a:solidFill>
                <a:latin typeface="Times New Roman" panose="02020603050405020304" pitchFamily="18" charset="0"/>
                <a:cs typeface="Times New Roman" panose="02020603050405020304" pitchFamily="18" charset="0"/>
              </a:rPr>
              <a:t>}  </a:t>
            </a:r>
          </a:p>
          <a:p>
            <a:r>
              <a:rPr lang="en-IN" sz="2000" b="1" dirty="0">
                <a:solidFill>
                  <a:srgbClr val="006699"/>
                </a:solidFill>
                <a:latin typeface="Times New Roman" panose="02020603050405020304" pitchFamily="18" charset="0"/>
                <a:cs typeface="Times New Roman" panose="02020603050405020304" pitchFamily="18" charset="0"/>
              </a:rPr>
              <a:t>&lt;/script&gt;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b="1" dirty="0">
                <a:solidFill>
                  <a:srgbClr val="006699"/>
                </a:solidFill>
                <a:latin typeface="Times New Roman" panose="02020603050405020304" pitchFamily="18" charset="0"/>
                <a:cs typeface="Times New Roman" panose="02020603050405020304" pitchFamily="18" charset="0"/>
              </a:rPr>
              <a:t>&lt;body&gt;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b="1" dirty="0">
                <a:solidFill>
                  <a:srgbClr val="006699"/>
                </a:solidFill>
                <a:latin typeface="Times New Roman" panose="02020603050405020304" pitchFamily="18" charset="0"/>
                <a:cs typeface="Times New Roman" panose="02020603050405020304" pitchFamily="18" charset="0"/>
              </a:rPr>
              <a:t>&lt;form</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name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a:t>
            </a:r>
            <a:r>
              <a:rPr lang="en-IN" sz="2000" dirty="0" err="1">
                <a:solidFill>
                  <a:srgbClr val="0000FF"/>
                </a:solidFill>
                <a:latin typeface="Times New Roman" panose="02020603050405020304" pitchFamily="18" charset="0"/>
                <a:cs typeface="Times New Roman" panose="02020603050405020304" pitchFamily="18" charset="0"/>
              </a:rPr>
              <a:t>myform</a:t>
            </a:r>
            <a:r>
              <a:rPr lang="en-IN" sz="2000" dirty="0">
                <a:solidFill>
                  <a:srgbClr val="0000FF"/>
                </a:solidFill>
                <a:latin typeface="Times New Roman" panose="02020603050405020304" pitchFamily="18" charset="0"/>
                <a:cs typeface="Times New Roman" panose="02020603050405020304" pitchFamily="18" charset="0"/>
              </a:rPr>
              <a: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method</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"post"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action</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a:t>
            </a:r>
            <a:r>
              <a:rPr lang="en-IN" sz="2000" dirty="0" err="1">
                <a:solidFill>
                  <a:srgbClr val="0000FF"/>
                </a:solidFill>
                <a:latin typeface="Times New Roman" panose="02020603050405020304" pitchFamily="18" charset="0"/>
                <a:cs typeface="Times New Roman" panose="02020603050405020304" pitchFamily="18" charset="0"/>
              </a:rPr>
              <a:t>abc.jsp</a:t>
            </a:r>
            <a:r>
              <a:rPr lang="en-IN" sz="2000" dirty="0">
                <a:solidFill>
                  <a:srgbClr val="0000FF"/>
                </a:solidFill>
                <a:latin typeface="Times New Roman" panose="02020603050405020304" pitchFamily="18" charset="0"/>
                <a:cs typeface="Times New Roman" panose="02020603050405020304" pitchFamily="18" charset="0"/>
              </a:rPr>
              <a: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onsubmit</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"return </a:t>
            </a:r>
            <a:r>
              <a:rPr lang="en-IN" sz="2000" dirty="0" err="1">
                <a:solidFill>
                  <a:srgbClr val="0000FF"/>
                </a:solidFill>
                <a:latin typeface="Times New Roman" panose="02020603050405020304" pitchFamily="18" charset="0"/>
                <a:cs typeface="Times New Roman" panose="02020603050405020304" pitchFamily="18" charset="0"/>
              </a:rPr>
              <a:t>validateform</a:t>
            </a:r>
            <a:r>
              <a:rPr lang="en-IN" sz="2000" dirty="0">
                <a:solidFill>
                  <a:srgbClr val="0000FF"/>
                </a:solidFill>
                <a:latin typeface="Times New Roman" panose="02020603050405020304" pitchFamily="18" charset="0"/>
                <a:cs typeface="Times New Roman" panose="02020603050405020304" pitchFamily="18" charset="0"/>
              </a:rPr>
              <a:t>()"</a:t>
            </a: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6699"/>
                </a:solidFill>
                <a:latin typeface="Times New Roman" panose="02020603050405020304" pitchFamily="18" charset="0"/>
                <a:cs typeface="Times New Roman" panose="02020603050405020304" pitchFamily="18" charset="0"/>
              </a:rPr>
              <a:t>&gt;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Name: </a:t>
            </a:r>
            <a:r>
              <a:rPr lang="en-IN" sz="2000" b="1" dirty="0">
                <a:solidFill>
                  <a:srgbClr val="006699"/>
                </a:solidFill>
                <a:latin typeface="Times New Roman" panose="02020603050405020304" pitchFamily="18" charset="0"/>
                <a:cs typeface="Times New Roman" panose="02020603050405020304" pitchFamily="18" charset="0"/>
              </a:rPr>
              <a:t>&lt;input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type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"text"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name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"name"</a:t>
            </a:r>
            <a:r>
              <a:rPr lang="en-IN" sz="2000" b="1" dirty="0">
                <a:solidFill>
                  <a:srgbClr val="006699"/>
                </a:solidFill>
                <a:latin typeface="Times New Roman" panose="02020603050405020304" pitchFamily="18" charset="0"/>
                <a:cs typeface="Times New Roman" panose="02020603050405020304" pitchFamily="18" charset="0"/>
              </a:rPr>
              <a:t>&gt;&lt;</a:t>
            </a:r>
            <a:r>
              <a:rPr lang="en-IN" sz="2000" b="1" dirty="0" err="1">
                <a:solidFill>
                  <a:srgbClr val="006699"/>
                </a:solidFill>
                <a:latin typeface="Times New Roman" panose="02020603050405020304" pitchFamily="18" charset="0"/>
                <a:cs typeface="Times New Roman" panose="02020603050405020304" pitchFamily="18" charset="0"/>
              </a:rPr>
              <a:t>br</a:t>
            </a:r>
            <a:r>
              <a:rPr lang="en-IN" sz="2000" b="1" dirty="0">
                <a:solidFill>
                  <a:srgbClr val="006699"/>
                </a:solidFill>
                <a:latin typeface="Times New Roman" panose="02020603050405020304" pitchFamily="18" charset="0"/>
                <a:cs typeface="Times New Roman" panose="02020603050405020304" pitchFamily="18" charset="0"/>
              </a:rPr>
              <a:t>/&gt;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Password: </a:t>
            </a:r>
            <a:r>
              <a:rPr lang="en-IN" sz="2000" b="1" dirty="0">
                <a:solidFill>
                  <a:srgbClr val="006699"/>
                </a:solidFill>
                <a:latin typeface="Times New Roman" panose="02020603050405020304" pitchFamily="18" charset="0"/>
                <a:cs typeface="Times New Roman" panose="02020603050405020304" pitchFamily="18" charset="0"/>
              </a:rPr>
              <a:t>&lt;input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type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"password"</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name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"password"</a:t>
            </a:r>
            <a:r>
              <a:rPr lang="en-IN" sz="2000" b="1" dirty="0">
                <a:solidFill>
                  <a:srgbClr val="006699"/>
                </a:solidFill>
                <a:latin typeface="Times New Roman" panose="02020603050405020304" pitchFamily="18" charset="0"/>
                <a:cs typeface="Times New Roman" panose="02020603050405020304" pitchFamily="18" charset="0"/>
              </a:rPr>
              <a:t>&gt;&lt;</a:t>
            </a:r>
            <a:r>
              <a:rPr lang="en-IN" sz="2000" b="1" dirty="0" err="1">
                <a:solidFill>
                  <a:srgbClr val="006699"/>
                </a:solidFill>
                <a:latin typeface="Times New Roman" panose="02020603050405020304" pitchFamily="18" charset="0"/>
                <a:cs typeface="Times New Roman" panose="02020603050405020304" pitchFamily="18" charset="0"/>
              </a:rPr>
              <a:t>br</a:t>
            </a:r>
            <a:r>
              <a:rPr lang="en-IN" sz="2000" b="1" dirty="0">
                <a:solidFill>
                  <a:srgbClr val="006699"/>
                </a:solidFill>
                <a:latin typeface="Times New Roman" panose="02020603050405020304" pitchFamily="18" charset="0"/>
                <a:cs typeface="Times New Roman" panose="02020603050405020304" pitchFamily="18" charset="0"/>
              </a:rPr>
              <a:t>/&gt;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b="1" dirty="0">
                <a:solidFill>
                  <a:srgbClr val="006699"/>
                </a:solidFill>
                <a:latin typeface="Times New Roman" panose="02020603050405020304" pitchFamily="18" charset="0"/>
                <a:cs typeface="Times New Roman" panose="02020603050405020304" pitchFamily="18" charset="0"/>
              </a:rPr>
              <a:t>&lt;input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type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"submit"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value</a:t>
            </a:r>
            <a:r>
              <a:rPr lang="en-IN" sz="2000" dirty="0">
                <a:solidFill>
                  <a:srgbClr val="000000"/>
                </a:solidFill>
                <a:latin typeface="Times New Roman" panose="02020603050405020304" pitchFamily="18" charset="0"/>
                <a:cs typeface="Times New Roman" panose="02020603050405020304" pitchFamily="18" charset="0"/>
              </a:rPr>
              <a:t>=</a:t>
            </a:r>
            <a:r>
              <a:rPr lang="en-IN" sz="2000" dirty="0">
                <a:solidFill>
                  <a:srgbClr val="0000FF"/>
                </a:solidFill>
                <a:latin typeface="Times New Roman" panose="02020603050405020304" pitchFamily="18" charset="0"/>
                <a:cs typeface="Times New Roman" panose="02020603050405020304" pitchFamily="18" charset="0"/>
              </a:rPr>
              <a:t>"register"</a:t>
            </a:r>
            <a:r>
              <a:rPr lang="en-IN" sz="2000" b="1" dirty="0">
                <a:solidFill>
                  <a:srgbClr val="006699"/>
                </a:solidFill>
                <a:latin typeface="Times New Roman" panose="02020603050405020304" pitchFamily="18" charset="0"/>
                <a:cs typeface="Times New Roman" panose="02020603050405020304" pitchFamily="18" charset="0"/>
              </a:rPr>
              <a:t>&gt;</a:t>
            </a:r>
            <a:r>
              <a:rPr lang="en-IN" sz="2000" dirty="0">
                <a:solidFill>
                  <a:srgbClr val="000000"/>
                </a:solidFill>
                <a:latin typeface="Times New Roman" panose="02020603050405020304" pitchFamily="18" charset="0"/>
                <a:cs typeface="Times New Roman" panose="02020603050405020304" pitchFamily="18" charset="0"/>
              </a:rPr>
              <a:t>  </a:t>
            </a:r>
          </a:p>
          <a:p>
            <a:r>
              <a:rPr lang="en-IN" sz="2000" b="1" dirty="0">
                <a:solidFill>
                  <a:srgbClr val="006699"/>
                </a:solidFill>
                <a:latin typeface="Times New Roman" panose="02020603050405020304" pitchFamily="18" charset="0"/>
                <a:cs typeface="Times New Roman" panose="02020603050405020304" pitchFamily="18" charset="0"/>
              </a:rPr>
              <a:t>&lt;/form&gt;</a:t>
            </a:r>
            <a:r>
              <a:rPr lang="en-IN" sz="2000" dirty="0">
                <a:solidFill>
                  <a:srgbClr val="000000"/>
                </a:solidFill>
                <a:latin typeface="Times New Roman" panose="02020603050405020304" pitchFamily="18" charset="0"/>
                <a:cs typeface="Times New Roman" panose="02020603050405020304" pitchFamily="18" charset="0"/>
              </a:rPr>
              <a:t>  </a:t>
            </a:r>
            <a:endParaRPr lang="en-I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62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645" y="404017"/>
            <a:ext cx="11265031" cy="5909310"/>
          </a:xfrm>
          <a:prstGeom prst="rect">
            <a:avLst/>
          </a:prstGeom>
        </p:spPr>
        <p:txBody>
          <a:bodyPr wrap="square">
            <a:spAutoFit/>
          </a:bodyPr>
          <a:lstStyle/>
          <a:p>
            <a:pPr algn="ctr"/>
            <a:r>
              <a:rPr lang="en-IN" b="1" dirty="0" smtClean="0">
                <a:solidFill>
                  <a:srgbClr val="006699"/>
                </a:solidFill>
                <a:latin typeface="verdana" panose="020B0604030504040204" pitchFamily="34" charset="0"/>
              </a:rPr>
              <a:t>Retype Password Validation</a:t>
            </a:r>
          </a:p>
          <a:p>
            <a:r>
              <a:rPr lang="en-IN" b="1" dirty="0" smtClean="0">
                <a:solidFill>
                  <a:srgbClr val="006699"/>
                </a:solidFill>
                <a:latin typeface="verdana" panose="020B0604030504040204" pitchFamily="34" charset="0"/>
              </a:rPr>
              <a:t>&lt;</a:t>
            </a:r>
            <a:r>
              <a:rPr lang="en-IN" b="1" dirty="0">
                <a:solidFill>
                  <a:srgbClr val="006699"/>
                </a:solidFill>
                <a:latin typeface="verdana" panose="020B0604030504040204" pitchFamily="34" charset="0"/>
              </a:rPr>
              <a:t>script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type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"text/</a:t>
            </a:r>
            <a:r>
              <a:rPr lang="en-IN" dirty="0" err="1">
                <a:solidFill>
                  <a:srgbClr val="0000FF"/>
                </a:solidFill>
                <a:latin typeface="verdana" panose="020B0604030504040204" pitchFamily="34" charset="0"/>
              </a:rPr>
              <a:t>javascript</a:t>
            </a:r>
            <a:r>
              <a:rPr lang="en-IN" dirty="0">
                <a:solidFill>
                  <a:srgbClr val="0000FF"/>
                </a:solidFill>
                <a:latin typeface="verdana" panose="020B0604030504040204" pitchFamily="34" charset="0"/>
              </a:rPr>
              <a:t>"</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matchpass</a:t>
            </a:r>
            <a:r>
              <a:rPr lang="en-IN" dirty="0">
                <a:solidFill>
                  <a:srgbClr val="000000"/>
                </a:solidFill>
                <a:latin typeface="verdana" panose="020B0604030504040204" pitchFamily="34" charset="0"/>
              </a:rPr>
              <a:t>(){  </a:t>
            </a:r>
          </a:p>
          <a:p>
            <a:r>
              <a:rPr lang="en-IN" dirty="0" err="1">
                <a:solidFill>
                  <a:srgbClr val="000000"/>
                </a:solidFill>
                <a:latin typeface="verdana" panose="020B0604030504040204" pitchFamily="34" charset="0"/>
              </a:rPr>
              <a:t>var</a:t>
            </a:r>
            <a:r>
              <a:rPr lang="en-IN" dirty="0">
                <a:solidFill>
                  <a:srgbClr val="000000"/>
                </a:solidFill>
                <a:latin typeface="verdana" panose="020B0604030504040204" pitchFamily="34" charset="0"/>
              </a:rPr>
              <a:t> </a:t>
            </a:r>
            <a:r>
              <a:rPr lang="en-IN" dirty="0" err="1">
                <a:solidFill>
                  <a:srgbClr val="FF0000"/>
                </a:solidFill>
                <a:latin typeface="verdana" panose="020B0604030504040204" pitchFamily="34" charset="0"/>
              </a:rPr>
              <a:t>firstpassword</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document</a:t>
            </a:r>
            <a:r>
              <a:rPr lang="en-IN" dirty="0">
                <a:solidFill>
                  <a:srgbClr val="000000"/>
                </a:solidFill>
                <a:latin typeface="verdana" panose="020B0604030504040204" pitchFamily="34" charset="0"/>
              </a:rPr>
              <a:t>.f1.password.value;  </a:t>
            </a:r>
          </a:p>
          <a:p>
            <a:r>
              <a:rPr lang="en-IN" dirty="0" err="1">
                <a:solidFill>
                  <a:srgbClr val="000000"/>
                </a:solidFill>
                <a:latin typeface="verdana" panose="020B0604030504040204" pitchFamily="34" charset="0"/>
              </a:rPr>
              <a:t>var</a:t>
            </a:r>
            <a:r>
              <a:rPr lang="en-IN" dirty="0">
                <a:solidFill>
                  <a:srgbClr val="000000"/>
                </a:solidFill>
                <a:latin typeface="verdana" panose="020B0604030504040204" pitchFamily="34" charset="0"/>
              </a:rPr>
              <a:t> </a:t>
            </a:r>
            <a:r>
              <a:rPr lang="en-IN" dirty="0" err="1">
                <a:solidFill>
                  <a:srgbClr val="FF0000"/>
                </a:solidFill>
                <a:latin typeface="verdana" panose="020B0604030504040204" pitchFamily="34" charset="0"/>
              </a:rPr>
              <a:t>secondpassword</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document</a:t>
            </a:r>
            <a:r>
              <a:rPr lang="en-IN" dirty="0">
                <a:solidFill>
                  <a:srgbClr val="000000"/>
                </a:solidFill>
                <a:latin typeface="verdana" panose="020B0604030504040204" pitchFamily="34" charset="0"/>
              </a:rPr>
              <a:t>.f1.password2.value;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if(</a:t>
            </a:r>
            <a:r>
              <a:rPr lang="en-IN" dirty="0" err="1">
                <a:solidFill>
                  <a:srgbClr val="FF0000"/>
                </a:solidFill>
                <a:latin typeface="verdana" panose="020B0604030504040204" pitchFamily="34" charset="0"/>
              </a:rPr>
              <a:t>firstpassword</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secondpassword</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return true;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else{  </a:t>
            </a:r>
          </a:p>
          <a:p>
            <a:r>
              <a:rPr lang="en-IN" dirty="0">
                <a:solidFill>
                  <a:srgbClr val="000000"/>
                </a:solidFill>
                <a:latin typeface="verdana" panose="020B0604030504040204" pitchFamily="34" charset="0"/>
              </a:rPr>
              <a:t>alert("password must be same!");  </a:t>
            </a:r>
          </a:p>
          <a:p>
            <a:r>
              <a:rPr lang="en-IN" dirty="0">
                <a:solidFill>
                  <a:srgbClr val="000000"/>
                </a:solidFill>
                <a:latin typeface="verdana" panose="020B0604030504040204" pitchFamily="34" charset="0"/>
              </a:rPr>
              <a:t>return false;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&lt;/script&gt;</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&lt;form</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name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"f1"</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action</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register.jsp</a:t>
            </a:r>
            <a:r>
              <a:rPr lang="en-IN" dirty="0">
                <a:solidFill>
                  <a:srgbClr val="0000FF"/>
                </a:solidFill>
                <a:latin typeface="verdana" panose="020B0604030504040204" pitchFamily="34" charset="0"/>
              </a:rPr>
              <a:t>"</a:t>
            </a:r>
            <a:r>
              <a:rPr lang="en-IN" dirty="0">
                <a:solidFill>
                  <a:srgbClr val="000000"/>
                </a:solidFill>
                <a:latin typeface="verdana" panose="020B0604030504040204" pitchFamily="34" charset="0"/>
              </a:rPr>
              <a:t> </a:t>
            </a:r>
            <a:r>
              <a:rPr lang="en-IN" dirty="0" err="1">
                <a:solidFill>
                  <a:srgbClr val="FF0000"/>
                </a:solidFill>
                <a:latin typeface="verdana" panose="020B0604030504040204" pitchFamily="34" charset="0"/>
              </a:rPr>
              <a:t>onsubmit</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"return </a:t>
            </a:r>
            <a:r>
              <a:rPr lang="en-IN" dirty="0" err="1">
                <a:solidFill>
                  <a:srgbClr val="0000FF"/>
                </a:solidFill>
                <a:latin typeface="verdana" panose="020B0604030504040204" pitchFamily="34" charset="0"/>
              </a:rPr>
              <a:t>matchpass</a:t>
            </a:r>
            <a:r>
              <a:rPr lang="en-IN" dirty="0">
                <a:solidFill>
                  <a:srgbClr val="0000FF"/>
                </a:solidFill>
                <a:latin typeface="verdana" panose="020B0604030504040204" pitchFamily="34" charset="0"/>
              </a:rPr>
              <a:t>()"</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Password:</a:t>
            </a:r>
            <a:r>
              <a:rPr lang="en-IN" b="1" dirty="0">
                <a:solidFill>
                  <a:srgbClr val="006699"/>
                </a:solidFill>
                <a:latin typeface="verdana" panose="020B0604030504040204" pitchFamily="34" charset="0"/>
              </a:rPr>
              <a:t>&lt;input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type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"password"</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name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"password"</a:t>
            </a:r>
            <a:r>
              <a:rPr lang="en-IN" dirty="0">
                <a:solidFill>
                  <a:srgbClr val="000000"/>
                </a:solidFill>
                <a:latin typeface="verdana" panose="020B0604030504040204" pitchFamily="34" charset="0"/>
              </a:rPr>
              <a:t> </a:t>
            </a:r>
            <a:r>
              <a:rPr lang="en-IN" b="1" dirty="0">
                <a:solidFill>
                  <a:srgbClr val="006699"/>
                </a:solidFill>
                <a:latin typeface="verdana" panose="020B0604030504040204" pitchFamily="34" charset="0"/>
              </a:rPr>
              <a:t>/&gt;&lt;</a:t>
            </a:r>
            <a:r>
              <a:rPr lang="en-IN" b="1" dirty="0" err="1">
                <a:solidFill>
                  <a:srgbClr val="006699"/>
                </a:solidFill>
                <a:latin typeface="verdana" panose="020B0604030504040204" pitchFamily="34" charset="0"/>
              </a:rPr>
              <a:t>br</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Re-enter Password:</a:t>
            </a:r>
            <a:r>
              <a:rPr lang="en-IN" b="1" dirty="0">
                <a:solidFill>
                  <a:srgbClr val="006699"/>
                </a:solidFill>
                <a:latin typeface="verdana" panose="020B0604030504040204" pitchFamily="34" charset="0"/>
              </a:rPr>
              <a:t>&lt;input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type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"password"</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name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"password2"</a:t>
            </a:r>
            <a:r>
              <a:rPr lang="en-IN" b="1" dirty="0">
                <a:solidFill>
                  <a:srgbClr val="006699"/>
                </a:solidFill>
                <a:latin typeface="verdana" panose="020B0604030504040204" pitchFamily="34" charset="0"/>
              </a:rPr>
              <a:t>/&gt;&lt;</a:t>
            </a:r>
            <a:r>
              <a:rPr lang="en-IN" b="1" dirty="0" err="1">
                <a:solidFill>
                  <a:srgbClr val="006699"/>
                </a:solidFill>
                <a:latin typeface="verdana" panose="020B0604030504040204" pitchFamily="34" charset="0"/>
              </a:rPr>
              <a:t>br</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type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"submit"</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&lt;/form&gt;</a:t>
            </a:r>
            <a:r>
              <a:rPr lang="en-IN" dirty="0">
                <a:solidFill>
                  <a:srgbClr val="000000"/>
                </a:solidFill>
                <a:latin typeface="verdana" panose="020B0604030504040204" pitchFamily="34" charset="0"/>
              </a:rPr>
              <a:t>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7425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119" y="889844"/>
            <a:ext cx="10435473" cy="4524315"/>
          </a:xfrm>
          <a:prstGeom prst="rect">
            <a:avLst/>
          </a:prstGeom>
        </p:spPr>
        <p:txBody>
          <a:bodyPr wrap="square">
            <a:spAutoFit/>
          </a:bodyPr>
          <a:lstStyle/>
          <a:p>
            <a:pPr algn="ctr">
              <a:buFont typeface="+mj-lt"/>
              <a:buAutoNum type="arabicPeriod"/>
            </a:pPr>
            <a:r>
              <a:rPr lang="en-IN" b="1" dirty="0" smtClean="0">
                <a:solidFill>
                  <a:srgbClr val="006699"/>
                </a:solidFill>
                <a:latin typeface="verdana" panose="020B0604030504040204" pitchFamily="34" charset="0"/>
              </a:rPr>
              <a:t>Number Validation</a:t>
            </a:r>
          </a:p>
          <a:p>
            <a:r>
              <a:rPr lang="en-IN" b="1" dirty="0" smtClean="0">
                <a:solidFill>
                  <a:srgbClr val="006699"/>
                </a:solidFill>
                <a:latin typeface="verdana" panose="020B0604030504040204" pitchFamily="34" charset="0"/>
              </a:rPr>
              <a:t>&lt;</a:t>
            </a:r>
            <a:r>
              <a:rPr lang="en-IN" b="1" dirty="0">
                <a:solidFill>
                  <a:srgbClr val="006699"/>
                </a:solidFill>
                <a:latin typeface="verdana" panose="020B0604030504040204" pitchFamily="34" charset="0"/>
              </a:rPr>
              <a:t>script&gt;</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function validate(){  </a:t>
            </a:r>
          </a:p>
          <a:p>
            <a:r>
              <a:rPr lang="en-IN" dirty="0" err="1">
                <a:solidFill>
                  <a:srgbClr val="000000"/>
                </a:solidFill>
                <a:latin typeface="verdana" panose="020B0604030504040204" pitchFamily="34" charset="0"/>
              </a:rPr>
              <a:t>var</a:t>
            </a:r>
            <a:r>
              <a:rPr lang="en-IN" dirty="0">
                <a:solidFill>
                  <a:srgbClr val="000000"/>
                </a:solidFill>
                <a:latin typeface="verdana" panose="020B0604030504040204" pitchFamily="34" charset="0"/>
              </a:rPr>
              <a:t> </a:t>
            </a:r>
            <a:r>
              <a:rPr lang="en-IN" dirty="0" err="1">
                <a:solidFill>
                  <a:srgbClr val="FF0000"/>
                </a:solidFill>
                <a:latin typeface="verdana" panose="020B0604030504040204" pitchFamily="34" charset="0"/>
              </a:rPr>
              <a:t>num</a:t>
            </a:r>
            <a:r>
              <a:rPr lang="en-IN" dirty="0">
                <a:solidFill>
                  <a:srgbClr val="000000"/>
                </a:solidFill>
                <a:latin typeface="verdana" panose="020B0604030504040204" pitchFamily="34" charset="0"/>
              </a:rPr>
              <a:t>=</a:t>
            </a:r>
            <a:r>
              <a:rPr lang="en-IN" dirty="0" err="1">
                <a:solidFill>
                  <a:srgbClr val="0000FF"/>
                </a:solidFill>
                <a:latin typeface="verdana" panose="020B0604030504040204" pitchFamily="34" charset="0"/>
              </a:rPr>
              <a:t>document</a:t>
            </a:r>
            <a:r>
              <a:rPr lang="en-IN" dirty="0" err="1">
                <a:solidFill>
                  <a:srgbClr val="000000"/>
                </a:solidFill>
                <a:latin typeface="verdana" panose="020B0604030504040204" pitchFamily="34" charset="0"/>
              </a:rPr>
              <a:t>.myform.num.value</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if (</a:t>
            </a:r>
            <a:r>
              <a:rPr lang="en-IN" dirty="0" err="1">
                <a:solidFill>
                  <a:srgbClr val="000000"/>
                </a:solidFill>
                <a:latin typeface="verdana" panose="020B0604030504040204" pitchFamily="34" charset="0"/>
              </a:rPr>
              <a:t>isNaN</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num</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document.getElementById</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numloc</a:t>
            </a:r>
            <a:r>
              <a:rPr lang="en-IN" dirty="0">
                <a:solidFill>
                  <a:srgbClr val="000000"/>
                </a:solidFill>
                <a:latin typeface="verdana" panose="020B0604030504040204" pitchFamily="34" charset="0"/>
              </a:rPr>
              <a:t>")</a:t>
            </a:r>
            <a:r>
              <a:rPr lang="en-IN" dirty="0">
                <a:solidFill>
                  <a:srgbClr val="FF0000"/>
                </a:solidFill>
                <a:latin typeface="verdana" panose="020B0604030504040204" pitchFamily="34" charset="0"/>
              </a:rPr>
              <a:t>.</a:t>
            </a:r>
            <a:r>
              <a:rPr lang="en-IN" dirty="0" err="1">
                <a:solidFill>
                  <a:srgbClr val="FF0000"/>
                </a:solidFill>
                <a:latin typeface="verdana" panose="020B0604030504040204" pitchFamily="34" charset="0"/>
              </a:rPr>
              <a:t>innerHTML</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"Enter Numeric value only"</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return false;  </a:t>
            </a:r>
          </a:p>
          <a:p>
            <a:r>
              <a:rPr lang="en-IN" dirty="0">
                <a:solidFill>
                  <a:srgbClr val="000000"/>
                </a:solidFill>
                <a:latin typeface="verdana" panose="020B0604030504040204" pitchFamily="34" charset="0"/>
              </a:rPr>
              <a:t>}else{  </a:t>
            </a:r>
          </a:p>
          <a:p>
            <a:r>
              <a:rPr lang="en-IN" dirty="0">
                <a:solidFill>
                  <a:srgbClr val="000000"/>
                </a:solidFill>
                <a:latin typeface="verdana" panose="020B0604030504040204" pitchFamily="34" charset="0"/>
              </a:rPr>
              <a:t>  return true;  </a:t>
            </a:r>
          </a:p>
          <a:p>
            <a:r>
              <a:rPr lang="en-IN" dirty="0">
                <a:solidFill>
                  <a:srgbClr val="000000"/>
                </a:solidFill>
                <a:latin typeface="verdana" panose="020B0604030504040204" pitchFamily="34" charset="0"/>
              </a:rPr>
              <a:t>  }  </a:t>
            </a:r>
          </a:p>
          <a:p>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&lt;/script&gt;</a:t>
            </a:r>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&lt;form</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name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myform</a:t>
            </a:r>
            <a:r>
              <a:rPr lang="en-IN" dirty="0">
                <a:solidFill>
                  <a:srgbClr val="0000FF"/>
                </a:solidFill>
                <a:latin typeface="verdana" panose="020B0604030504040204" pitchFamily="34" charset="0"/>
              </a:rPr>
              <a:t>"</a:t>
            </a:r>
            <a:r>
              <a:rPr lang="en-IN" dirty="0">
                <a:solidFill>
                  <a:srgbClr val="000000"/>
                </a:solidFill>
                <a:latin typeface="verdana" panose="020B0604030504040204" pitchFamily="34" charset="0"/>
              </a:rPr>
              <a:t> </a:t>
            </a:r>
            <a:r>
              <a:rPr lang="en-IN" dirty="0" err="1">
                <a:solidFill>
                  <a:srgbClr val="FF0000"/>
                </a:solidFill>
                <a:latin typeface="verdana" panose="020B0604030504040204" pitchFamily="34" charset="0"/>
              </a:rPr>
              <a:t>onsubmit</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"return validate()"</a:t>
            </a:r>
            <a:r>
              <a:rPr lang="en-IN" dirty="0">
                <a:solidFill>
                  <a:srgbClr val="000000"/>
                </a:solidFill>
                <a:latin typeface="verdana" panose="020B0604030504040204" pitchFamily="34" charset="0"/>
              </a:rPr>
              <a:t> </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Number: </a:t>
            </a:r>
            <a:r>
              <a:rPr lang="en-IN" b="1" dirty="0">
                <a:solidFill>
                  <a:srgbClr val="006699"/>
                </a:solidFill>
                <a:latin typeface="verdana" panose="020B0604030504040204" pitchFamily="34" charset="0"/>
              </a:rPr>
              <a:t>&lt;input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type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"text"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name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num</a:t>
            </a:r>
            <a:r>
              <a:rPr lang="en-IN" dirty="0">
                <a:solidFill>
                  <a:srgbClr val="0000FF"/>
                </a:solidFill>
                <a:latin typeface="verdana" panose="020B0604030504040204" pitchFamily="34" charset="0"/>
              </a:rPr>
              <a:t>"</a:t>
            </a:r>
            <a:r>
              <a:rPr lang="en-IN" b="1" dirty="0">
                <a:solidFill>
                  <a:srgbClr val="006699"/>
                </a:solidFill>
                <a:latin typeface="verdana" panose="020B0604030504040204" pitchFamily="34" charset="0"/>
              </a:rPr>
              <a:t>&gt;&lt;span</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id</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numloc</a:t>
            </a:r>
            <a:r>
              <a:rPr lang="en-IN" dirty="0">
                <a:solidFill>
                  <a:srgbClr val="0000FF"/>
                </a:solidFill>
                <a:latin typeface="verdana" panose="020B0604030504040204" pitchFamily="34" charset="0"/>
              </a:rPr>
              <a:t>"</a:t>
            </a:r>
            <a:r>
              <a:rPr lang="en-IN" b="1" dirty="0">
                <a:solidFill>
                  <a:srgbClr val="006699"/>
                </a:solidFill>
                <a:latin typeface="verdana" panose="020B0604030504040204" pitchFamily="34" charset="0"/>
              </a:rPr>
              <a:t>&gt;&lt;/span&gt;&lt;</a:t>
            </a:r>
            <a:r>
              <a:rPr lang="en-IN" b="1" dirty="0" err="1">
                <a:solidFill>
                  <a:srgbClr val="006699"/>
                </a:solidFill>
                <a:latin typeface="verdana" panose="020B0604030504040204" pitchFamily="34" charset="0"/>
              </a:rPr>
              <a:t>br</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type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"submit"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value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"submit"</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p>
          <a:p>
            <a:r>
              <a:rPr lang="en-IN" b="1" dirty="0">
                <a:solidFill>
                  <a:srgbClr val="006699"/>
                </a:solidFill>
                <a:latin typeface="verdana" panose="020B0604030504040204" pitchFamily="34" charset="0"/>
              </a:rPr>
              <a:t>&lt;/form&gt;</a:t>
            </a:r>
            <a:r>
              <a:rPr lang="en-IN" dirty="0">
                <a:solidFill>
                  <a:srgbClr val="000000"/>
                </a:solidFill>
                <a:latin typeface="verdana" panose="020B0604030504040204" pitchFamily="34" charset="0"/>
              </a:rPr>
              <a:t>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8275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7264" y="0"/>
            <a:ext cx="10077254" cy="6740307"/>
          </a:xfrm>
          <a:prstGeom prst="rect">
            <a:avLst/>
          </a:prstGeom>
        </p:spPr>
        <p:txBody>
          <a:bodyPr wrap="square">
            <a:sp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Regular Expression</a:t>
            </a:r>
          </a:p>
          <a:p>
            <a:r>
              <a:rPr lang="en-IN" sz="2400" dirty="0">
                <a:latin typeface="Times New Roman" panose="02020603050405020304" pitchFamily="18" charset="0"/>
                <a:cs typeface="Times New Roman" panose="02020603050405020304" pitchFamily="18" charset="0"/>
              </a:rPr>
              <a:t>Regular expression helps you in pattern matching in string.</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Matches any single </a:t>
            </a:r>
            <a:r>
              <a:rPr lang="en-IN" sz="2400" dirty="0" err="1">
                <a:latin typeface="Times New Roman" panose="02020603050405020304" pitchFamily="18" charset="0"/>
                <a:cs typeface="Times New Roman" panose="02020603050405020304" pitchFamily="18" charset="0"/>
              </a:rPr>
              <a:t>charcter</a:t>
            </a:r>
            <a:r>
              <a:rPr lang="en-IN" sz="2400" dirty="0">
                <a:latin typeface="Times New Roman" panose="02020603050405020304" pitchFamily="18" charset="0"/>
                <a:cs typeface="Times New Roman" panose="02020603050405020304" pitchFamily="18" charset="0"/>
              </a:rPr>
              <a:t> except a new </a:t>
            </a:r>
            <a:r>
              <a:rPr lang="en-IN" sz="2400" dirty="0" smtClean="0">
                <a:latin typeface="Times New Roman" panose="02020603050405020304" pitchFamily="18" charset="0"/>
                <a:cs typeface="Times New Roman" panose="02020603050405020304" pitchFamily="18" charset="0"/>
              </a:rPr>
              <a:t>line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 Matches the preceding character or repeated character.</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 Matches character at the end of the line.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Matches only period.</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 Matches the beginning of a line or string.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Escapes a special character.</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 Range indicator. [a-z, A-Z]</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Escapes a special character.(e.g. escaping - by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4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IN" dirty="0"/>
              <a:t>[0-9] : It matches digital number from 0-9.</a:t>
            </a:r>
          </a:p>
          <a:p>
            <a:endParaRPr lang="en-IN" dirty="0"/>
          </a:p>
          <a:p>
            <a:r>
              <a:rPr lang="en-IN" dirty="0"/>
              <a:t>[a-z] : It matches characters from lowercase ‘a’ to lowercase ‘z’.</a:t>
            </a:r>
          </a:p>
          <a:p>
            <a:endParaRPr lang="en-IN" dirty="0"/>
          </a:p>
          <a:p>
            <a:r>
              <a:rPr lang="en-IN" dirty="0"/>
              <a:t>[A-Z] : It matches characters from uppercase ‘A’ to lowercase ‘Z’.</a:t>
            </a:r>
          </a:p>
          <a:p>
            <a:endParaRPr lang="en-IN" dirty="0"/>
          </a:p>
          <a:p>
            <a:r>
              <a:rPr lang="en-IN" dirty="0"/>
              <a:t>w: Matches a word character and underscore. (a-z, A-Z, 0-9, _).</a:t>
            </a:r>
          </a:p>
          <a:p>
            <a:endParaRPr lang="en-IN" dirty="0"/>
          </a:p>
          <a:p>
            <a:r>
              <a:rPr lang="en-IN" dirty="0"/>
              <a:t>W: Matches a non word character (%, #, @, !).</a:t>
            </a:r>
          </a:p>
          <a:p>
            <a:endParaRPr lang="en-IN" dirty="0"/>
          </a:p>
          <a:p>
            <a:r>
              <a:rPr lang="en-IN" dirty="0"/>
              <a:t>{M, N} : Donates minimum M and maximum N value.</a:t>
            </a:r>
            <a:endParaRPr lang="en-IN" dirty="0"/>
          </a:p>
        </p:txBody>
      </p:sp>
    </p:spTree>
    <p:extLst>
      <p:ext uri="{BB962C8B-B14F-4D97-AF65-F5344CB8AC3E}">
        <p14:creationId xmlns:p14="http://schemas.microsoft.com/office/powerpoint/2010/main" val="42452721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A9682A67DB4B4C9E157500BAB12C89" ma:contentTypeVersion="6" ma:contentTypeDescription="Create a new document." ma:contentTypeScope="" ma:versionID="0f0051feb5e25cc63179c76a414a6a1d">
  <xsd:schema xmlns:xsd="http://www.w3.org/2001/XMLSchema" xmlns:xs="http://www.w3.org/2001/XMLSchema" xmlns:p="http://schemas.microsoft.com/office/2006/metadata/properties" xmlns:ns2="c9b1eceb-6d13-4807-bbe9-91f3582ce97e" targetNamespace="http://schemas.microsoft.com/office/2006/metadata/properties" ma:root="true" ma:fieldsID="877ea78699783871892cb3c42e3bee60" ns2:_="">
    <xsd:import namespace="c9b1eceb-6d13-4807-bbe9-91f3582ce9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1eceb-6d13-4807-bbe9-91f3582ce9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978BF0-684B-4598-AE71-51CD6841CA64}"/>
</file>

<file path=customXml/itemProps2.xml><?xml version="1.0" encoding="utf-8"?>
<ds:datastoreItem xmlns:ds="http://schemas.openxmlformats.org/officeDocument/2006/customXml" ds:itemID="{21139CAC-F838-4215-B50A-DB05A2FA44EA}"/>
</file>

<file path=customXml/itemProps3.xml><?xml version="1.0" encoding="utf-8"?>
<ds:datastoreItem xmlns:ds="http://schemas.openxmlformats.org/officeDocument/2006/customXml" ds:itemID="{6097B87A-BA4D-48D1-8219-CA71FBC40869}"/>
</file>

<file path=docProps/app.xml><?xml version="1.0" encoding="utf-8"?>
<Properties xmlns="http://schemas.openxmlformats.org/officeDocument/2006/extended-properties" xmlns:vt="http://schemas.openxmlformats.org/officeDocument/2006/docPropsVTypes">
  <Template>Retrospect</Template>
  <TotalTime>620</TotalTime>
  <Words>1260</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Verdana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sridevi sakhamuri</dc:creator>
  <cp:lastModifiedBy>sridevi sakhamuri</cp:lastModifiedBy>
  <cp:revision>25</cp:revision>
  <dcterms:created xsi:type="dcterms:W3CDTF">2018-08-25T04:07:31Z</dcterms:created>
  <dcterms:modified xsi:type="dcterms:W3CDTF">2018-08-29T07:11:03Z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0x01010048A9682A67DB4B4C9E157500BAB12C89</vt:lpwstr>
  </property>
</Properties>
</file>