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handoutMasterIdLst>
    <p:handoutMasterId r:id="rId21"/>
  </p:handoutMasterIdLst>
  <p:sldIdLst>
    <p:sldId id="256" r:id="rId5"/>
    <p:sldId id="302" r:id="rId6"/>
    <p:sldId id="313" r:id="rId7"/>
    <p:sldId id="303" r:id="rId8"/>
    <p:sldId id="300" r:id="rId9"/>
    <p:sldId id="304" r:id="rId10"/>
    <p:sldId id="305" r:id="rId11"/>
    <p:sldId id="306" r:id="rId12"/>
    <p:sldId id="307" r:id="rId13"/>
    <p:sldId id="308" r:id="rId14"/>
    <p:sldId id="309" r:id="rId15"/>
    <p:sldId id="310" r:id="rId16"/>
    <p:sldId id="311" r:id="rId17"/>
    <p:sldId id="312"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6327"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08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I:\pythn\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7"/>
    </mc:Choice>
    <mc:Fallback>
      <c:style val="7"/>
    </mc:Fallback>
  </mc:AlternateContent>
  <c:pivotSource>
    <c:name>[Book1.xlsx]Sheet2!PivotTable1</c:name>
    <c:fmtId val="1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Year Wise Loan Amount Stats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
        <c:idx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466044235012672E-2"/>
          <c:y val="0.12411077089129255"/>
          <c:w val="0.88468222232728011"/>
          <c:h val="0.78739083357154616"/>
        </c:manualLayout>
      </c:layout>
      <c:barChart>
        <c:barDir val="col"/>
        <c:grouping val="clustered"/>
        <c:varyColors val="0"/>
        <c:ser>
          <c:idx val="0"/>
          <c:order val="0"/>
          <c:tx>
            <c:strRef>
              <c:f>Sheet2!$C$3</c:f>
              <c:strCache>
                <c:ptCount val="1"/>
                <c:pt idx="0">
                  <c:v>Total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Sheet2!$B$4:$B$9</c:f>
              <c:strCache>
                <c:ptCount val="5"/>
                <c:pt idx="0">
                  <c:v>2007</c:v>
                </c:pt>
                <c:pt idx="1">
                  <c:v>2008</c:v>
                </c:pt>
                <c:pt idx="2">
                  <c:v>2009</c:v>
                </c:pt>
                <c:pt idx="3">
                  <c:v>2010</c:v>
                </c:pt>
                <c:pt idx="4">
                  <c:v>2011</c:v>
                </c:pt>
              </c:strCache>
            </c:strRef>
          </c:cat>
          <c:val>
            <c:numRef>
              <c:f>Sheet2!$C$4:$C$9</c:f>
              <c:numCache>
                <c:formatCode>General</c:formatCode>
                <c:ptCount val="5"/>
                <c:pt idx="0">
                  <c:v>2219275</c:v>
                </c:pt>
                <c:pt idx="1">
                  <c:v>14390275</c:v>
                </c:pt>
                <c:pt idx="2">
                  <c:v>46436325</c:v>
                </c:pt>
                <c:pt idx="3">
                  <c:v>122050200</c:v>
                </c:pt>
                <c:pt idx="4">
                  <c:v>260506575</c:v>
                </c:pt>
              </c:numCache>
            </c:numRef>
          </c:val>
          <c:extLst>
            <c:ext xmlns:c16="http://schemas.microsoft.com/office/drawing/2014/chart" uri="{C3380CC4-5D6E-409C-BE32-E72D297353CC}">
              <c16:uniqueId val="{00000000-7800-49C7-8380-F443267DEB22}"/>
            </c:ext>
          </c:extLst>
        </c:ser>
        <c:dLbls>
          <c:showLegendKey val="0"/>
          <c:showVal val="0"/>
          <c:showCatName val="0"/>
          <c:showSerName val="0"/>
          <c:showPercent val="0"/>
          <c:showBubbleSize val="0"/>
        </c:dLbls>
        <c:gapWidth val="100"/>
        <c:overlap val="-24"/>
        <c:axId val="1335779455"/>
        <c:axId val="2097214431"/>
      </c:barChart>
      <c:catAx>
        <c:axId val="13357794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97214431"/>
        <c:crosses val="autoZero"/>
        <c:auto val="1"/>
        <c:lblAlgn val="ctr"/>
        <c:lblOffset val="100"/>
        <c:noMultiLvlLbl val="0"/>
      </c:catAx>
      <c:valAx>
        <c:axId val="209721443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5779455"/>
        <c:crosses val="autoZero"/>
        <c:crossBetween val="between"/>
        <c:dispUnits>
          <c:builtInUnit val="thousands"/>
          <c:dispUnitsLbl>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2B899-8A4D-A448-A912-11FC3E02E5F9}" type="doc">
      <dgm:prSet loTypeId="urn:microsoft.com/office/officeart/2005/8/layout/default" loCatId="" qsTypeId="urn:microsoft.com/office/officeart/2005/8/quickstyle/simple1" qsCatId="simple" csTypeId="urn:microsoft.com/office/officeart/2005/8/colors/colorful2" csCatId="colorful" phldr="1"/>
      <dgm:spPr/>
      <dgm:t>
        <a:bodyPr/>
        <a:lstStyle/>
        <a:p>
          <a:endParaRPr lang="en-US"/>
        </a:p>
      </dgm:t>
    </dgm:pt>
    <dgm:pt modelId="{A098314C-09DC-084B-A95C-EE53EB98965E}">
      <dgm:prSet phldrT="[Text]" custT="1"/>
      <dgm:spPr>
        <a:ln>
          <a:noFill/>
        </a:ln>
      </dgm:spPr>
      <dgm:t>
        <a:bodyPr anchor="t"/>
        <a:lstStyle/>
        <a:p>
          <a:pPr algn="l"/>
          <a:r>
            <a:rPr lang="en-US" sz="4000" b="0" dirty="0">
              <a:solidFill>
                <a:schemeClr val="tx1"/>
              </a:solidFill>
            </a:rPr>
            <a:t>KPI 1</a:t>
          </a:r>
        </a:p>
        <a:p>
          <a:pPr algn="l"/>
          <a:r>
            <a:rPr lang="en-IN" sz="2400" dirty="0">
              <a:latin typeface="+mj-lt"/>
            </a:rPr>
            <a:t>Year wise loan amount Stats</a:t>
          </a:r>
          <a:endParaRPr lang="en-US" sz="2400" b="0" dirty="0">
            <a:solidFill>
              <a:schemeClr val="tx1"/>
            </a:solidFill>
          </a:endParaRPr>
        </a:p>
      </dgm:t>
    </dgm:pt>
    <dgm:pt modelId="{72BB0B3B-DD4E-5545-8A64-D685EC51D0FD}" type="parTrans" cxnId="{F0DAD40C-5ECB-BD4A-9C10-04EBFDFC36C7}">
      <dgm:prSet/>
      <dgm:spPr/>
      <dgm:t>
        <a:bodyPr/>
        <a:lstStyle/>
        <a:p>
          <a:endParaRPr lang="en-US"/>
        </a:p>
      </dgm:t>
    </dgm:pt>
    <dgm:pt modelId="{63E1C880-184F-B74A-B17C-147AED78DF31}" type="sibTrans" cxnId="{F0DAD40C-5ECB-BD4A-9C10-04EBFDFC36C7}">
      <dgm:prSet/>
      <dgm:spPr/>
      <dgm:t>
        <a:bodyPr/>
        <a:lstStyle/>
        <a:p>
          <a:endParaRPr lang="en-US"/>
        </a:p>
      </dgm:t>
    </dgm:pt>
    <dgm:pt modelId="{E98E69E1-51C0-BE4B-AA0C-013A19DE0D2C}">
      <dgm:prSet phldrT="[Text]" custT="1"/>
      <dgm:spPr>
        <a:ln>
          <a:noFill/>
        </a:ln>
      </dgm:spPr>
      <dgm:t>
        <a:bodyPr anchor="t"/>
        <a:lstStyle/>
        <a:p>
          <a:pPr algn="l"/>
          <a:r>
            <a:rPr lang="en-US" sz="4000" b="0" i="0" u="none" dirty="0">
              <a:solidFill>
                <a:schemeClr val="tx1"/>
              </a:solidFill>
            </a:rPr>
            <a:t>KPI 2</a:t>
          </a:r>
        </a:p>
        <a:p>
          <a:pPr algn="l"/>
          <a:r>
            <a:rPr lang="en-IN" sz="2400" dirty="0">
              <a:latin typeface="+mj-lt"/>
            </a:rPr>
            <a:t>Grade and sub grade wise </a:t>
          </a:r>
          <a:r>
            <a:rPr lang="en-IN" sz="2400" dirty="0" err="1">
              <a:latin typeface="+mj-lt"/>
            </a:rPr>
            <a:t>revol_bal</a:t>
          </a:r>
          <a:endParaRPr lang="en-US" sz="2400" b="0" i="0" u="none" dirty="0">
            <a:solidFill>
              <a:schemeClr val="tx1"/>
            </a:solidFill>
          </a:endParaRPr>
        </a:p>
      </dgm:t>
    </dgm:pt>
    <dgm:pt modelId="{4E0EDBFE-E22E-044A-B0AD-DFEC6A226C08}" type="parTrans" cxnId="{A52498D3-AD49-D649-A6A9-7A55ED48BC94}">
      <dgm:prSet/>
      <dgm:spPr/>
      <dgm:t>
        <a:bodyPr/>
        <a:lstStyle/>
        <a:p>
          <a:endParaRPr lang="en-US"/>
        </a:p>
      </dgm:t>
    </dgm:pt>
    <dgm:pt modelId="{9F2D1FD0-44FD-044D-9639-EC57901D34C5}" type="sibTrans" cxnId="{A52498D3-AD49-D649-A6A9-7A55ED48BC94}">
      <dgm:prSet/>
      <dgm:spPr/>
      <dgm:t>
        <a:bodyPr/>
        <a:lstStyle/>
        <a:p>
          <a:endParaRPr lang="en-US"/>
        </a:p>
      </dgm:t>
    </dgm:pt>
    <dgm:pt modelId="{FB8B73D8-5D0D-DF41-B36B-D2F70F7FAC59}">
      <dgm:prSet phldrT="[Text]" custT="1"/>
      <dgm:spPr>
        <a:ln>
          <a:noFill/>
        </a:ln>
      </dgm:spPr>
      <dgm:t>
        <a:bodyPr anchor="t"/>
        <a:lstStyle/>
        <a:p>
          <a:pPr algn="l"/>
          <a:r>
            <a:rPr lang="en-US" sz="4000" b="0" i="0" u="none" dirty="0">
              <a:solidFill>
                <a:schemeClr val="tx1"/>
              </a:solidFill>
            </a:rPr>
            <a:t>KPI 3</a:t>
          </a:r>
        </a:p>
        <a:p>
          <a:pPr algn="l"/>
          <a:r>
            <a:rPr lang="en-IN" sz="2000" dirty="0">
              <a:latin typeface="+mj-lt"/>
            </a:rPr>
            <a:t>Total Payment for Verified Status Vs Total Payment for Non Verified Status</a:t>
          </a:r>
          <a:r>
            <a:rPr lang="en-US" sz="2000" b="0" i="0" u="none" dirty="0">
              <a:solidFill>
                <a:schemeClr val="tx1"/>
              </a:solidFill>
            </a:rPr>
            <a:t>. </a:t>
          </a:r>
          <a:endParaRPr lang="en-US" sz="2000" dirty="0">
            <a:solidFill>
              <a:schemeClr val="tx1"/>
            </a:solidFill>
          </a:endParaRPr>
        </a:p>
      </dgm:t>
    </dgm:pt>
    <dgm:pt modelId="{CDB40CD4-F065-184A-A5D0-0D49B279EFAB}" type="parTrans" cxnId="{E7FF0C57-A129-7D40-8E7F-07DFFABA8E0C}">
      <dgm:prSet/>
      <dgm:spPr/>
      <dgm:t>
        <a:bodyPr/>
        <a:lstStyle/>
        <a:p>
          <a:endParaRPr lang="en-US"/>
        </a:p>
      </dgm:t>
    </dgm:pt>
    <dgm:pt modelId="{022C9FBC-51D3-D244-836A-DBC1A23565A7}" type="sibTrans" cxnId="{E7FF0C57-A129-7D40-8E7F-07DFFABA8E0C}">
      <dgm:prSet/>
      <dgm:spPr/>
      <dgm:t>
        <a:bodyPr/>
        <a:lstStyle/>
        <a:p>
          <a:endParaRPr lang="en-US"/>
        </a:p>
      </dgm:t>
    </dgm:pt>
    <dgm:pt modelId="{1B0B2FE2-50B0-A048-BD9E-50FEB09EDFEC}">
      <dgm:prSet phldrT="[Text]" custT="1"/>
      <dgm:spPr>
        <a:ln>
          <a:noFill/>
        </a:ln>
      </dgm:spPr>
      <dgm:t>
        <a:bodyPr anchor="t"/>
        <a:lstStyle/>
        <a:p>
          <a:pPr algn="l"/>
          <a:r>
            <a:rPr lang="en-US" sz="4000" b="0" i="0" u="none" dirty="0">
              <a:solidFill>
                <a:schemeClr val="tx1"/>
              </a:solidFill>
            </a:rPr>
            <a:t>KPI 4</a:t>
          </a:r>
        </a:p>
        <a:p>
          <a:pPr algn="l"/>
          <a:r>
            <a:rPr lang="en-IN" sz="2000" dirty="0">
              <a:latin typeface="+mj-lt"/>
            </a:rPr>
            <a:t>State wise and </a:t>
          </a:r>
          <a:r>
            <a:rPr lang="en-IN" sz="2000" dirty="0" err="1">
              <a:latin typeface="+mj-lt"/>
            </a:rPr>
            <a:t>last_credit_pull_d</a:t>
          </a:r>
          <a:r>
            <a:rPr lang="en-IN" sz="2000" dirty="0">
              <a:latin typeface="+mj-lt"/>
            </a:rPr>
            <a:t> wise loan status</a:t>
          </a:r>
          <a:endParaRPr lang="en-US" sz="2000" dirty="0">
            <a:solidFill>
              <a:schemeClr val="tx1"/>
            </a:solidFill>
          </a:endParaRPr>
        </a:p>
      </dgm:t>
    </dgm:pt>
    <dgm:pt modelId="{88C7931C-4DB3-E843-A0A9-F44EE55514FF}" type="parTrans" cxnId="{7C204B46-EF6D-EB48-AC58-812FC0D54B1E}">
      <dgm:prSet/>
      <dgm:spPr/>
      <dgm:t>
        <a:bodyPr/>
        <a:lstStyle/>
        <a:p>
          <a:endParaRPr lang="en-US"/>
        </a:p>
      </dgm:t>
    </dgm:pt>
    <dgm:pt modelId="{651F550B-0C3C-0649-9DC2-C2697A2B3423}" type="sibTrans" cxnId="{7C204B46-EF6D-EB48-AC58-812FC0D54B1E}">
      <dgm:prSet/>
      <dgm:spPr/>
      <dgm:t>
        <a:bodyPr/>
        <a:lstStyle/>
        <a:p>
          <a:endParaRPr lang="en-US"/>
        </a:p>
      </dgm:t>
    </dgm:pt>
    <dgm:pt modelId="{7F56B83A-2E90-3940-9D19-EF51375F0DF4}">
      <dgm:prSet phldrT="[Text]" custT="1"/>
      <dgm:spPr>
        <a:ln>
          <a:noFill/>
        </a:ln>
      </dgm:spPr>
      <dgm:t>
        <a:bodyPr anchor="t"/>
        <a:lstStyle/>
        <a:p>
          <a:pPr algn="l"/>
          <a:r>
            <a:rPr lang="en-US" sz="4000" b="0" i="0" u="none" dirty="0">
              <a:solidFill>
                <a:schemeClr val="tx1"/>
              </a:solidFill>
            </a:rPr>
            <a:t>KPI 5</a:t>
          </a:r>
        </a:p>
        <a:p>
          <a:pPr algn="l"/>
          <a:r>
            <a:rPr lang="en-IN" sz="2000" dirty="0">
              <a:latin typeface="+mj-lt"/>
            </a:rPr>
            <a:t>Home ownership Vs last payment date stats</a:t>
          </a:r>
          <a:endParaRPr lang="en-US" sz="2000" dirty="0">
            <a:solidFill>
              <a:schemeClr val="tx1"/>
            </a:solidFill>
          </a:endParaRPr>
        </a:p>
      </dgm:t>
    </dgm:pt>
    <dgm:pt modelId="{65C9670A-F186-644F-9B30-30F8A249DA9D}" type="parTrans" cxnId="{4D60F32D-A2F5-1A44-883F-4563B149E382}">
      <dgm:prSet/>
      <dgm:spPr/>
      <dgm:t>
        <a:bodyPr/>
        <a:lstStyle/>
        <a:p>
          <a:endParaRPr lang="en-US"/>
        </a:p>
      </dgm:t>
    </dgm:pt>
    <dgm:pt modelId="{E0565C5A-95F9-8C46-A2F1-E73515A97A62}" type="sibTrans" cxnId="{4D60F32D-A2F5-1A44-883F-4563B149E382}">
      <dgm:prSet/>
      <dgm:spPr/>
      <dgm:t>
        <a:bodyPr/>
        <a:lstStyle/>
        <a:p>
          <a:endParaRPr lang="en-US"/>
        </a:p>
      </dgm:t>
    </dgm:pt>
    <dgm:pt modelId="{D2047701-6CF7-D446-A180-12069BD713FE}" type="pres">
      <dgm:prSet presAssocID="{A2A2B899-8A4D-A448-A912-11FC3E02E5F9}" presName="diagram" presStyleCnt="0">
        <dgm:presLayoutVars>
          <dgm:dir/>
          <dgm:resizeHandles val="exact"/>
        </dgm:presLayoutVars>
      </dgm:prSet>
      <dgm:spPr/>
    </dgm:pt>
    <dgm:pt modelId="{33F712BC-3194-E544-9FFD-20125E6ACB26}" type="pres">
      <dgm:prSet presAssocID="{A098314C-09DC-084B-A95C-EE53EB98965E}" presName="node" presStyleLbl="node1" presStyleIdx="0" presStyleCnt="5">
        <dgm:presLayoutVars>
          <dgm:bulletEnabled val="1"/>
        </dgm:presLayoutVars>
      </dgm:prSet>
      <dgm:spPr/>
    </dgm:pt>
    <dgm:pt modelId="{5E0B6571-4C73-8146-8D9D-08C913F2D5D6}" type="pres">
      <dgm:prSet presAssocID="{63E1C880-184F-B74A-B17C-147AED78DF31}" presName="sibTrans" presStyleCnt="0"/>
      <dgm:spPr/>
    </dgm:pt>
    <dgm:pt modelId="{13DA5DD9-5BDA-8E4E-BC23-164D3C6245DC}" type="pres">
      <dgm:prSet presAssocID="{E98E69E1-51C0-BE4B-AA0C-013A19DE0D2C}" presName="node" presStyleLbl="node1" presStyleIdx="1" presStyleCnt="5">
        <dgm:presLayoutVars>
          <dgm:bulletEnabled val="1"/>
        </dgm:presLayoutVars>
      </dgm:prSet>
      <dgm:spPr/>
    </dgm:pt>
    <dgm:pt modelId="{E856A88E-EFF0-284F-9BDC-CF011F821E67}" type="pres">
      <dgm:prSet presAssocID="{9F2D1FD0-44FD-044D-9639-EC57901D34C5}" presName="sibTrans" presStyleCnt="0"/>
      <dgm:spPr/>
    </dgm:pt>
    <dgm:pt modelId="{D851C071-5238-6046-805B-57E8B886F4F7}" type="pres">
      <dgm:prSet presAssocID="{FB8B73D8-5D0D-DF41-B36B-D2F70F7FAC59}" presName="node" presStyleLbl="node1" presStyleIdx="2" presStyleCnt="5">
        <dgm:presLayoutVars>
          <dgm:bulletEnabled val="1"/>
        </dgm:presLayoutVars>
      </dgm:prSet>
      <dgm:spPr/>
    </dgm:pt>
    <dgm:pt modelId="{D4AF78C6-0C20-2142-9B40-4A8345077116}" type="pres">
      <dgm:prSet presAssocID="{022C9FBC-51D3-D244-836A-DBC1A23565A7}" presName="sibTrans" presStyleCnt="0"/>
      <dgm:spPr/>
    </dgm:pt>
    <dgm:pt modelId="{8905DFEE-316F-9046-9119-A775DF772659}" type="pres">
      <dgm:prSet presAssocID="{1B0B2FE2-50B0-A048-BD9E-50FEB09EDFEC}" presName="node" presStyleLbl="node1" presStyleIdx="3" presStyleCnt="5">
        <dgm:presLayoutVars>
          <dgm:bulletEnabled val="1"/>
        </dgm:presLayoutVars>
      </dgm:prSet>
      <dgm:spPr/>
    </dgm:pt>
    <dgm:pt modelId="{E25B3999-5B65-3740-BE8E-918BC7FDA185}" type="pres">
      <dgm:prSet presAssocID="{651F550B-0C3C-0649-9DC2-C2697A2B3423}" presName="sibTrans" presStyleCnt="0"/>
      <dgm:spPr/>
    </dgm:pt>
    <dgm:pt modelId="{617A9C3C-9972-6A45-8389-ABBC701601C7}" type="pres">
      <dgm:prSet presAssocID="{7F56B83A-2E90-3940-9D19-EF51375F0DF4}" presName="node" presStyleLbl="node1" presStyleIdx="4" presStyleCnt="5">
        <dgm:presLayoutVars>
          <dgm:bulletEnabled val="1"/>
        </dgm:presLayoutVars>
      </dgm:prSet>
      <dgm:spPr/>
    </dgm:pt>
  </dgm:ptLst>
  <dgm:cxnLst>
    <dgm:cxn modelId="{F0DAD40C-5ECB-BD4A-9C10-04EBFDFC36C7}" srcId="{A2A2B899-8A4D-A448-A912-11FC3E02E5F9}" destId="{A098314C-09DC-084B-A95C-EE53EB98965E}" srcOrd="0" destOrd="0" parTransId="{72BB0B3B-DD4E-5545-8A64-D685EC51D0FD}" sibTransId="{63E1C880-184F-B74A-B17C-147AED78DF31}"/>
    <dgm:cxn modelId="{4D60F32D-A2F5-1A44-883F-4563B149E382}" srcId="{A2A2B899-8A4D-A448-A912-11FC3E02E5F9}" destId="{7F56B83A-2E90-3940-9D19-EF51375F0DF4}" srcOrd="4" destOrd="0" parTransId="{65C9670A-F186-644F-9B30-30F8A249DA9D}" sibTransId="{E0565C5A-95F9-8C46-A2F1-E73515A97A62}"/>
    <dgm:cxn modelId="{FDB83235-45CC-E84B-B11E-0AE2304DFE6C}" type="presOf" srcId="{FB8B73D8-5D0D-DF41-B36B-D2F70F7FAC59}" destId="{D851C071-5238-6046-805B-57E8B886F4F7}" srcOrd="0" destOrd="0" presId="urn:microsoft.com/office/officeart/2005/8/layout/default"/>
    <dgm:cxn modelId="{7C204B46-EF6D-EB48-AC58-812FC0D54B1E}" srcId="{A2A2B899-8A4D-A448-A912-11FC3E02E5F9}" destId="{1B0B2FE2-50B0-A048-BD9E-50FEB09EDFEC}" srcOrd="3" destOrd="0" parTransId="{88C7931C-4DB3-E843-A0A9-F44EE55514FF}" sibTransId="{651F550B-0C3C-0649-9DC2-C2697A2B3423}"/>
    <dgm:cxn modelId="{FE7A0948-44D1-ED44-879F-342896119260}" type="presOf" srcId="{7F56B83A-2E90-3940-9D19-EF51375F0DF4}" destId="{617A9C3C-9972-6A45-8389-ABBC701601C7}" srcOrd="0" destOrd="0" presId="urn:microsoft.com/office/officeart/2005/8/layout/default"/>
    <dgm:cxn modelId="{E7FF0C57-A129-7D40-8E7F-07DFFABA8E0C}" srcId="{A2A2B899-8A4D-A448-A912-11FC3E02E5F9}" destId="{FB8B73D8-5D0D-DF41-B36B-D2F70F7FAC59}" srcOrd="2" destOrd="0" parTransId="{CDB40CD4-F065-184A-A5D0-0D49B279EFAB}" sibTransId="{022C9FBC-51D3-D244-836A-DBC1A23565A7}"/>
    <dgm:cxn modelId="{EE2BE486-F838-9647-A10C-74443EBE233A}" type="presOf" srcId="{1B0B2FE2-50B0-A048-BD9E-50FEB09EDFEC}" destId="{8905DFEE-316F-9046-9119-A775DF772659}" srcOrd="0" destOrd="0" presId="urn:microsoft.com/office/officeart/2005/8/layout/default"/>
    <dgm:cxn modelId="{C27524C0-12A2-D044-A8D9-AA88EF0C087C}" type="presOf" srcId="{A2A2B899-8A4D-A448-A912-11FC3E02E5F9}" destId="{D2047701-6CF7-D446-A180-12069BD713FE}" srcOrd="0" destOrd="0" presId="urn:microsoft.com/office/officeart/2005/8/layout/default"/>
    <dgm:cxn modelId="{A52498D3-AD49-D649-A6A9-7A55ED48BC94}" srcId="{A2A2B899-8A4D-A448-A912-11FC3E02E5F9}" destId="{E98E69E1-51C0-BE4B-AA0C-013A19DE0D2C}" srcOrd="1" destOrd="0" parTransId="{4E0EDBFE-E22E-044A-B0AD-DFEC6A226C08}" sibTransId="{9F2D1FD0-44FD-044D-9639-EC57901D34C5}"/>
    <dgm:cxn modelId="{FBEED3D6-55FB-5D44-9066-3148340A50C0}" type="presOf" srcId="{E98E69E1-51C0-BE4B-AA0C-013A19DE0D2C}" destId="{13DA5DD9-5BDA-8E4E-BC23-164D3C6245DC}" srcOrd="0" destOrd="0" presId="urn:microsoft.com/office/officeart/2005/8/layout/default"/>
    <dgm:cxn modelId="{859BD1FC-AD1A-8244-863F-2745E6CF3092}" type="presOf" srcId="{A098314C-09DC-084B-A95C-EE53EB98965E}" destId="{33F712BC-3194-E544-9FFD-20125E6ACB26}" srcOrd="0" destOrd="0" presId="urn:microsoft.com/office/officeart/2005/8/layout/default"/>
    <dgm:cxn modelId="{AF81BCB9-06F2-7945-AA67-E50D3EE8E187}" type="presParOf" srcId="{D2047701-6CF7-D446-A180-12069BD713FE}" destId="{33F712BC-3194-E544-9FFD-20125E6ACB26}" srcOrd="0" destOrd="0" presId="urn:microsoft.com/office/officeart/2005/8/layout/default"/>
    <dgm:cxn modelId="{F7161938-3F3F-4B4D-A10B-565B1870D06C}" type="presParOf" srcId="{D2047701-6CF7-D446-A180-12069BD713FE}" destId="{5E0B6571-4C73-8146-8D9D-08C913F2D5D6}" srcOrd="1" destOrd="0" presId="urn:microsoft.com/office/officeart/2005/8/layout/default"/>
    <dgm:cxn modelId="{325D5D51-DBE9-804E-888F-A5F02D49F930}" type="presParOf" srcId="{D2047701-6CF7-D446-A180-12069BD713FE}" destId="{13DA5DD9-5BDA-8E4E-BC23-164D3C6245DC}" srcOrd="2" destOrd="0" presId="urn:microsoft.com/office/officeart/2005/8/layout/default"/>
    <dgm:cxn modelId="{47227AF3-AC5B-394F-AC1A-42EF38F29DB1}" type="presParOf" srcId="{D2047701-6CF7-D446-A180-12069BD713FE}" destId="{E856A88E-EFF0-284F-9BDC-CF011F821E67}" srcOrd="3" destOrd="0" presId="urn:microsoft.com/office/officeart/2005/8/layout/default"/>
    <dgm:cxn modelId="{62B48AC0-2F52-5342-9C40-B4F4B7E384D7}" type="presParOf" srcId="{D2047701-6CF7-D446-A180-12069BD713FE}" destId="{D851C071-5238-6046-805B-57E8B886F4F7}" srcOrd="4" destOrd="0" presId="urn:microsoft.com/office/officeart/2005/8/layout/default"/>
    <dgm:cxn modelId="{A947C487-CCB2-3A46-84AB-9EC1D9DDFC13}" type="presParOf" srcId="{D2047701-6CF7-D446-A180-12069BD713FE}" destId="{D4AF78C6-0C20-2142-9B40-4A8345077116}" srcOrd="5" destOrd="0" presId="urn:microsoft.com/office/officeart/2005/8/layout/default"/>
    <dgm:cxn modelId="{8274515D-4CAB-054E-8579-277C5A1AD8B5}" type="presParOf" srcId="{D2047701-6CF7-D446-A180-12069BD713FE}" destId="{8905DFEE-316F-9046-9119-A775DF772659}" srcOrd="6" destOrd="0" presId="urn:microsoft.com/office/officeart/2005/8/layout/default"/>
    <dgm:cxn modelId="{545F4E32-04E0-CF4C-BE67-62FE3439A733}" type="presParOf" srcId="{D2047701-6CF7-D446-A180-12069BD713FE}" destId="{E25B3999-5B65-3740-BE8E-918BC7FDA185}" srcOrd="7" destOrd="0" presId="urn:microsoft.com/office/officeart/2005/8/layout/default"/>
    <dgm:cxn modelId="{0C1EE032-375F-BB4F-9931-F191021B03F2}" type="presParOf" srcId="{D2047701-6CF7-D446-A180-12069BD713FE}" destId="{617A9C3C-9972-6A45-8389-ABBC701601C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712BC-3194-E544-9FFD-20125E6ACB26}">
      <dsp:nvSpPr>
        <dsp:cNvPr id="0" name=""/>
        <dsp:cNvSpPr/>
      </dsp:nvSpPr>
      <dsp:spPr>
        <a:xfrm>
          <a:off x="147875" y="1336"/>
          <a:ext cx="3193702" cy="1916221"/>
        </a:xfrm>
        <a:prstGeom prst="rect">
          <a:avLst/>
        </a:prstGeom>
        <a:solidFill>
          <a:schemeClr val="accent2">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kern="1200" dirty="0">
              <a:solidFill>
                <a:schemeClr val="tx1"/>
              </a:solidFill>
            </a:rPr>
            <a:t>KPI 1</a:t>
          </a:r>
        </a:p>
        <a:p>
          <a:pPr marL="0" lvl="0" indent="0" algn="l" defTabSz="1778000">
            <a:lnSpc>
              <a:spcPct val="90000"/>
            </a:lnSpc>
            <a:spcBef>
              <a:spcPct val="0"/>
            </a:spcBef>
            <a:spcAft>
              <a:spcPct val="35000"/>
            </a:spcAft>
            <a:buNone/>
          </a:pPr>
          <a:r>
            <a:rPr lang="en-IN" sz="2400" kern="1200" dirty="0">
              <a:latin typeface="+mj-lt"/>
            </a:rPr>
            <a:t>Year wise loan amount Stats</a:t>
          </a:r>
          <a:endParaRPr lang="en-US" sz="2400" b="0" kern="1200" dirty="0">
            <a:solidFill>
              <a:schemeClr val="tx1"/>
            </a:solidFill>
          </a:endParaRPr>
        </a:p>
      </dsp:txBody>
      <dsp:txXfrm>
        <a:off x="147875" y="1336"/>
        <a:ext cx="3193702" cy="1916221"/>
      </dsp:txXfrm>
    </dsp:sp>
    <dsp:sp modelId="{13DA5DD9-5BDA-8E4E-BC23-164D3C6245DC}">
      <dsp:nvSpPr>
        <dsp:cNvPr id="0" name=""/>
        <dsp:cNvSpPr/>
      </dsp:nvSpPr>
      <dsp:spPr>
        <a:xfrm>
          <a:off x="3660948" y="1336"/>
          <a:ext cx="3193702" cy="1916221"/>
        </a:xfrm>
        <a:prstGeom prst="rect">
          <a:avLst/>
        </a:prstGeom>
        <a:solidFill>
          <a:schemeClr val="accent2">
            <a:hueOff val="-1520001"/>
            <a:satOff val="-4286"/>
            <a:lumOff val="-1814"/>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u="none" kern="1200" dirty="0">
              <a:solidFill>
                <a:schemeClr val="tx1"/>
              </a:solidFill>
            </a:rPr>
            <a:t>KPI 2</a:t>
          </a:r>
        </a:p>
        <a:p>
          <a:pPr marL="0" lvl="0" indent="0" algn="l" defTabSz="1778000">
            <a:lnSpc>
              <a:spcPct val="90000"/>
            </a:lnSpc>
            <a:spcBef>
              <a:spcPct val="0"/>
            </a:spcBef>
            <a:spcAft>
              <a:spcPct val="35000"/>
            </a:spcAft>
            <a:buNone/>
          </a:pPr>
          <a:r>
            <a:rPr lang="en-IN" sz="2400" kern="1200" dirty="0">
              <a:latin typeface="+mj-lt"/>
            </a:rPr>
            <a:t>Grade and sub grade wise </a:t>
          </a:r>
          <a:r>
            <a:rPr lang="en-IN" sz="2400" kern="1200" dirty="0" err="1">
              <a:latin typeface="+mj-lt"/>
            </a:rPr>
            <a:t>revol_bal</a:t>
          </a:r>
          <a:endParaRPr lang="en-US" sz="2400" b="0" i="0" u="none" kern="1200" dirty="0">
            <a:solidFill>
              <a:schemeClr val="tx1"/>
            </a:solidFill>
          </a:endParaRPr>
        </a:p>
      </dsp:txBody>
      <dsp:txXfrm>
        <a:off x="3660948" y="1336"/>
        <a:ext cx="3193702" cy="1916221"/>
      </dsp:txXfrm>
    </dsp:sp>
    <dsp:sp modelId="{D851C071-5238-6046-805B-57E8B886F4F7}">
      <dsp:nvSpPr>
        <dsp:cNvPr id="0" name=""/>
        <dsp:cNvSpPr/>
      </dsp:nvSpPr>
      <dsp:spPr>
        <a:xfrm>
          <a:off x="7174021" y="1336"/>
          <a:ext cx="3193702" cy="1916221"/>
        </a:xfrm>
        <a:prstGeom prst="rect">
          <a:avLst/>
        </a:prstGeom>
        <a:solidFill>
          <a:schemeClr val="accent2">
            <a:hueOff val="-3040001"/>
            <a:satOff val="-8572"/>
            <a:lumOff val="-3627"/>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u="none" kern="1200" dirty="0">
              <a:solidFill>
                <a:schemeClr val="tx1"/>
              </a:solidFill>
            </a:rPr>
            <a:t>KPI 3</a:t>
          </a:r>
        </a:p>
        <a:p>
          <a:pPr marL="0" lvl="0" indent="0" algn="l" defTabSz="1778000">
            <a:lnSpc>
              <a:spcPct val="90000"/>
            </a:lnSpc>
            <a:spcBef>
              <a:spcPct val="0"/>
            </a:spcBef>
            <a:spcAft>
              <a:spcPct val="35000"/>
            </a:spcAft>
            <a:buNone/>
          </a:pPr>
          <a:r>
            <a:rPr lang="en-IN" sz="2000" kern="1200" dirty="0">
              <a:latin typeface="+mj-lt"/>
            </a:rPr>
            <a:t>Total Payment for Verified Status Vs Total Payment for Non Verified Status</a:t>
          </a:r>
          <a:r>
            <a:rPr lang="en-US" sz="2000" b="0" i="0" u="none" kern="1200" dirty="0">
              <a:solidFill>
                <a:schemeClr val="tx1"/>
              </a:solidFill>
            </a:rPr>
            <a:t>. </a:t>
          </a:r>
          <a:endParaRPr lang="en-US" sz="2000" kern="1200" dirty="0">
            <a:solidFill>
              <a:schemeClr val="tx1"/>
            </a:solidFill>
          </a:endParaRPr>
        </a:p>
      </dsp:txBody>
      <dsp:txXfrm>
        <a:off x="7174021" y="1336"/>
        <a:ext cx="3193702" cy="1916221"/>
      </dsp:txXfrm>
    </dsp:sp>
    <dsp:sp modelId="{8905DFEE-316F-9046-9119-A775DF772659}">
      <dsp:nvSpPr>
        <dsp:cNvPr id="0" name=""/>
        <dsp:cNvSpPr/>
      </dsp:nvSpPr>
      <dsp:spPr>
        <a:xfrm>
          <a:off x="1904412" y="2236928"/>
          <a:ext cx="3193702" cy="1916221"/>
        </a:xfrm>
        <a:prstGeom prst="rect">
          <a:avLst/>
        </a:prstGeom>
        <a:solidFill>
          <a:schemeClr val="accent2">
            <a:hueOff val="-4560002"/>
            <a:satOff val="-12858"/>
            <a:lumOff val="-5441"/>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u="none" kern="1200" dirty="0">
              <a:solidFill>
                <a:schemeClr val="tx1"/>
              </a:solidFill>
            </a:rPr>
            <a:t>KPI 4</a:t>
          </a:r>
        </a:p>
        <a:p>
          <a:pPr marL="0" lvl="0" indent="0" algn="l" defTabSz="1778000">
            <a:lnSpc>
              <a:spcPct val="90000"/>
            </a:lnSpc>
            <a:spcBef>
              <a:spcPct val="0"/>
            </a:spcBef>
            <a:spcAft>
              <a:spcPct val="35000"/>
            </a:spcAft>
            <a:buNone/>
          </a:pPr>
          <a:r>
            <a:rPr lang="en-IN" sz="2000" kern="1200" dirty="0">
              <a:latin typeface="+mj-lt"/>
            </a:rPr>
            <a:t>State wise and </a:t>
          </a:r>
          <a:r>
            <a:rPr lang="en-IN" sz="2000" kern="1200" dirty="0" err="1">
              <a:latin typeface="+mj-lt"/>
            </a:rPr>
            <a:t>last_credit_pull_d</a:t>
          </a:r>
          <a:r>
            <a:rPr lang="en-IN" sz="2000" kern="1200" dirty="0">
              <a:latin typeface="+mj-lt"/>
            </a:rPr>
            <a:t> wise loan status</a:t>
          </a:r>
          <a:endParaRPr lang="en-US" sz="2000" kern="1200" dirty="0">
            <a:solidFill>
              <a:schemeClr val="tx1"/>
            </a:solidFill>
          </a:endParaRPr>
        </a:p>
      </dsp:txBody>
      <dsp:txXfrm>
        <a:off x="1904412" y="2236928"/>
        <a:ext cx="3193702" cy="1916221"/>
      </dsp:txXfrm>
    </dsp:sp>
    <dsp:sp modelId="{617A9C3C-9972-6A45-8389-ABBC701601C7}">
      <dsp:nvSpPr>
        <dsp:cNvPr id="0" name=""/>
        <dsp:cNvSpPr/>
      </dsp:nvSpPr>
      <dsp:spPr>
        <a:xfrm>
          <a:off x="5417485" y="2236928"/>
          <a:ext cx="3193702" cy="1916221"/>
        </a:xfrm>
        <a:prstGeom prst="rect">
          <a:avLst/>
        </a:prstGeom>
        <a:solidFill>
          <a:schemeClr val="accent2">
            <a:hueOff val="-6080002"/>
            <a:satOff val="-17144"/>
            <a:lumOff val="-7255"/>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u="none" kern="1200" dirty="0">
              <a:solidFill>
                <a:schemeClr val="tx1"/>
              </a:solidFill>
            </a:rPr>
            <a:t>KPI 5</a:t>
          </a:r>
        </a:p>
        <a:p>
          <a:pPr marL="0" lvl="0" indent="0" algn="l" defTabSz="1778000">
            <a:lnSpc>
              <a:spcPct val="90000"/>
            </a:lnSpc>
            <a:spcBef>
              <a:spcPct val="0"/>
            </a:spcBef>
            <a:spcAft>
              <a:spcPct val="35000"/>
            </a:spcAft>
            <a:buNone/>
          </a:pPr>
          <a:r>
            <a:rPr lang="en-IN" sz="2000" kern="1200" dirty="0">
              <a:latin typeface="+mj-lt"/>
            </a:rPr>
            <a:t>Home ownership Vs last payment date stats</a:t>
          </a:r>
          <a:endParaRPr lang="en-US" sz="2000" kern="1200" dirty="0">
            <a:solidFill>
              <a:schemeClr val="tx1"/>
            </a:solidFill>
          </a:endParaRPr>
        </a:p>
      </dsp:txBody>
      <dsp:txXfrm>
        <a:off x="5417485" y="2236928"/>
        <a:ext cx="3193702" cy="19162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10/14/2023</a:t>
            </a:fld>
            <a:endParaRPr lang="en-US"/>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10/14/2023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52833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147654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301845"/>
            <a:ext cx="4650901" cy="2907456"/>
          </a:xfrm>
        </p:spPr>
        <p:txBody>
          <a:bodyPr>
            <a:noAutofit/>
          </a:bodyPr>
          <a:lstStyle>
            <a:lvl1pPr algn="ctr">
              <a:defRPr sz="48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3776699"/>
            <a:ext cx="4636800" cy="1212169"/>
          </a:xfrm>
        </p:spPr>
        <p:txBody>
          <a:bodyPr anchor="ctr" anchorCtr="0">
            <a:noAutofit/>
          </a:bodyPr>
          <a:lstStyle>
            <a:lvl1pPr marL="0" indent="0" algn="ctr">
              <a:buNone/>
              <a:defRPr/>
            </a:lvl1pPr>
          </a:lstStyle>
          <a:p>
            <a:r>
              <a:rPr lang="en-US" dirty="0">
                <a:cs typeface="Calibri"/>
              </a:rPr>
              <a:t>Click to add subtitle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hasCustomPrompt="1"/>
          </p:nvPr>
        </p:nvSpPr>
        <p:spPr>
          <a:xfrm>
            <a:off x="989399" y="1767212"/>
            <a:ext cx="4928400" cy="661912"/>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hasCustomPrompt="1"/>
          </p:nvPr>
        </p:nvSpPr>
        <p:spPr>
          <a:xfrm>
            <a:off x="989400" y="2431256"/>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hasCustomPrompt="1"/>
          </p:nvPr>
        </p:nvSpPr>
        <p:spPr>
          <a:xfrm>
            <a:off x="6274200" y="1767212"/>
            <a:ext cx="4928400" cy="66240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hasCustomPrompt="1"/>
          </p:nvPr>
        </p:nvSpPr>
        <p:spPr>
          <a:xfrm>
            <a:off x="6274200" y="2431257"/>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hasCustomPrompt="1"/>
          </p:nvPr>
        </p:nvSpPr>
        <p:spPr>
          <a:xfrm>
            <a:off x="989399" y="1890674"/>
            <a:ext cx="2971400" cy="50797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hasCustomPrompt="1"/>
          </p:nvPr>
        </p:nvSpPr>
        <p:spPr>
          <a:xfrm>
            <a:off x="989400" y="2431256"/>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hasCustomPrompt="1"/>
          </p:nvPr>
        </p:nvSpPr>
        <p:spPr>
          <a:xfrm>
            <a:off x="46103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hasCustomPrompt="1"/>
          </p:nvPr>
        </p:nvSpPr>
        <p:spPr>
          <a:xfrm>
            <a:off x="46103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hasCustomPrompt="1"/>
          </p:nvPr>
        </p:nvSpPr>
        <p:spPr>
          <a:xfrm>
            <a:off x="82312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hasCustomPrompt="1"/>
          </p:nvPr>
        </p:nvSpPr>
        <p:spPr>
          <a:xfrm>
            <a:off x="82312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318001" y="536573"/>
            <a:ext cx="7424950" cy="1453003"/>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627063" y="536575"/>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hasCustomPrompt="1"/>
          </p:nvPr>
        </p:nvSpPr>
        <p:spPr>
          <a:xfrm>
            <a:off x="616853" y="2557090"/>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hasCustomPrompt="1"/>
          </p:nvPr>
        </p:nvSpPr>
        <p:spPr>
          <a:xfrm>
            <a:off x="627063" y="4576347"/>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317999" y="2876550"/>
            <a:ext cx="7424949"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794707" y="180903"/>
            <a:ext cx="3856679" cy="1808674"/>
          </a:xfrm>
        </p:spPr>
        <p:txBody>
          <a:bodyPr>
            <a:noAutofit/>
          </a:bodyPr>
          <a:lstStyle>
            <a:lvl1pPr algn="ctr">
              <a:defRPr/>
            </a:lvl1pPr>
          </a:lstStyle>
          <a:p>
            <a:r>
              <a:rPr lang="en-US" dirty="0"/>
              <a:t>Click to add title</a:t>
            </a:r>
          </a:p>
        </p:txBody>
      </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hasCustomPrompt="1"/>
          </p:nvPr>
        </p:nvSpPr>
        <p:spPr>
          <a:xfrm>
            <a:off x="7794331" y="2876550"/>
            <a:ext cx="3853379" cy="3239886"/>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142049"/>
            <a:ext cx="3856679" cy="1847528"/>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7" y="0"/>
            <a:ext cx="7212013" cy="6858000"/>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056600" y="147487"/>
            <a:ext cx="4078800" cy="1842090"/>
          </a:xfrm>
        </p:spPr>
        <p:txBody>
          <a:bodyPr>
            <a:noAutofit/>
          </a:bodyPr>
          <a:lstStyle>
            <a:lvl1pPr algn="ctr">
              <a:defRPr/>
            </a:lvl1pPr>
          </a:lstStyle>
          <a:p>
            <a:r>
              <a:rPr lang="en-US" dirty="0"/>
              <a:t>Click to add title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9400" y="563402"/>
            <a:ext cx="4075200" cy="2058573"/>
          </a:xfrm>
        </p:spPr>
        <p:txBody>
          <a:bodyPr>
            <a:noAutofit/>
          </a:bodyPr>
          <a:lstStyle>
            <a:lvl1pPr algn="ctr">
              <a:defRPr sz="32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021861"/>
            <a:ext cx="4075200" cy="1071249"/>
          </a:xfrm>
        </p:spPr>
        <p:txBody>
          <a:bodyPr anchor="ctr" anchorCtr="0">
            <a:noAutofit/>
          </a:bodyPr>
          <a:lstStyle>
            <a:lvl1pPr marL="0" indent="0" algn="ctr">
              <a:buNone/>
              <a:defRPr/>
            </a:lvl1pPr>
          </a:lstStyle>
          <a:p>
            <a:r>
              <a:rPr lang="en-US" dirty="0">
                <a:cs typeface="Calibri"/>
              </a:rPr>
              <a:t>Click to add subtitle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563563"/>
            <a:ext cx="4995863" cy="2706687"/>
          </a:xfrm>
        </p:spPr>
        <p:txBody>
          <a:bodyPr>
            <a:normAutofit/>
          </a:bodyPr>
          <a:lstStyle>
            <a:lvl1pPr marL="0" indent="0" algn="ctr">
              <a:buNone/>
              <a:defRPr sz="1600"/>
            </a:lvl1pPr>
          </a:lstStyle>
          <a:p>
            <a:r>
              <a:rPr lang="en-US" dirty="0"/>
              <a:t>Click to add picture</a:t>
            </a:r>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hasCustomPrompt="1"/>
          </p:nvPr>
        </p:nvSpPr>
        <p:spPr>
          <a:xfrm>
            <a:off x="6654800" y="3587750"/>
            <a:ext cx="4995863" cy="2698750"/>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hasCustomPrompt="1"/>
          </p:nvPr>
        </p:nvSpPr>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hasCustomPrompt="1"/>
          </p:nvPr>
        </p:nvSpPr>
        <p:spPr>
          <a:xfrm>
            <a:off x="838200" y="1839595"/>
            <a:ext cx="10515600" cy="4154488"/>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hasCustomPrompt="1"/>
          </p:nvPr>
        </p:nvSpPr>
        <p:spPr>
          <a:xfrm>
            <a:off x="7324726" y="4217899"/>
            <a:ext cx="4079874" cy="1681456"/>
          </a:xfrm>
        </p:spPr>
        <p:txBody>
          <a:bodyPr anchor="t" anchorCtr="0">
            <a:noAutofit/>
          </a:bodyPr>
          <a:lstStyle>
            <a:lvl1pPr algn="ctr">
              <a:defRPr sz="3200"/>
            </a:lvl1pPr>
          </a:lstStyle>
          <a:p>
            <a:r>
              <a:rPr lang="en-US" dirty="0"/>
              <a:t>Click to add title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hasCustomPrompt="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cs typeface="Calibri"/>
              </a:rPr>
              <a:t>Click to add text</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hasCustomPrompt="1"/>
          </p:nvPr>
        </p:nvSpPr>
        <p:spPr>
          <a:xfrm>
            <a:off x="539750" y="536575"/>
            <a:ext cx="2366963" cy="2760663"/>
          </a:xfrm>
        </p:spPr>
        <p:txBody>
          <a:bodyPr>
            <a:normAutofit/>
          </a:bodyPr>
          <a:lstStyle>
            <a:lvl1pPr marL="0" indent="0" algn="ctr">
              <a:buNone/>
              <a:defRPr sz="1400"/>
            </a:lvl1pPr>
          </a:lstStyle>
          <a:p>
            <a:r>
              <a:rPr lang="en-US" dirty="0"/>
              <a:t>Click to add picture</a:t>
            </a:r>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hasCustomPrompt="1"/>
          </p:nvPr>
        </p:nvSpPr>
        <p:spPr>
          <a:xfrm>
            <a:off x="3174887" y="543842"/>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hasCustomPrompt="1"/>
          </p:nvPr>
        </p:nvSpPr>
        <p:spPr>
          <a:xfrm>
            <a:off x="539642" y="3563566"/>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hasCustomPrompt="1"/>
          </p:nvPr>
        </p:nvSpPr>
        <p:spPr>
          <a:xfrm>
            <a:off x="3174779" y="3570833"/>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 name="Date Placeholder 3">
            <a:extLst>
              <a:ext uri="{FF2B5EF4-FFF2-40B4-BE49-F238E27FC236}">
                <a16:creationId xmlns:a16="http://schemas.microsoft.com/office/drawing/2014/main" id="{CB202C98-E75D-B85B-BA5A-69510E72D89F}"/>
              </a:ext>
            </a:extLst>
          </p:cNvPr>
          <p:cNvSpPr>
            <a:spLocks noGrp="1"/>
          </p:cNvSpPr>
          <p:nvPr>
            <p:ph type="dt" sz="half" idx="14"/>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22FD5-ED2C-5537-28D3-22E667449086}"/>
              </a:ext>
            </a:extLst>
          </p:cNvPr>
          <p:cNvSpPr>
            <a:spLocks noGrp="1"/>
          </p:cNvSpPr>
          <p:nvPr>
            <p:ph type="ftr" sz="quarter" idx="15"/>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8DAA607-CDC0-96AF-96AA-13FA32BB3AEA}"/>
              </a:ext>
            </a:extLst>
          </p:cNvPr>
          <p:cNvSpPr>
            <a:spLocks noGrp="1"/>
          </p:cNvSpPr>
          <p:nvPr>
            <p:ph type="sldNum" sz="quarter" idx="16"/>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p:txBody>
          <a:bodyPr>
            <a:noAutofit/>
          </a:bodyPr>
          <a:lstStyle>
            <a:lvl1pPr algn="ctr">
              <a:defRPr/>
            </a:lvl1pPr>
          </a:lstStyle>
          <a:p>
            <a:r>
              <a:rPr lang="en-US" dirty="0"/>
              <a:t>Click to add title</a:t>
            </a:r>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hasCustomPrompt="1"/>
          </p:nvPr>
        </p:nvSpPr>
        <p:spPr>
          <a:xfrm>
            <a:off x="1166813"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hasCustomPrompt="1"/>
          </p:nvPr>
        </p:nvSpPr>
        <p:spPr>
          <a:xfrm>
            <a:off x="1166813"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hasCustomPrompt="1"/>
          </p:nvPr>
        </p:nvSpPr>
        <p:spPr>
          <a:xfrm>
            <a:off x="1166813"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hasCustomPrompt="1"/>
          </p:nvPr>
        </p:nvSpPr>
        <p:spPr>
          <a:xfrm>
            <a:off x="3228885"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hasCustomPrompt="1"/>
          </p:nvPr>
        </p:nvSpPr>
        <p:spPr>
          <a:xfrm>
            <a:off x="322888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hasCustomPrompt="1"/>
          </p:nvPr>
        </p:nvSpPr>
        <p:spPr>
          <a:xfrm>
            <a:off x="322888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hasCustomPrompt="1"/>
          </p:nvPr>
        </p:nvSpPr>
        <p:spPr>
          <a:xfrm>
            <a:off x="5302249"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hasCustomPrompt="1"/>
          </p:nvPr>
        </p:nvSpPr>
        <p:spPr>
          <a:xfrm>
            <a:off x="5302249"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hasCustomPrompt="1"/>
          </p:nvPr>
        </p:nvSpPr>
        <p:spPr>
          <a:xfrm>
            <a:off x="5302249"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hasCustomPrompt="1"/>
          </p:nvPr>
        </p:nvSpPr>
        <p:spPr>
          <a:xfrm>
            <a:off x="7364764"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hasCustomPrompt="1"/>
          </p:nvPr>
        </p:nvSpPr>
        <p:spPr>
          <a:xfrm>
            <a:off x="736476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hasCustomPrompt="1"/>
          </p:nvPr>
        </p:nvSpPr>
        <p:spPr>
          <a:xfrm>
            <a:off x="736476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hasCustomPrompt="1"/>
          </p:nvPr>
        </p:nvSpPr>
        <p:spPr>
          <a:xfrm>
            <a:off x="9437688"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hasCustomPrompt="1"/>
          </p:nvPr>
        </p:nvSpPr>
        <p:spPr>
          <a:xfrm>
            <a:off x="9437688"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hasCustomPrompt="1"/>
          </p:nvPr>
        </p:nvSpPr>
        <p:spPr>
          <a:xfrm>
            <a:off x="9437688"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989400"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hasCustomPrompt="1"/>
          </p:nvPr>
        </p:nvSpPr>
        <p:spPr>
          <a:xfrm>
            <a:off x="6274202"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p15:clr>
            <a:srgbClr val="A4A3A4"/>
          </p15:clr>
        </p15:guide>
        <p15:guide id="31" pos="3840">
          <p15:clr>
            <a:srgbClr val="A4A3A4"/>
          </p15:clr>
        </p15:guide>
        <p15:guide id="32" pos="240">
          <p15:clr>
            <a:srgbClr val="547EBF"/>
          </p15:clr>
        </p15:guide>
        <p15:guide id="33" orient="horz" pos="240">
          <p15:clr>
            <a:srgbClr val="547EBF"/>
          </p15:clr>
        </p15:guide>
        <p15:guide id="34" pos="7440">
          <p15:clr>
            <a:srgbClr val="547EBF"/>
          </p15:clr>
        </p15:guide>
        <p15:guide id="35" orient="horz" pos="4080">
          <p15:clr>
            <a:srgbClr val="547EBF"/>
          </p15:clr>
        </p15:guide>
        <p15:guide id="36" pos="3960">
          <p15:clr>
            <a:srgbClr val="547EBF"/>
          </p15:clr>
        </p15:guide>
        <p15:guide id="37" pos="3720">
          <p15:clr>
            <a:srgbClr val="547EBF"/>
          </p15:clr>
        </p15:guide>
        <p15:guide id="38" pos="2112">
          <p15:clr>
            <a:srgbClr val="547EBF"/>
          </p15:clr>
        </p15:guide>
        <p15:guide id="39" pos="1848">
          <p15:clr>
            <a:srgbClr val="547EBF"/>
          </p15:clr>
        </p15:guide>
        <p15:guide id="40" pos="5568">
          <p15:clr>
            <a:srgbClr val="547EBF"/>
          </p15:clr>
        </p15:guide>
        <p15:guide id="41" pos="5832">
          <p15:clr>
            <a:srgbClr val="547EBF"/>
          </p15:clr>
        </p15:guide>
        <p15:guide id="42" pos="4968">
          <p15:clr>
            <a:srgbClr val="9FCC3B"/>
          </p15:clr>
        </p15:guide>
        <p15:guide id="43" pos="5208">
          <p15:clr>
            <a:srgbClr val="9FCC3B"/>
          </p15:clr>
        </p15:guide>
        <p15:guide id="44" pos="2712">
          <p15:clr>
            <a:srgbClr val="9FCC3B"/>
          </p15:clr>
        </p15:guide>
        <p15:guide id="45"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mailto:isalkaranuradha@gmail.com" TargetMode="External"/><Relationship Id="rId3" Type="http://schemas.openxmlformats.org/officeDocument/2006/relationships/hyperlink" Target="mailto:rathore.divyacool@gmail.com" TargetMode="External"/><Relationship Id="rId7" Type="http://schemas.openxmlformats.org/officeDocument/2006/relationships/hyperlink" Target="mailto:mallikacnv@gmail.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mailto:yamunaraj.allepu@gmail.com" TargetMode="External"/><Relationship Id="rId11" Type="http://schemas.openxmlformats.org/officeDocument/2006/relationships/image" Target="../media/image21.svg"/><Relationship Id="rId5" Type="http://schemas.openxmlformats.org/officeDocument/2006/relationships/hyperlink" Target="mailto:ajaygohel587@gmail.com" TargetMode="External"/><Relationship Id="rId10" Type="http://schemas.openxmlformats.org/officeDocument/2006/relationships/image" Target="../media/image20.png"/><Relationship Id="rId4" Type="http://schemas.openxmlformats.org/officeDocument/2006/relationships/hyperlink" Target="mailto:rangolimaurya56@gmail.com" TargetMode="External"/><Relationship Id="rId9" Type="http://schemas.openxmlformats.org/officeDocument/2006/relationships/hyperlink" Target="mailto:aishwaryasukunde14@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426099" y="855406"/>
            <a:ext cx="7709312" cy="4441385"/>
          </a:xfrm>
        </p:spPr>
        <p:txBody>
          <a:bodyPr>
            <a:normAutofit fontScale="90000"/>
          </a:bodyPr>
          <a:lstStyle/>
          <a:p>
            <a:br>
              <a:rPr lang="en-IN" b="0" i="0" dirty="0">
                <a:solidFill>
                  <a:srgbClr val="1F1F1F"/>
                </a:solidFill>
                <a:effectLst/>
                <a:latin typeface="Google Sans"/>
              </a:rPr>
            </a:br>
            <a:br>
              <a:rPr lang="en-IN" b="0" i="0" dirty="0">
                <a:solidFill>
                  <a:srgbClr val="1F1F1F"/>
                </a:solidFill>
                <a:effectLst/>
                <a:latin typeface="Google Sans"/>
              </a:rPr>
            </a:br>
            <a:r>
              <a:rPr lang="en-IN" b="0" i="0" dirty="0">
                <a:solidFill>
                  <a:srgbClr val="1F1F1F"/>
                </a:solidFill>
                <a:effectLst/>
                <a:latin typeface="Google Sans"/>
              </a:rPr>
              <a:t>Bank Analytics Project</a:t>
            </a:r>
            <a:br>
              <a:rPr lang="en-IN" b="0" i="0" dirty="0">
                <a:solidFill>
                  <a:srgbClr val="1F1F1F"/>
                </a:solidFill>
                <a:effectLst/>
                <a:latin typeface="Google Sans"/>
              </a:rPr>
            </a:br>
            <a:r>
              <a:rPr lang="en-IN" b="0" i="0" dirty="0">
                <a:solidFill>
                  <a:srgbClr val="1F1F1F"/>
                </a:solidFill>
                <a:effectLst/>
                <a:latin typeface="Google Sans"/>
              </a:rPr>
              <a:t>Project Code: P251</a:t>
            </a:r>
            <a:br>
              <a:rPr lang="en-IN" b="0" i="0" dirty="0">
                <a:solidFill>
                  <a:srgbClr val="1F1F1F"/>
                </a:solidFill>
                <a:effectLst/>
                <a:latin typeface="Google Sans"/>
              </a:rPr>
            </a:br>
            <a:r>
              <a:rPr lang="en-IN" b="0" i="0" dirty="0">
                <a:solidFill>
                  <a:srgbClr val="1F1F1F"/>
                </a:solidFill>
                <a:effectLst/>
                <a:latin typeface="Google Sans"/>
              </a:rPr>
              <a:t>Bank Loan of Customers</a:t>
            </a:r>
            <a:br>
              <a:rPr lang="en-IN" b="0" i="0" dirty="0">
                <a:solidFill>
                  <a:srgbClr val="1F1F1F"/>
                </a:solidFill>
                <a:effectLst/>
                <a:latin typeface="Google Sans"/>
              </a:rPr>
            </a:br>
            <a:br>
              <a:rPr lang="en-IN" b="0" i="0" dirty="0">
                <a:solidFill>
                  <a:srgbClr val="1F1F1F"/>
                </a:solidFill>
                <a:effectLst/>
                <a:latin typeface="Google Sans"/>
              </a:rPr>
            </a:br>
            <a:r>
              <a:rPr lang="en-IN" b="0" i="0" dirty="0">
                <a:solidFill>
                  <a:srgbClr val="1F1F1F"/>
                </a:solidFill>
                <a:effectLst/>
                <a:latin typeface="Google Sans"/>
              </a:rPr>
              <a:t>Group-5</a:t>
            </a:r>
            <a:br>
              <a:rPr lang="en-IN" b="0" i="0" dirty="0">
                <a:solidFill>
                  <a:srgbClr val="1F1F1F"/>
                </a:solidFill>
                <a:effectLst/>
                <a:latin typeface="Google Sans"/>
              </a:rPr>
            </a:br>
            <a:endParaRPr lang="en-US" dirty="0"/>
          </a:p>
        </p:txBody>
      </p:sp>
      <p:pic>
        <p:nvPicPr>
          <p:cNvPr id="4" name="Graphic 3" descr="Bank">
            <a:extLst>
              <a:ext uri="{FF2B5EF4-FFF2-40B4-BE49-F238E27FC236}">
                <a16:creationId xmlns:a16="http://schemas.microsoft.com/office/drawing/2014/main" id="{7E344F1D-7AAE-6FD1-80EA-E0E51892E8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5464" y="1104008"/>
            <a:ext cx="914400" cy="914400"/>
          </a:xfrm>
          <a:prstGeom prst="rect">
            <a:avLst/>
          </a:prstGeom>
        </p:spPr>
      </p:pic>
    </p:spTree>
    <p:extLst>
      <p:ext uri="{BB962C8B-B14F-4D97-AF65-F5344CB8AC3E}">
        <p14:creationId xmlns:p14="http://schemas.microsoft.com/office/powerpoint/2010/main" val="22593088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A15A-855C-D538-FF6E-63E0F375A692}"/>
              </a:ext>
            </a:extLst>
          </p:cNvPr>
          <p:cNvSpPr>
            <a:spLocks noGrp="1"/>
          </p:cNvSpPr>
          <p:nvPr>
            <p:ph type="title"/>
          </p:nvPr>
        </p:nvSpPr>
        <p:spPr>
          <a:xfrm>
            <a:off x="642840" y="500833"/>
            <a:ext cx="10906319" cy="745847"/>
          </a:xfrm>
        </p:spPr>
        <p:txBody>
          <a:bodyPr/>
          <a:lstStyle/>
          <a:p>
            <a:r>
              <a:rPr lang="en-IN" sz="3600" b="1" dirty="0">
                <a:solidFill>
                  <a:srgbClr val="000000"/>
                </a:solidFill>
                <a:effectLst/>
                <a:latin typeface="Segoe UI Emoji" panose="020B0502040204020203" pitchFamily="34" charset="0"/>
                <a:ea typeface="Segoe UI Emoji" panose="020B0502040204020203" pitchFamily="34" charset="0"/>
              </a:rPr>
              <a:t>KPI 5</a:t>
            </a:r>
            <a:br>
              <a:rPr lang="en-IN" sz="3600" b="1" dirty="0">
                <a:solidFill>
                  <a:srgbClr val="000000"/>
                </a:solidFill>
                <a:effectLst/>
                <a:latin typeface="Segoe UI Emoji" panose="020B0502040204020203" pitchFamily="34" charset="0"/>
                <a:ea typeface="Segoe UI Emoji" panose="020B0502040204020203" pitchFamily="34" charset="0"/>
              </a:rPr>
            </a:br>
            <a:r>
              <a:rPr lang="en-IN" sz="3600" b="1" dirty="0">
                <a:solidFill>
                  <a:srgbClr val="000000"/>
                </a:solidFill>
                <a:effectLst/>
                <a:latin typeface="Segoe UI Emoji" panose="020B0502040204020203" pitchFamily="34" charset="0"/>
                <a:ea typeface="Segoe UI Emoji" panose="020B0502040204020203" pitchFamily="34" charset="0"/>
              </a:rPr>
              <a:t>Home Ownership Vs. Last Payment Date Stats</a:t>
            </a:r>
            <a:endParaRPr lang="en-IN" sz="36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177933B8-02A9-2AA0-5583-D73E49D3D775}"/>
              </a:ext>
            </a:extLst>
          </p:cNvPr>
          <p:cNvSpPr>
            <a:spLocks noGrp="1"/>
          </p:cNvSpPr>
          <p:nvPr>
            <p:ph idx="13"/>
          </p:nvPr>
        </p:nvSpPr>
        <p:spPr>
          <a:xfrm>
            <a:off x="907605" y="1497496"/>
            <a:ext cx="4930487" cy="4318083"/>
          </a:xfrm>
        </p:spPr>
        <p:txBody>
          <a:bodyPr>
            <a:noAutofit/>
          </a:bodyPr>
          <a:lstStyle/>
          <a:p>
            <a:pPr algn="l"/>
            <a:r>
              <a:rPr lang="en-IN" sz="24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Customers who owned their homes were more likely to make their last</a:t>
            </a:r>
            <a:r>
              <a:rPr lang="en-IN"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n-IN" sz="24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payment on time than customers who did not own their homes. the intersection of living situations and financial responsibility is revealing. </a:t>
            </a:r>
            <a:endParaRPr lang="en-IN" sz="2400" dirty="0">
              <a:latin typeface="Segoe UI Light" panose="020B0502040204020203" pitchFamily="34" charset="0"/>
              <a:cs typeface="Segoe UI Light" panose="020B0502040204020203" pitchFamily="34" charset="0"/>
            </a:endParaRPr>
          </a:p>
        </p:txBody>
      </p:sp>
      <p:pic>
        <p:nvPicPr>
          <p:cNvPr id="7" name="Picture Placeholder 6">
            <a:extLst>
              <a:ext uri="{FF2B5EF4-FFF2-40B4-BE49-F238E27FC236}">
                <a16:creationId xmlns:a16="http://schemas.microsoft.com/office/drawing/2014/main" id="{55F0AD54-521D-C9C6-C534-DB6B052158A9}"/>
              </a:ext>
            </a:extLst>
          </p:cNvPr>
          <p:cNvPicPr>
            <a:picLocks noGrp="1" noChangeAspect="1"/>
          </p:cNvPicPr>
          <p:nvPr>
            <p:ph type="pic" sz="quarter" idx="14"/>
          </p:nvPr>
        </p:nvPicPr>
        <p:blipFill>
          <a:blip r:embed="rId2"/>
          <a:srcRect l="9882" r="9882"/>
          <a:stretch/>
        </p:blipFill>
        <p:spPr>
          <a:xfrm>
            <a:off x="6457071" y="1497496"/>
            <a:ext cx="5299442" cy="4318083"/>
          </a:xfrm>
        </p:spPr>
      </p:pic>
    </p:spTree>
    <p:extLst>
      <p:ext uri="{BB962C8B-B14F-4D97-AF65-F5344CB8AC3E}">
        <p14:creationId xmlns:p14="http://schemas.microsoft.com/office/powerpoint/2010/main" val="2558204474"/>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EF04-59AE-09C5-CA6E-A31DF8D1AC22}"/>
              </a:ext>
            </a:extLst>
          </p:cNvPr>
          <p:cNvSpPr>
            <a:spLocks noGrp="1"/>
          </p:cNvSpPr>
          <p:nvPr>
            <p:ph type="title"/>
          </p:nvPr>
        </p:nvSpPr>
        <p:spPr>
          <a:xfrm>
            <a:off x="989400" y="368785"/>
            <a:ext cx="10213200" cy="505859"/>
          </a:xfrm>
        </p:spPr>
        <p:txBody>
          <a:bodyPr/>
          <a:lstStyle/>
          <a:p>
            <a:pPr algn="ctr"/>
            <a:r>
              <a:rPr lang="en-US" sz="4400" b="1" dirty="0">
                <a:latin typeface="Segoe UI Emoji" panose="020B0502040204020203" pitchFamily="34" charset="0"/>
                <a:ea typeface="Segoe UI Emoji" panose="020B0502040204020203" pitchFamily="34" charset="0"/>
              </a:rPr>
              <a:t>EXCEL DASHBOARD</a:t>
            </a:r>
            <a:endParaRPr lang="en-IN" sz="4400" b="1" dirty="0">
              <a:latin typeface="Segoe UI Emoji" panose="020B0502040204020203" pitchFamily="34" charset="0"/>
              <a:ea typeface="Segoe UI Emoji" panose="020B0502040204020203" pitchFamily="34" charset="0"/>
            </a:endParaRPr>
          </a:p>
        </p:txBody>
      </p:sp>
      <p:pic>
        <p:nvPicPr>
          <p:cNvPr id="8" name="Content Placeholder 7">
            <a:extLst>
              <a:ext uri="{FF2B5EF4-FFF2-40B4-BE49-F238E27FC236}">
                <a16:creationId xmlns:a16="http://schemas.microsoft.com/office/drawing/2014/main" id="{01092CD9-BF16-19B6-D05A-22A7BD5574F2}"/>
              </a:ext>
            </a:extLst>
          </p:cNvPr>
          <p:cNvPicPr>
            <a:picLocks noGrp="1" noChangeAspect="1"/>
          </p:cNvPicPr>
          <p:nvPr>
            <p:ph idx="1"/>
          </p:nvPr>
        </p:nvPicPr>
        <p:blipFill>
          <a:blip r:embed="rId2"/>
          <a:stretch>
            <a:fillRect/>
          </a:stretch>
        </p:blipFill>
        <p:spPr>
          <a:xfrm>
            <a:off x="267287" y="1111348"/>
            <a:ext cx="11535508" cy="5627077"/>
          </a:xfrm>
        </p:spPr>
      </p:pic>
    </p:spTree>
    <p:extLst>
      <p:ext uri="{BB962C8B-B14F-4D97-AF65-F5344CB8AC3E}">
        <p14:creationId xmlns:p14="http://schemas.microsoft.com/office/powerpoint/2010/main" val="3564965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F0F2-574E-1C78-9E3C-540765422B43}"/>
              </a:ext>
            </a:extLst>
          </p:cNvPr>
          <p:cNvSpPr>
            <a:spLocks noGrp="1"/>
          </p:cNvSpPr>
          <p:nvPr>
            <p:ph type="title"/>
          </p:nvPr>
        </p:nvSpPr>
        <p:spPr>
          <a:xfrm>
            <a:off x="989400" y="132522"/>
            <a:ext cx="10213200" cy="675861"/>
          </a:xfrm>
        </p:spPr>
        <p:txBody>
          <a:bodyPr/>
          <a:lstStyle/>
          <a:p>
            <a:pPr algn="ctr"/>
            <a:r>
              <a:rPr lang="en-US" sz="4400" b="1" dirty="0">
                <a:latin typeface="Segoe UI Emoji" panose="020B0502040204020203" pitchFamily="34" charset="0"/>
                <a:ea typeface="Segoe UI Emoji" panose="020B0502040204020203" pitchFamily="34" charset="0"/>
              </a:rPr>
              <a:t>TABLEAU DASHBOARD</a:t>
            </a:r>
            <a:endParaRPr lang="en-IN" sz="4400" b="1" dirty="0">
              <a:latin typeface="Segoe UI Emoji" panose="020B0502040204020203" pitchFamily="34" charset="0"/>
              <a:ea typeface="Segoe UI Emoji" panose="020B0502040204020203" pitchFamily="34" charset="0"/>
            </a:endParaRPr>
          </a:p>
        </p:txBody>
      </p:sp>
      <p:pic>
        <p:nvPicPr>
          <p:cNvPr id="8" name="Content Placeholder 7">
            <a:extLst>
              <a:ext uri="{FF2B5EF4-FFF2-40B4-BE49-F238E27FC236}">
                <a16:creationId xmlns:a16="http://schemas.microsoft.com/office/drawing/2014/main" id="{95E89704-D039-EF83-EDC2-8374E683923A}"/>
              </a:ext>
            </a:extLst>
          </p:cNvPr>
          <p:cNvPicPr>
            <a:picLocks noGrp="1" noChangeAspect="1"/>
          </p:cNvPicPr>
          <p:nvPr>
            <p:ph idx="1"/>
          </p:nvPr>
        </p:nvPicPr>
        <p:blipFill>
          <a:blip r:embed="rId2"/>
          <a:stretch>
            <a:fillRect/>
          </a:stretch>
        </p:blipFill>
        <p:spPr>
          <a:xfrm>
            <a:off x="318052" y="1083212"/>
            <a:ext cx="11728174" cy="5735188"/>
          </a:xfrm>
        </p:spPr>
      </p:pic>
      <p:sp>
        <p:nvSpPr>
          <p:cNvPr id="6" name="Slide Number Placeholder 5">
            <a:extLst>
              <a:ext uri="{FF2B5EF4-FFF2-40B4-BE49-F238E27FC236}">
                <a16:creationId xmlns:a16="http://schemas.microsoft.com/office/drawing/2014/main" id="{D378F109-C5B0-3324-007B-DD5A9D22E21C}"/>
              </a:ext>
            </a:extLst>
          </p:cNvPr>
          <p:cNvSpPr>
            <a:spLocks noGrp="1"/>
          </p:cNvSpPr>
          <p:nvPr>
            <p:ph type="sldNum" sz="quarter" idx="12"/>
          </p:nvPr>
        </p:nvSpPr>
        <p:spPr/>
        <p:txBody>
          <a:bodyPr/>
          <a:lstStyle/>
          <a:p>
            <a:fld id="{FF2BD96E-3838-45D2-9031-D3AF67C920A5}" type="slidenum">
              <a:rPr lang="en-US" smtClean="0"/>
              <a:t>12</a:t>
            </a:fld>
            <a:endParaRPr lang="en-US" dirty="0"/>
          </a:p>
        </p:txBody>
      </p:sp>
    </p:spTree>
    <p:extLst>
      <p:ext uri="{BB962C8B-B14F-4D97-AF65-F5344CB8AC3E}">
        <p14:creationId xmlns:p14="http://schemas.microsoft.com/office/powerpoint/2010/main" val="380671447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5B98-F1DF-B15B-EC2A-C0595F7B3016}"/>
              </a:ext>
            </a:extLst>
          </p:cNvPr>
          <p:cNvSpPr>
            <a:spLocks noGrp="1"/>
          </p:cNvSpPr>
          <p:nvPr>
            <p:ph type="title"/>
          </p:nvPr>
        </p:nvSpPr>
        <p:spPr>
          <a:xfrm>
            <a:off x="989400" y="180277"/>
            <a:ext cx="10213200" cy="717895"/>
          </a:xfrm>
        </p:spPr>
        <p:txBody>
          <a:bodyPr/>
          <a:lstStyle/>
          <a:p>
            <a:pPr algn="ctr"/>
            <a:r>
              <a:rPr lang="en-US" sz="4800" b="1" dirty="0">
                <a:latin typeface="Segoe UI Emoji" panose="020B0502040204020203" pitchFamily="34" charset="0"/>
                <a:ea typeface="Segoe UI Emoji" panose="020B0502040204020203" pitchFamily="34" charset="0"/>
              </a:rPr>
              <a:t>POWER BI DASHBOARD</a:t>
            </a:r>
            <a:endParaRPr lang="en-IN" sz="4800" b="1" dirty="0">
              <a:latin typeface="Segoe UI Emoji" panose="020B0502040204020203" pitchFamily="34" charset="0"/>
              <a:ea typeface="Segoe UI Emoji" panose="020B0502040204020203" pitchFamily="34" charset="0"/>
            </a:endParaRPr>
          </a:p>
        </p:txBody>
      </p:sp>
      <p:sp>
        <p:nvSpPr>
          <p:cNvPr id="6" name="Slide Number Placeholder 5">
            <a:extLst>
              <a:ext uri="{FF2B5EF4-FFF2-40B4-BE49-F238E27FC236}">
                <a16:creationId xmlns:a16="http://schemas.microsoft.com/office/drawing/2014/main" id="{CD0EBB35-7BA0-97E4-6B66-6DD557F68DF2}"/>
              </a:ext>
            </a:extLst>
          </p:cNvPr>
          <p:cNvSpPr>
            <a:spLocks noGrp="1"/>
          </p:cNvSpPr>
          <p:nvPr>
            <p:ph type="sldNum" sz="quarter" idx="12"/>
          </p:nvPr>
        </p:nvSpPr>
        <p:spPr/>
        <p:txBody>
          <a:bodyPr/>
          <a:lstStyle/>
          <a:p>
            <a:fld id="{FF2BD96E-3838-45D2-9031-D3AF67C920A5}" type="slidenum">
              <a:rPr lang="en-US" smtClean="0"/>
              <a:t>13</a:t>
            </a:fld>
            <a:endParaRPr lang="en-US" dirty="0"/>
          </a:p>
        </p:txBody>
      </p:sp>
      <p:sp>
        <p:nvSpPr>
          <p:cNvPr id="5" name="Content Placeholder 4">
            <a:extLst>
              <a:ext uri="{FF2B5EF4-FFF2-40B4-BE49-F238E27FC236}">
                <a16:creationId xmlns:a16="http://schemas.microsoft.com/office/drawing/2014/main" id="{AE212455-0FF6-79BA-D59B-89FD68B85E6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C9A89C1-D5D4-50AA-6B44-4F72BE1A3DE9}"/>
              </a:ext>
            </a:extLst>
          </p:cNvPr>
          <p:cNvPicPr>
            <a:picLocks noChangeAspect="1"/>
          </p:cNvPicPr>
          <p:nvPr/>
        </p:nvPicPr>
        <p:blipFill>
          <a:blip r:embed="rId2"/>
          <a:stretch>
            <a:fillRect/>
          </a:stretch>
        </p:blipFill>
        <p:spPr>
          <a:xfrm>
            <a:off x="311084" y="898172"/>
            <a:ext cx="11566283" cy="5779551"/>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82854932"/>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6B7B-BE14-EC89-E68C-7C8163E847CE}"/>
              </a:ext>
            </a:extLst>
          </p:cNvPr>
          <p:cNvSpPr>
            <a:spLocks noGrp="1"/>
          </p:cNvSpPr>
          <p:nvPr>
            <p:ph type="title"/>
          </p:nvPr>
        </p:nvSpPr>
        <p:spPr/>
        <p:txBody>
          <a:bodyPr/>
          <a:lstStyle/>
          <a:p>
            <a:pPr algn="ctr"/>
            <a:r>
              <a:rPr lang="en-IN" sz="5400" b="1" dirty="0">
                <a:solidFill>
                  <a:srgbClr val="000000"/>
                </a:solidFill>
                <a:effectLst/>
                <a:latin typeface="Segoe UI Emoji" panose="020B0502040204020203" pitchFamily="34" charset="0"/>
                <a:ea typeface="Segoe UI Emoji" panose="020B0502040204020203" pitchFamily="34" charset="0"/>
              </a:rPr>
              <a:t>Conclusion</a:t>
            </a:r>
            <a:endParaRPr lang="en-IN" sz="54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72BE3C09-BFBF-8538-E2CF-75812E69AA58}"/>
              </a:ext>
            </a:extLst>
          </p:cNvPr>
          <p:cNvSpPr>
            <a:spLocks noGrp="1"/>
          </p:cNvSpPr>
          <p:nvPr>
            <p:ph idx="1"/>
          </p:nvPr>
        </p:nvSpPr>
        <p:spPr/>
        <p:txBody>
          <a:bodyPr>
            <a:noAutofit/>
          </a:bodyPr>
          <a:lstStyle/>
          <a:p>
            <a:pPr>
              <a:lnSpc>
                <a:spcPct val="107000"/>
              </a:lnSpc>
              <a:spcAft>
                <a:spcPts val="800"/>
              </a:spcAft>
            </a:pPr>
            <a:r>
              <a:rPr lang="en-IN" sz="24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On the basis of various techniques applied for the financial analysis of Bank loan we can arrive to the conclusion that the financial position and overall performance of bank is satisfactory and loan amount and the customers of bank has increased over the period of time and bank has maintaining the profitability position </a:t>
            </a:r>
          </a:p>
          <a:p>
            <a:pPr>
              <a:lnSpc>
                <a:spcPct val="107000"/>
              </a:lnSpc>
              <a:spcAft>
                <a:spcPts val="800"/>
              </a:spcAft>
            </a:pPr>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This analysis will provide valuable information to a wide range of stakeholders, from banks and borrowers to investors, regulators, credit rating agencies, economists, and consumers.</a:t>
            </a:r>
            <a:endParaRPr lang="en-IN" sz="2400" kern="100" dirty="0">
              <a:effectLst/>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IN" sz="2400" kern="100" dirty="0">
                <a:effectLst/>
                <a:latin typeface="Segoe UI Light" panose="020B0502040204020203" pitchFamily="34" charset="0"/>
                <a:ea typeface="Calibri" panose="020F0502020204030204" pitchFamily="34" charset="0"/>
                <a:cs typeface="Segoe UI Light" panose="020B0502040204020203" pitchFamily="34" charset="0"/>
              </a:rPr>
              <a:t> </a:t>
            </a:r>
          </a:p>
          <a:p>
            <a:pPr>
              <a:lnSpc>
                <a:spcPct val="107000"/>
              </a:lnSpc>
              <a:spcAft>
                <a:spcPts val="800"/>
              </a:spcAft>
            </a:pPr>
            <a:r>
              <a:rPr lang="en-US" sz="2400" kern="100" dirty="0">
                <a:effectLst/>
                <a:latin typeface="Segoe UI Light" panose="020B0502040204020203" pitchFamily="34" charset="0"/>
                <a:ea typeface="Calibri" panose="020F0502020204030204" pitchFamily="34" charset="0"/>
                <a:cs typeface="Segoe UI Light" panose="020B0502040204020203" pitchFamily="34" charset="0"/>
              </a:rPr>
              <a:t> </a:t>
            </a:r>
            <a:endParaRPr lang="en-IN" sz="2400" kern="1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IN" sz="2400" dirty="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1FEBD74F-8025-9538-75AD-2377FCBCFCA6}"/>
              </a:ext>
            </a:extLst>
          </p:cNvPr>
          <p:cNvSpPr>
            <a:spLocks noGrp="1"/>
          </p:cNvSpPr>
          <p:nvPr>
            <p:ph type="sldNum" sz="quarter" idx="12"/>
          </p:nvPr>
        </p:nvSpPr>
        <p:spPr/>
        <p:txBody>
          <a:bodyPr/>
          <a:lstStyle/>
          <a:p>
            <a:fld id="{FF2BD96E-3838-45D2-9031-D3AF67C920A5}" type="slidenum">
              <a:rPr lang="en-US" smtClean="0"/>
              <a:t>14</a:t>
            </a:fld>
            <a:endParaRPr lang="en-US" dirty="0"/>
          </a:p>
        </p:txBody>
      </p:sp>
    </p:spTree>
    <p:extLst>
      <p:ext uri="{BB962C8B-B14F-4D97-AF65-F5344CB8AC3E}">
        <p14:creationId xmlns:p14="http://schemas.microsoft.com/office/powerpoint/2010/main" val="1903153675"/>
      </p:ext>
    </p:extLst>
  </p:cSld>
  <p:clrMapOvr>
    <a:masterClrMapping/>
  </p:clrMapOvr>
  <p:transition spd="slow">
    <p:randomBa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7794331" y="0"/>
            <a:ext cx="4397669" cy="6858000"/>
          </a:xfrm>
        </p:spPr>
        <p:txBody>
          <a:bodyPr>
            <a:normAutofit/>
          </a:bodyPr>
          <a:lstStyle/>
          <a:p>
            <a:r>
              <a:rPr lang="en-IN" sz="1600" b="0" i="0" dirty="0">
                <a:solidFill>
                  <a:srgbClr val="222222"/>
                </a:solidFill>
                <a:effectLst/>
                <a:latin typeface="Calibri" panose="020F0502020204030204" pitchFamily="34" charset="0"/>
              </a:rPr>
              <a:t>DIVYA RATHORE</a:t>
            </a:r>
            <a:endParaRPr lang="en-US" sz="1600" b="0" i="0" dirty="0">
              <a:solidFill>
                <a:srgbClr val="222222"/>
              </a:solidFill>
              <a:effectLst/>
              <a:latin typeface="Calibri" panose="020F0502020204030204" pitchFamily="34" charset="0"/>
            </a:endParaRPr>
          </a:p>
          <a:p>
            <a:r>
              <a:rPr lang="en-IN" sz="1600" b="0" i="0" dirty="0">
                <a:solidFill>
                  <a:srgbClr val="1155CC"/>
                </a:solidFill>
                <a:effectLst/>
                <a:latin typeface="Calibri" panose="020F0502020204030204" pitchFamily="34" charset="0"/>
                <a:hlinkClick r:id="rId3"/>
              </a:rPr>
              <a:t>rathore.divyacool@gmail.com</a:t>
            </a:r>
            <a:endParaRPr lang="en-IN" sz="1600" b="0" i="0" dirty="0">
              <a:solidFill>
                <a:srgbClr val="1155CC"/>
              </a:solidFill>
              <a:effectLst/>
              <a:latin typeface="Calibri" panose="020F0502020204030204" pitchFamily="34" charset="0"/>
            </a:endParaRPr>
          </a:p>
          <a:p>
            <a:r>
              <a:rPr lang="en-IN" sz="1600" b="0" i="0" dirty="0">
                <a:solidFill>
                  <a:srgbClr val="222222"/>
                </a:solidFill>
                <a:effectLst/>
                <a:latin typeface="Calibri" panose="020F0502020204030204" pitchFamily="34" charset="0"/>
              </a:rPr>
              <a:t>SUPRIYA UMAKANT MAURYA</a:t>
            </a:r>
            <a:endParaRPr lang="en-IN" sz="1600" dirty="0">
              <a:solidFill>
                <a:srgbClr val="1155CC"/>
              </a:solidFill>
              <a:latin typeface="Calibri" panose="020F0502020204030204" pitchFamily="34" charset="0"/>
            </a:endParaRPr>
          </a:p>
          <a:p>
            <a:r>
              <a:rPr lang="en-IN" sz="1600" b="0" i="0" dirty="0">
                <a:solidFill>
                  <a:srgbClr val="1155CC"/>
                </a:solidFill>
                <a:effectLst/>
                <a:latin typeface="Calibri" panose="020F0502020204030204" pitchFamily="34" charset="0"/>
                <a:hlinkClick r:id="rId4"/>
              </a:rPr>
              <a:t>rangolimaurya56@gmail.com</a:t>
            </a:r>
            <a:endParaRPr lang="en-IN" sz="1600" b="0" i="0" dirty="0">
              <a:solidFill>
                <a:srgbClr val="1155CC"/>
              </a:solidFill>
              <a:effectLst/>
              <a:latin typeface="Calibri" panose="020F0502020204030204" pitchFamily="34" charset="0"/>
            </a:endParaRPr>
          </a:p>
          <a:p>
            <a:r>
              <a:rPr lang="en-IN" sz="1600" dirty="0">
                <a:solidFill>
                  <a:schemeClr val="tx1"/>
                </a:solidFill>
                <a:latin typeface="Calibri" panose="020F0502020204030204" pitchFamily="34" charset="0"/>
              </a:rPr>
              <a:t>AJAY GOHEL</a:t>
            </a:r>
          </a:p>
          <a:p>
            <a:r>
              <a:rPr lang="en-IN" sz="1600" b="0" i="0" dirty="0">
                <a:solidFill>
                  <a:srgbClr val="1155CC"/>
                </a:solidFill>
                <a:effectLst/>
                <a:latin typeface="Calibri" panose="020F0502020204030204" pitchFamily="34" charset="0"/>
                <a:hlinkClick r:id="rId5"/>
              </a:rPr>
              <a:t>ajaygohel587@gmail.com</a:t>
            </a:r>
            <a:endParaRPr lang="en-IN" sz="1600" b="0" i="0" dirty="0">
              <a:solidFill>
                <a:schemeClr val="tx1"/>
              </a:solidFill>
              <a:effectLst/>
              <a:latin typeface="Calibri" panose="020F0502020204030204" pitchFamily="34" charset="0"/>
            </a:endParaRPr>
          </a:p>
          <a:p>
            <a:r>
              <a:rPr lang="en-IN" sz="1600" b="0" i="0" dirty="0">
                <a:solidFill>
                  <a:srgbClr val="222222"/>
                </a:solidFill>
                <a:effectLst/>
                <a:latin typeface="Calibri" panose="020F0502020204030204" pitchFamily="34" charset="0"/>
              </a:rPr>
              <a:t>YAMUNA KUNTA</a:t>
            </a:r>
            <a:endParaRPr lang="en-IN" sz="1600" dirty="0">
              <a:solidFill>
                <a:schemeClr val="tx1"/>
              </a:solidFill>
              <a:latin typeface="Calibri" panose="020F0502020204030204" pitchFamily="34" charset="0"/>
            </a:endParaRPr>
          </a:p>
          <a:p>
            <a:r>
              <a:rPr lang="en-IN" sz="1600" b="0" i="0" dirty="0">
                <a:solidFill>
                  <a:srgbClr val="1155CC"/>
                </a:solidFill>
                <a:effectLst/>
                <a:latin typeface="Calibri" panose="020F0502020204030204" pitchFamily="34" charset="0"/>
                <a:hlinkClick r:id="rId6"/>
              </a:rPr>
              <a:t>yamunaraj.allepu@gmail.com</a:t>
            </a:r>
            <a:endParaRPr lang="en-IN" sz="1600" b="0" i="0" dirty="0">
              <a:solidFill>
                <a:schemeClr val="tx1"/>
              </a:solidFill>
              <a:effectLst/>
              <a:latin typeface="Calibri" panose="020F0502020204030204" pitchFamily="34" charset="0"/>
            </a:endParaRPr>
          </a:p>
          <a:p>
            <a:r>
              <a:rPr lang="en-IN" sz="1600" b="0" i="0" dirty="0">
                <a:solidFill>
                  <a:srgbClr val="222222"/>
                </a:solidFill>
                <a:effectLst/>
                <a:latin typeface="Calibri" panose="020F0502020204030204" pitchFamily="34" charset="0"/>
              </a:rPr>
              <a:t>CHEERLA NAGAMALLIKA</a:t>
            </a:r>
            <a:endParaRPr lang="en-IN" sz="1600" dirty="0">
              <a:solidFill>
                <a:schemeClr val="tx1"/>
              </a:solidFill>
              <a:latin typeface="Calibri" panose="020F0502020204030204" pitchFamily="34" charset="0"/>
            </a:endParaRPr>
          </a:p>
          <a:p>
            <a:r>
              <a:rPr lang="en-IN" sz="1600" b="0" i="0" dirty="0">
                <a:solidFill>
                  <a:srgbClr val="1155CC"/>
                </a:solidFill>
                <a:effectLst/>
                <a:latin typeface="Calibri" panose="020F0502020204030204" pitchFamily="34" charset="0"/>
                <a:hlinkClick r:id="rId7"/>
              </a:rPr>
              <a:t>mallikacnv@gmail.com</a:t>
            </a:r>
            <a:endParaRPr lang="en-IN" sz="1600" b="0" i="0" dirty="0">
              <a:solidFill>
                <a:srgbClr val="1155CC"/>
              </a:solidFill>
              <a:effectLst/>
              <a:latin typeface="Calibri" panose="020F0502020204030204" pitchFamily="34" charset="0"/>
            </a:endParaRPr>
          </a:p>
          <a:p>
            <a:r>
              <a:rPr lang="en-IN" sz="1400" b="0" i="0" dirty="0">
                <a:solidFill>
                  <a:srgbClr val="222222"/>
                </a:solidFill>
                <a:effectLst/>
                <a:latin typeface="Calibri" panose="020F0502020204030204" pitchFamily="34" charset="0"/>
              </a:rPr>
              <a:t>ANURADHA AVINASH ISALKAR</a:t>
            </a:r>
          </a:p>
          <a:p>
            <a:r>
              <a:rPr lang="en-IN" sz="1400" b="0" i="0" dirty="0">
                <a:solidFill>
                  <a:srgbClr val="1155CC"/>
                </a:solidFill>
                <a:effectLst/>
                <a:latin typeface="Calibri" panose="020F0502020204030204" pitchFamily="34" charset="0"/>
                <a:hlinkClick r:id="rId8"/>
              </a:rPr>
              <a:t>isalkaranuradha@gmail.com</a:t>
            </a:r>
            <a:endParaRPr lang="en-IN" sz="1400" b="0" i="0" dirty="0">
              <a:solidFill>
                <a:srgbClr val="1155CC"/>
              </a:solidFill>
              <a:effectLst/>
              <a:latin typeface="Calibri" panose="020F0502020204030204" pitchFamily="34" charset="0"/>
            </a:endParaRPr>
          </a:p>
          <a:p>
            <a:r>
              <a:rPr lang="en-IN" sz="1400" b="0" i="0" dirty="0">
                <a:solidFill>
                  <a:srgbClr val="222222"/>
                </a:solidFill>
                <a:effectLst/>
                <a:latin typeface="Calibri" panose="020F0502020204030204" pitchFamily="34" charset="0"/>
              </a:rPr>
              <a:t>AISHWARYA SANJAY SUKUNDE</a:t>
            </a:r>
            <a:endParaRPr lang="en-IN" sz="1400" dirty="0">
              <a:solidFill>
                <a:srgbClr val="1155CC"/>
              </a:solidFill>
              <a:latin typeface="Calibri" panose="020F0502020204030204" pitchFamily="34" charset="0"/>
            </a:endParaRPr>
          </a:p>
          <a:p>
            <a:r>
              <a:rPr lang="en-IN" sz="1400" b="0" i="0" dirty="0">
                <a:solidFill>
                  <a:srgbClr val="1155CC"/>
                </a:solidFill>
                <a:effectLst/>
                <a:latin typeface="Calibri" panose="020F0502020204030204" pitchFamily="34" charset="0"/>
                <a:hlinkClick r:id="rId9"/>
              </a:rPr>
              <a:t>aishwaryasukunde14@gmail.com</a:t>
            </a:r>
            <a:endParaRPr lang="en-IN" sz="1600" dirty="0">
              <a:solidFill>
                <a:srgbClr val="1155CC"/>
              </a:solidFill>
              <a:latin typeface="Calibri" panose="020F0502020204030204" pitchFamily="34" charset="0"/>
            </a:endParaRPr>
          </a:p>
          <a:p>
            <a:endParaRPr lang="en-US" sz="1600" dirty="0">
              <a:solidFill>
                <a:schemeClr val="tx1"/>
              </a:solidFill>
            </a:endParaRPr>
          </a:p>
        </p:txBody>
      </p:sp>
      <p:sp>
        <p:nvSpPr>
          <p:cNvPr id="8" name="TextBox 7">
            <a:extLst>
              <a:ext uri="{FF2B5EF4-FFF2-40B4-BE49-F238E27FC236}">
                <a16:creationId xmlns:a16="http://schemas.microsoft.com/office/drawing/2014/main" id="{1204035D-33A6-8144-7DF9-3D3F031BB34E}"/>
              </a:ext>
            </a:extLst>
          </p:cNvPr>
          <p:cNvSpPr txBox="1"/>
          <p:nvPr/>
        </p:nvSpPr>
        <p:spPr>
          <a:xfrm>
            <a:off x="2504661" y="2788593"/>
            <a:ext cx="6096000" cy="923330"/>
          </a:xfrm>
          <a:prstGeom prst="rect">
            <a:avLst/>
          </a:prstGeom>
          <a:noFill/>
        </p:spPr>
        <p:txBody>
          <a:bodyPr wrap="square">
            <a:spAutoFit/>
          </a:bodyPr>
          <a:lstStyle/>
          <a:p>
            <a:r>
              <a:rPr lang="en-US" sz="5400" dirty="0"/>
              <a:t>Thank you</a:t>
            </a:r>
            <a:endParaRPr lang="en-IN" sz="5400" dirty="0"/>
          </a:p>
        </p:txBody>
      </p:sp>
      <p:pic>
        <p:nvPicPr>
          <p:cNvPr id="4" name="Graphic 3" descr="Handshake">
            <a:extLst>
              <a:ext uri="{FF2B5EF4-FFF2-40B4-BE49-F238E27FC236}">
                <a16:creationId xmlns:a16="http://schemas.microsoft.com/office/drawing/2014/main" id="{6D06D9AB-091C-0905-379D-58EF8280CC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68583" y="2797523"/>
            <a:ext cx="914400" cy="914400"/>
          </a:xfrm>
          <a:prstGeom prst="rect">
            <a:avLst/>
          </a:prstGeom>
        </p:spPr>
      </p:pic>
    </p:spTree>
    <p:extLst>
      <p:ext uri="{BB962C8B-B14F-4D97-AF65-F5344CB8AC3E}">
        <p14:creationId xmlns:p14="http://schemas.microsoft.com/office/powerpoint/2010/main" val="3103683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7C08EA-E320-96FE-44DE-CF6649FA736E}"/>
              </a:ext>
            </a:extLst>
          </p:cNvPr>
          <p:cNvSpPr>
            <a:spLocks noGrp="1"/>
          </p:cNvSpPr>
          <p:nvPr>
            <p:ph type="pic" sz="quarter" idx="14"/>
          </p:nvPr>
        </p:nvSpPr>
        <p:spPr>
          <a:xfrm>
            <a:off x="3669222" y="642730"/>
            <a:ext cx="3983603" cy="5241235"/>
          </a:xfrm>
        </p:spPr>
        <p:txBody>
          <a:bodyPr>
            <a:normAutofit fontScale="85000" lnSpcReduction="20000"/>
          </a:bodyPr>
          <a:lstStyle/>
          <a:p>
            <a:pPr algn="l"/>
            <a:r>
              <a:rPr lang="en-US" dirty="0"/>
              <a:t> </a:t>
            </a:r>
            <a:r>
              <a:rPr lang="en-US" sz="2400" b="1" dirty="0">
                <a:latin typeface="Segoe UI Emoji" panose="020B0502040204020203" pitchFamily="34" charset="0"/>
                <a:ea typeface="Segoe UI Emoji" panose="020B0502040204020203" pitchFamily="34" charset="0"/>
              </a:rPr>
              <a:t>Group – 05 Members</a:t>
            </a:r>
          </a:p>
          <a:p>
            <a:endParaRPr lang="en-US" sz="2400" b="1" dirty="0">
              <a:latin typeface="Segoe UI Emoji" panose="020B0502040204020203" pitchFamily="34" charset="0"/>
              <a:ea typeface="Segoe UI Emoji" panose="020B0502040204020203" pitchFamily="34" charset="0"/>
            </a:endParaRPr>
          </a:p>
          <a:p>
            <a:pPr marL="457200" indent="-457200" algn="l">
              <a:buFont typeface="+mj-lt"/>
              <a:buAutoNum type="arabicPeriod"/>
            </a:pPr>
            <a:r>
              <a:rPr lang="en-US" sz="2400" dirty="0">
                <a:solidFill>
                  <a:schemeClr val="tx1">
                    <a:lumMod val="95000"/>
                    <a:lumOff val="5000"/>
                    <a:alpha val="60000"/>
                  </a:schemeClr>
                </a:solidFill>
                <a:latin typeface="Segoe UI Light" panose="020B0502040204020203" pitchFamily="34" charset="0"/>
                <a:cs typeface="Segoe UI Light" panose="020B0502040204020203" pitchFamily="34" charset="0"/>
              </a:rPr>
              <a:t>Divya Rathore</a:t>
            </a:r>
          </a:p>
          <a:p>
            <a:pPr marL="457200" indent="-457200" algn="l">
              <a:buFont typeface="+mj-lt"/>
              <a:buAutoNum type="arabicPeriod"/>
            </a:pPr>
            <a:r>
              <a:rPr lang="en-US" sz="2400" dirty="0">
                <a:solidFill>
                  <a:schemeClr val="tx1">
                    <a:lumMod val="95000"/>
                    <a:lumOff val="5000"/>
                    <a:alpha val="60000"/>
                  </a:schemeClr>
                </a:solidFill>
                <a:latin typeface="Segoe UI Light" panose="020B0502040204020203" pitchFamily="34" charset="0"/>
                <a:cs typeface="Segoe UI Light" panose="020B0502040204020203" pitchFamily="34" charset="0"/>
              </a:rPr>
              <a:t>Supriya Umakanth Maurya</a:t>
            </a:r>
          </a:p>
          <a:p>
            <a:pPr marL="457200" indent="-457200" algn="l">
              <a:buFont typeface="+mj-lt"/>
              <a:buAutoNum type="arabicPeriod"/>
            </a:pPr>
            <a:r>
              <a:rPr lang="en-US" sz="2400" dirty="0">
                <a:solidFill>
                  <a:schemeClr val="tx1">
                    <a:lumMod val="95000"/>
                    <a:lumOff val="5000"/>
                    <a:alpha val="60000"/>
                  </a:schemeClr>
                </a:solidFill>
                <a:latin typeface="Segoe UI Light" panose="020B0502040204020203" pitchFamily="34" charset="0"/>
                <a:cs typeface="Segoe UI Light" panose="020B0502040204020203" pitchFamily="34" charset="0"/>
              </a:rPr>
              <a:t>Ajay Gohel</a:t>
            </a:r>
          </a:p>
          <a:p>
            <a:pPr marL="457200" indent="-457200" algn="l">
              <a:buFont typeface="+mj-lt"/>
              <a:buAutoNum type="arabicPeriod"/>
            </a:pPr>
            <a:r>
              <a:rPr lang="en-US" sz="2400" dirty="0">
                <a:solidFill>
                  <a:schemeClr val="tx1">
                    <a:lumMod val="95000"/>
                    <a:lumOff val="5000"/>
                    <a:alpha val="60000"/>
                  </a:schemeClr>
                </a:solidFill>
                <a:latin typeface="Segoe UI Light" panose="020B0502040204020203" pitchFamily="34" charset="0"/>
                <a:cs typeface="Segoe UI Light" panose="020B0502040204020203" pitchFamily="34" charset="0"/>
              </a:rPr>
              <a:t>Yamuna Kunta</a:t>
            </a:r>
          </a:p>
          <a:p>
            <a:pPr marL="457200" indent="-457200" algn="l">
              <a:buFont typeface="+mj-lt"/>
              <a:buAutoNum type="arabicPeriod"/>
            </a:pPr>
            <a:r>
              <a:rPr lang="en-US" sz="2400" dirty="0">
                <a:solidFill>
                  <a:schemeClr val="tx1">
                    <a:lumMod val="95000"/>
                    <a:lumOff val="5000"/>
                    <a:alpha val="60000"/>
                  </a:schemeClr>
                </a:solidFill>
                <a:latin typeface="Segoe UI Light" panose="020B0502040204020203" pitchFamily="34" charset="0"/>
                <a:cs typeface="Segoe UI Light" panose="020B0502040204020203" pitchFamily="34" charset="0"/>
              </a:rPr>
              <a:t>Cheerla Nagamallika</a:t>
            </a:r>
          </a:p>
          <a:p>
            <a:pPr marL="457200" indent="-457200" algn="l">
              <a:buFont typeface="+mj-lt"/>
              <a:buAutoNum type="arabicPeriod"/>
            </a:pPr>
            <a:r>
              <a:rPr lang="en-US" sz="2400" dirty="0">
                <a:solidFill>
                  <a:schemeClr val="tx1">
                    <a:lumMod val="95000"/>
                    <a:lumOff val="5000"/>
                    <a:alpha val="60000"/>
                  </a:schemeClr>
                </a:solidFill>
                <a:latin typeface="Segoe UI Light" panose="020B0502040204020203" pitchFamily="34" charset="0"/>
                <a:cs typeface="Segoe UI Light" panose="020B0502040204020203" pitchFamily="34" charset="0"/>
              </a:rPr>
              <a:t>Anuradha Avinash Isalkar</a:t>
            </a:r>
          </a:p>
          <a:p>
            <a:pPr marL="457200" indent="-457200" algn="l">
              <a:buFont typeface="+mj-lt"/>
              <a:buAutoNum type="arabicPeriod"/>
            </a:pPr>
            <a:r>
              <a:rPr lang="en-US" sz="2400" dirty="0">
                <a:solidFill>
                  <a:schemeClr val="tx1">
                    <a:lumMod val="95000"/>
                    <a:lumOff val="5000"/>
                    <a:alpha val="60000"/>
                  </a:schemeClr>
                </a:solidFill>
                <a:latin typeface="Segoe UI Light" panose="020B0502040204020203" pitchFamily="34" charset="0"/>
                <a:cs typeface="Segoe UI Light" panose="020B0502040204020203" pitchFamily="34" charset="0"/>
              </a:rPr>
              <a:t>Aishwarya Sanjay Sukunde</a:t>
            </a:r>
          </a:p>
          <a:p>
            <a:pPr algn="l"/>
            <a:r>
              <a:rPr lang="en-US" dirty="0"/>
              <a:t> </a:t>
            </a:r>
          </a:p>
        </p:txBody>
      </p:sp>
      <p:pic>
        <p:nvPicPr>
          <p:cNvPr id="3" name="Graphic 2" descr="Group">
            <a:extLst>
              <a:ext uri="{FF2B5EF4-FFF2-40B4-BE49-F238E27FC236}">
                <a16:creationId xmlns:a16="http://schemas.microsoft.com/office/drawing/2014/main" id="{7A8979FB-AC3E-0B65-A830-7915A273C7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1166" y="642730"/>
            <a:ext cx="914400" cy="667388"/>
          </a:xfrm>
          <a:prstGeom prst="rect">
            <a:avLst/>
          </a:prstGeom>
        </p:spPr>
      </p:pic>
    </p:spTree>
    <p:extLst>
      <p:ext uri="{BB962C8B-B14F-4D97-AF65-F5344CB8AC3E}">
        <p14:creationId xmlns:p14="http://schemas.microsoft.com/office/powerpoint/2010/main" val="34499549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8FCC-3759-D97A-BC82-9AC16E929006}"/>
              </a:ext>
            </a:extLst>
          </p:cNvPr>
          <p:cNvSpPr>
            <a:spLocks noGrp="1"/>
          </p:cNvSpPr>
          <p:nvPr>
            <p:ph type="title"/>
          </p:nvPr>
        </p:nvSpPr>
        <p:spPr>
          <a:xfrm>
            <a:off x="1930400" y="220929"/>
            <a:ext cx="8332339" cy="848216"/>
          </a:xfrm>
        </p:spPr>
        <p:txBody>
          <a:bodyPr/>
          <a:lstStyle/>
          <a:p>
            <a:r>
              <a:rPr lang="en-US" sz="3600" b="1" dirty="0">
                <a:latin typeface="Segoe UI Emoji" panose="020B0502040204020203" pitchFamily="34" charset="0"/>
                <a:ea typeface="Segoe UI Emoji" panose="020B0502040204020203" pitchFamily="34" charset="0"/>
              </a:rPr>
              <a:t>Introduction</a:t>
            </a:r>
            <a:endParaRPr lang="en-IN" sz="36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E9190322-DA8D-45BC-AF2A-A21197B6CA0B}"/>
              </a:ext>
            </a:extLst>
          </p:cNvPr>
          <p:cNvSpPr>
            <a:spLocks noGrp="1"/>
          </p:cNvSpPr>
          <p:nvPr>
            <p:ph idx="13"/>
          </p:nvPr>
        </p:nvSpPr>
        <p:spPr>
          <a:xfrm>
            <a:off x="1828800" y="1350498"/>
            <a:ext cx="8778240" cy="4007785"/>
          </a:xfrm>
        </p:spPr>
        <p:txBody>
          <a:bodyPr>
            <a:normAutofit/>
          </a:bodyPr>
          <a:lstStyle/>
          <a:p>
            <a:pPr algn="l"/>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Bank loans play a significant role in the economy and financial system, providing both individuals and businesses with essential financial support. The importance of bank loans can be highlighted in several key aspects: Capital for Investment and Growth, Personal Finance and Purchases, Supporting Startups and Entrepreneurs, Building Credit History. Strengthening Banking System etc.</a:t>
            </a:r>
            <a:endParaRPr lang="en-IN" sz="2400" kern="100" dirty="0">
              <a:effectLst/>
              <a:latin typeface="Segoe UI Light" panose="020B0502040204020203" pitchFamily="34" charset="0"/>
              <a:ea typeface="Calibri" panose="020F0502020204030204" pitchFamily="34" charset="0"/>
              <a:cs typeface="Segoe UI Light" panose="020B0502040204020203" pitchFamily="34" charset="0"/>
            </a:endParaRPr>
          </a:p>
          <a:p>
            <a:pPr algn="l"/>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55920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3B11431-BD3D-3CBD-9EE9-00AF1EBDCDD2}"/>
              </a:ext>
            </a:extLst>
          </p:cNvPr>
          <p:cNvSpPr>
            <a:spLocks noGrp="1"/>
          </p:cNvSpPr>
          <p:nvPr>
            <p:ph type="pic" sz="quarter" idx="14"/>
          </p:nvPr>
        </p:nvSpPr>
        <p:spPr>
          <a:xfrm>
            <a:off x="176982" y="297266"/>
            <a:ext cx="6695766" cy="6035039"/>
          </a:xfrm>
        </p:spPr>
        <p:txBody>
          <a:bodyPr>
            <a:noAutofit/>
          </a:bodyPr>
          <a:lstStyle/>
          <a:p>
            <a:r>
              <a:rPr lang="en-IN" sz="3200" b="1" kern="100" dirty="0">
                <a:solidFill>
                  <a:srgbClr val="000000"/>
                </a:solidFill>
                <a:effectLst/>
                <a:latin typeface="Segoe UI Emoji" panose="020B0502040204020203" pitchFamily="34" charset="0"/>
                <a:ea typeface="Segoe UI Emoji" panose="020B0502040204020203" pitchFamily="34" charset="0"/>
                <a:cs typeface="Times New Roman" panose="02020603050405020304" pitchFamily="18" charset="0"/>
              </a:rPr>
              <a:t>Goal</a:t>
            </a:r>
            <a:endParaRPr lang="en-IN" sz="3200" b="1"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endParaRPr>
          </a:p>
          <a:p>
            <a:pPr algn="l"/>
            <a:r>
              <a:rPr lang="en-IN"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To prepare a report to assess the creditworthiness of potential borrowers and determine the risk associated with lending them funds. When individuals or businesses apply for a bank loan, the bank needs to evaluate</a:t>
            </a:r>
            <a:r>
              <a:rPr lang="en-IN" dirty="0">
                <a:effectLst/>
                <a:latin typeface="Segoe UI Light" panose="020B0502040204020203" pitchFamily="34" charset="0"/>
                <a:ea typeface="Calibri" panose="020F0502020204030204" pitchFamily="34" charset="0"/>
                <a:cs typeface="Segoe UI Light" panose="020B0502040204020203" pitchFamily="34" charset="0"/>
              </a:rPr>
              <a:t> </a:t>
            </a:r>
            <a:r>
              <a:rPr lang="en-IN"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their financial situation, repayment capacity and overall credit risk to make informed</a:t>
            </a:r>
            <a:r>
              <a:rPr lang="en-IN" dirty="0">
                <a:effectLst/>
                <a:latin typeface="Segoe UI Light" panose="020B0502040204020203" pitchFamily="34" charset="0"/>
                <a:ea typeface="Calibri" panose="020F0502020204030204" pitchFamily="34" charset="0"/>
                <a:cs typeface="Segoe UI Light" panose="020B0502040204020203" pitchFamily="34" charset="0"/>
              </a:rPr>
              <a:t> </a:t>
            </a:r>
            <a:r>
              <a:rPr lang="en-IN"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lending decisions.  </a:t>
            </a:r>
          </a:p>
          <a:p>
            <a:pPr algn="l"/>
            <a:r>
              <a:rPr lang="en-IN" dirty="0">
                <a:solidFill>
                  <a:srgbClr val="000000"/>
                </a:solidFill>
                <a:latin typeface="Segoe UI Light" panose="020B0502040204020203" pitchFamily="34" charset="0"/>
                <a:cs typeface="Segoe UI Light" panose="020B0502040204020203" pitchFamily="34" charset="0"/>
              </a:rPr>
              <a:t>Also to have a detailed study on financial condition of Bank And how we can further grow in the Market.</a:t>
            </a:r>
            <a:endParaRPr lang="en-IN" dirty="0">
              <a:latin typeface="Segoe UI Light" panose="020B0502040204020203" pitchFamily="34" charset="0"/>
              <a:cs typeface="Segoe UI Light" panose="020B0502040204020203" pitchFamily="34" charset="0"/>
            </a:endParaRPr>
          </a:p>
          <a:p>
            <a:pPr algn="l"/>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b="1" dirty="0"/>
          </a:p>
        </p:txBody>
      </p:sp>
      <p:pic>
        <p:nvPicPr>
          <p:cNvPr id="3" name="Graphic 2" descr="Bullseye">
            <a:extLst>
              <a:ext uri="{FF2B5EF4-FFF2-40B4-BE49-F238E27FC236}">
                <a16:creationId xmlns:a16="http://schemas.microsoft.com/office/drawing/2014/main" id="{FD033F3D-1606-6B23-B6C3-8DD88F627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972233" y="421271"/>
            <a:ext cx="599768" cy="613350"/>
          </a:xfrm>
          <a:prstGeom prst="rect">
            <a:avLst/>
          </a:prstGeom>
        </p:spPr>
      </p:pic>
      <p:pic>
        <p:nvPicPr>
          <p:cNvPr id="4" name="Picture 3">
            <a:extLst>
              <a:ext uri="{FF2B5EF4-FFF2-40B4-BE49-F238E27FC236}">
                <a16:creationId xmlns:a16="http://schemas.microsoft.com/office/drawing/2014/main" id="{B2409290-E4C1-6908-091C-51E69BD53195}"/>
              </a:ext>
            </a:extLst>
          </p:cNvPr>
          <p:cNvPicPr>
            <a:picLocks noChangeAspect="1"/>
          </p:cNvPicPr>
          <p:nvPr/>
        </p:nvPicPr>
        <p:blipFill>
          <a:blip r:embed="rId4"/>
          <a:stretch>
            <a:fillRect/>
          </a:stretch>
        </p:blipFill>
        <p:spPr>
          <a:xfrm>
            <a:off x="6872748" y="614023"/>
            <a:ext cx="5211096" cy="503952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Oval 5">
            <a:extLst>
              <a:ext uri="{FF2B5EF4-FFF2-40B4-BE49-F238E27FC236}">
                <a16:creationId xmlns:a16="http://schemas.microsoft.com/office/drawing/2014/main" id="{6B457B2B-DE42-2684-FC63-6EA616A674CA}"/>
              </a:ext>
            </a:extLst>
          </p:cNvPr>
          <p:cNvSpPr/>
          <p:nvPr/>
        </p:nvSpPr>
        <p:spPr>
          <a:xfrm>
            <a:off x="8969131" y="2352093"/>
            <a:ext cx="1128598" cy="1131379"/>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Goals</a:t>
            </a:r>
            <a:endParaRPr lang="en-IN" dirty="0"/>
          </a:p>
        </p:txBody>
      </p:sp>
      <p:sp>
        <p:nvSpPr>
          <p:cNvPr id="9" name="TextBox 8">
            <a:extLst>
              <a:ext uri="{FF2B5EF4-FFF2-40B4-BE49-F238E27FC236}">
                <a16:creationId xmlns:a16="http://schemas.microsoft.com/office/drawing/2014/main" id="{CF9F1695-BD4F-4228-47FD-59AB75F92E66}"/>
              </a:ext>
            </a:extLst>
          </p:cNvPr>
          <p:cNvSpPr txBox="1"/>
          <p:nvPr/>
        </p:nvSpPr>
        <p:spPr>
          <a:xfrm>
            <a:off x="8367251" y="1021393"/>
            <a:ext cx="2054943" cy="923330"/>
          </a:xfrm>
          <a:prstGeom prst="rect">
            <a:avLst/>
          </a:prstGeom>
          <a:noFill/>
        </p:spPr>
        <p:txBody>
          <a:bodyPr wrap="square">
            <a:spAutoFit/>
          </a:bodyPr>
          <a:lstStyle/>
          <a:p>
            <a:pPr algn="ctr"/>
            <a:r>
              <a:rPr lang="en-US" dirty="0">
                <a:solidFill>
                  <a:schemeClr val="bg1"/>
                </a:solidFill>
              </a:rPr>
              <a:t>To have a Detailed  Report on financial condition</a:t>
            </a:r>
          </a:p>
        </p:txBody>
      </p:sp>
      <p:sp>
        <p:nvSpPr>
          <p:cNvPr id="11" name="TextBox 10">
            <a:extLst>
              <a:ext uri="{FF2B5EF4-FFF2-40B4-BE49-F238E27FC236}">
                <a16:creationId xmlns:a16="http://schemas.microsoft.com/office/drawing/2014/main" id="{DF83F6F6-FB17-03E6-15F1-26267809A9C3}"/>
              </a:ext>
            </a:extLst>
          </p:cNvPr>
          <p:cNvSpPr txBox="1"/>
          <p:nvPr/>
        </p:nvSpPr>
        <p:spPr>
          <a:xfrm>
            <a:off x="7098890" y="2251587"/>
            <a:ext cx="1740310" cy="1200329"/>
          </a:xfrm>
          <a:prstGeom prst="rect">
            <a:avLst/>
          </a:prstGeom>
          <a:noFill/>
        </p:spPr>
        <p:txBody>
          <a:bodyPr wrap="square">
            <a:spAutoFit/>
          </a:bodyPr>
          <a:lstStyle/>
          <a:p>
            <a:r>
              <a:rPr lang="en-IN" dirty="0">
                <a:solidFill>
                  <a:schemeClr val="bg1"/>
                </a:solidFill>
                <a:ea typeface="Calibri" panose="020F0502020204030204" pitchFamily="34" charset="0"/>
                <a:cs typeface="Segoe UI" panose="020B0502040204020203" pitchFamily="34" charset="0"/>
              </a:rPr>
              <a:t>A</a:t>
            </a:r>
            <a:r>
              <a:rPr lang="en-IN" sz="1800" dirty="0">
                <a:solidFill>
                  <a:schemeClr val="bg1"/>
                </a:solidFill>
                <a:effectLst/>
                <a:ea typeface="Calibri" panose="020F0502020204030204" pitchFamily="34" charset="0"/>
                <a:cs typeface="Segoe UI" panose="020B0502040204020203" pitchFamily="34" charset="0"/>
              </a:rPr>
              <a:t>ssess the creditworthiness of potential borrower</a:t>
            </a:r>
            <a:endParaRPr lang="en-IN" dirty="0">
              <a:solidFill>
                <a:schemeClr val="bg1"/>
              </a:solidFill>
              <a:cs typeface="Segoe UI" panose="020B0502040204020203" pitchFamily="34" charset="0"/>
            </a:endParaRPr>
          </a:p>
        </p:txBody>
      </p:sp>
      <p:sp>
        <p:nvSpPr>
          <p:cNvPr id="13" name="TextBox 12">
            <a:extLst>
              <a:ext uri="{FF2B5EF4-FFF2-40B4-BE49-F238E27FC236}">
                <a16:creationId xmlns:a16="http://schemas.microsoft.com/office/drawing/2014/main" id="{BD333034-F947-3CA3-4710-CE610F201118}"/>
              </a:ext>
            </a:extLst>
          </p:cNvPr>
          <p:cNvSpPr txBox="1"/>
          <p:nvPr/>
        </p:nvSpPr>
        <p:spPr>
          <a:xfrm>
            <a:off x="10097729" y="2113933"/>
            <a:ext cx="1622323" cy="1200329"/>
          </a:xfrm>
          <a:prstGeom prst="rect">
            <a:avLst/>
          </a:prstGeom>
          <a:noFill/>
        </p:spPr>
        <p:txBody>
          <a:bodyPr wrap="square">
            <a:spAutoFit/>
          </a:bodyPr>
          <a:lstStyle/>
          <a:p>
            <a:pPr algn="ctr"/>
            <a:r>
              <a:rPr lang="en-IN" dirty="0">
                <a:solidFill>
                  <a:schemeClr val="bg1"/>
                </a:solidFill>
                <a:latin typeface="Rockwell" panose="02060603020205020403" pitchFamily="18" charset="0"/>
                <a:ea typeface="Calibri" panose="020F0502020204030204" pitchFamily="34" charset="0"/>
                <a:cs typeface="Segoe UI" panose="020B0502040204020203" pitchFamily="34" charset="0"/>
              </a:rPr>
              <a:t>D</a:t>
            </a:r>
            <a:r>
              <a:rPr lang="en-IN" sz="1800" dirty="0">
                <a:solidFill>
                  <a:schemeClr val="bg1"/>
                </a:solidFill>
                <a:effectLst/>
                <a:latin typeface="Rockwell" panose="02060603020205020403" pitchFamily="18" charset="0"/>
                <a:ea typeface="Calibri" panose="020F0502020204030204" pitchFamily="34" charset="0"/>
                <a:cs typeface="Segoe UI" panose="020B0502040204020203" pitchFamily="34" charset="0"/>
              </a:rPr>
              <a:t>etermine the risk in Fund Lending</a:t>
            </a:r>
            <a:endParaRPr lang="en-IN" dirty="0">
              <a:solidFill>
                <a:schemeClr val="bg1"/>
              </a:solidFill>
              <a:latin typeface="Rockwell" panose="02060603020205020403" pitchFamily="18" charset="0"/>
              <a:cs typeface="Segoe UI" panose="020B0502040204020203" pitchFamily="34" charset="0"/>
            </a:endParaRPr>
          </a:p>
        </p:txBody>
      </p:sp>
      <p:sp>
        <p:nvSpPr>
          <p:cNvPr id="15" name="TextBox 14">
            <a:extLst>
              <a:ext uri="{FF2B5EF4-FFF2-40B4-BE49-F238E27FC236}">
                <a16:creationId xmlns:a16="http://schemas.microsoft.com/office/drawing/2014/main" id="{DCFC0433-0CA0-E5D6-8015-7A64F6B0658C}"/>
              </a:ext>
            </a:extLst>
          </p:cNvPr>
          <p:cNvSpPr txBox="1"/>
          <p:nvPr/>
        </p:nvSpPr>
        <p:spPr>
          <a:xfrm rot="10800000" flipV="1">
            <a:off x="8209935" y="4075272"/>
            <a:ext cx="2733368" cy="923330"/>
          </a:xfrm>
          <a:prstGeom prst="rect">
            <a:avLst/>
          </a:prstGeom>
          <a:noFill/>
        </p:spPr>
        <p:txBody>
          <a:bodyPr wrap="square">
            <a:spAutoFit/>
          </a:bodyPr>
          <a:lstStyle/>
          <a:p>
            <a:pPr algn="ctr"/>
            <a:r>
              <a:rPr lang="en-US" dirty="0">
                <a:solidFill>
                  <a:schemeClr val="bg1"/>
                </a:solidFill>
              </a:rPr>
              <a:t>To find out Potential Growth in Market and make strategies</a:t>
            </a:r>
            <a:endParaRPr lang="en-IN" dirty="0">
              <a:solidFill>
                <a:schemeClr val="bg1"/>
              </a:solidFill>
            </a:endParaRPr>
          </a:p>
        </p:txBody>
      </p:sp>
    </p:spTree>
    <p:extLst>
      <p:ext uri="{BB962C8B-B14F-4D97-AF65-F5344CB8AC3E}">
        <p14:creationId xmlns:p14="http://schemas.microsoft.com/office/powerpoint/2010/main" val="3971386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pPr/>
              <a:t>5</a:t>
            </a:fld>
            <a:endParaRPr lang="en-US" dirty="0"/>
          </a:p>
        </p:txBody>
      </p:sp>
      <p:graphicFrame>
        <p:nvGraphicFramePr>
          <p:cNvPr id="9" name="Content Placeholder 13" descr="SmartArt graphic">
            <a:extLst>
              <a:ext uri="{FF2B5EF4-FFF2-40B4-BE49-F238E27FC236}">
                <a16:creationId xmlns:a16="http://schemas.microsoft.com/office/drawing/2014/main" id="{35536784-50B2-6A46-C965-ADC7F241381F}"/>
              </a:ext>
            </a:extLst>
          </p:cNvPr>
          <p:cNvGraphicFramePr>
            <a:graphicFrameLocks noGrp="1"/>
          </p:cNvGraphicFramePr>
          <p:nvPr>
            <p:ph idx="1"/>
            <p:extLst>
              <p:ext uri="{D42A27DB-BD31-4B8C-83A1-F6EECF244321}">
                <p14:modId xmlns:p14="http://schemas.microsoft.com/office/powerpoint/2010/main" val="801627799"/>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B3A34EAD-14FC-7B18-2F09-C1633FC86C6E}"/>
              </a:ext>
            </a:extLst>
          </p:cNvPr>
          <p:cNvSpPr/>
          <p:nvPr/>
        </p:nvSpPr>
        <p:spPr>
          <a:xfrm>
            <a:off x="3604591" y="101196"/>
            <a:ext cx="4850092" cy="1127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t>KPI’s</a:t>
            </a:r>
          </a:p>
        </p:txBody>
      </p:sp>
      <p:pic>
        <p:nvPicPr>
          <p:cNvPr id="5" name="Graphic 4" descr="Bar chart">
            <a:extLst>
              <a:ext uri="{FF2B5EF4-FFF2-40B4-BE49-F238E27FC236}">
                <a16:creationId xmlns:a16="http://schemas.microsoft.com/office/drawing/2014/main" id="{1D0F4395-095F-766A-F77A-DE88C4F7C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37816" y="207993"/>
            <a:ext cx="914400" cy="914400"/>
          </a:xfrm>
          <a:prstGeom prst="rect">
            <a:avLst/>
          </a:prstGeom>
        </p:spPr>
      </p:pic>
    </p:spTree>
    <p:extLst>
      <p:ext uri="{BB962C8B-B14F-4D97-AF65-F5344CB8AC3E}">
        <p14:creationId xmlns:p14="http://schemas.microsoft.com/office/powerpoint/2010/main" val="80480635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8ACE-1A96-618C-23FE-129D85DCA433}"/>
              </a:ext>
            </a:extLst>
          </p:cNvPr>
          <p:cNvSpPr>
            <a:spLocks noGrp="1"/>
          </p:cNvSpPr>
          <p:nvPr>
            <p:ph type="title"/>
          </p:nvPr>
        </p:nvSpPr>
        <p:spPr>
          <a:xfrm>
            <a:off x="2661350" y="367130"/>
            <a:ext cx="6869299" cy="900372"/>
          </a:xfrm>
        </p:spPr>
        <p:txBody>
          <a:bodyPr/>
          <a:lstStyle/>
          <a:p>
            <a:pPr>
              <a:lnSpc>
                <a:spcPct val="107000"/>
              </a:lnSpc>
              <a:spcAft>
                <a:spcPts val="800"/>
              </a:spcAft>
            </a:pPr>
            <a:r>
              <a:rPr lang="en-US" sz="3600" b="1" kern="100" dirty="0">
                <a:effectLst/>
                <a:latin typeface="Segoe UI Emoji" panose="020B0502040204020203" pitchFamily="34" charset="0"/>
                <a:ea typeface="Segoe UI Emoji" panose="020B0502040204020203" pitchFamily="34" charset="0"/>
                <a:cs typeface="Times New Roman" panose="02020603050405020304" pitchFamily="18" charset="0"/>
              </a:rPr>
              <a:t>KPI 1</a:t>
            </a:r>
            <a:br>
              <a:rPr lang="en-IN" sz="3600" b="1" kern="100" dirty="0">
                <a:latin typeface="Segoe UI Emoji" panose="020B0502040204020203" pitchFamily="34" charset="0"/>
                <a:ea typeface="Segoe UI Emoji" panose="020B0502040204020203" pitchFamily="34" charset="0"/>
                <a:cs typeface="Times New Roman" panose="02020603050405020304" pitchFamily="18" charset="0"/>
              </a:rPr>
            </a:br>
            <a:r>
              <a:rPr lang="en-IN" sz="3600" b="1" dirty="0">
                <a:solidFill>
                  <a:srgbClr val="000000"/>
                </a:solidFill>
                <a:effectLst/>
                <a:latin typeface="Segoe UI Emoji" panose="020B0502040204020203" pitchFamily="34" charset="0"/>
                <a:ea typeface="Segoe UI Emoji" panose="020B0502040204020203" pitchFamily="34" charset="0"/>
              </a:rPr>
              <a:t>Year-wise Loan Amount Stats</a:t>
            </a:r>
            <a:endParaRPr lang="en-IN" sz="36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C6B316DF-19F9-F3D4-05C0-F1C3448E96EA}"/>
              </a:ext>
            </a:extLst>
          </p:cNvPr>
          <p:cNvSpPr>
            <a:spLocks noGrp="1"/>
          </p:cNvSpPr>
          <p:nvPr>
            <p:ph idx="13"/>
          </p:nvPr>
        </p:nvSpPr>
        <p:spPr>
          <a:xfrm>
            <a:off x="164123" y="1596341"/>
            <a:ext cx="5992837" cy="5105025"/>
          </a:xfrm>
        </p:spPr>
        <p:txBody>
          <a:bodyPr>
            <a:normAutofit/>
          </a:bodyPr>
          <a:lstStyle/>
          <a:p>
            <a:pPr algn="l"/>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The average loan amount increased year by year. We've developed deep into the numbers, watching them rise and fall over the years. This tells us a story of financial trends and customer trust. </a:t>
            </a:r>
            <a:endParaRPr lang="en-IN" sz="2400" kern="1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IN" sz="2400" dirty="0">
              <a:latin typeface="Segoe UI Light" panose="020B0502040204020203" pitchFamily="34" charset="0"/>
              <a:cs typeface="Segoe UI Light" panose="020B0502040204020203" pitchFamily="34" charset="0"/>
            </a:endParaRPr>
          </a:p>
        </p:txBody>
      </p:sp>
      <p:graphicFrame>
        <p:nvGraphicFramePr>
          <p:cNvPr id="9" name="Chart 8">
            <a:extLst>
              <a:ext uri="{FF2B5EF4-FFF2-40B4-BE49-F238E27FC236}">
                <a16:creationId xmlns:a16="http://schemas.microsoft.com/office/drawing/2014/main" id="{C433A7B6-B59C-4192-A18B-F4D0DBF76200}"/>
              </a:ext>
            </a:extLst>
          </p:cNvPr>
          <p:cNvGraphicFramePr>
            <a:graphicFrameLocks/>
          </p:cNvGraphicFramePr>
          <p:nvPr>
            <p:extLst>
              <p:ext uri="{D42A27DB-BD31-4B8C-83A1-F6EECF244321}">
                <p14:modId xmlns:p14="http://schemas.microsoft.com/office/powerpoint/2010/main" val="3632892456"/>
              </p:ext>
            </p:extLst>
          </p:nvPr>
        </p:nvGraphicFramePr>
        <p:xfrm>
          <a:off x="6434695" y="1596341"/>
          <a:ext cx="5593182" cy="46075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05703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8C3F-A256-7B13-3A44-91295F9CB12E}"/>
              </a:ext>
            </a:extLst>
          </p:cNvPr>
          <p:cNvSpPr>
            <a:spLocks noGrp="1"/>
          </p:cNvSpPr>
          <p:nvPr>
            <p:ph type="title"/>
          </p:nvPr>
        </p:nvSpPr>
        <p:spPr>
          <a:xfrm>
            <a:off x="450000" y="427931"/>
            <a:ext cx="10860425" cy="2005782"/>
          </a:xfrm>
        </p:spPr>
        <p:txBody>
          <a:bodyPr/>
          <a:lstStyle/>
          <a:p>
            <a:r>
              <a:rPr lang="en-US" sz="3600" b="1" dirty="0">
                <a:latin typeface="Segoe UI Emoji" panose="020B0502040204020203" pitchFamily="34" charset="0"/>
                <a:ea typeface="Segoe UI Emoji" panose="020B0502040204020203" pitchFamily="34" charset="0"/>
              </a:rPr>
              <a:t>KPI 2</a:t>
            </a:r>
            <a:br>
              <a:rPr lang="en-US" sz="3600" b="1" dirty="0">
                <a:latin typeface="Segoe UI Emoji" panose="020B0502040204020203" pitchFamily="34" charset="0"/>
                <a:ea typeface="Segoe UI Emoji" panose="020B0502040204020203" pitchFamily="34" charset="0"/>
              </a:rPr>
            </a:br>
            <a:r>
              <a:rPr lang="en-IN" sz="3600" b="1" dirty="0">
                <a:latin typeface="Segoe UI Emoji" panose="020B0502040204020203" pitchFamily="34" charset="0"/>
                <a:ea typeface="Segoe UI Emoji" panose="020B0502040204020203" pitchFamily="34" charset="0"/>
              </a:rPr>
              <a:t>Grade and sub grade wise </a:t>
            </a:r>
            <a:r>
              <a:rPr lang="en-IN" sz="3600" b="1" dirty="0" err="1">
                <a:latin typeface="Segoe UI Emoji" panose="020B0502040204020203" pitchFamily="34" charset="0"/>
                <a:ea typeface="Segoe UI Emoji" panose="020B0502040204020203" pitchFamily="34" charset="0"/>
              </a:rPr>
              <a:t>revol_bal</a:t>
            </a:r>
            <a:br>
              <a:rPr lang="en-IN" sz="2000" dirty="0">
                <a:latin typeface="+mj-lt"/>
              </a:rPr>
            </a:br>
            <a:br>
              <a:rPr lang="en-US" sz="3600" b="1" dirty="0">
                <a:latin typeface="Segoe UI Emoji" panose="020B0502040204020203" pitchFamily="34" charset="0"/>
                <a:ea typeface="Segoe UI Emoji" panose="020B0502040204020203" pitchFamily="34" charset="0"/>
              </a:rPr>
            </a:br>
            <a:endParaRPr lang="en-IN" sz="36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D52482D0-83F1-3BFA-8A87-C9B63289AF71}"/>
              </a:ext>
            </a:extLst>
          </p:cNvPr>
          <p:cNvSpPr>
            <a:spLocks noGrp="1"/>
          </p:cNvSpPr>
          <p:nvPr>
            <p:ph idx="13"/>
          </p:nvPr>
        </p:nvSpPr>
        <p:spPr>
          <a:xfrm>
            <a:off x="450000" y="1788139"/>
            <a:ext cx="5078602" cy="3488787"/>
          </a:xfrm>
        </p:spPr>
        <p:txBody>
          <a:bodyPr>
            <a:noAutofit/>
          </a:bodyPr>
          <a:lstStyle/>
          <a:p>
            <a:pPr algn="l"/>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The highest loan amount was issued to customers with a grade of B,</a:t>
            </a:r>
            <a:r>
              <a:rPr lang="en-IN" sz="2400" kern="100" dirty="0">
                <a:effectLst/>
                <a:latin typeface="Segoe UI Light" panose="020B0502040204020203" pitchFamily="34" charset="0"/>
                <a:ea typeface="Calibri" panose="020F0502020204030204" pitchFamily="34" charset="0"/>
                <a:cs typeface="Segoe UI Light" panose="020B0502040204020203" pitchFamily="34" charset="0"/>
              </a:rPr>
              <a:t> </a:t>
            </a:r>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while the lowest loan amount was issued to customers with a grade of</a:t>
            </a:r>
            <a:r>
              <a:rPr lang="en-IN" sz="2400" kern="100" dirty="0">
                <a:effectLst/>
                <a:latin typeface="Segoe UI Light" panose="020B0502040204020203" pitchFamily="34" charset="0"/>
                <a:ea typeface="Calibri" panose="020F0502020204030204" pitchFamily="34" charset="0"/>
                <a:cs typeface="Segoe UI Light" panose="020B0502040204020203" pitchFamily="34" charset="0"/>
              </a:rPr>
              <a:t> </a:t>
            </a:r>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D. </a:t>
            </a:r>
          </a:p>
          <a:p>
            <a:pPr algn="l"/>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The difference in payments received speaks volumes about the importance of verification. </a:t>
            </a:r>
            <a:endParaRPr lang="en-IN" sz="2400" kern="100" dirty="0">
              <a:effectLst/>
              <a:latin typeface="Segoe UI Light" panose="020B0502040204020203" pitchFamily="34" charset="0"/>
              <a:ea typeface="Calibri" panose="020F0502020204030204" pitchFamily="34" charset="0"/>
              <a:cs typeface="Segoe UI Light" panose="020B0502040204020203" pitchFamily="34" charset="0"/>
            </a:endParaRPr>
          </a:p>
          <a:p>
            <a:pPr algn="l"/>
            <a:endParaRPr lang="en-IN" sz="2400" dirty="0">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4004A119-4149-302E-8120-AFCEA24BCE09}"/>
              </a:ext>
            </a:extLst>
          </p:cNvPr>
          <p:cNvPicPr>
            <a:picLocks noChangeAspect="1"/>
          </p:cNvPicPr>
          <p:nvPr/>
        </p:nvPicPr>
        <p:blipFill>
          <a:blip r:embed="rId2"/>
          <a:stretch>
            <a:fillRect/>
          </a:stretch>
        </p:blipFill>
        <p:spPr>
          <a:xfrm>
            <a:off x="5880212" y="1788139"/>
            <a:ext cx="6330840" cy="4442310"/>
          </a:xfrm>
          <a:prstGeom prst="rect">
            <a:avLst/>
          </a:prstGeom>
        </p:spPr>
      </p:pic>
    </p:spTree>
    <p:extLst>
      <p:ext uri="{BB962C8B-B14F-4D97-AF65-F5344CB8AC3E}">
        <p14:creationId xmlns:p14="http://schemas.microsoft.com/office/powerpoint/2010/main" val="294373591"/>
      </p:ext>
    </p:extLst>
  </p:cSld>
  <p:clrMapOvr>
    <a:masterClrMapping/>
  </p:clrMapOvr>
  <p:transition spd="slow">
    <p:plu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2C05-618C-54B8-7943-591D931E348F}"/>
              </a:ext>
            </a:extLst>
          </p:cNvPr>
          <p:cNvSpPr>
            <a:spLocks noGrp="1"/>
          </p:cNvSpPr>
          <p:nvPr>
            <p:ph type="title"/>
          </p:nvPr>
        </p:nvSpPr>
        <p:spPr>
          <a:xfrm>
            <a:off x="820826" y="196947"/>
            <a:ext cx="10878591" cy="2096087"/>
          </a:xfrm>
        </p:spPr>
        <p:txBody>
          <a:bodyPr/>
          <a:lstStyle/>
          <a:p>
            <a:r>
              <a:rPr lang="en-IN" sz="3600" b="1" kern="100" dirty="0">
                <a:solidFill>
                  <a:srgbClr val="000000"/>
                </a:solidFill>
                <a:effectLst/>
                <a:latin typeface="Segoe UI Emoji" panose="020B0502040204020203" pitchFamily="34" charset="0"/>
                <a:ea typeface="Segoe UI Emoji" panose="020B0502040204020203" pitchFamily="34" charset="0"/>
                <a:cs typeface="Times New Roman" panose="02020603050405020304" pitchFamily="18" charset="0"/>
              </a:rPr>
              <a:t>KPI 3:</a:t>
            </a:r>
            <a:br>
              <a:rPr lang="en-IN" sz="3600" b="1" kern="100" dirty="0">
                <a:effectLst/>
                <a:latin typeface="Segoe UI Emoji" panose="020B0502040204020203" pitchFamily="34" charset="0"/>
                <a:ea typeface="Segoe UI Emoji" panose="020B0502040204020203" pitchFamily="34" charset="0"/>
                <a:cs typeface="Times New Roman" panose="02020603050405020304" pitchFamily="18" charset="0"/>
              </a:rPr>
            </a:br>
            <a:r>
              <a:rPr lang="en-IN" sz="3600" b="1" dirty="0">
                <a:latin typeface="Segoe UI Emoji" panose="020B0502040204020203" pitchFamily="34" charset="0"/>
                <a:ea typeface="Segoe UI Emoji" panose="020B0502040204020203" pitchFamily="34" charset="0"/>
              </a:rPr>
              <a:t>Total Payment for Verified Status Vs Total Payment for Non Verified Status</a:t>
            </a:r>
            <a:br>
              <a:rPr lang="en-IN" sz="3600" b="1" dirty="0">
                <a:latin typeface="Segoe UI Emoji" panose="020B0502040204020203" pitchFamily="34" charset="0"/>
                <a:ea typeface="Segoe UI Emoji" panose="020B0502040204020203" pitchFamily="34" charset="0"/>
              </a:rPr>
            </a:br>
            <a:endParaRPr lang="en-IN" sz="36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625F49B2-6854-90B8-E078-8AC4DE1BB11C}"/>
              </a:ext>
            </a:extLst>
          </p:cNvPr>
          <p:cNvSpPr>
            <a:spLocks noGrp="1"/>
          </p:cNvSpPr>
          <p:nvPr>
            <p:ph idx="13"/>
          </p:nvPr>
        </p:nvSpPr>
        <p:spPr>
          <a:xfrm>
            <a:off x="966247" y="2153770"/>
            <a:ext cx="5366585" cy="4339884"/>
          </a:xfrm>
        </p:spPr>
        <p:txBody>
          <a:bodyPr>
            <a:normAutofit/>
          </a:bodyPr>
          <a:lstStyle/>
          <a:p>
            <a:pPr algn="l"/>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Customers with a verified status made more total payments than</a:t>
            </a:r>
            <a:r>
              <a:rPr lang="en-IN" sz="2400" kern="100" dirty="0">
                <a:effectLst/>
                <a:latin typeface="Segoe UI Light" panose="020B0502040204020203" pitchFamily="34" charset="0"/>
                <a:ea typeface="Calibri" panose="020F0502020204030204" pitchFamily="34" charset="0"/>
                <a:cs typeface="Segoe UI Light" panose="020B0502040204020203" pitchFamily="34" charset="0"/>
              </a:rPr>
              <a:t> </a:t>
            </a:r>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customers with a non-verified status. Regional insights help us tailor our services, while timing plays a vital role in loan outcomes.</a:t>
            </a:r>
            <a:endParaRPr lang="en-IN" sz="2400" kern="100" dirty="0">
              <a:effectLst/>
              <a:latin typeface="Segoe UI Light" panose="020B0502040204020203" pitchFamily="34" charset="0"/>
              <a:ea typeface="Calibri" panose="020F0502020204030204" pitchFamily="34" charset="0"/>
              <a:cs typeface="Segoe UI Light" panose="020B0502040204020203" pitchFamily="34" charset="0"/>
            </a:endParaRPr>
          </a:p>
          <a:p>
            <a:pPr algn="l"/>
            <a:endParaRPr lang="en-IN" sz="2400"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0B02D364-159E-836C-4031-C1CF3128A4D6}"/>
              </a:ext>
            </a:extLst>
          </p:cNvPr>
          <p:cNvPicPr>
            <a:picLocks noChangeAspect="1"/>
          </p:cNvPicPr>
          <p:nvPr/>
        </p:nvPicPr>
        <p:blipFill>
          <a:blip r:embed="rId2"/>
          <a:stretch>
            <a:fillRect/>
          </a:stretch>
        </p:blipFill>
        <p:spPr>
          <a:xfrm>
            <a:off x="6478253" y="2293034"/>
            <a:ext cx="5611812" cy="1210395"/>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pic>
        <p:nvPicPr>
          <p:cNvPr id="5" name="Content Placeholder 9">
            <a:extLst>
              <a:ext uri="{FF2B5EF4-FFF2-40B4-BE49-F238E27FC236}">
                <a16:creationId xmlns:a16="http://schemas.microsoft.com/office/drawing/2014/main" id="{65E71024-764C-2BEF-87E9-BF82369FC80D}"/>
              </a:ext>
            </a:extLst>
          </p:cNvPr>
          <p:cNvPicPr>
            <a:picLocks noChangeAspect="1"/>
          </p:cNvPicPr>
          <p:nvPr/>
        </p:nvPicPr>
        <p:blipFill>
          <a:blip r:embed="rId3"/>
          <a:stretch>
            <a:fillRect/>
          </a:stretch>
        </p:blipFill>
        <p:spPr>
          <a:xfrm>
            <a:off x="6478253" y="3503428"/>
            <a:ext cx="5611812" cy="2990225"/>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731715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DF8D-D35B-B3B3-1880-A6E0293695B5}"/>
              </a:ext>
            </a:extLst>
          </p:cNvPr>
          <p:cNvSpPr>
            <a:spLocks noGrp="1"/>
          </p:cNvSpPr>
          <p:nvPr>
            <p:ph type="title"/>
          </p:nvPr>
        </p:nvSpPr>
        <p:spPr>
          <a:xfrm>
            <a:off x="529617" y="521876"/>
            <a:ext cx="11423154" cy="798855"/>
          </a:xfrm>
        </p:spPr>
        <p:txBody>
          <a:bodyPr/>
          <a:lstStyle/>
          <a:p>
            <a:pPr>
              <a:lnSpc>
                <a:spcPct val="107000"/>
              </a:lnSpc>
              <a:spcAft>
                <a:spcPts val="800"/>
              </a:spcAft>
            </a:pPr>
            <a:r>
              <a:rPr lang="en-IN" sz="3600" b="1" kern="100" dirty="0">
                <a:solidFill>
                  <a:srgbClr val="000000"/>
                </a:solidFill>
                <a:effectLst/>
                <a:latin typeface="Segoe UI Emoji" panose="020B0502040204020203" pitchFamily="34" charset="0"/>
                <a:ea typeface="Segoe UI Emoji" panose="020B0502040204020203" pitchFamily="34" charset="0"/>
                <a:cs typeface="Times New Roman" panose="02020603050405020304" pitchFamily="18" charset="0"/>
              </a:rPr>
              <a:t>KPI 4:</a:t>
            </a:r>
            <a:br>
              <a:rPr lang="en-IN" sz="3600" b="1" kern="100" dirty="0">
                <a:effectLst/>
                <a:latin typeface="Segoe UI Emoji" panose="020B0502040204020203" pitchFamily="34" charset="0"/>
                <a:ea typeface="Segoe UI Emoji" panose="020B0502040204020203" pitchFamily="34" charset="0"/>
                <a:cs typeface="Times New Roman" panose="02020603050405020304" pitchFamily="18" charset="0"/>
              </a:rPr>
            </a:br>
            <a:r>
              <a:rPr lang="en-IN" sz="3600" b="1" dirty="0">
                <a:solidFill>
                  <a:srgbClr val="000000"/>
                </a:solidFill>
                <a:effectLst/>
                <a:latin typeface="Segoe UI Emoji" panose="020B0502040204020203" pitchFamily="34" charset="0"/>
                <a:ea typeface="Segoe UI Emoji" panose="020B0502040204020203" pitchFamily="34" charset="0"/>
              </a:rPr>
              <a:t>	State-wise and </a:t>
            </a:r>
            <a:r>
              <a:rPr lang="en-IN" sz="3600" b="1" dirty="0" err="1">
                <a:solidFill>
                  <a:srgbClr val="000000"/>
                </a:solidFill>
                <a:effectLst/>
                <a:latin typeface="Segoe UI Emoji" panose="020B0502040204020203" pitchFamily="34" charset="0"/>
                <a:ea typeface="Segoe UI Emoji" panose="020B0502040204020203" pitchFamily="34" charset="0"/>
              </a:rPr>
              <a:t>Last_Credit_Pull_D</a:t>
            </a:r>
            <a:r>
              <a:rPr lang="en-IN" sz="3600" b="1" dirty="0">
                <a:solidFill>
                  <a:srgbClr val="000000"/>
                </a:solidFill>
                <a:effectLst/>
                <a:latin typeface="Segoe UI Emoji" panose="020B0502040204020203" pitchFamily="34" charset="0"/>
                <a:ea typeface="Segoe UI Emoji" panose="020B0502040204020203" pitchFamily="34" charset="0"/>
              </a:rPr>
              <a:t> wise Loan Status</a:t>
            </a:r>
            <a:endParaRPr lang="en-IN" sz="36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9283B642-9875-7236-828D-C36514885645}"/>
              </a:ext>
            </a:extLst>
          </p:cNvPr>
          <p:cNvSpPr>
            <a:spLocks noGrp="1"/>
          </p:cNvSpPr>
          <p:nvPr>
            <p:ph idx="13"/>
          </p:nvPr>
        </p:nvSpPr>
        <p:spPr>
          <a:xfrm>
            <a:off x="239229" y="1707853"/>
            <a:ext cx="5459896" cy="4452731"/>
          </a:xfrm>
        </p:spPr>
        <p:txBody>
          <a:bodyPr>
            <a:normAutofit/>
          </a:bodyPr>
          <a:lstStyle/>
          <a:p>
            <a:pPr algn="l"/>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The state with the highest number of approved loans was California,</a:t>
            </a:r>
            <a:r>
              <a:rPr lang="en-IN" sz="2400" kern="100" dirty="0">
                <a:effectLst/>
                <a:latin typeface="Segoe UI Light" panose="020B0502040204020203" pitchFamily="34" charset="0"/>
                <a:ea typeface="Calibri" panose="020F0502020204030204" pitchFamily="34" charset="0"/>
                <a:cs typeface="Segoe UI Light" panose="020B0502040204020203" pitchFamily="34" charset="0"/>
              </a:rPr>
              <a:t> </a:t>
            </a:r>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while the state with the lowest number of approved loans was</a:t>
            </a:r>
            <a:r>
              <a:rPr lang="en-IN" sz="2400" kern="100" dirty="0">
                <a:effectLst/>
                <a:latin typeface="Segoe UI Light" panose="020B0502040204020203" pitchFamily="34" charset="0"/>
                <a:ea typeface="Calibri" panose="020F0502020204030204" pitchFamily="34" charset="0"/>
                <a:cs typeface="Segoe UI Light" panose="020B0502040204020203" pitchFamily="34" charset="0"/>
              </a:rPr>
              <a:t> </a:t>
            </a:r>
            <a:r>
              <a:rPr lang="en-IN" sz="2400" kern="1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Wyoming. Regional insights help us tailor our services, while timing plays a vital role in loan outcomes.</a:t>
            </a:r>
            <a:endParaRPr lang="en-IN" sz="2400" kern="100" dirty="0">
              <a:effectLst/>
              <a:latin typeface="Segoe UI Light" panose="020B0502040204020203" pitchFamily="34" charset="0"/>
              <a:ea typeface="Calibri" panose="020F0502020204030204" pitchFamily="34" charset="0"/>
              <a:cs typeface="Segoe UI Light" panose="020B0502040204020203" pitchFamily="34" charset="0"/>
            </a:endParaRPr>
          </a:p>
          <a:p>
            <a:pPr algn="l"/>
            <a:endParaRPr lang="en-IN" sz="2400" dirty="0">
              <a:latin typeface="Segoe UI Light" panose="020B0502040204020203" pitchFamily="34" charset="0"/>
              <a:cs typeface="Segoe UI Light" panose="020B0502040204020203" pitchFamily="34" charset="0"/>
            </a:endParaRPr>
          </a:p>
        </p:txBody>
      </p:sp>
      <p:pic>
        <p:nvPicPr>
          <p:cNvPr id="6" name="Picture Placeholder 5">
            <a:extLst>
              <a:ext uri="{FF2B5EF4-FFF2-40B4-BE49-F238E27FC236}">
                <a16:creationId xmlns:a16="http://schemas.microsoft.com/office/drawing/2014/main" id="{61D78949-A641-CC56-3D3A-B5546E3262D4}"/>
              </a:ext>
            </a:extLst>
          </p:cNvPr>
          <p:cNvPicPr>
            <a:picLocks noGrp="1" noChangeAspect="1"/>
          </p:cNvPicPr>
          <p:nvPr>
            <p:ph type="pic" sz="quarter" idx="14"/>
          </p:nvPr>
        </p:nvPicPr>
        <p:blipFill>
          <a:blip r:embed="rId3"/>
          <a:srcRect l="3428" r="3428"/>
          <a:stretch>
            <a:fillRect/>
          </a:stretch>
        </p:blipFill>
        <p:spPr>
          <a:xfrm>
            <a:off x="5810865" y="1406013"/>
            <a:ext cx="6302807" cy="5260598"/>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BAF35A01-C0BE-1459-AB65-1F1DF280936F}"/>
              </a:ext>
            </a:extLst>
          </p:cNvPr>
          <p:cNvPicPr>
            <a:picLocks noChangeAspect="1"/>
          </p:cNvPicPr>
          <p:nvPr/>
        </p:nvPicPr>
        <p:blipFill>
          <a:blip r:embed="rId4"/>
          <a:stretch>
            <a:fillRect/>
          </a:stretch>
        </p:blipFill>
        <p:spPr>
          <a:xfrm>
            <a:off x="8396748" y="2231923"/>
            <a:ext cx="3628104" cy="1654276"/>
          </a:xfrm>
          <a:prstGeom prst="rect">
            <a:avLst/>
          </a:prstGeom>
        </p:spPr>
      </p:pic>
      <p:pic>
        <p:nvPicPr>
          <p:cNvPr id="9" name="Content Placeholder 5">
            <a:extLst>
              <a:ext uri="{FF2B5EF4-FFF2-40B4-BE49-F238E27FC236}">
                <a16:creationId xmlns:a16="http://schemas.microsoft.com/office/drawing/2014/main" id="{0CA888A5-3081-334E-35BD-2712B58F1FEE}"/>
              </a:ext>
            </a:extLst>
          </p:cNvPr>
          <p:cNvPicPr>
            <a:picLocks noChangeAspect="1"/>
          </p:cNvPicPr>
          <p:nvPr/>
        </p:nvPicPr>
        <p:blipFill>
          <a:blip r:embed="rId5"/>
          <a:stretch>
            <a:fillRect/>
          </a:stretch>
        </p:blipFill>
        <p:spPr>
          <a:xfrm rot="10800000" flipV="1">
            <a:off x="8491880" y="3950783"/>
            <a:ext cx="3532971" cy="2469682"/>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31057379"/>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_Win32_CP_V8" id="{107AA2FF-87C2-402A-941C-B6E8E29820B1}" vid="{D76A43F6-F991-4F95-A1AC-CC1A08771F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31DC52-0457-48AD-BA6B-85D7830CD59A}">
  <ds:schemaRefs>
    <ds:schemaRef ds:uri="http://schemas.microsoft.com/sharepoint/v3/contenttype/forms"/>
  </ds:schemaRefs>
</ds:datastoreItem>
</file>

<file path=customXml/itemProps2.xml><?xml version="1.0" encoding="utf-8"?>
<ds:datastoreItem xmlns:ds="http://schemas.openxmlformats.org/officeDocument/2006/customXml" ds:itemID="{6EDA3F42-BCFF-48D4-9BF9-37ECC5FE65EF}">
  <ds:schemaRefs>
    <ds:schemaRef ds:uri="http://schemas.microsoft.com/office/2006/documentManagement/types"/>
    <ds:schemaRef ds:uri="http://purl.org/dc/dcmitype/"/>
    <ds:schemaRef ds:uri="230e9df3-be65-4c73-a93b-d1236ebd677e"/>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5F555FC5-7F43-4268-9F72-E00485469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3412</TotalTime>
  <Words>687</Words>
  <Application>Microsoft Office PowerPoint</Application>
  <PresentationFormat>Widescreen</PresentationFormat>
  <Paragraphs>75</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Avenir Next LT Pro</vt:lpstr>
      <vt:lpstr>Calibri</vt:lpstr>
      <vt:lpstr>Google Sans</vt:lpstr>
      <vt:lpstr>Goudy Old Style</vt:lpstr>
      <vt:lpstr>Rockwell</vt:lpstr>
      <vt:lpstr>Segoe UI</vt:lpstr>
      <vt:lpstr>Segoe UI Emoji</vt:lpstr>
      <vt:lpstr>Segoe UI Light</vt:lpstr>
      <vt:lpstr>Wingdings</vt:lpstr>
      <vt:lpstr>FrostyVTI</vt:lpstr>
      <vt:lpstr>  Bank Analytics Project Project Code: P251 Bank Loan of Customers  Group-5 </vt:lpstr>
      <vt:lpstr>PowerPoint Presentation</vt:lpstr>
      <vt:lpstr>Introduction</vt:lpstr>
      <vt:lpstr>PowerPoint Presentation</vt:lpstr>
      <vt:lpstr>PowerPoint Presentation</vt:lpstr>
      <vt:lpstr>KPI 1 Year-wise Loan Amount Stats</vt:lpstr>
      <vt:lpstr>KPI 2 Grade and sub grade wise revol_bal  </vt:lpstr>
      <vt:lpstr>KPI 3: Total Payment for Verified Status Vs Total Payment for Non Verified Status </vt:lpstr>
      <vt:lpstr>KPI 4:  State-wise and Last_Credit_Pull_D wise Loan Status</vt:lpstr>
      <vt:lpstr>KPI 5 Home Ownership Vs. Last Payment Date Stats</vt:lpstr>
      <vt:lpstr>EXCEL DASHBOARD</vt:lpstr>
      <vt:lpstr>TABLEAU DASHBOARD</vt:lpstr>
      <vt:lpstr>POWER BI 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 Project Project Code: P251 Bank Loan of Customers  Group-5</dc:title>
  <dc:creator>mallika cnv</dc:creator>
  <cp:lastModifiedBy>Supriya Maurya</cp:lastModifiedBy>
  <cp:revision>5</cp:revision>
  <dcterms:created xsi:type="dcterms:W3CDTF">2023-10-11T10:55:52Z</dcterms:created>
  <dcterms:modified xsi:type="dcterms:W3CDTF">2023-10-14T11:53:36Z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