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616" r:id="rId2"/>
    <p:sldId id="256" r:id="rId3"/>
    <p:sldId id="656" r:id="rId4"/>
    <p:sldId id="657" r:id="rId5"/>
    <p:sldId id="630" r:id="rId6"/>
    <p:sldId id="627" r:id="rId7"/>
    <p:sldId id="628" r:id="rId8"/>
    <p:sldId id="629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40" r:id="rId18"/>
    <p:sldId id="639" r:id="rId19"/>
    <p:sldId id="641" r:id="rId20"/>
    <p:sldId id="646" r:id="rId21"/>
    <p:sldId id="642" r:id="rId22"/>
    <p:sldId id="643" r:id="rId23"/>
    <p:sldId id="644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CC66"/>
    <a:srgbClr val="FF0066"/>
    <a:srgbClr val="008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49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B724-23AD-40A4-8D77-0DBC6FB0BE8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72E03-582E-4ACC-BD8F-4A1A0731B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34915-E0E8-422D-B5A6-2C446E0797F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F10-D0C1-4E2E-AE1C-5F6A57DC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8AACD-6C26-44FD-87E7-3C762A92A173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DF8B8-79AB-4254-8C21-852545C67BC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3BC6-5F34-4B3D-8434-42CB355B7F31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0508-5529-4C85-A0CE-A25981475DCF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65FB-5F9D-430F-B2E4-014ED3E63F91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51FA-BF37-437E-AEC1-DACEE46B290A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28B74-D0B0-44C9-97BB-72A7317291C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D5E-DC91-406E-84D4-F2FACC3ED062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898BF-8F4F-4080-BCD2-F571F205BC2E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6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2383-5301-4A68-ACC6-895CE9F71700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C5E9-C555-4A9B-96A1-6DDF500C922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E4E1-D2BB-4838-A326-2F1F42CBEF79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A7209-8357-4D14-82F3-AF387C333A4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E54C-AAE8-4B4D-AEA9-EDDF2CAD3115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3E762-589E-4102-B92B-DD6A0859ADF0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A5826-BAD6-45FD-B14B-B2B62F05BB7A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E47F-9C3A-47AB-BEAD-4F5D23CB5D96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E6D7-5353-4EEE-BF34-EEB32780ADEC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E3B7-A92F-449E-AD3D-1F202D2F6DF7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Mr. XYZ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BD2A-4708-4F08-A423-11195647154D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 Click to edit Master text styles</a:t>
            </a:r>
          </a:p>
          <a:p>
            <a:pPr lvl="1"/>
            <a:r>
              <a:rPr lang="en-US" altLang="en-US" dirty="0" smtClean="0"/>
              <a:t> 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487A866D-D965-4BDF-AA0A-FAB5B7E30D44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t>Mr. XYZ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D320241F-32C3-4363-9FC9-6BB1E5183521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sym typeface="Arial"/>
            </a:endParaRPr>
          </a:p>
        </p:txBody>
      </p:sp>
      <p:pic>
        <p:nvPicPr>
          <p:cNvPr id="1033" name="Picture 10" descr="E:\Brand &amp; all that\Greatlearning Logo\Greatlearning 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9598" r="17929" b="71117"/>
          <a:stretch>
            <a:fillRect/>
          </a:stretch>
        </p:blipFill>
        <p:spPr bwMode="auto">
          <a:xfrm>
            <a:off x="6432740" y="0"/>
            <a:ext cx="2698750" cy="56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5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Sylfaen" panose="010A05020503060303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Time Series forecasting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 v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09DCD-4FC0-4CE8-9C69-D1F5A179BB6B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898BF-8F4F-4080-BCD2-F571F205BC2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of the smoothing parameter </a:t>
            </a:r>
            <a:r>
              <a:rPr lang="el-GR" sz="2400" dirty="0" smtClean="0"/>
              <a:t>α</a:t>
            </a:r>
            <a:r>
              <a:rPr lang="en-US" sz="2400" dirty="0" smtClean="0"/>
              <a:t> controls performance of the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 smtClean="0"/>
              <a:t>α</a:t>
            </a:r>
            <a:r>
              <a:rPr lang="en-US" sz="2400" dirty="0" smtClean="0"/>
              <a:t> is closer to 1, forecasts follow the actual observations more closely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α</a:t>
            </a:r>
            <a:r>
              <a:rPr lang="en-US" sz="2400" dirty="0"/>
              <a:t> is closer to </a:t>
            </a:r>
            <a:r>
              <a:rPr lang="en-US" sz="2400" dirty="0" smtClean="0"/>
              <a:t>0, forecasts are farther from the actual observations and the line is smooth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018463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355692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150" y="431682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6901" y="4495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3626" y="27804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09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Applicable when data has </a:t>
            </a:r>
            <a:r>
              <a:rPr lang="en-US" sz="2400" dirty="0" smtClean="0">
                <a:solidFill>
                  <a:srgbClr val="C00000"/>
                </a:solidFill>
              </a:rPr>
              <a:t>Trend</a:t>
            </a:r>
            <a:r>
              <a:rPr lang="en-US" sz="2400" dirty="0" smtClean="0"/>
              <a:t> but no seasonality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extension of 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Two separate components are considered: Level and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Level is the local 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One smoothing parameter </a:t>
            </a:r>
            <a:r>
              <a:rPr lang="el-GR" sz="2400" dirty="0" smtClean="0"/>
              <a:t>α</a:t>
            </a:r>
            <a:r>
              <a:rPr lang="en-US" sz="2400" dirty="0" smtClean="0"/>
              <a:t> corresponds to the level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second smoothing parameter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dirty="0"/>
              <a:t>corresponds to the </a:t>
            </a:r>
            <a:r>
              <a:rPr lang="en-US" sz="2400" dirty="0" smtClean="0"/>
              <a:t>trend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Also known as Holt 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dirty="0"/>
              <a:t>: </a:t>
            </a:r>
            <a:r>
              <a:rPr lang="en-US" dirty="0" smtClean="0"/>
              <a:t>US GDP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858000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4155" y="309193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Trend Series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V: US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86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2971800"/>
            <a:ext cx="8418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=0.99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2602468"/>
            <a:ext cx="8402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=0.99</a:t>
            </a:r>
          </a:p>
          <a:p>
            <a:r>
              <a:rPr lang="el-GR" dirty="0" smtClean="0"/>
              <a:t>β</a:t>
            </a:r>
            <a:r>
              <a:rPr lang="en-US" dirty="0" smtClean="0"/>
              <a:t>=0.05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4724400"/>
            <a:ext cx="1143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MAPE=5%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4688006"/>
            <a:ext cx="1317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MAPE=4.5%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V: US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43" y="1600200"/>
            <a:ext cx="5982513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V: US GDP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327618"/>
              </p:ext>
            </p:extLst>
          </p:nvPr>
        </p:nvGraphicFramePr>
        <p:xfrm>
          <a:off x="457200" y="1600200"/>
          <a:ext cx="4038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Forecast GDP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4912.776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4990.546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5068.316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5146.085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5223.855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5301.624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1999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5379.394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5457.163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5534.933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5612.702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15" marR="901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Prediction intervals are narrower, implying better reliability of the estimates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</a:t>
            </a:r>
            <a:r>
              <a:rPr lang="en-US" dirty="0" smtClean="0"/>
              <a:t>VI: Champagne Sales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288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95749" y="1905000"/>
            <a:ext cx="2895600" cy="41909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Observations from decomposition: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Additive seasonality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Practically there is no effect of any YOY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changes we see are almost all due to monthly fluctuations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017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20600" cy="1371600"/>
          </a:xfrm>
        </p:spPr>
        <p:txBody>
          <a:bodyPr/>
          <a:lstStyle/>
          <a:p>
            <a:r>
              <a:rPr lang="en-US" dirty="0"/>
              <a:t>Exponential Smoothing with </a:t>
            </a:r>
            <a:r>
              <a:rPr lang="en-US" dirty="0" smtClean="0"/>
              <a:t>Seasonality: Holt-Winters’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2362200"/>
            <a:ext cx="8520600" cy="396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Because Seasonality can be additive or multiplicative, HW model can be additive or multiplicative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Simultaneously smooths the level, trend and seasonality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Three separate smoothing parameters</a:t>
            </a:r>
          </a:p>
          <a:p>
            <a:pPr lvl="2"/>
            <a:endParaRPr lang="en-IN" sz="2000" b="1" dirty="0" smtClean="0">
              <a:solidFill>
                <a:srgbClr val="800080"/>
              </a:solidFill>
            </a:endParaRPr>
          </a:p>
          <a:p>
            <a:pPr lvl="2"/>
            <a:r>
              <a:rPr lang="en-IN" sz="2000" b="1" dirty="0" smtClean="0">
                <a:solidFill>
                  <a:srgbClr val="800080"/>
                </a:solidFill>
              </a:rPr>
              <a:t>α</a:t>
            </a:r>
            <a:r>
              <a:rPr lang="en-IN" sz="2000" b="1" dirty="0">
                <a:solidFill>
                  <a:srgbClr val="800080"/>
                </a:solidFill>
              </a:rPr>
              <a:t>: Smooths level; 		0 &lt; α &lt; 1</a:t>
            </a:r>
          </a:p>
          <a:p>
            <a:pPr lvl="2"/>
            <a:r>
              <a:rPr lang="el-GR" sz="2000" b="1" dirty="0">
                <a:solidFill>
                  <a:srgbClr val="800080"/>
                </a:solidFill>
                <a:latin typeface="Cambria"/>
              </a:rPr>
              <a:t>β</a:t>
            </a:r>
            <a:r>
              <a:rPr lang="en-US" sz="2000" b="1" dirty="0">
                <a:solidFill>
                  <a:srgbClr val="800080"/>
                </a:solidFill>
              </a:rPr>
              <a:t>: Smooths trend; 		</a:t>
            </a:r>
            <a:r>
              <a:rPr lang="en-IN" sz="2000" b="1" dirty="0">
                <a:solidFill>
                  <a:srgbClr val="800080"/>
                </a:solidFill>
              </a:rPr>
              <a:t>0 &lt; </a:t>
            </a:r>
            <a:r>
              <a:rPr lang="el-GR" sz="2000" b="1" dirty="0">
                <a:solidFill>
                  <a:srgbClr val="800080"/>
                </a:solidFill>
                <a:latin typeface="Cambria"/>
              </a:rPr>
              <a:t>β</a:t>
            </a:r>
            <a:r>
              <a:rPr lang="en-IN" sz="2000" b="1" dirty="0">
                <a:solidFill>
                  <a:srgbClr val="800080"/>
                </a:solidFill>
              </a:rPr>
              <a:t> &lt; 1</a:t>
            </a:r>
          </a:p>
          <a:p>
            <a:pPr lvl="2"/>
            <a:r>
              <a:rPr lang="el-GR" sz="2000" b="1" dirty="0">
                <a:solidFill>
                  <a:srgbClr val="800080"/>
                </a:solidFill>
              </a:rPr>
              <a:t>γ </a:t>
            </a:r>
            <a:r>
              <a:rPr lang="en-US" sz="2000" b="1" dirty="0">
                <a:solidFill>
                  <a:srgbClr val="800080"/>
                </a:solidFill>
              </a:rPr>
              <a:t>: Smooths seasonality; 	</a:t>
            </a:r>
            <a:r>
              <a:rPr lang="en-IN" sz="2000" b="1" dirty="0">
                <a:solidFill>
                  <a:srgbClr val="800080"/>
                </a:solidFill>
              </a:rPr>
              <a:t>0 &lt; </a:t>
            </a:r>
            <a:r>
              <a:rPr lang="el-GR" sz="2000" b="1" dirty="0">
                <a:solidFill>
                  <a:srgbClr val="800080"/>
                </a:solidFill>
              </a:rPr>
              <a:t>γ</a:t>
            </a:r>
            <a:r>
              <a:rPr lang="en-IN" sz="2000" b="1" dirty="0">
                <a:solidFill>
                  <a:srgbClr val="800080"/>
                </a:solidFill>
              </a:rPr>
              <a:t> &lt; 1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6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Setting up the forecast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Data is from 1964 Jan – 1973 Sep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Keep last 15 months as Test data</a:t>
            </a:r>
          </a:p>
          <a:p>
            <a:pPr marL="0" indent="0">
              <a:buNone/>
            </a:pPr>
            <a:endParaRPr lang="en-US" sz="2400" dirty="0" smtClean="0"/>
          </a:p>
          <a:p>
            <a:pPr marL="800100" lvl="2" indent="0">
              <a:buNone/>
            </a:pPr>
            <a:r>
              <a:rPr lang="en-US" sz="1800" dirty="0"/>
              <a:t>Champ1 &lt;- window(Champagne, start=c(1964,1), end=c(1970,12))</a:t>
            </a:r>
          </a:p>
          <a:p>
            <a:pPr marL="800100" lvl="2" indent="0">
              <a:buNone/>
            </a:pPr>
            <a:r>
              <a:rPr lang="en-US" sz="1800" dirty="0" err="1"/>
              <a:t>ChampHO</a:t>
            </a:r>
            <a:r>
              <a:rPr lang="en-US" sz="1800" dirty="0"/>
              <a:t> &lt;- window(Champagne, start=c(1971,1), end=c(1972,9</a:t>
            </a:r>
            <a:r>
              <a:rPr lang="en-US" sz="1800" dirty="0" smtClean="0"/>
              <a:t>))</a:t>
            </a:r>
          </a:p>
          <a:p>
            <a:pPr marL="800100" lvl="2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Fit a Holt-Winters’ model with additive seasonality</a:t>
            </a:r>
          </a:p>
          <a:p>
            <a:pPr marL="800100" lvl="2" indent="0">
              <a:buNone/>
            </a:pPr>
            <a:r>
              <a:rPr lang="en-US" sz="1800" dirty="0" err="1"/>
              <a:t>Champ.fc</a:t>
            </a:r>
            <a:r>
              <a:rPr lang="en-US" sz="1800" dirty="0"/>
              <a:t> &lt;- </a:t>
            </a:r>
            <a:r>
              <a:rPr lang="en-US" sz="1800" dirty="0" err="1"/>
              <a:t>hw</a:t>
            </a:r>
            <a:r>
              <a:rPr lang="en-US" sz="1800" dirty="0"/>
              <a:t>(Champ1, </a:t>
            </a:r>
            <a:r>
              <a:rPr lang="en-US" sz="1800" dirty="0" smtClean="0"/>
              <a:t>h=21)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Exponential smoothing forecast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09DCD-4FC0-4CE8-9C69-D1F5A179BB6B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898BF-8F4F-4080-BCD2-F571F205BC2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Model Estimates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Smoothing parameters: </a:t>
            </a:r>
            <a:endParaRPr lang="en-US" dirty="0" smtClean="0">
              <a:solidFill>
                <a:srgbClr val="C00000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alpha </a:t>
            </a:r>
            <a:r>
              <a:rPr lang="en-US" dirty="0">
                <a:solidFill>
                  <a:srgbClr val="C00000"/>
                </a:solidFill>
              </a:rPr>
              <a:t>= 0.0842 </a:t>
            </a:r>
            <a:endParaRPr lang="en-US" dirty="0" smtClean="0">
              <a:solidFill>
                <a:srgbClr val="C00000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beta </a:t>
            </a:r>
            <a:r>
              <a:rPr lang="en-US" dirty="0">
                <a:solidFill>
                  <a:srgbClr val="C00000"/>
                </a:solidFill>
              </a:rPr>
              <a:t>= 1e-04 </a:t>
            </a:r>
            <a:endParaRPr lang="en-US" dirty="0" smtClean="0">
              <a:solidFill>
                <a:srgbClr val="C00000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gamma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0.7608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Smoothing parameter for trend (β) almost 0 corroborates well with insignificant YOY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Smoothing </a:t>
            </a:r>
            <a:r>
              <a:rPr lang="en-US" sz="2400" dirty="0"/>
              <a:t>parameter for </a:t>
            </a:r>
            <a:r>
              <a:rPr lang="en-US" sz="2400" dirty="0" smtClean="0"/>
              <a:t>seasonality(</a:t>
            </a:r>
            <a:r>
              <a:rPr lang="el-GR" sz="2400" dirty="0" smtClean="0"/>
              <a:t>γ</a:t>
            </a:r>
            <a:r>
              <a:rPr lang="en-US" sz="2400" dirty="0" smtClean="0"/>
              <a:t>) fairly high that </a:t>
            </a:r>
            <a:r>
              <a:rPr lang="en-US" sz="2400" dirty="0"/>
              <a:t>almost all fluctuations are due to seasonality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7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52600"/>
            <a:ext cx="8018463" cy="471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200" y="2667000"/>
            <a:ext cx="2768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High sales volume forecasts</a:t>
            </a:r>
          </a:p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Are close but not low sales</a:t>
            </a:r>
          </a:p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Volume months</a:t>
            </a:r>
            <a:endParaRPr lang="en-US" dirty="0">
              <a:solidFill>
                <a:srgbClr val="8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3128665"/>
            <a:ext cx="14350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MAPE=16.7%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Since MAPE on the test period is fairly high try an alternative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 Forecast by Decomposition</a:t>
            </a:r>
          </a:p>
          <a:p>
            <a:pPr marL="800100" lvl="2" indent="0">
              <a:buNone/>
            </a:pPr>
            <a:r>
              <a:rPr lang="en-US" sz="1800" dirty="0" smtClean="0"/>
              <a:t>Champ1.stl </a:t>
            </a:r>
            <a:r>
              <a:rPr lang="en-US" sz="1800" dirty="0"/>
              <a:t>&lt;- </a:t>
            </a:r>
            <a:r>
              <a:rPr lang="en-US" sz="1800" dirty="0" err="1"/>
              <a:t>stl</a:t>
            </a:r>
            <a:r>
              <a:rPr lang="en-US" sz="1800" dirty="0"/>
              <a:t>(Champ1, </a:t>
            </a:r>
            <a:r>
              <a:rPr lang="en-US" sz="1800" dirty="0" err="1"/>
              <a:t>s.window</a:t>
            </a:r>
            <a:r>
              <a:rPr lang="en-US" sz="1800" dirty="0"/>
              <a:t> = 5)</a:t>
            </a:r>
          </a:p>
          <a:p>
            <a:pPr marL="800100" lvl="2" indent="0">
              <a:buNone/>
            </a:pPr>
            <a:r>
              <a:rPr lang="en-US" sz="1800" dirty="0"/>
              <a:t>fcst.Champ1.stl &lt;- forecast(Champ1.stl, method="</a:t>
            </a:r>
            <a:r>
              <a:rPr lang="en-US" sz="1800" dirty="0" err="1"/>
              <a:t>rwdrift</a:t>
            </a:r>
            <a:r>
              <a:rPr lang="en-US" sz="1800" dirty="0"/>
              <a:t>", h=21)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The </a:t>
            </a:r>
            <a:r>
              <a:rPr lang="en-US" sz="2800" dirty="0">
                <a:solidFill>
                  <a:srgbClr val="800000"/>
                </a:solidFill>
              </a:rPr>
              <a:t>method that gives lower MAPE is used for final forecast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6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4010D-0A3B-4BC8-850C-78901E62E5E8}" type="datetime5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26-Jun-18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E2383-5301-4A68-ACC6-895CE9F71700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981200"/>
            <a:ext cx="8018463" cy="448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00200" y="2667000"/>
            <a:ext cx="2702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High sales volume forecasts</a:t>
            </a:r>
          </a:p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as well as low sales volume </a:t>
            </a:r>
          </a:p>
          <a:p>
            <a:r>
              <a:rPr lang="en-US" dirty="0" smtClean="0">
                <a:solidFill>
                  <a:srgbClr val="800000"/>
                </a:solidFill>
                <a:latin typeface="Baskerville Old Face" panose="02020602080505020303" pitchFamily="18" charset="0"/>
              </a:rPr>
              <a:t>months</a:t>
            </a:r>
            <a:endParaRPr lang="en-US" dirty="0">
              <a:solidFill>
                <a:srgbClr val="8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3128665"/>
            <a:ext cx="14350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MAPE=10.6%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59825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24600" y="1676400"/>
            <a:ext cx="259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Forecast by Decomposition method is the winner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3505200"/>
            <a:ext cx="259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High sales volume forecasts more reliable as predictions intervals are narrower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VI: Champagne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different would be the forecasts by the two methods?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06589"/>
              </p:ext>
            </p:extLst>
          </p:nvPr>
        </p:nvGraphicFramePr>
        <p:xfrm>
          <a:off x="838200" y="2895600"/>
          <a:ext cx="4191000" cy="3789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Forecasts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Decomposition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Holt-Winters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1972-10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7080.126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7097.209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1972-11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10401.137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10195.157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1972-12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13346.817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13092.011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4122.06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4392.767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3649.603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3732.451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4549.213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4697.317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4837.658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4943.076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4755.214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4872.979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5198.103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5358.375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4743.014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4632.006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2016.786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1839.067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6127.546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6136.61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7330.672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7329.65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10651.684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10427.597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1973-12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  <a:latin typeface="Baskerville Old Face" panose="02020602080505020303" pitchFamily="18" charset="0"/>
                        </a:rPr>
                        <a:t>13597.363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  <a:latin typeface="Baskerville Old Face" panose="02020602080505020303" pitchFamily="18" charset="0"/>
                        </a:rPr>
                        <a:t>13324.451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3821668"/>
            <a:ext cx="2790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Overall difference about 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</a:t>
            </a:r>
            <a:r>
              <a:rPr lang="en-US" dirty="0" smtClean="0"/>
              <a:t>VII: Passenger 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982513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2165023"/>
            <a:ext cx="224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Significant trend 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and 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seasonality both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VII: Passenger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 up the forecast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is from </a:t>
            </a:r>
            <a:r>
              <a:rPr lang="en-US" sz="2800" dirty="0" smtClean="0"/>
              <a:t>1949 </a:t>
            </a:r>
            <a:r>
              <a:rPr lang="en-US" sz="2800" dirty="0"/>
              <a:t>Jan – </a:t>
            </a:r>
            <a:r>
              <a:rPr lang="en-US" sz="2800" dirty="0" smtClean="0"/>
              <a:t>1960 Dec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Keep last </a:t>
            </a:r>
            <a:r>
              <a:rPr lang="en-US" sz="2800" dirty="0" smtClean="0"/>
              <a:t>24 </a:t>
            </a:r>
            <a:r>
              <a:rPr lang="en-US" sz="2800" dirty="0"/>
              <a:t>months as Test data</a:t>
            </a:r>
          </a:p>
          <a:p>
            <a:pPr marL="0" indent="0">
              <a:buNone/>
            </a:pPr>
            <a:endParaRPr lang="en-US" sz="2400" dirty="0"/>
          </a:p>
          <a:p>
            <a:pPr marL="800100" lvl="2" indent="0">
              <a:buNone/>
            </a:pPr>
            <a:r>
              <a:rPr lang="en-US" sz="1800" dirty="0"/>
              <a:t>AirPax1 &lt;- window(</a:t>
            </a:r>
            <a:r>
              <a:rPr lang="en-US" sz="1800" dirty="0" err="1"/>
              <a:t>AirPassengers</a:t>
            </a:r>
            <a:r>
              <a:rPr lang="en-US" sz="1800" dirty="0"/>
              <a:t>, start=c(1949,1), end=c(1958,12))</a:t>
            </a:r>
          </a:p>
          <a:p>
            <a:pPr marL="800100" lvl="2" indent="0">
              <a:buNone/>
            </a:pPr>
            <a:r>
              <a:rPr lang="en-US" sz="1800" dirty="0" err="1"/>
              <a:t>AirPaxHO</a:t>
            </a:r>
            <a:r>
              <a:rPr lang="en-US" sz="1800" dirty="0"/>
              <a:t> &lt;- window(</a:t>
            </a:r>
            <a:r>
              <a:rPr lang="en-US" sz="1800" dirty="0" err="1"/>
              <a:t>AirPassengers</a:t>
            </a:r>
            <a:r>
              <a:rPr lang="en-US" sz="1800" dirty="0"/>
              <a:t>, start=c(1959,1), end=c(1960,12</a:t>
            </a:r>
            <a:r>
              <a:rPr lang="en-US" sz="1800" dirty="0" smtClean="0"/>
              <a:t>))</a:t>
            </a: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Fit a Holt-Winters’ model with </a:t>
            </a:r>
            <a:r>
              <a:rPr lang="en-US" sz="2800" dirty="0" smtClean="0"/>
              <a:t>multiplicative seasonality</a:t>
            </a:r>
            <a:endParaRPr lang="en-US" sz="2800" dirty="0"/>
          </a:p>
          <a:p>
            <a:pPr marL="800100" lvl="2" indent="0">
              <a:buNone/>
            </a:pPr>
            <a:r>
              <a:rPr lang="en-US" sz="1800" dirty="0" err="1"/>
              <a:t>AirPax.fc</a:t>
            </a:r>
            <a:r>
              <a:rPr lang="en-US" sz="1800" dirty="0"/>
              <a:t> &lt;- </a:t>
            </a:r>
            <a:r>
              <a:rPr lang="en-US" sz="1800" dirty="0" err="1"/>
              <a:t>hw</a:t>
            </a:r>
            <a:r>
              <a:rPr lang="en-US" sz="1800" dirty="0"/>
              <a:t>(AirPax1, seasonal="m", h=24)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VII: Passenger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Model Estimates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Smoothing parameters: 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C00000"/>
                </a:solidFill>
              </a:rPr>
              <a:t>alpha = </a:t>
            </a:r>
            <a:r>
              <a:rPr lang="en-US" dirty="0" smtClean="0">
                <a:solidFill>
                  <a:srgbClr val="C00000"/>
                </a:solidFill>
              </a:rPr>
              <a:t>0.3515 </a:t>
            </a:r>
            <a:endParaRPr lang="en-US" dirty="0">
              <a:solidFill>
                <a:srgbClr val="C00000"/>
              </a:solidFill>
            </a:endParaRPr>
          </a:p>
          <a:p>
            <a:pPr marL="1257300" lvl="3" indent="0">
              <a:buNone/>
            </a:pPr>
            <a:r>
              <a:rPr lang="en-US" dirty="0">
                <a:solidFill>
                  <a:srgbClr val="C00000"/>
                </a:solidFill>
              </a:rPr>
              <a:t>beta = </a:t>
            </a:r>
            <a:r>
              <a:rPr lang="en-US" dirty="0" smtClean="0">
                <a:solidFill>
                  <a:srgbClr val="C00000"/>
                </a:solidFill>
              </a:rPr>
              <a:t>0.0147 </a:t>
            </a:r>
            <a:endParaRPr lang="en-US" dirty="0">
              <a:solidFill>
                <a:srgbClr val="C00000"/>
              </a:solidFill>
            </a:endParaRPr>
          </a:p>
          <a:p>
            <a:pPr marL="1257300" lvl="3" indent="0">
              <a:buNone/>
            </a:pPr>
            <a:r>
              <a:rPr lang="en-US" dirty="0">
                <a:solidFill>
                  <a:srgbClr val="C00000"/>
                </a:solidFill>
              </a:rPr>
              <a:t>gamma = </a:t>
            </a:r>
            <a:r>
              <a:rPr lang="en-US" dirty="0" smtClean="0">
                <a:solidFill>
                  <a:srgbClr val="C00000"/>
                </a:solidFill>
              </a:rPr>
              <a:t>0.6481 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Smoothing parameter for trend (β) </a:t>
            </a:r>
            <a:r>
              <a:rPr lang="en-US" sz="2400" dirty="0" smtClean="0"/>
              <a:t>small compared to other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Indicates almost a straight line trend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Smoothing parameter for seasonality(</a:t>
            </a:r>
            <a:r>
              <a:rPr lang="el-GR" sz="2400" dirty="0"/>
              <a:t>γ</a:t>
            </a:r>
            <a:r>
              <a:rPr lang="en-US" sz="2400" dirty="0"/>
              <a:t>) fairly </a:t>
            </a:r>
            <a:r>
              <a:rPr lang="en-US" sz="2400" dirty="0" smtClean="0"/>
              <a:t>high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VII: Passenger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153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965530"/>
            <a:ext cx="21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values show</a:t>
            </a:r>
          </a:p>
          <a:p>
            <a:r>
              <a:rPr lang="en-US" dirty="0" smtClean="0"/>
              <a:t>small bias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2427195"/>
            <a:ext cx="1143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MAPE=7%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by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2362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Using mean of all past observations – easiest, intuitive, naïve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Naturally does not work well!!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Can this scheme be modified to get useful forecasts?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VII: Passenger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Since MAPE is acceptable, use the same model for forecast for next year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7210425" cy="402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VII: Passenger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Possible steps for model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Is it necessary to use data from the beginning, i.e. from 1949?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 much does the model and MAPE change if, instead of 24 months, we have last 12 months as the test period?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 decomposition, we used a log transformation on the data. If the same transformation is used and an additive seasonality model is fit, would it change anything?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Alternative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0265" y="2590800"/>
            <a:ext cx="8229600" cy="9143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In the next lesson we undertake another forecast method based on regression approach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5200" y="4114800"/>
            <a:ext cx="1551296" cy="9143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Thank You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Weighted averages of past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Weights decaying as observations get 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Practically speaking, only the recent observations matter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One or more parameters control how fast the weights decay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parameters have values between 0 and 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2950" y="2060848"/>
            <a:ext cx="7604125" cy="3683819"/>
            <a:chOff x="1149350" y="2732088"/>
            <a:chExt cx="7604125" cy="303212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149350" y="5757863"/>
              <a:ext cx="6367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14438" y="2732088"/>
              <a:ext cx="7539037" cy="3032125"/>
              <a:chOff x="1214438" y="2732088"/>
              <a:chExt cx="7539037" cy="3032125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3482975" y="5464175"/>
                <a:ext cx="0" cy="287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 flipV="1">
                <a:off x="3695700" y="5375275"/>
                <a:ext cx="0" cy="388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 flipV="1">
                <a:off x="3908425" y="5375275"/>
                <a:ext cx="0" cy="388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V="1">
                <a:off x="4121150" y="5300663"/>
                <a:ext cx="0" cy="463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V="1">
                <a:off x="4332288" y="5224463"/>
                <a:ext cx="0" cy="539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4545013" y="5149850"/>
                <a:ext cx="0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V="1">
                <a:off x="4757738" y="5073650"/>
                <a:ext cx="0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V="1">
                <a:off x="4970463" y="4999038"/>
                <a:ext cx="0" cy="765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 flipV="1">
                <a:off x="5183188" y="4848225"/>
                <a:ext cx="0" cy="9159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V="1">
                <a:off x="5395913" y="4772025"/>
                <a:ext cx="0" cy="9921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5608638" y="4621213"/>
                <a:ext cx="0" cy="1143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 flipV="1">
                <a:off x="5821363" y="4470400"/>
                <a:ext cx="0" cy="1293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 flipV="1">
                <a:off x="6034088" y="4319588"/>
                <a:ext cx="0" cy="1444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V="1">
                <a:off x="6246813" y="4094163"/>
                <a:ext cx="0" cy="16700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6459538" y="3792538"/>
                <a:ext cx="0" cy="1971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6672263" y="3114675"/>
                <a:ext cx="0" cy="26495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V="1">
                <a:off x="3270250" y="5451475"/>
                <a:ext cx="0" cy="312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214438" y="2732088"/>
                <a:ext cx="7539037" cy="2946400"/>
                <a:chOff x="1214438" y="2732088"/>
                <a:chExt cx="7539037" cy="2946400"/>
              </a:xfrm>
            </p:grpSpPr>
            <p:sp>
              <p:nvSpPr>
                <p:cNvPr id="26" name="Arc 7"/>
                <p:cNvSpPr>
                  <a:spLocks/>
                </p:cNvSpPr>
                <p:nvPr/>
              </p:nvSpPr>
              <p:spPr bwMode="auto">
                <a:xfrm>
                  <a:off x="1214438" y="3046413"/>
                  <a:ext cx="5451475" cy="2632075"/>
                </a:xfrm>
                <a:custGeom>
                  <a:avLst/>
                  <a:gdLst>
                    <a:gd name="T0" fmla="*/ 2147483647 w 21600"/>
                    <a:gd name="T1" fmla="*/ 0 h 21613"/>
                    <a:gd name="T2" fmla="*/ 0 w 21600"/>
                    <a:gd name="T3" fmla="*/ 2147483647 h 21613"/>
                    <a:gd name="T4" fmla="*/ 0 w 21600"/>
                    <a:gd name="T5" fmla="*/ 2147483647 h 216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13" fill="none" extrusionOk="0">
                      <a:moveTo>
                        <a:pt x="21599" y="0"/>
                      </a:moveTo>
                      <a:cubicBezTo>
                        <a:pt x="21599" y="4"/>
                        <a:pt x="21600" y="8"/>
                        <a:pt x="21600" y="13"/>
                      </a:cubicBezTo>
                      <a:cubicBezTo>
                        <a:pt x="21600" y="11942"/>
                        <a:pt x="11929" y="21612"/>
                        <a:pt x="0" y="21613"/>
                      </a:cubicBezTo>
                    </a:path>
                    <a:path w="21600" h="21613" stroke="0" extrusionOk="0">
                      <a:moveTo>
                        <a:pt x="21599" y="0"/>
                      </a:moveTo>
                      <a:cubicBezTo>
                        <a:pt x="21599" y="4"/>
                        <a:pt x="21600" y="8"/>
                        <a:pt x="21600" y="13"/>
                      </a:cubicBezTo>
                      <a:cubicBezTo>
                        <a:pt x="21600" y="11942"/>
                        <a:pt x="11929" y="21612"/>
                        <a:pt x="0" y="21613"/>
                      </a:cubicBezTo>
                      <a:lnTo>
                        <a:pt x="0" y="13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bg2">
                      <a:lumMod val="9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425700" y="4114800"/>
                  <a:ext cx="2997200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705600" y="3505200"/>
                  <a:ext cx="8509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470650" y="4038600"/>
                  <a:ext cx="10033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6242050" y="4572000"/>
                  <a:ext cx="12319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013450" y="5181600"/>
                  <a:ext cx="14605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aphicFrame>
              <p:nvGraphicFramePr>
                <p:cNvPr id="32" name="Object 34">
                  <a:hlinkClick r:id="" action="ppaction://ole?verb=0"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70678567"/>
                    </p:ext>
                  </p:extLst>
                </p:nvPr>
              </p:nvGraphicFramePr>
              <p:xfrm>
                <a:off x="7500938" y="2732088"/>
                <a:ext cx="1185862" cy="3159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4" name="Equation" r:id="rId3" imgW="533403" imgH="123900" progId="Equation">
                        <p:embed/>
                      </p:oleObj>
                    </mc:Choice>
                    <mc:Fallback>
                      <p:oleObj name="Equation" r:id="rId3" imgW="533403" imgH="123900" progId="Equation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00938" y="2732088"/>
                              <a:ext cx="1185862" cy="315912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5">
                  <a:hlinkClick r:id="" action="ppaction://ole?verb=0"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2871411"/>
                    </p:ext>
                  </p:extLst>
                </p:nvPr>
              </p:nvGraphicFramePr>
              <p:xfrm>
                <a:off x="7620000" y="3429000"/>
                <a:ext cx="1133475" cy="2046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5" name="Equation" r:id="rId5" imgW="580913" imgH="847591" progId="Equation">
                        <p:embed/>
                      </p:oleObj>
                    </mc:Choice>
                    <mc:Fallback>
                      <p:oleObj name="Equation" r:id="rId5" imgW="580913" imgH="847591" progId="Equation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20000" y="3429000"/>
                              <a:ext cx="1133475" cy="2046288"/>
                            </a:xfrm>
                            <a:prstGeom prst="rect">
                              <a:avLst/>
                            </a:prstGeom>
                            <a:solidFill>
                              <a:srgbClr val="333300"/>
                            </a:solidFill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941213" y="2204864"/>
            <a:ext cx="3541035" cy="90229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663300"/>
                </a:solidFill>
              </a:rPr>
              <a:t>Decreasing weight given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663300"/>
                </a:solidFill>
              </a:rPr>
              <a:t>to older observations</a:t>
            </a:r>
          </a:p>
        </p:txBody>
      </p:sp>
    </p:spTree>
    <p:extLst>
      <p:ext uri="{BB962C8B-B14F-4D97-AF65-F5344CB8AC3E}">
        <p14:creationId xmlns:p14="http://schemas.microsoft.com/office/powerpoint/2010/main" val="16259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Exponential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447800"/>
            <a:ext cx="82296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If the time series neither has a pronounced trend nor seasonality: Almost non-available!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743200"/>
            <a:ext cx="8018463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8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Caselet</a:t>
            </a:r>
            <a:r>
              <a:rPr lang="en-US" dirty="0" smtClean="0"/>
              <a:t> IV: Oil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Data is yearly and hence has no seasonality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 is no perceptible trend although in recent years the production shows an increase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76400" y="3810000"/>
            <a:ext cx="5410200" cy="1828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2000" dirty="0" smtClean="0"/>
              <a:t>Library(fpp2)</a:t>
            </a:r>
          </a:p>
          <a:p>
            <a:pPr marL="400050" lvl="1" indent="0">
              <a:buNone/>
            </a:pPr>
            <a:r>
              <a:rPr lang="en-US" sz="2000" dirty="0" err="1" smtClean="0"/>
              <a:t>fcoil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ses</a:t>
            </a:r>
            <a:r>
              <a:rPr lang="en-US" sz="2000" dirty="0"/>
              <a:t>(</a:t>
            </a:r>
            <a:r>
              <a:rPr lang="en-US" sz="2000" dirty="0" err="1"/>
              <a:t>oildata</a:t>
            </a:r>
            <a:r>
              <a:rPr lang="en-US" sz="2000" dirty="0"/>
              <a:t>, h=3</a:t>
            </a:r>
            <a:r>
              <a:rPr lang="en-US" sz="2000" dirty="0" smtClean="0"/>
              <a:t>)</a:t>
            </a:r>
          </a:p>
          <a:p>
            <a:pPr marL="400050" lvl="1" indent="0">
              <a:buNone/>
            </a:pPr>
            <a:r>
              <a:rPr lang="en-US" sz="2000" dirty="0" smtClean="0"/>
              <a:t>Smoothing parameter </a:t>
            </a:r>
            <a:r>
              <a:rPr lang="el-GR" sz="2000" dirty="0" smtClean="0"/>
              <a:t>α</a:t>
            </a:r>
            <a:r>
              <a:rPr lang="en-US" sz="2000" dirty="0" smtClean="0"/>
              <a:t> is estimated</a:t>
            </a:r>
          </a:p>
          <a:p>
            <a:pPr marL="400050" lvl="1" indent="0">
              <a:buNone/>
            </a:pPr>
            <a:r>
              <a:rPr lang="en-US" sz="2000" dirty="0" smtClean="0"/>
              <a:t>Forecast given for 3 future periods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0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IV: Oil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018463" cy="5091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1800" y="35814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Actual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409744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Forecast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2142" y="3951275"/>
            <a:ext cx="1268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MAPE = 4%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0626" y="5181600"/>
            <a:ext cx="95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C00000"/>
                </a:solidFill>
              </a:rPr>
              <a:t>α</a:t>
            </a:r>
            <a:r>
              <a:rPr lang="en-US" b="1" dirty="0" smtClean="0">
                <a:solidFill>
                  <a:srgbClr val="C00000"/>
                </a:solidFill>
              </a:rPr>
              <a:t> = 0.83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Caselet</a:t>
            </a:r>
            <a:r>
              <a:rPr lang="en-US" dirty="0"/>
              <a:t> IV: Oil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Forecasts are constant!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8B74-D0B0-44C9-97BB-72A7317291C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3" y="2133601"/>
            <a:ext cx="657011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734438"/>
            <a:ext cx="40128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Forecast 542.68 for all future time points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320" y="2133601"/>
            <a:ext cx="1524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Large prediction intervals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ndicate considerable uncertainty </a:t>
            </a: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8868" y="5715000"/>
            <a:ext cx="8229600" cy="838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Sylfaen" panose="010A0502050306030303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Conclusion: Not a good forecast method even though MAPE is small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8979</TotalTime>
  <Words>1014</Words>
  <Application>Microsoft Office PowerPoint</Application>
  <PresentationFormat>On-screen Show (4:3)</PresentationFormat>
  <Paragraphs>274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Baskerville Old Face</vt:lpstr>
      <vt:lpstr>Book Antiqua</vt:lpstr>
      <vt:lpstr>Calibri</vt:lpstr>
      <vt:lpstr>Cambria</vt:lpstr>
      <vt:lpstr>Candara</vt:lpstr>
      <vt:lpstr>Constantia</vt:lpstr>
      <vt:lpstr>Corbel</vt:lpstr>
      <vt:lpstr>Sylfaen</vt:lpstr>
      <vt:lpstr>Wingdings</vt:lpstr>
      <vt:lpstr>1_Office Theme</vt:lpstr>
      <vt:lpstr>Equation</vt:lpstr>
      <vt:lpstr>Time Series forecasting  part v </vt:lpstr>
      <vt:lpstr>Exponential smoothing forecast </vt:lpstr>
      <vt:lpstr>Forecast by Average</vt:lpstr>
      <vt:lpstr>Exponential Smoothing</vt:lpstr>
      <vt:lpstr>Exponential Smoothing</vt:lpstr>
      <vt:lpstr>Simple Exponential (SES)</vt:lpstr>
      <vt:lpstr>Caselet IV: Oil Production</vt:lpstr>
      <vt:lpstr>Caselet IV: Oil Production</vt:lpstr>
      <vt:lpstr>Caselet IV: Oil Production</vt:lpstr>
      <vt:lpstr>Exponential Smoothing</vt:lpstr>
      <vt:lpstr>Exponential Smoothing</vt:lpstr>
      <vt:lpstr>Double Exponential</vt:lpstr>
      <vt:lpstr>Caselet V: US GDP</vt:lpstr>
      <vt:lpstr>Caselet V: US GDP</vt:lpstr>
      <vt:lpstr>Caselet V: US GDP</vt:lpstr>
      <vt:lpstr>Caselet V: US GDP</vt:lpstr>
      <vt:lpstr>Caselet VI: Champagne Sales</vt:lpstr>
      <vt:lpstr>Exponential Smoothing with Seasonality: Holt-Winters’ Model</vt:lpstr>
      <vt:lpstr>Caselet VI: Champagne Sales</vt:lpstr>
      <vt:lpstr>Caselet VI: Champagne Sales</vt:lpstr>
      <vt:lpstr>Caselet VI: Champagne Sales</vt:lpstr>
      <vt:lpstr>Caselet VI: Champagne Sales</vt:lpstr>
      <vt:lpstr>Caselet VI: Champagne Sales</vt:lpstr>
      <vt:lpstr>Caselet VI: Champagne Sales</vt:lpstr>
      <vt:lpstr>Caselet VI: Champagne Sales</vt:lpstr>
      <vt:lpstr>Caselet VII: Passenger Volume</vt:lpstr>
      <vt:lpstr>Caselet VII: Passenger Volume</vt:lpstr>
      <vt:lpstr>Caselet VII: Passenger Volume</vt:lpstr>
      <vt:lpstr>Caselet VII: Passenger Volume</vt:lpstr>
      <vt:lpstr>Caselet VII: Passenger Volume</vt:lpstr>
      <vt:lpstr>Caselet VII: Passenger Volume</vt:lpstr>
      <vt:lpstr>Next Step: Alternative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QUESTION</dc:title>
  <dc:creator>admin</dc:creator>
  <cp:lastModifiedBy>bang-classroom-1</cp:lastModifiedBy>
  <cp:revision>300</cp:revision>
  <dcterms:created xsi:type="dcterms:W3CDTF">2016-12-28T05:57:53Z</dcterms:created>
  <dcterms:modified xsi:type="dcterms:W3CDTF">2018-06-26T10:17:51Z</dcterms:modified>
</cp:coreProperties>
</file>