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616" r:id="rId2"/>
    <p:sldId id="256" r:id="rId3"/>
    <p:sldId id="623" r:id="rId4"/>
    <p:sldId id="574" r:id="rId5"/>
    <p:sldId id="606" r:id="rId6"/>
    <p:sldId id="607" r:id="rId7"/>
    <p:sldId id="608" r:id="rId8"/>
    <p:sldId id="617" r:id="rId9"/>
    <p:sldId id="609" r:id="rId10"/>
    <p:sldId id="610" r:id="rId11"/>
    <p:sldId id="611" r:id="rId12"/>
    <p:sldId id="624" r:id="rId13"/>
    <p:sldId id="615" r:id="rId14"/>
    <p:sldId id="625" r:id="rId15"/>
    <p:sldId id="612" r:id="rId16"/>
    <p:sldId id="613" r:id="rId17"/>
    <p:sldId id="614" r:id="rId18"/>
    <p:sldId id="618" r:id="rId19"/>
    <p:sldId id="619" r:id="rId20"/>
    <p:sldId id="620" r:id="rId21"/>
    <p:sldId id="621" r:id="rId22"/>
    <p:sldId id="622" r:id="rId23"/>
    <p:sldId id="65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CC66"/>
    <a:srgbClr val="FF0066"/>
    <a:srgbClr val="0080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49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No. of Pairs</c:v>
                </c:pt>
              </c:strCache>
            </c:strRef>
          </c:tx>
          <c:spPr>
            <a:ln w="15875">
              <a:solidFill>
                <a:srgbClr val="7030A0"/>
              </a:solidFill>
              <a:prstDash val="sysDot"/>
            </a:ln>
          </c:spPr>
          <c:marker>
            <c:symbol val="circle"/>
            <c:size val="7"/>
            <c:spPr>
              <a:solidFill>
                <a:srgbClr val="C00000"/>
              </a:solidFill>
            </c:spPr>
          </c:marker>
          <c:dPt>
            <c:idx val="4"/>
            <c:marker>
              <c:spPr>
                <a:solidFill>
                  <a:srgbClr val="00800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E43-47CF-83D3-698F1E633143}"/>
              </c:ext>
            </c:extLst>
          </c:dPt>
          <c:dPt>
            <c:idx val="13"/>
            <c:marker>
              <c:spPr>
                <a:solidFill>
                  <a:srgbClr val="00800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E43-47CF-83D3-698F1E633143}"/>
              </c:ext>
            </c:extLst>
          </c:dPt>
          <c:cat>
            <c:strRef>
              <c:f>Sheet1!$B$2:$B$25</c:f>
              <c:strCache>
                <c:ptCount val="2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  <c:pt idx="13">
                  <c:v>Feb</c:v>
                </c:pt>
                <c:pt idx="14">
                  <c:v>Mar</c:v>
                </c:pt>
                <c:pt idx="15">
                  <c:v>Apr</c:v>
                </c:pt>
                <c:pt idx="16">
                  <c:v>May</c:v>
                </c:pt>
                <c:pt idx="17">
                  <c:v>Jun</c:v>
                </c:pt>
                <c:pt idx="18">
                  <c:v>Jul</c:v>
                </c:pt>
                <c:pt idx="19">
                  <c:v>Aug</c:v>
                </c:pt>
                <c:pt idx="20">
                  <c:v>Sep</c:v>
                </c:pt>
                <c:pt idx="21">
                  <c:v>Oct</c:v>
                </c:pt>
                <c:pt idx="22">
                  <c:v>Nov</c:v>
                </c:pt>
                <c:pt idx="23">
                  <c:v>Dec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742</c:v>
                </c:pt>
                <c:pt idx="1">
                  <c:v>741</c:v>
                </c:pt>
                <c:pt idx="2">
                  <c:v>896</c:v>
                </c:pt>
                <c:pt idx="3">
                  <c:v>951</c:v>
                </c:pt>
                <c:pt idx="4">
                  <c:v>1030</c:v>
                </c:pt>
                <c:pt idx="5">
                  <c:v>697</c:v>
                </c:pt>
                <c:pt idx="6">
                  <c:v>700</c:v>
                </c:pt>
                <c:pt idx="7">
                  <c:v>793</c:v>
                </c:pt>
                <c:pt idx="8">
                  <c:v>861</c:v>
                </c:pt>
                <c:pt idx="9">
                  <c:v>1032</c:v>
                </c:pt>
                <c:pt idx="10">
                  <c:v>776</c:v>
                </c:pt>
                <c:pt idx="11">
                  <c:v>774</c:v>
                </c:pt>
                <c:pt idx="12">
                  <c:v>885</c:v>
                </c:pt>
                <c:pt idx="13">
                  <c:v>938</c:v>
                </c:pt>
                <c:pt idx="14">
                  <c:v>1126</c:v>
                </c:pt>
                <c:pt idx="15">
                  <c:v>898</c:v>
                </c:pt>
                <c:pt idx="16">
                  <c:v>932</c:v>
                </c:pt>
                <c:pt idx="17">
                  <c:v>1055</c:v>
                </c:pt>
                <c:pt idx="18">
                  <c:v>1109</c:v>
                </c:pt>
                <c:pt idx="19">
                  <c:v>1285</c:v>
                </c:pt>
                <c:pt idx="20">
                  <c:v>1030</c:v>
                </c:pt>
                <c:pt idx="21">
                  <c:v>1099</c:v>
                </c:pt>
                <c:pt idx="22">
                  <c:v>1204</c:v>
                </c:pt>
                <c:pt idx="23">
                  <c:v>1274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43-47CF-83D3-698F1E633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93632"/>
        <c:axId val="35500032"/>
      </c:lineChart>
      <c:catAx>
        <c:axId val="5093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5500032"/>
        <c:crosses val="autoZero"/>
        <c:auto val="1"/>
        <c:lblAlgn val="ctr"/>
        <c:lblOffset val="100"/>
        <c:noMultiLvlLbl val="0"/>
      </c:catAx>
      <c:valAx>
        <c:axId val="35500032"/>
        <c:scaling>
          <c:orientation val="minMax"/>
          <c:min val="6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93632"/>
        <c:crosses val="autoZero"/>
        <c:crossBetween val="between"/>
      </c:valAx>
      <c:spPr>
        <a:ln>
          <a:solidFill>
            <a:schemeClr val="accent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No. of Pairs</c:v>
                </c:pt>
              </c:strCache>
            </c:strRef>
          </c:tx>
          <c:spPr>
            <a:ln w="15875">
              <a:solidFill>
                <a:srgbClr val="7030A0"/>
              </a:solidFill>
              <a:prstDash val="sysDot"/>
            </a:ln>
          </c:spPr>
          <c:marker>
            <c:symbol val="circle"/>
            <c:size val="7"/>
            <c:spPr>
              <a:solidFill>
                <a:srgbClr val="C00000"/>
              </a:solidFill>
            </c:spPr>
          </c:marker>
          <c:cat>
            <c:strRef>
              <c:f>Sheet1!$B$2:$B$25</c:f>
              <c:strCache>
                <c:ptCount val="2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  <c:pt idx="13">
                  <c:v>Feb</c:v>
                </c:pt>
                <c:pt idx="14">
                  <c:v>Mar</c:v>
                </c:pt>
                <c:pt idx="15">
                  <c:v>Apr</c:v>
                </c:pt>
                <c:pt idx="16">
                  <c:v>May</c:v>
                </c:pt>
                <c:pt idx="17">
                  <c:v>Jun</c:v>
                </c:pt>
                <c:pt idx="18">
                  <c:v>Jul</c:v>
                </c:pt>
                <c:pt idx="19">
                  <c:v>Aug</c:v>
                </c:pt>
                <c:pt idx="20">
                  <c:v>Sep</c:v>
                </c:pt>
                <c:pt idx="21">
                  <c:v>Oct</c:v>
                </c:pt>
                <c:pt idx="22">
                  <c:v>Nov</c:v>
                </c:pt>
                <c:pt idx="23">
                  <c:v>Dec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742</c:v>
                </c:pt>
                <c:pt idx="1">
                  <c:v>741</c:v>
                </c:pt>
                <c:pt idx="2">
                  <c:v>896</c:v>
                </c:pt>
                <c:pt idx="3">
                  <c:v>951</c:v>
                </c:pt>
                <c:pt idx="5">
                  <c:v>697</c:v>
                </c:pt>
                <c:pt idx="6">
                  <c:v>700</c:v>
                </c:pt>
                <c:pt idx="7">
                  <c:v>793</c:v>
                </c:pt>
                <c:pt idx="8">
                  <c:v>861</c:v>
                </c:pt>
                <c:pt idx="9">
                  <c:v>1032</c:v>
                </c:pt>
                <c:pt idx="10">
                  <c:v>776</c:v>
                </c:pt>
                <c:pt idx="11">
                  <c:v>774</c:v>
                </c:pt>
                <c:pt idx="12">
                  <c:v>885</c:v>
                </c:pt>
                <c:pt idx="14">
                  <c:v>1126</c:v>
                </c:pt>
                <c:pt idx="15">
                  <c:v>898</c:v>
                </c:pt>
                <c:pt idx="16">
                  <c:v>932</c:v>
                </c:pt>
                <c:pt idx="17">
                  <c:v>1055</c:v>
                </c:pt>
                <c:pt idx="18">
                  <c:v>1109</c:v>
                </c:pt>
                <c:pt idx="19">
                  <c:v>1285</c:v>
                </c:pt>
                <c:pt idx="20">
                  <c:v>1030</c:v>
                </c:pt>
                <c:pt idx="21">
                  <c:v>1099</c:v>
                </c:pt>
                <c:pt idx="22">
                  <c:v>1204</c:v>
                </c:pt>
                <c:pt idx="23">
                  <c:v>1274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1A-4190-B4A0-F2BCC9541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72576"/>
        <c:axId val="34997760"/>
      </c:lineChart>
      <c:catAx>
        <c:axId val="33672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997760"/>
        <c:crosses val="autoZero"/>
        <c:auto val="1"/>
        <c:lblAlgn val="ctr"/>
        <c:lblOffset val="100"/>
        <c:noMultiLvlLbl val="0"/>
      </c:catAx>
      <c:valAx>
        <c:axId val="34997760"/>
        <c:scaling>
          <c:orientation val="minMax"/>
          <c:min val="6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672576"/>
        <c:crosses val="autoZero"/>
        <c:crossBetween val="between"/>
      </c:valAx>
      <c:spPr>
        <a:ln>
          <a:solidFill>
            <a:srgbClr val="C66951"/>
          </a:solidFill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No. of Pairs</c:v>
                </c:pt>
              </c:strCache>
            </c:strRef>
          </c:tx>
          <c:spPr>
            <a:ln w="15875">
              <a:solidFill>
                <a:srgbClr val="7030A0"/>
              </a:solidFill>
              <a:prstDash val="sysDot"/>
            </a:ln>
          </c:spPr>
          <c:marker>
            <c:symbol val="circle"/>
            <c:size val="7"/>
            <c:spPr>
              <a:solidFill>
                <a:srgbClr val="C00000"/>
              </a:solidFill>
            </c:spPr>
          </c:marker>
          <c:dPt>
            <c:idx val="4"/>
            <c:marker>
              <c:spPr>
                <a:solidFill>
                  <a:srgbClr val="00B05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232-4449-AE2C-D5E3797EE093}"/>
              </c:ext>
            </c:extLst>
          </c:dPt>
          <c:dPt>
            <c:idx val="13"/>
            <c:marker>
              <c:spPr>
                <a:solidFill>
                  <a:srgbClr val="00800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232-4449-AE2C-D5E3797EE093}"/>
              </c:ext>
            </c:extLst>
          </c:dPt>
          <c:cat>
            <c:strRef>
              <c:f>Sheet1!$B$2:$B$25</c:f>
              <c:strCache>
                <c:ptCount val="2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  <c:pt idx="13">
                  <c:v>Feb</c:v>
                </c:pt>
                <c:pt idx="14">
                  <c:v>Mar</c:v>
                </c:pt>
                <c:pt idx="15">
                  <c:v>Apr</c:v>
                </c:pt>
                <c:pt idx="16">
                  <c:v>May</c:v>
                </c:pt>
                <c:pt idx="17">
                  <c:v>Jun</c:v>
                </c:pt>
                <c:pt idx="18">
                  <c:v>Jul</c:v>
                </c:pt>
                <c:pt idx="19">
                  <c:v>Aug</c:v>
                </c:pt>
                <c:pt idx="20">
                  <c:v>Sep</c:v>
                </c:pt>
                <c:pt idx="21">
                  <c:v>Oct</c:v>
                </c:pt>
                <c:pt idx="22">
                  <c:v>Nov</c:v>
                </c:pt>
                <c:pt idx="23">
                  <c:v>Dec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742</c:v>
                </c:pt>
                <c:pt idx="1">
                  <c:v>741</c:v>
                </c:pt>
                <c:pt idx="2">
                  <c:v>896</c:v>
                </c:pt>
                <c:pt idx="3">
                  <c:v>951</c:v>
                </c:pt>
                <c:pt idx="4">
                  <c:v>697</c:v>
                </c:pt>
                <c:pt idx="5">
                  <c:v>700</c:v>
                </c:pt>
                <c:pt idx="6">
                  <c:v>793</c:v>
                </c:pt>
                <c:pt idx="7">
                  <c:v>861</c:v>
                </c:pt>
                <c:pt idx="8">
                  <c:v>1032</c:v>
                </c:pt>
                <c:pt idx="9">
                  <c:v>776</c:v>
                </c:pt>
                <c:pt idx="10">
                  <c:v>774</c:v>
                </c:pt>
                <c:pt idx="11">
                  <c:v>885</c:v>
                </c:pt>
                <c:pt idx="12">
                  <c:v>1126</c:v>
                </c:pt>
                <c:pt idx="13">
                  <c:v>898</c:v>
                </c:pt>
                <c:pt idx="14">
                  <c:v>932</c:v>
                </c:pt>
                <c:pt idx="15">
                  <c:v>1055</c:v>
                </c:pt>
                <c:pt idx="16">
                  <c:v>1109</c:v>
                </c:pt>
                <c:pt idx="17">
                  <c:v>1285</c:v>
                </c:pt>
                <c:pt idx="18">
                  <c:v>1030</c:v>
                </c:pt>
                <c:pt idx="19">
                  <c:v>1099</c:v>
                </c:pt>
                <c:pt idx="20">
                  <c:v>1204</c:v>
                </c:pt>
                <c:pt idx="21">
                  <c:v>1274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32-4449-AE2C-D5E3797EE0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96288"/>
        <c:axId val="35198080"/>
      </c:lineChart>
      <c:catAx>
        <c:axId val="35196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5198080"/>
        <c:crosses val="autoZero"/>
        <c:auto val="1"/>
        <c:lblAlgn val="ctr"/>
        <c:lblOffset val="100"/>
        <c:noMultiLvlLbl val="0"/>
      </c:catAx>
      <c:valAx>
        <c:axId val="35198080"/>
        <c:scaling>
          <c:orientation val="minMax"/>
          <c:min val="6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96288"/>
        <c:crosses val="autoZero"/>
        <c:crossBetween val="between"/>
      </c:valAx>
      <c:spPr>
        <a:ln>
          <a:solidFill>
            <a:srgbClr val="C66951"/>
          </a:solidFill>
        </a:ln>
      </c:spPr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No. of Pairs</c:v>
                </c:pt>
              </c:strCache>
            </c:strRef>
          </c:tx>
          <c:spPr>
            <a:ln w="15875">
              <a:solidFill>
                <a:srgbClr val="7030A0"/>
              </a:solidFill>
              <a:prstDash val="sysDot"/>
            </a:ln>
          </c:spPr>
          <c:marker>
            <c:symbol val="circle"/>
            <c:size val="7"/>
            <c:spPr>
              <a:solidFill>
                <a:srgbClr val="C00000"/>
              </a:solidFill>
            </c:spPr>
          </c:marker>
          <c:dPt>
            <c:idx val="4"/>
            <c:marker>
              <c:spPr>
                <a:solidFill>
                  <a:srgbClr val="00B05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06B-4770-94B4-5E721A358B04}"/>
              </c:ext>
            </c:extLst>
          </c:dPt>
          <c:dPt>
            <c:idx val="13"/>
            <c:marker>
              <c:spPr>
                <a:solidFill>
                  <a:srgbClr val="00B05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06B-4770-94B4-5E721A358B04}"/>
              </c:ext>
            </c:extLst>
          </c:dPt>
          <c:cat>
            <c:strRef>
              <c:f>Sheet1!$B$2:$B$25</c:f>
              <c:strCache>
                <c:ptCount val="2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  <c:pt idx="13">
                  <c:v>Feb</c:v>
                </c:pt>
                <c:pt idx="14">
                  <c:v>Mar</c:v>
                </c:pt>
                <c:pt idx="15">
                  <c:v>Apr</c:v>
                </c:pt>
                <c:pt idx="16">
                  <c:v>May</c:v>
                </c:pt>
                <c:pt idx="17">
                  <c:v>Jun</c:v>
                </c:pt>
                <c:pt idx="18">
                  <c:v>Jul</c:v>
                </c:pt>
                <c:pt idx="19">
                  <c:v>Aug</c:v>
                </c:pt>
                <c:pt idx="20">
                  <c:v>Sep</c:v>
                </c:pt>
                <c:pt idx="21">
                  <c:v>Oct</c:v>
                </c:pt>
                <c:pt idx="22">
                  <c:v>Nov</c:v>
                </c:pt>
                <c:pt idx="23">
                  <c:v>Dec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742</c:v>
                </c:pt>
                <c:pt idx="1">
                  <c:v>741</c:v>
                </c:pt>
                <c:pt idx="2">
                  <c:v>896</c:v>
                </c:pt>
                <c:pt idx="3">
                  <c:v>951</c:v>
                </c:pt>
                <c:pt idx="4">
                  <c:v>824</c:v>
                </c:pt>
                <c:pt idx="5">
                  <c:v>697</c:v>
                </c:pt>
                <c:pt idx="6">
                  <c:v>700</c:v>
                </c:pt>
                <c:pt idx="7">
                  <c:v>793</c:v>
                </c:pt>
                <c:pt idx="8">
                  <c:v>861</c:v>
                </c:pt>
                <c:pt idx="9">
                  <c:v>1032</c:v>
                </c:pt>
                <c:pt idx="10">
                  <c:v>776</c:v>
                </c:pt>
                <c:pt idx="11">
                  <c:v>774</c:v>
                </c:pt>
                <c:pt idx="12">
                  <c:v>885</c:v>
                </c:pt>
                <c:pt idx="13">
                  <c:v>1005.5</c:v>
                </c:pt>
                <c:pt idx="14">
                  <c:v>1126</c:v>
                </c:pt>
                <c:pt idx="15">
                  <c:v>898</c:v>
                </c:pt>
                <c:pt idx="16">
                  <c:v>932</c:v>
                </c:pt>
                <c:pt idx="17">
                  <c:v>1055</c:v>
                </c:pt>
                <c:pt idx="18">
                  <c:v>1109</c:v>
                </c:pt>
                <c:pt idx="19">
                  <c:v>1285</c:v>
                </c:pt>
                <c:pt idx="20">
                  <c:v>1030</c:v>
                </c:pt>
                <c:pt idx="21">
                  <c:v>1099</c:v>
                </c:pt>
                <c:pt idx="22">
                  <c:v>1204</c:v>
                </c:pt>
                <c:pt idx="23">
                  <c:v>1274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6B-4770-94B4-5E721A358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831168"/>
        <c:axId val="35832960"/>
      </c:lineChart>
      <c:catAx>
        <c:axId val="358311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5832960"/>
        <c:crosses val="autoZero"/>
        <c:auto val="1"/>
        <c:lblAlgn val="ctr"/>
        <c:lblOffset val="100"/>
        <c:noMultiLvlLbl val="0"/>
      </c:catAx>
      <c:valAx>
        <c:axId val="35832960"/>
        <c:scaling>
          <c:orientation val="minMax"/>
          <c:min val="6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83116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No. of Pairs</c:v>
                </c:pt>
              </c:strCache>
            </c:strRef>
          </c:tx>
          <c:spPr>
            <a:ln w="15875">
              <a:solidFill>
                <a:srgbClr val="7030A0"/>
              </a:solidFill>
              <a:prstDash val="sysDot"/>
            </a:ln>
          </c:spPr>
          <c:marker>
            <c:symbol val="circle"/>
            <c:size val="7"/>
            <c:spPr>
              <a:solidFill>
                <a:srgbClr val="C00000"/>
              </a:solidFill>
            </c:spPr>
          </c:marker>
          <c:dPt>
            <c:idx val="4"/>
            <c:marker>
              <c:spPr>
                <a:solidFill>
                  <a:srgbClr val="00B05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3D5-441A-9D72-930E82C4E79D}"/>
              </c:ext>
            </c:extLst>
          </c:dPt>
          <c:dPt>
            <c:idx val="13"/>
            <c:marker>
              <c:spPr>
                <a:solidFill>
                  <a:srgbClr val="00B05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3D5-441A-9D72-930E82C4E79D}"/>
              </c:ext>
            </c:extLst>
          </c:dPt>
          <c:cat>
            <c:strRef>
              <c:f>Sheet1!$B$2:$B$25</c:f>
              <c:strCache>
                <c:ptCount val="2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  <c:pt idx="13">
                  <c:v>Feb</c:v>
                </c:pt>
                <c:pt idx="14">
                  <c:v>Mar</c:v>
                </c:pt>
                <c:pt idx="15">
                  <c:v>Apr</c:v>
                </c:pt>
                <c:pt idx="16">
                  <c:v>May</c:v>
                </c:pt>
                <c:pt idx="17">
                  <c:v>Jun</c:v>
                </c:pt>
                <c:pt idx="18">
                  <c:v>Jul</c:v>
                </c:pt>
                <c:pt idx="19">
                  <c:v>Aug</c:v>
                </c:pt>
                <c:pt idx="20">
                  <c:v>Sep</c:v>
                </c:pt>
                <c:pt idx="21">
                  <c:v>Oct</c:v>
                </c:pt>
                <c:pt idx="22">
                  <c:v>Nov</c:v>
                </c:pt>
                <c:pt idx="23">
                  <c:v>Dec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742</c:v>
                </c:pt>
                <c:pt idx="1">
                  <c:v>741</c:v>
                </c:pt>
                <c:pt idx="2">
                  <c:v>896</c:v>
                </c:pt>
                <c:pt idx="3">
                  <c:v>951</c:v>
                </c:pt>
                <c:pt idx="4">
                  <c:v>1183</c:v>
                </c:pt>
                <c:pt idx="5">
                  <c:v>697</c:v>
                </c:pt>
                <c:pt idx="6">
                  <c:v>700</c:v>
                </c:pt>
                <c:pt idx="7">
                  <c:v>793</c:v>
                </c:pt>
                <c:pt idx="8">
                  <c:v>861</c:v>
                </c:pt>
                <c:pt idx="9">
                  <c:v>1032</c:v>
                </c:pt>
                <c:pt idx="10">
                  <c:v>776</c:v>
                </c:pt>
                <c:pt idx="11">
                  <c:v>774</c:v>
                </c:pt>
                <c:pt idx="12">
                  <c:v>885</c:v>
                </c:pt>
                <c:pt idx="13">
                  <c:v>1005.5</c:v>
                </c:pt>
                <c:pt idx="14">
                  <c:v>1126</c:v>
                </c:pt>
                <c:pt idx="15">
                  <c:v>898</c:v>
                </c:pt>
                <c:pt idx="16">
                  <c:v>932</c:v>
                </c:pt>
                <c:pt idx="17">
                  <c:v>1055</c:v>
                </c:pt>
                <c:pt idx="18">
                  <c:v>1109</c:v>
                </c:pt>
                <c:pt idx="19">
                  <c:v>1285</c:v>
                </c:pt>
                <c:pt idx="20">
                  <c:v>1030</c:v>
                </c:pt>
                <c:pt idx="21">
                  <c:v>1099</c:v>
                </c:pt>
                <c:pt idx="22">
                  <c:v>1204</c:v>
                </c:pt>
                <c:pt idx="23">
                  <c:v>1274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D5-441A-9D72-930E82C4E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436800"/>
        <c:axId val="41058688"/>
      </c:lineChart>
      <c:catAx>
        <c:axId val="35436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058688"/>
        <c:crosses val="autoZero"/>
        <c:auto val="1"/>
        <c:lblAlgn val="ctr"/>
        <c:lblOffset val="100"/>
        <c:noMultiLvlLbl val="0"/>
      </c:catAx>
      <c:valAx>
        <c:axId val="41058688"/>
        <c:scaling>
          <c:orientation val="minMax"/>
          <c:min val="6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436800"/>
        <c:crosses val="autoZero"/>
        <c:crossBetween val="between"/>
      </c:valAx>
      <c:spPr>
        <a:ln>
          <a:solidFill>
            <a:srgbClr val="C66951"/>
          </a:solidFill>
        </a:ln>
      </c:spPr>
    </c:plotArea>
    <c:plotVisOnly val="1"/>
    <c:dispBlanksAs val="gap"/>
    <c:showDLblsOverMax val="0"/>
  </c:chart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</cdr:x>
      <cdr:y>0.84906</cdr:y>
    </cdr:from>
    <cdr:to>
      <cdr:x>0.39949</cdr:x>
      <cdr:y>0.94051</cdr:y>
    </cdr:to>
    <cdr:sp macro="" textlink="">
      <cdr:nvSpPr>
        <cdr:cNvPr id="2" name="TextBox 10"/>
        <cdr:cNvSpPr txBox="1"/>
      </cdr:nvSpPr>
      <cdr:spPr>
        <a:xfrm xmlns:a="http://schemas.openxmlformats.org/drawingml/2006/main">
          <a:off x="990600" y="3429000"/>
          <a:ext cx="592342" cy="369332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>
            <a:lumMod val="40000"/>
            <a:lumOff val="60000"/>
          </a:schemeClr>
        </a:solidFill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rgbClr val="C00000"/>
              </a:solidFill>
            </a:rPr>
            <a:t>May</a:t>
          </a:r>
          <a:endParaRPr lang="en-US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0.57692</cdr:x>
      <cdr:y>0.66038</cdr:y>
    </cdr:from>
    <cdr:to>
      <cdr:x>0.70924</cdr:x>
      <cdr:y>0.75183</cdr:y>
    </cdr:to>
    <cdr:sp macro="" textlink="">
      <cdr:nvSpPr>
        <cdr:cNvPr id="3" name="TextBox 11"/>
        <cdr:cNvSpPr txBox="1"/>
      </cdr:nvSpPr>
      <cdr:spPr>
        <a:xfrm xmlns:a="http://schemas.openxmlformats.org/drawingml/2006/main">
          <a:off x="2286000" y="2667000"/>
          <a:ext cx="524311" cy="369332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>
            <a:lumMod val="40000"/>
            <a:lumOff val="60000"/>
          </a:schemeClr>
        </a:solidFill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rgbClr val="C00000"/>
              </a:solidFill>
            </a:rPr>
            <a:t>Feb</a:t>
          </a:r>
          <a:endParaRPr lang="en-US" dirty="0">
            <a:solidFill>
              <a:srgbClr val="C0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AB724-23AD-40A4-8D77-0DBC6FB0BE8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72E03-582E-4ACC-BD8F-4A1A0731B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1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34915-E0E8-422D-B5A6-2C446E0797F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F10-D0C1-4E2E-AE1C-5F6A57DC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F10-D0C1-4E2E-AE1C-5F6A57DC79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https://www.youtube.com/watch?v=ouahL4HbwBE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see what is RW with drift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F10-D0C1-4E2E-AE1C-5F6A57DC79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1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8AACD-6C26-44FD-87E7-3C762A92A173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DF8B8-79AB-4254-8C21-852545C67BC9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8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63BC6-5F34-4B3D-8434-42CB355B7F31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0508-5529-4C85-A0CE-A25981475DCF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465FB-5F9D-430F-B2E4-014ED3E63F91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F51FA-BF37-437E-AEC1-DACEE46B290A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6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28B74-D0B0-44C9-97BB-72A7317291C9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0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78D5E-DC91-406E-84D4-F2FACC3ED062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898BF-8F4F-4080-BCD2-F571F205BC2E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56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010D-0A3B-4BC8-850C-78901E62E5E8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E2383-5301-4A68-ACC6-895CE9F71700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5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0C5E9-C555-4A9B-96A1-6DDF500C9226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AE4E1-D2BB-4838-A326-2F1F42CBEF79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2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A7209-8357-4D14-82F3-AF387C333A46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9E54C-AAE8-4B4D-AEA9-EDDF2CAD3115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3E762-589E-4102-B92B-DD6A0859ADF0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A5826-BAD6-45FD-B14B-B2B62F05BB7A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47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8E47F-9C3A-47AB-BEAD-4F5D23CB5D96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1E6D7-5353-4EEE-BF34-EEB32780ADEC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1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4E3B7-A92F-449E-AD3D-1F202D2F6DF7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4BD2A-4708-4F08-A423-11195647154D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6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 Click to edit Master text styles</a:t>
            </a:r>
          </a:p>
          <a:p>
            <a:pPr lvl="1"/>
            <a:r>
              <a:rPr lang="en-US" altLang="en-US" dirty="0" smtClean="0"/>
              <a:t> 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cs typeface="+mn-cs"/>
              </a:defRPr>
            </a:lvl1pPr>
          </a:lstStyle>
          <a:p>
            <a:pPr>
              <a:defRPr/>
            </a:pPr>
            <a:fld id="{487A866D-D965-4BDF-AA0A-FAB5B7E30D44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sym typeface="Arial"/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  <a:sym typeface="Arial"/>
              </a:rPr>
              <a:t>Mr. XYZ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cs typeface="+mn-cs"/>
              </a:defRPr>
            </a:lvl1pPr>
          </a:lstStyle>
          <a:p>
            <a:pPr>
              <a:defRPr/>
            </a:pPr>
            <a:fld id="{D320241F-32C3-4363-9FC9-6BB1E5183521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sym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sym typeface="Arial"/>
            </a:endParaRPr>
          </a:p>
        </p:txBody>
      </p:sp>
      <p:pic>
        <p:nvPicPr>
          <p:cNvPr id="1033" name="Picture 10" descr="E:\Brand &amp; all that\Greatlearning Logo\Greatlearning Logo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3" t="19598" r="17929" b="71117"/>
          <a:stretch>
            <a:fillRect/>
          </a:stretch>
        </p:blipFill>
        <p:spPr bwMode="auto">
          <a:xfrm>
            <a:off x="6432740" y="0"/>
            <a:ext cx="2698750" cy="56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55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onstantia" panose="0203060205030603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Sylfaen" panose="010A0502050306030303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362075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Time Series forecasting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Part IV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F09DCD-4FC0-4CE8-9C69-D1F5A179BB6B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898BF-8F4F-4080-BCD2-F571F205BC2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Training Data is used to identify a few working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forecasts for training data are called </a:t>
            </a:r>
            <a:r>
              <a:rPr lang="en-US" sz="2800" dirty="0" smtClean="0">
                <a:solidFill>
                  <a:srgbClr val="C00000"/>
                </a:solidFill>
              </a:rPr>
              <a:t>fitted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Each of the models is tested against the observed values of the series for hold-out 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model is selected to be the best where observed and forecasted values are the closest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For other predicting models hold-out sample is randomly chosen from the total sample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Usually in 80:20 ratio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For time series hold-out sample has to be the most recent period because of the ordered nature of the data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98309" y="4038601"/>
            <a:ext cx="7467602" cy="1848132"/>
            <a:chOff x="685800" y="4724400"/>
            <a:chExt cx="7467602" cy="149471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133600" y="4724400"/>
              <a:ext cx="4800600" cy="0"/>
            </a:xfrm>
            <a:prstGeom prst="straightConnector1">
              <a:avLst/>
            </a:prstGeom>
            <a:ln w="2222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5800" y="5106537"/>
              <a:ext cx="746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Connector 13"/>
            <p:cNvSpPr/>
            <p:nvPr/>
          </p:nvSpPr>
          <p:spPr>
            <a:xfrm>
              <a:off x="990600" y="4972334"/>
              <a:ext cx="228600" cy="2286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352800" y="5004177"/>
              <a:ext cx="228600" cy="2286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756581" y="5015552"/>
              <a:ext cx="228600" cy="2286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6324600" y="5001903"/>
              <a:ext cx="228600" cy="228600"/>
            </a:xfrm>
            <a:prstGeom prst="flowChartConnector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4305300" y="4992237"/>
              <a:ext cx="228600" cy="2286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514600" y="5017826"/>
              <a:ext cx="228600" cy="2286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7239000" y="4992237"/>
              <a:ext cx="228600" cy="228600"/>
            </a:xfrm>
            <a:prstGeom prst="flowChartConnector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7924800" y="5004744"/>
              <a:ext cx="228600" cy="228600"/>
            </a:xfrm>
            <a:prstGeom prst="flowChartConnector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257800" y="5008726"/>
              <a:ext cx="228600" cy="2286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e 23"/>
            <p:cNvSpPr/>
            <p:nvPr/>
          </p:nvSpPr>
          <p:spPr>
            <a:xfrm rot="16200000">
              <a:off x="2834043" y="3566757"/>
              <a:ext cx="808915" cy="4495802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e 24"/>
            <p:cNvSpPr/>
            <p:nvPr/>
          </p:nvSpPr>
          <p:spPr>
            <a:xfrm rot="16200000">
              <a:off x="6967896" y="4881207"/>
              <a:ext cx="656514" cy="17144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527109" y="6002184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16644" y="5999353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If there is seasonality in the data, the at least one full season’s data need to be held out for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Once a model is selected, held-out period must be incorporated into the sample for final forecasts for future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7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533400"/>
            <a:ext cx="8229600" cy="1143000"/>
          </a:xfrm>
        </p:spPr>
        <p:txBody>
          <a:bodyPr/>
          <a:lstStyle/>
          <a:p>
            <a:r>
              <a:rPr lang="en-US" dirty="0" smtClean="0"/>
              <a:t>Measures of Forecast 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8313" y="1600200"/>
            <a:ext cx="8280151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Sylfaen" panose="010A0502050306030303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Performance of forecast method is tested by comparing the forecast values with the test sample observations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698309" y="4114803"/>
            <a:ext cx="7467600" cy="389541"/>
            <a:chOff x="685800" y="4972334"/>
            <a:chExt cx="7467600" cy="2740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85800" y="5106537"/>
              <a:ext cx="746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Connector 8"/>
            <p:cNvSpPr/>
            <p:nvPr/>
          </p:nvSpPr>
          <p:spPr>
            <a:xfrm>
              <a:off x="990600" y="4972334"/>
              <a:ext cx="228600" cy="2286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352800" y="5004177"/>
              <a:ext cx="228600" cy="2286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1756581" y="5015552"/>
              <a:ext cx="228600" cy="2286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6324600" y="5001903"/>
              <a:ext cx="228600" cy="228600"/>
            </a:xfrm>
            <a:prstGeom prst="flowChartConnector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4305300" y="4992237"/>
              <a:ext cx="228600" cy="2286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2514600" y="5017826"/>
              <a:ext cx="228600" cy="2286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7148013" y="4974180"/>
              <a:ext cx="228600" cy="228600"/>
            </a:xfrm>
            <a:prstGeom prst="flowChartConnector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924800" y="5004744"/>
              <a:ext cx="228600" cy="228600"/>
            </a:xfrm>
            <a:prstGeom prst="flowChartConnector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lowchart: Connector 19"/>
          <p:cNvSpPr/>
          <p:nvPr/>
        </p:nvSpPr>
        <p:spPr>
          <a:xfrm>
            <a:off x="6337109" y="3609361"/>
            <a:ext cx="228600" cy="324887"/>
          </a:xfrm>
          <a:prstGeom prst="flowChartConnector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7137209" y="3593869"/>
            <a:ext cx="228600" cy="324887"/>
          </a:xfrm>
          <a:prstGeom prst="flowChartConnector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937309" y="3593876"/>
            <a:ext cx="228600" cy="324887"/>
          </a:xfrm>
          <a:prstGeom prst="flowChartConnector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15966" y="4876800"/>
            <a:ext cx="174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Values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17251" y="2971800"/>
            <a:ext cx="16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Forecast Values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5029200" y="3626455"/>
            <a:ext cx="41475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745208" y="3009331"/>
                <a:ext cx="672043" cy="385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208" y="3009331"/>
                <a:ext cx="672043" cy="385811"/>
              </a:xfrm>
              <a:prstGeom prst="rect">
                <a:avLst/>
              </a:prstGeom>
              <a:blipFill rotWithShape="1">
                <a:blip r:embed="rId2"/>
                <a:stretch>
                  <a:fillRect t="-1587" r="-901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50824" y="489499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Y(t)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97422" y="5454134"/>
            <a:ext cx="6771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ylfaen" panose="010A0502050306030303" pitchFamily="18" charset="0"/>
              </a:rPr>
              <a:t>Compare the observed and forecast values through </a:t>
            </a:r>
            <a:endParaRPr lang="en-US" sz="2400" dirty="0" smtClean="0">
              <a:latin typeface="Sylfaen" panose="010A0502050306030303" pitchFamily="18" charset="0"/>
            </a:endParaRPr>
          </a:p>
          <a:p>
            <a:r>
              <a:rPr lang="en-US" sz="2400" dirty="0" smtClean="0">
                <a:latin typeface="Sylfaen" panose="010A0502050306030303" pitchFamily="18" charset="0"/>
              </a:rPr>
              <a:t>various </a:t>
            </a:r>
            <a:r>
              <a:rPr lang="en-US" sz="2400" dirty="0">
                <a:latin typeface="Sylfaen" panose="010A0502050306030303" pitchFamily="18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9075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Forecast 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/>
              <p:cNvSpPr txBox="1">
                <a:spLocks/>
              </p:cNvSpPr>
              <p:nvPr/>
            </p:nvSpPr>
            <p:spPr>
              <a:xfrm>
                <a:off x="468313" y="1268413"/>
                <a:ext cx="8280151" cy="4968899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Sylfaen" panose="010A0502050306030303" pitchFamily="18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Candara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Candara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000" lvl="2"/>
                <a:r>
                  <a:rPr lang="en-US" dirty="0" smtClean="0"/>
                  <a:t>Residual sum of </a:t>
                </a:r>
                <a:r>
                  <a:rPr lang="en-US" dirty="0"/>
                  <a:t>squares </a:t>
                </a:r>
              </a:p>
              <a:p>
                <a:pPr marL="914400" lvl="3" indent="0" algn="ctr">
                  <a:buFont typeface="Arial" charset="0"/>
                  <a:buNone/>
                </a:pPr>
                <a:r>
                  <a:rPr lang="en-US" dirty="0" smtClean="0"/>
                  <a:t>RSS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 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baseline="30000" dirty="0">
                    <a:latin typeface="Copperplate Gothic Bold" pitchFamily="34" charset="0"/>
                  </a:rPr>
                  <a:t>2 </a:t>
                </a:r>
                <a:endParaRPr lang="en-IN" baseline="30000" dirty="0" smtClean="0">
                  <a:latin typeface="Copperplate Gothic Bold" pitchFamily="34" charset="0"/>
                </a:endParaRPr>
              </a:p>
              <a:p>
                <a:pPr marL="914400" lvl="3" indent="0" algn="ctr">
                  <a:buFont typeface="Arial" charset="0"/>
                  <a:buNone/>
                </a:pPr>
                <a:endParaRPr lang="en-US" dirty="0" smtClean="0"/>
              </a:p>
              <a:p>
                <a:pPr marL="288000" lvl="2"/>
                <a:r>
                  <a:rPr lang="en-US" dirty="0"/>
                  <a:t>Mean sum of squares </a:t>
                </a:r>
              </a:p>
              <a:p>
                <a:pPr marL="432000" lvl="2" indent="0" algn="ctr">
                  <a:buFont typeface="Wingdings" panose="05000000000000000000" pitchFamily="2" charset="2"/>
                  <a:buNone/>
                </a:pPr>
                <a:r>
                  <a:rPr lang="en-US" dirty="0" smtClean="0"/>
                  <a:t>MSS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 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baseline="30000" dirty="0" smtClean="0">
                    <a:latin typeface="Copperplate Gothic Bold" pitchFamily="34" charset="0"/>
                  </a:rPr>
                  <a:t>2 </a:t>
                </a:r>
              </a:p>
              <a:p>
                <a:pPr marL="432000" lvl="2" indent="0" algn="ctr">
                  <a:buFont typeface="Wingdings" panose="05000000000000000000" pitchFamily="2" charset="2"/>
                  <a:buNone/>
                </a:pPr>
                <a:endParaRPr lang="en-US" dirty="0" smtClean="0"/>
              </a:p>
              <a:p>
                <a:r>
                  <a:rPr lang="en-US" sz="2400" dirty="0" smtClean="0"/>
                  <a:t>Mean absolute deviation</a:t>
                </a:r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:r>
                  <a:rPr lang="en-IN" dirty="0"/>
                  <a:t>MAD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 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:endParaRPr lang="en-IN" sz="2400" dirty="0" smtClean="0"/>
              </a:p>
              <a:p>
                <a:r>
                  <a:rPr lang="en-US" sz="2400" dirty="0" smtClean="0"/>
                  <a:t>Mean absolute percent error</a:t>
                </a:r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:r>
                  <a:rPr lang="en-IN" dirty="0" smtClean="0">
                    <a:solidFill>
                      <a:srgbClr val="C00000"/>
                    </a:solidFill>
                  </a:rPr>
                  <a:t>MAPE </a:t>
                </a:r>
                <a:r>
                  <a:rPr lang="en-IN" dirty="0">
                    <a:solidFill>
                      <a:srgbClr val="C00000"/>
                    </a:solidFill>
                  </a:rPr>
                  <a:t>=</a:t>
                </a:r>
                <a:r>
                  <a:rPr lang="en-IN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 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IN" baseline="30000" dirty="0">
                    <a:solidFill>
                      <a:srgbClr val="C00000"/>
                    </a:solidFill>
                    <a:latin typeface="Copperplate Gothic Bold" pitchFamily="34" charset="0"/>
                  </a:rPr>
                  <a:t> </a:t>
                </a:r>
                <a:r>
                  <a:rPr lang="en-IN" dirty="0">
                    <a:solidFill>
                      <a:srgbClr val="C00000"/>
                    </a:solidFill>
                    <a:latin typeface="Cambria" pitchFamily="18" charset="0"/>
                  </a:rPr>
                  <a:t>x 100</a:t>
                </a:r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5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1268413"/>
                <a:ext cx="8280151" cy="4968899"/>
              </a:xfrm>
              <a:prstGeom prst="rect">
                <a:avLst/>
              </a:prstGeom>
              <a:blipFill rotWithShape="1">
                <a:blip r:embed="rId2"/>
                <a:stretch>
                  <a:fillRect l="-810" t="-1840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5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54 quarter’s data: 2000Q4 – 2014 Q1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Hold-out period: Last 5 quarters 2013 Q1 onwards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Divide data into 2 parts using window()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2" indent="0">
              <a:buNone/>
            </a:pPr>
            <a:r>
              <a:rPr lang="en-US" sz="1600" dirty="0" err="1" smtClean="0"/>
              <a:t>IncomeTrain</a:t>
            </a:r>
            <a:r>
              <a:rPr lang="en-US" sz="1600" dirty="0" smtClean="0"/>
              <a:t> </a:t>
            </a:r>
            <a:r>
              <a:rPr lang="en-US" sz="1600" dirty="0"/>
              <a:t>&lt;- window(Income, start=c(2000,4), end=c(2012,4), frequency=4)</a:t>
            </a:r>
          </a:p>
          <a:p>
            <a:pPr marL="800100" lvl="2" indent="0">
              <a:buNone/>
            </a:pPr>
            <a:r>
              <a:rPr lang="en-US" sz="1600" dirty="0" err="1"/>
              <a:t>IncomeTest</a:t>
            </a:r>
            <a:r>
              <a:rPr lang="en-US" sz="1600" dirty="0"/>
              <a:t> &lt;- window(Income, start=c(2013,1), frequency=4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err="1" smtClean="0"/>
              <a:t>IncomeTrain</a:t>
            </a:r>
            <a:r>
              <a:rPr lang="en-US" sz="2400" dirty="0" smtClean="0"/>
              <a:t> to forecast for 5 future periods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Forecast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Use R library fpp2</a:t>
            </a:r>
          </a:p>
          <a:p>
            <a:pPr marL="0" indent="0">
              <a:buNone/>
            </a:pPr>
            <a:r>
              <a:rPr lang="en-US" sz="2400" dirty="0"/>
              <a:t>f</a:t>
            </a:r>
            <a:r>
              <a:rPr lang="en-US" sz="2400" dirty="0" smtClean="0"/>
              <a:t>orecast() 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2400" dirty="0" smtClean="0"/>
              <a:t>Use a naïve method based on decomposition to forecast for the Test period</a:t>
            </a:r>
            <a:endParaRPr lang="en-US" sz="2400" dirty="0"/>
          </a:p>
          <a:p>
            <a:pPr marL="1257300" lvl="3" indent="0">
              <a:buNone/>
            </a:pPr>
            <a:r>
              <a:rPr lang="en-US" sz="1800" dirty="0"/>
              <a:t>IncTrn7&lt;-</a:t>
            </a:r>
            <a:r>
              <a:rPr lang="en-US" sz="1800" dirty="0" err="1"/>
              <a:t>stl</a:t>
            </a:r>
            <a:r>
              <a:rPr lang="en-US" sz="1800" dirty="0"/>
              <a:t>(</a:t>
            </a:r>
            <a:r>
              <a:rPr lang="en-US" sz="1800" dirty="0" err="1"/>
              <a:t>IncomeTrain</a:t>
            </a:r>
            <a:r>
              <a:rPr lang="en-US" sz="1800" dirty="0"/>
              <a:t>, </a:t>
            </a:r>
            <a:r>
              <a:rPr lang="en-US" sz="1800" dirty="0" err="1"/>
              <a:t>s.window</a:t>
            </a:r>
            <a:r>
              <a:rPr lang="en-US" sz="1800" dirty="0"/>
              <a:t>=7)</a:t>
            </a:r>
          </a:p>
          <a:p>
            <a:pPr marL="1257300" lvl="3" indent="0">
              <a:buNone/>
            </a:pPr>
            <a:r>
              <a:rPr lang="en-US" sz="1800" dirty="0" err="1"/>
              <a:t>fcst.Inc.stl</a:t>
            </a:r>
            <a:r>
              <a:rPr lang="en-US" sz="1800" dirty="0"/>
              <a:t> &lt;- forecast(IncTrn7, method="</a:t>
            </a:r>
            <a:r>
              <a:rPr lang="en-US" sz="1800" dirty="0" err="1"/>
              <a:t>rwdrift</a:t>
            </a:r>
            <a:r>
              <a:rPr lang="en-US" sz="1800" dirty="0"/>
              <a:t>", h=5)</a:t>
            </a:r>
          </a:p>
          <a:p>
            <a:pPr marL="1257300" lvl="3" indent="0">
              <a:buNone/>
            </a:pPr>
            <a:endParaRPr lang="en-US" sz="1800" dirty="0"/>
          </a:p>
          <a:p>
            <a:pPr marL="1257300" lvl="3" indent="0">
              <a:buNone/>
            </a:pPr>
            <a:r>
              <a:rPr lang="en-US" sz="1800" dirty="0" err="1"/>
              <a:t>Vec</a:t>
            </a:r>
            <a:r>
              <a:rPr lang="en-US" sz="1800" dirty="0"/>
              <a:t>&lt;- </a:t>
            </a:r>
            <a:r>
              <a:rPr lang="en-US" sz="1800" dirty="0" err="1"/>
              <a:t>cbind</a:t>
            </a:r>
            <a:r>
              <a:rPr lang="en-US" sz="1800" dirty="0"/>
              <a:t>(</a:t>
            </a:r>
            <a:r>
              <a:rPr lang="en-US" sz="1800" dirty="0" err="1"/>
              <a:t>IncomeTest,fcst.Inc.stl$mean</a:t>
            </a:r>
            <a:r>
              <a:rPr lang="en-US" sz="1800" dirty="0"/>
              <a:t>)</a:t>
            </a:r>
          </a:p>
          <a:p>
            <a:pPr marL="1257300" lvl="3" indent="0">
              <a:buNone/>
            </a:pPr>
            <a:r>
              <a:rPr lang="en-US" sz="1800" dirty="0" err="1"/>
              <a:t>ts.plot</a:t>
            </a:r>
            <a:r>
              <a:rPr lang="en-US" sz="1800" dirty="0"/>
              <a:t>(</a:t>
            </a:r>
            <a:r>
              <a:rPr lang="en-US" sz="1800" dirty="0" err="1"/>
              <a:t>Vec</a:t>
            </a:r>
            <a:r>
              <a:rPr lang="en-US" sz="1800" dirty="0"/>
              <a:t>, col=c("blue", "red"), main="Quarterly Income: Actual vs Forecast")</a:t>
            </a:r>
          </a:p>
          <a:p>
            <a:pPr marL="1257300" lvl="3" indent="0">
              <a:buNone/>
            </a:pPr>
            <a:r>
              <a:rPr lang="en-US" sz="1800" dirty="0"/>
              <a:t>MAPE &lt;- mean(abs(</a:t>
            </a:r>
            <a:r>
              <a:rPr lang="en-US" sz="1800" dirty="0" err="1"/>
              <a:t>Vec</a:t>
            </a:r>
            <a:r>
              <a:rPr lang="en-US" sz="1800" dirty="0"/>
              <a:t>[,1]-</a:t>
            </a:r>
            <a:r>
              <a:rPr lang="en-US" sz="1800" dirty="0" err="1"/>
              <a:t>Vec</a:t>
            </a:r>
            <a:r>
              <a:rPr lang="en-US" sz="1800" dirty="0"/>
              <a:t>[,2])/</a:t>
            </a:r>
            <a:r>
              <a:rPr lang="en-US" sz="1800" dirty="0" err="1"/>
              <a:t>Vec</a:t>
            </a:r>
            <a:r>
              <a:rPr lang="en-US" sz="1800" dirty="0"/>
              <a:t>[,1])</a:t>
            </a:r>
          </a:p>
          <a:p>
            <a:pPr marL="1257300" lvl="3" indent="0">
              <a:buNone/>
            </a:pPr>
            <a:r>
              <a:rPr lang="en-US" sz="1800" dirty="0"/>
              <a:t>MAPE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Forecast Income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600200"/>
            <a:ext cx="701039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43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Forecast Income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174169"/>
              </p:ext>
            </p:extLst>
          </p:nvPr>
        </p:nvGraphicFramePr>
        <p:xfrm>
          <a:off x="1143000" y="2209800"/>
          <a:ext cx="5105400" cy="358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9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Year</a:t>
                      </a:r>
                      <a:endParaRPr lang="en-US" sz="18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Quarter</a:t>
                      </a:r>
                      <a:endParaRPr lang="en-US" sz="18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Actual Income</a:t>
                      </a:r>
                      <a:endParaRPr lang="en-US" sz="18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Forecast Income</a:t>
                      </a:r>
                      <a:endParaRPr lang="en-US" sz="18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2013</a:t>
                      </a:r>
                      <a:endParaRPr lang="en-US" sz="1800" b="0" i="0" u="none" strike="noStrike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Q1</a:t>
                      </a:r>
                      <a:endParaRPr lang="en-US" sz="1800" b="0" i="0" u="none" strike="noStrike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5505</a:t>
                      </a:r>
                      <a:endParaRPr lang="en-US" sz="1800" b="0" i="0" u="none" strike="noStrike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5082.005</a:t>
                      </a:r>
                      <a:endParaRPr lang="en-US" sz="18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2013</a:t>
                      </a:r>
                      <a:endParaRPr lang="en-US" sz="1800" b="0" i="0" u="none" strike="noStrike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Q2</a:t>
                      </a:r>
                      <a:endParaRPr lang="en-US" sz="1800" b="0" i="0" u="none" strike="noStrike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5122</a:t>
                      </a:r>
                      <a:endParaRPr lang="en-US" sz="1800" b="0" i="0" u="none" strike="noStrike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5110.556</a:t>
                      </a:r>
                      <a:endParaRPr lang="en-US" sz="18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2013</a:t>
                      </a:r>
                      <a:endParaRPr lang="en-US" sz="1800" b="0" i="0" u="none" strike="noStrike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Q3</a:t>
                      </a:r>
                      <a:endParaRPr lang="en-US" sz="1800" b="0" i="0" u="none" strike="noStrike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5633</a:t>
                      </a:r>
                      <a:endParaRPr lang="en-US" sz="1800" b="0" i="0" u="none" strike="noStrike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5354.427</a:t>
                      </a:r>
                      <a:endParaRPr lang="en-US" sz="18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2013</a:t>
                      </a:r>
                      <a:endParaRPr lang="en-US" sz="1800" b="0" i="0" u="none" strike="noStrike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Q4</a:t>
                      </a:r>
                      <a:endParaRPr lang="en-US" sz="1800" b="0" i="0" u="none" strike="noStrike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6793</a:t>
                      </a:r>
                      <a:endParaRPr lang="en-US" sz="1800" b="0" i="0" u="none" strike="noStrike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5775.767</a:t>
                      </a:r>
                      <a:endParaRPr lang="en-US" sz="18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2014</a:t>
                      </a:r>
                      <a:endParaRPr lang="en-US" sz="1800" b="0" i="0" u="none" strike="noStrike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Q1</a:t>
                      </a:r>
                      <a:endParaRPr lang="en-US" sz="1800" b="0" i="0" u="none" strike="noStrike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5130</a:t>
                      </a:r>
                      <a:endParaRPr lang="en-US" sz="1800" b="0" i="0" u="none" strike="noStrike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5233.772</a:t>
                      </a:r>
                      <a:endParaRPr lang="en-US" sz="18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3200400"/>
            <a:ext cx="160172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MAPE = 6%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408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Since MAPE value is acceptable use the model to forecast for 2014 Q2 – Q4 and 2015 Q1-Q4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Use full available series for final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Forecast for 7 future periods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95731"/>
              </p:ext>
            </p:extLst>
          </p:nvPr>
        </p:nvGraphicFramePr>
        <p:xfrm>
          <a:off x="609601" y="3581400"/>
          <a:ext cx="34290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4D4D4C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Point Forecast</a:t>
                      </a:r>
                      <a:endParaRPr lang="en-US" sz="16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2014</a:t>
                      </a:r>
                      <a:endParaRPr lang="en-US" sz="1800" b="0" i="0" u="none" strike="noStrike">
                        <a:solidFill>
                          <a:srgbClr val="4D4D4C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Q2</a:t>
                      </a:r>
                      <a:endParaRPr lang="en-US" sz="18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5058.604</a:t>
                      </a:r>
                      <a:endParaRPr lang="en-US" sz="16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2014</a:t>
                      </a:r>
                      <a:endParaRPr lang="en-US" sz="1800" b="0" i="0" u="none" strike="noStrike">
                        <a:solidFill>
                          <a:srgbClr val="4D4D4C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Q3</a:t>
                      </a:r>
                      <a:endParaRPr lang="en-US" sz="18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5301.108</a:t>
                      </a:r>
                      <a:endParaRPr lang="en-US" sz="16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2014</a:t>
                      </a:r>
                      <a:endParaRPr lang="en-US" sz="1800" b="0" i="0" u="none" strike="noStrike">
                        <a:solidFill>
                          <a:srgbClr val="4D4D4C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Q4</a:t>
                      </a:r>
                      <a:endParaRPr lang="en-US" sz="18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5995.556</a:t>
                      </a:r>
                      <a:endParaRPr lang="en-US" sz="16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2015</a:t>
                      </a:r>
                      <a:endParaRPr lang="en-US" sz="1800" b="0" i="0" u="none" strike="noStrike">
                        <a:solidFill>
                          <a:srgbClr val="4D4D4C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Q1</a:t>
                      </a:r>
                      <a:endParaRPr lang="en-US" sz="18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5273.617</a:t>
                      </a:r>
                      <a:endParaRPr lang="en-US" sz="16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2015</a:t>
                      </a:r>
                      <a:endParaRPr lang="en-US" sz="1800" b="0" i="0" u="none" strike="noStrike">
                        <a:solidFill>
                          <a:srgbClr val="4D4D4C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Q2</a:t>
                      </a:r>
                      <a:endParaRPr lang="en-US" sz="18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5202.222</a:t>
                      </a:r>
                      <a:endParaRPr lang="en-US" sz="16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2015</a:t>
                      </a:r>
                      <a:endParaRPr lang="en-US" sz="1800" b="0" i="0" u="none" strike="noStrike">
                        <a:solidFill>
                          <a:srgbClr val="4D4D4C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Q3</a:t>
                      </a:r>
                      <a:endParaRPr lang="en-US" sz="18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5444.725</a:t>
                      </a:r>
                      <a:endParaRPr lang="en-US" sz="16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2015</a:t>
                      </a:r>
                      <a:endParaRPr lang="en-US" sz="1800" b="0" i="0" u="none" strike="noStrike">
                        <a:solidFill>
                          <a:srgbClr val="4D4D4C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Q4</a:t>
                      </a:r>
                      <a:endParaRPr lang="en-US" sz="18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6139.173</a:t>
                      </a:r>
                      <a:endParaRPr lang="en-US" sz="1600" b="0" i="0" u="none" strike="noStrike" dirty="0">
                        <a:effectLst/>
                        <a:latin typeface="Cambri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362075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Data preparation for forecasting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F09DCD-4FC0-4CE8-9C69-D1F5A179BB6B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898BF-8F4F-4080-BCD2-F571F205BC2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Forecast </a:t>
            </a:r>
            <a:r>
              <a:rPr lang="en-US" dirty="0" smtClean="0"/>
              <a:t>Income (Test)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600200"/>
            <a:ext cx="701039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11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True Forecast </a:t>
            </a:r>
            <a:r>
              <a:rPr lang="en-US" dirty="0"/>
              <a:t>Income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16279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11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Next Step: Methods for Forecast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Once the data is ready and decision has been taken on setting up training and test periods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Appropriate </a:t>
            </a:r>
            <a:r>
              <a:rPr lang="en-US" sz="2400" dirty="0"/>
              <a:t>forecast model is considered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Naïve Decomposition Method of forecast works remarkably well for many financial and economic time series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Other important methods are</a:t>
            </a:r>
          </a:p>
          <a:p>
            <a:pPr lvl="1">
              <a:buFont typeface="Cambria Math" panose="02040503050406030204" pitchFamily="18" charset="0"/>
              <a:buChar char="̶"/>
            </a:pPr>
            <a:r>
              <a:rPr lang="en-US" sz="2000" dirty="0" smtClean="0">
                <a:solidFill>
                  <a:srgbClr val="C00000"/>
                </a:solidFill>
              </a:rPr>
              <a:t>Exponential smoothing</a:t>
            </a:r>
          </a:p>
          <a:p>
            <a:pPr lvl="1">
              <a:buFont typeface="Cambria Math" panose="02040503050406030204" pitchFamily="18" charset="0"/>
              <a:buChar char="̶"/>
            </a:pPr>
            <a:r>
              <a:rPr lang="en-US" sz="2000" dirty="0" smtClean="0">
                <a:solidFill>
                  <a:srgbClr val="C00000"/>
                </a:solidFill>
              </a:rPr>
              <a:t>Autoregressive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9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9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All predictive modeling require preprocessing of data to improve predictive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For example if there are missing observations in the data or if a few unusual observations are there in the data, a decision needs to be taken how to handle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To quantify predictive power of a model, an out-of-sample  model validation is necessary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2110" y="4419600"/>
            <a:ext cx="8229600" cy="182879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Sylfaen" panose="010A0502050306030303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 smtClean="0"/>
              <a:t>Objective of this lesson is to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Indicate a few simple steps for data preprocessing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Setting up model validation procedure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Decide on appropriate method for forecast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38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295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Since TS data is ordered, no missing data is allowed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It is simply not possible to shift the series to fill in the gaps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333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Shoe sales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1142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a few data points are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170052"/>
              </p:ext>
            </p:extLst>
          </p:nvPr>
        </p:nvGraphicFramePr>
        <p:xfrm>
          <a:off x="533400" y="2362200"/>
          <a:ext cx="37338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742206"/>
              </p:ext>
            </p:extLst>
          </p:nvPr>
        </p:nvGraphicFramePr>
        <p:xfrm>
          <a:off x="4495800" y="2362200"/>
          <a:ext cx="41148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71600" y="3950606"/>
            <a:ext cx="59234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May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50243" y="4183461"/>
            <a:ext cx="52431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Feb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1066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Shifting series destroys the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038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Take average of nearest neighbors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A4010D-0A3B-4BC8-850C-78901E62E5E8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E2383-5301-4A68-ACC6-895CE9F71700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872173"/>
              </p:ext>
            </p:extLst>
          </p:nvPr>
        </p:nvGraphicFramePr>
        <p:xfrm>
          <a:off x="609600" y="2209800"/>
          <a:ext cx="3962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117620"/>
              </p:ext>
            </p:extLst>
          </p:nvPr>
        </p:nvGraphicFramePr>
        <p:xfrm>
          <a:off x="4572000" y="2514600"/>
          <a:ext cx="4191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447800"/>
            <a:ext cx="34290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data has no seasonality, then this method works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For seasonal data simplest method is to take average of the seasons from two neighboring </a:t>
            </a:r>
            <a:r>
              <a:rPr lang="en-US" dirty="0" smtClean="0"/>
              <a:t>years or from all available years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A4010D-0A3B-4BC8-850C-78901E62E5E8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E2383-5301-4A68-ACC6-895CE9F71700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656795"/>
              </p:ext>
            </p:extLst>
          </p:nvPr>
        </p:nvGraphicFramePr>
        <p:xfrm>
          <a:off x="3962400" y="1752600"/>
          <a:ext cx="4800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12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Unusual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Detection of outliers in time series is difficult</a:t>
            </a:r>
          </a:p>
          <a:p>
            <a:pPr lvl="1">
              <a:buFont typeface="Cambria Math" panose="02040503050406030204" pitchFamily="18" charset="0"/>
              <a:buChar char="̶"/>
            </a:pPr>
            <a:r>
              <a:rPr lang="en-US" sz="2000" dirty="0" smtClean="0"/>
              <a:t>If trend is present in the data, then usual method of detecting outliers by boxplot may not work</a:t>
            </a:r>
          </a:p>
          <a:p>
            <a:pPr lvl="1">
              <a:buFont typeface="Cambria Math" panose="02040503050406030204" pitchFamily="18" charset="0"/>
              <a:buChar char="̶"/>
            </a:pPr>
            <a:r>
              <a:rPr lang="en-US" sz="2000" dirty="0" smtClean="0"/>
              <a:t>If seasonality is present in the data, one particular season’s data may be too small or too large compared to the others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Decomposition helps in identifying unusual observations</a:t>
            </a:r>
          </a:p>
          <a:p>
            <a:pPr lvl="1">
              <a:buFont typeface="Cambria Math" panose="02040503050406030204" pitchFamily="18" charset="0"/>
              <a:buChar char="̶"/>
            </a:pPr>
            <a:r>
              <a:rPr lang="en-US" sz="2000" dirty="0" smtClean="0"/>
              <a:t>If trend and seasonality are not adequate to explain the observations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Outliers cannot be eliminated – they need to be imputed as closely as possible by using the knowledge gained from decomposition</a:t>
            </a:r>
          </a:p>
          <a:p>
            <a:pPr lvl="1">
              <a:buFont typeface="Cambria Math" panose="02040503050406030204" pitchFamily="18" charset="0"/>
              <a:buChar char="̶"/>
            </a:pPr>
            <a:endParaRPr lang="en-US" sz="2000" dirty="0" smtClean="0"/>
          </a:p>
          <a:p>
            <a:pPr>
              <a:buFont typeface="Cambria Math" panose="02040503050406030204" pitchFamily="18" charset="0"/>
              <a:buChar char="̶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9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/>
              <a:t>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Predictive power of a model is estimated by comparing its </a:t>
            </a:r>
            <a:r>
              <a:rPr lang="en-US" sz="2400" dirty="0"/>
              <a:t>forecasting performance </a:t>
            </a:r>
            <a:r>
              <a:rPr lang="en-US" sz="2400" dirty="0" smtClean="0"/>
              <a:t>on a Test Data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 part of sample </a:t>
            </a:r>
            <a:r>
              <a:rPr lang="en-US" sz="2400" dirty="0"/>
              <a:t>data </a:t>
            </a:r>
            <a:r>
              <a:rPr lang="en-US" sz="2400" dirty="0" smtClean="0"/>
              <a:t>is used to train (develop) the model: Training Data</a:t>
            </a:r>
          </a:p>
          <a:p>
            <a:pPr marL="0" indent="0">
              <a:buNone/>
            </a:pPr>
            <a:r>
              <a:rPr lang="en-US" sz="2400" dirty="0" smtClean="0"/>
              <a:t>A part of sample is withheld from estimation process: Test Data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model which gives smallest measure of error between forecast and actual series is the ‘best’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9072</TotalTime>
  <Words>863</Words>
  <Application>Microsoft Office PowerPoint</Application>
  <PresentationFormat>On-screen Show (4:3)</PresentationFormat>
  <Paragraphs>203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Book Antiqua</vt:lpstr>
      <vt:lpstr>Calibri</vt:lpstr>
      <vt:lpstr>Cambria</vt:lpstr>
      <vt:lpstr>Cambria Math</vt:lpstr>
      <vt:lpstr>Candara</vt:lpstr>
      <vt:lpstr>Constantia</vt:lpstr>
      <vt:lpstr>Copperplate Gothic Bold</vt:lpstr>
      <vt:lpstr>Corbel</vt:lpstr>
      <vt:lpstr>Sylfaen</vt:lpstr>
      <vt:lpstr>Wingdings</vt:lpstr>
      <vt:lpstr>1_Office Theme</vt:lpstr>
      <vt:lpstr>Time Series forecasting  Part IV  </vt:lpstr>
      <vt:lpstr>Data preparation for forecasting </vt:lpstr>
      <vt:lpstr>Preprocessing of Data</vt:lpstr>
      <vt:lpstr>Missing Data</vt:lpstr>
      <vt:lpstr>Missing Data</vt:lpstr>
      <vt:lpstr>Missing Data</vt:lpstr>
      <vt:lpstr>Missing Data</vt:lpstr>
      <vt:lpstr>Unusual Observations</vt:lpstr>
      <vt:lpstr>Model Validation </vt:lpstr>
      <vt:lpstr>Model Validation </vt:lpstr>
      <vt:lpstr>Model Validation </vt:lpstr>
      <vt:lpstr>Model Validation </vt:lpstr>
      <vt:lpstr>Measures of Forecast Accuracy</vt:lpstr>
      <vt:lpstr>Measures of Forecast Accuracy</vt:lpstr>
      <vt:lpstr>Example: Forecast Income</vt:lpstr>
      <vt:lpstr>Example: Forecast Income</vt:lpstr>
      <vt:lpstr>Example: Forecast Income</vt:lpstr>
      <vt:lpstr>Example: Forecast Income</vt:lpstr>
      <vt:lpstr>Example: Forecast Income</vt:lpstr>
      <vt:lpstr>Example: Forecast Income (Test)</vt:lpstr>
      <vt:lpstr>Example: True Forecast Income</vt:lpstr>
      <vt:lpstr>Next Step: Methods for Forecast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QUESTION</dc:title>
  <dc:creator>admin</dc:creator>
  <cp:lastModifiedBy>bang-classroom-1</cp:lastModifiedBy>
  <cp:revision>297</cp:revision>
  <dcterms:created xsi:type="dcterms:W3CDTF">2016-12-28T05:57:53Z</dcterms:created>
  <dcterms:modified xsi:type="dcterms:W3CDTF">2018-06-26T10:17:38Z</dcterms:modified>
</cp:coreProperties>
</file>