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AF5-27BA-BED3-5DD9-FC7952081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628F-BCB8-E67E-E0C8-ED9AA114F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69CC-B97D-7318-7135-CE886C39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4408-9909-68FC-4189-9B368BEA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778E-4B02-624F-2320-1DECDF32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F350-F220-4B62-6200-8D9B05DF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2BB0-A7D5-B5A9-B4F8-A57C6476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6A79-81D5-EFE4-5634-6E526654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660-8CB2-E711-95C4-1A2005A8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7436-AB5E-814E-1190-18FA8780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CFC27-67B9-EE26-D1C1-4816D6391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EC2A9-DFB8-3D7C-BDFC-BA5EB5DB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9EFF-A9A1-C031-5D59-8BD503F0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419A-2B08-A41B-CD6E-43743CA1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998A-D648-0DE2-E486-6E31D7D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2A94-1CA1-BD5F-BB54-8A811E1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9366-A062-E66A-6FA5-73D077D2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F356-1AC7-8734-6CD0-95FCE25E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6C32-DC3F-D183-95EA-4C8E630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7576-0BD6-31B7-7F06-CCC7CE53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CFB5-7AEF-B832-9D60-E66CF330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6BF1-0927-A2C1-69AE-EB2C8ADF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9DBC-AFAC-25AC-7744-FB3F1D6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BBB0-3996-97A8-2FA9-4FE1A67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B8E6-9041-FA78-B246-63DEC5A8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8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37D4-011A-794F-7944-49ED782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FDE8-B5F8-D7F3-56D4-A9E35B585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CF201-1DDC-0FE4-129E-25E0484A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22EC-DD30-1FF1-4B20-5C8D357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DBA4-5173-C065-7485-8C2C5CB5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D858-1CEC-BB8F-76C6-6998E7EB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1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0DA2-6313-0FBB-7905-E3CC9F8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A370A-4406-6DEB-8817-3EAF2FD9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A190-F94C-DA8C-5D02-E675237B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AB7D0-C09A-4754-E2E6-C506BBEFB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5C1B5-7866-AE76-FA5D-2DD37C6C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515E2-E12A-38EA-C3FD-55DCFE1A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3832-CF0D-DB64-2909-62E8A2AE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EB55E-66B5-A073-2A7B-5CADDD5A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FF7D-BCCC-6D3F-9A28-C14717CB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214-658A-7900-AE3A-4B05F52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D9EEE-EF62-D1FC-2F0D-789A36D6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A26F-7B1B-170A-AD70-A37B331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9AB9B-046E-5B0B-C556-CF65A373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07404-81E6-44F0-C4EF-2747AA37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E76F-99A6-424F-2DFC-63F1175D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85C9-BD9B-F84B-3918-21C9B65A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D2A8-B99C-006F-0615-5C01A1FD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90CE8-D32B-3F42-340E-00F74E0D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78E9-E283-8EA3-E7F4-710877D6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F8AF-4956-CF53-5FD4-24008F9B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DD78-3BD2-1690-2EBD-4E759C4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C139-134D-AA74-4604-D781F6B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40A49-B6F4-0FC5-4AC9-67743B0E4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94741-DCEA-704D-76AC-84C82463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32602-3727-1ACA-7403-1792E56C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A8CF-9897-911A-003E-E4FBE5AD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1DFB-C306-DB8E-65B8-52B6758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7D2F3-7229-A1BA-FE10-88FD07F3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7495-88EF-63C6-E04B-F6FA5F21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D5D4-0F41-568E-F805-456D7ECB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7DE3-93D6-43DC-9C16-6F381A43CD6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66CC-C0F6-40A4-EBB0-8E295F0F7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F224-6194-4583-6308-EC09086BC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D237-CA1E-46BC-B4FD-B8B269B8E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0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A06A-7409-22B5-86B6-95C13C47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Cab Investment Case Study Analysis (2016–2018)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1923-2C5F-C279-69D1-EC2D6785D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                  </a:t>
            </a:r>
            <a:r>
              <a:rPr lang="en-US" b="1" dirty="0"/>
              <a:t>Data Glacier Internship – Week 3 Presentation</a:t>
            </a:r>
          </a:p>
          <a:p>
            <a:pPr algn="just"/>
            <a:r>
              <a:rPr lang="en-US" b="1" dirty="0"/>
              <a:t>                          Presented by – Naga Pavithra Jajala</a:t>
            </a:r>
          </a:p>
          <a:p>
            <a:pPr algn="just"/>
            <a:r>
              <a:rPr lang="en-US" b="1" dirty="0"/>
              <a:t>                   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965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44E7-0123-346E-A706-65886AF5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Visualizations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1B9484-58AB-D7E0-6DCA-414CBFF89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72" y="1595182"/>
            <a:ext cx="6365275" cy="42738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333D9-ABBB-A32C-1648-29B8FDE6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spcCol="36000">
            <a:normAutofit/>
          </a:bodyPr>
          <a:lstStyle/>
          <a:p>
            <a:r>
              <a:rPr lang="en-IN" sz="2400" b="1" dirty="0"/>
              <a:t>Average Profit per Ride</a:t>
            </a:r>
          </a:p>
          <a:p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Yellow earns </a:t>
            </a:r>
            <a:r>
              <a:rPr lang="en-US" sz="2800" b="1" dirty="0"/>
              <a:t>~$160/ride</a:t>
            </a:r>
            <a:r>
              <a:rPr lang="en-US" sz="2800" dirty="0"/>
              <a:t>, Pink earns </a:t>
            </a:r>
            <a:r>
              <a:rPr lang="en-US" sz="2800" b="1" dirty="0"/>
              <a:t>~$60/ride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Yellow is more operationally efficient on a per-ride basis.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2814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72E-5C3E-265B-7147-EF71CCA1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Visualizations</a:t>
            </a:r>
            <a:endParaRPr lang="en-IN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36CA80-7EFA-C397-A508-8A6111568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95" y="1505228"/>
            <a:ext cx="6505731" cy="4363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068CA-682D-3831-87B4-CCF4738A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spcCol="36000">
            <a:normAutofit fontScale="92500"/>
          </a:bodyPr>
          <a:lstStyle/>
          <a:p>
            <a:r>
              <a:rPr lang="en-US" sz="2400" b="1" dirty="0"/>
              <a:t>Top 10 Cities by Revenue</a:t>
            </a:r>
          </a:p>
          <a:p>
            <a:endParaRPr lang="en-US" sz="2400" b="1" dirty="0"/>
          </a:p>
          <a:p>
            <a:pPr marL="285750" marR="0" indent="-285750" algn="l" rtl="0" eaLnBrk="0" fontAlgn="base" latinLnBrk="0" hangingPunct="0">
              <a:buClrTx/>
              <a:buSzPts val="1800"/>
              <a:buFont typeface="Wingdings" panose="05000000000000000000" pitchFamily="2" charset="2"/>
              <a:buChar char="§"/>
            </a:pPr>
            <a:r>
              <a:rPr lang="en-US" sz="2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New York, Chicago, LA are top-performing cities.</a:t>
            </a:r>
            <a:endParaRPr lang="en-IN" sz="2800" dirty="0">
              <a:effectLst/>
            </a:endParaRPr>
          </a:p>
          <a:p>
            <a:pPr marL="285750" marR="0" indent="-28575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sz="2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Top 3 cities account for more than 60% of the total revenue.</a:t>
            </a:r>
            <a:endParaRPr lang="en-IN" sz="2800" dirty="0">
              <a:effectLst/>
            </a:endParaRPr>
          </a:p>
          <a:p>
            <a:pPr marL="285750" marR="0" indent="-28575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sz="2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Indicates city-wise market potential.</a:t>
            </a:r>
            <a:endParaRPr lang="en-IN" sz="2800" dirty="0">
              <a:effectLst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850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2C3A-EE68-C8D3-7A59-5B1A15BA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Visualizations</a:t>
            </a:r>
            <a:endParaRPr lang="en-IN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6DD8B-862E-1F09-A60D-31113CF2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05" y="1499015"/>
            <a:ext cx="6947133" cy="46469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C586-3E62-0301-FE68-705F68EA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spcCol="36000">
            <a:normAutofit/>
          </a:bodyPr>
          <a:lstStyle/>
          <a:p>
            <a:r>
              <a:rPr lang="en-IN" sz="2400" b="1" dirty="0"/>
              <a:t>Monthly Profit Trend</a:t>
            </a:r>
          </a:p>
          <a:p>
            <a:endParaRPr lang="en-IN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increases seen during Q4s – likely holidays &amp; travel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profits remained positive &amp; consistent across years.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1289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D25D57-F8D6-6515-7357-A37BDB8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 from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F38B6-614E-AB25-AF97-AC7CE400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spcCol="36000"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b="1" dirty="0"/>
              <a:t> Yellow Cab leads in performance:</a:t>
            </a:r>
          </a:p>
          <a:p>
            <a:pPr marL="0" indent="0">
              <a:buNone/>
            </a:pPr>
            <a:r>
              <a:rPr lang="en-US" sz="2500" b="1" dirty="0"/>
              <a:t>It provided ~270,000 rides, more than 2.5x Pink Cab, showing strong customer acquisition and demand.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/>
              <a:t>  Profit &amp; revenue dominance:</a:t>
            </a:r>
          </a:p>
          <a:p>
            <a:pPr marL="0" indent="0">
              <a:buNone/>
            </a:pPr>
            <a:r>
              <a:rPr lang="en-US" sz="2500" b="1" dirty="0"/>
              <a:t>Yellow Cab generated over $120M in revenue and $40M in profit, making it a financially stronger business.</a:t>
            </a:r>
          </a:p>
          <a:p>
            <a:pPr marL="0" indent="0">
              <a:buNone/>
            </a:pPr>
            <a:endParaRPr lang="en-US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/>
              <a:t> Operational efficiency:</a:t>
            </a:r>
          </a:p>
          <a:p>
            <a:pPr marL="0" indent="0">
              <a:buNone/>
            </a:pPr>
            <a:r>
              <a:rPr lang="en-US" sz="2500" b="1" dirty="0"/>
              <a:t>Yellow's average profit per ride is ~$160, nearly 3x higher than Pink Cab’s, indicating better cost control.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/>
              <a:t> Three most important cities: </a:t>
            </a:r>
          </a:p>
          <a:p>
            <a:pPr marL="0" indent="0">
              <a:buNone/>
            </a:pPr>
            <a:r>
              <a:rPr lang="en-US" sz="2500" b="1" dirty="0"/>
              <a:t>New York, Chicago, and LA collectively accounted for a significant portion of revenue, underscoring concentrated market influence.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/>
              <a:t> Steady expansion: </a:t>
            </a:r>
          </a:p>
          <a:p>
            <a:pPr marL="0" indent="0">
              <a:buNone/>
            </a:pPr>
            <a:r>
              <a:rPr lang="en-US" sz="2500" b="1" dirty="0"/>
              <a:t>Ride and profit patterns indicate annual business expansion with seasonal increases, reflecting customer loyalty and the maturity of the market.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b="1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75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E9E5-F623-3C17-911D-B3990D2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3E5AA7-00DD-CB7B-F5E4-57B318A35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2"/>
            <a:ext cx="992473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 in Yellow Cab.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Based on ride volume, profitability, and market spread, Yellow is the stronger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Reasons: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average profit per trip</a:t>
            </a:r>
            <a:r>
              <a:rPr lang="en-US" altLang="en-US" sz="2400" dirty="0"/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Dominant in key metro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F7A6-0508-17D1-0D51-52809177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Solutions During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261CE-2020-FC31-EEAD-E6AD2C420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15972"/>
            <a:ext cx="1073420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Merging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Multiple datasets (Cab, Customer, Transaction, City) needed to be merged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accurately using Customer ID and Transaction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pandas.merge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with correct keys and validated merges using .info() and .shape to ensure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Missing &amp; Duplicate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Null entries in columns like Cost and Profit, along with a few duplicate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Applied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remove incomplete rows and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drop_duplicates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ensure no duplicate records skewed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9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721-D7BA-4010-0023-8B45B2B1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Solutions During Analysis(Cont.)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C09-61BF-BAC4-0524-11615ED7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Data Type &amp; Formatting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Date fields were in string format and couldn’t be grouped for time-series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Converted them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pd.to_datetime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enable monthly ride and profit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Visual Scaling for Clarity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Charts for Revenue and Profit had large numerical differences, making them hard to compare.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clean axes formatting and appropriate labels to make charts readable and visually aligned.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34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A53098-8E09-3185-7223-38F91B301424}"/>
              </a:ext>
            </a:extLst>
          </p:cNvPr>
          <p:cNvSpPr txBox="1"/>
          <p:nvPr/>
        </p:nvSpPr>
        <p:spPr>
          <a:xfrm>
            <a:off x="1454046" y="2130079"/>
            <a:ext cx="7225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0" fontAlgn="base" latinLnBrk="0" hangingPunct="0">
              <a:buNone/>
            </a:pPr>
            <a:r>
              <a:rPr lang="en-US" sz="36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Thank You </a:t>
            </a:r>
          </a:p>
          <a:p>
            <a:pPr marL="0" marR="0" indent="0" algn="l" rtl="0" eaLnBrk="0" fontAlgn="base" latinLnBrk="0" hangingPunct="0">
              <a:buNone/>
            </a:pPr>
            <a:endParaRPr lang="en-US" sz="2400" b="1" i="0" kern="1200" baseline="0" dirty="0">
              <a:ln>
                <a:noFill/>
              </a:ln>
              <a:solidFill>
                <a:srgbClr val="000000"/>
              </a:solidFill>
              <a:effectLst/>
              <a:ea typeface="+mn-ea"/>
              <a:cs typeface="+mn-cs"/>
            </a:endParaRPr>
          </a:p>
          <a:p>
            <a:pPr eaLnBrk="0" fontAlgn="base" hangingPunct="0"/>
            <a:r>
              <a:rPr lang="en-US" sz="2400" b="1" dirty="0">
                <a:solidFill>
                  <a:srgbClr val="000000"/>
                </a:solidFill>
              </a:rPr>
              <a:t>Cab Investment Analysis </a:t>
            </a:r>
            <a:r>
              <a:rPr lang="en-US" sz="24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en-US" sz="2400" b="1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(2016–2018)</a:t>
            </a:r>
            <a:br>
              <a:rPr lang="en-US" sz="24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</a:br>
            <a:r>
              <a:rPr lang="en-US" sz="24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Presented by: Naga</a:t>
            </a:r>
            <a:r>
              <a:rPr lang="en-US" sz="24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en-US" sz="24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Pavithra Jajala</a:t>
            </a:r>
            <a:br>
              <a:rPr lang="en-US" sz="24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</a:br>
            <a:r>
              <a:rPr lang="en-US" sz="24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Data Glacier Virtual Internship</a:t>
            </a:r>
            <a:endParaRPr lang="en-IN" sz="2400" b="1" dirty="0">
              <a:effectLst/>
            </a:endParaRPr>
          </a:p>
          <a:p>
            <a:pPr marL="0" marR="0" indent="0" algn="l" rtl="0" eaLnBrk="0" fontAlgn="base" latinLnBrk="0" hangingPunct="0">
              <a:buNone/>
            </a:pPr>
            <a:r>
              <a:rPr lang="en-US" sz="24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Access full notebook:</a:t>
            </a:r>
            <a:br>
              <a:rPr lang="en-US" sz="24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</a:br>
            <a:endParaRPr lang="en-IN" sz="2400" b="1" dirty="0">
              <a:effectLst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CE085C-9F34-7EB0-A23C-76A87E50B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493"/>
              </p:ext>
            </p:extLst>
          </p:nvPr>
        </p:nvGraphicFramePr>
        <p:xfrm>
          <a:off x="2038662" y="4389309"/>
          <a:ext cx="5576340" cy="148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152524" imgH="514178" progId="Package">
                  <p:embed/>
                </p:oleObj>
              </mc:Choice>
              <mc:Fallback>
                <p:oleObj name="Packager Shell Object" showAsIcon="1" r:id="rId2" imgW="2152524" imgH="514178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4CE085C-9F34-7EB0-A23C-76A87E50B6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8662" y="4389309"/>
                        <a:ext cx="5576340" cy="148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2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E5D-4320-FA8E-C435-FC266B5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Objective &amp; Use Case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F4008-7133-9A45-A481-569553798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9624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 (XYZ) wants to invest in either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Pink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Objective: Use data to analyze and   recommend the better investment.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frame: Data spans from 2016 to 2018.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Goal: Compare profitability, customer metrics, and business trends.</a:t>
            </a:r>
          </a:p>
        </p:txBody>
      </p:sp>
    </p:spTree>
    <p:extLst>
      <p:ext uri="{BB962C8B-B14F-4D97-AF65-F5344CB8AC3E}">
        <p14:creationId xmlns:p14="http://schemas.microsoft.com/office/powerpoint/2010/main" val="35974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A3D5-CB10-B95D-C811-7442F621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BAE5E5-4ABC-E1F1-E226-FAFEC25C2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102245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merged datasets: Cab data, City info, Customer data, and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 merged dataset: 30,000+ records with fields like Price, Cost, Profit,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 for nulls, duplicates, and inconsistent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Performed joins using Customer ID and Transaction ID.</a:t>
            </a:r>
          </a:p>
        </p:txBody>
      </p:sp>
    </p:spTree>
    <p:extLst>
      <p:ext uri="{BB962C8B-B14F-4D97-AF65-F5344CB8AC3E}">
        <p14:creationId xmlns:p14="http://schemas.microsoft.com/office/powerpoint/2010/main" val="331147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100-8AE4-BBEE-FC5E-7C8E65A5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A6D385-B7A9-0561-2E44-07C01C10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93134"/>
            <a:ext cx="103444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&amp;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analysis and visualization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data handling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8933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5A89-CAB2-8401-3AC3-6E703691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4040EF-E7DF-BA31-9C52-D059CC8B2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016135"/>
            <a:ext cx="96099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missing data with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.info()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isnull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date columns using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pd.to_datetime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.describe()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summary stats on revenue, cost, and profit.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5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7B82-9FE6-5004-BCBB-87F147DE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Visualizations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02A994-C2EC-9892-D041-FFAC7471F1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F30-B301-107D-28C6-8F81BEC9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38469"/>
          </a:xfrm>
        </p:spPr>
        <p:txBody>
          <a:bodyPr spcCol="36000">
            <a:normAutofit/>
          </a:bodyPr>
          <a:lstStyle/>
          <a:p>
            <a:pPr algn="just"/>
            <a:r>
              <a:rPr lang="en-US" sz="2400" b="1" dirty="0"/>
              <a:t>Monthly Ride Trends (2016–2018)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Ride volumes steadily increased from 2016 to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peaks suggest higher usage in holidays and summers.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overall business growth.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A488D-4B29-43CF-78CB-B8BE0430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7" y="987425"/>
            <a:ext cx="5936106" cy="47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C0F-E114-6DF5-AB45-8CAAAC40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Visualizations</a:t>
            </a:r>
            <a:endParaRPr lang="en-IN" sz="4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585B25-0026-4D91-9310-58053C2046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r="364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B9D80-6815-EBF0-41CF-9939F5E3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spcCol="36000">
            <a:normAutofit/>
          </a:bodyPr>
          <a:lstStyle/>
          <a:p>
            <a:r>
              <a:rPr lang="en-US" sz="2400" b="1" dirty="0"/>
              <a:t>Fare Distribution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Yellow Cab had over </a:t>
            </a:r>
            <a:r>
              <a:rPr lang="en-US" sz="2800" b="1" dirty="0"/>
              <a:t>2.5x more rides</a:t>
            </a:r>
            <a:r>
              <a:rPr lang="en-US" sz="2800" dirty="0"/>
              <a:t> than Pink Cab.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Indicates stronger market capture and demand.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71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489E-030E-5370-1188-780324EF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Visualizations</a:t>
            </a:r>
            <a:endParaRPr lang="en-IN" sz="4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A2E8644-8876-15EA-1AF9-54AC34145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89" y="1439057"/>
            <a:ext cx="6669591" cy="41522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D425-0564-9CED-D9D8-B9E271B9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Total Revenue by Cab Company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Yellow Cab generated over </a:t>
            </a:r>
            <a:r>
              <a:rPr lang="en-US" sz="2800" b="1" dirty="0"/>
              <a:t>$120M in revenue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Clear evidence of higher service reach and financial strength.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289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4739-E061-DD4A-0DF5-AECEF7E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Visualizations</a:t>
            </a:r>
            <a:endParaRPr lang="en-IN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DD1F69-40F4-45DD-0629-62990D050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6" y="1618998"/>
            <a:ext cx="6925298" cy="3837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4730-5016-9D50-62B2-4EC9765A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676" y="2057399"/>
            <a:ext cx="4277349" cy="3279099"/>
          </a:xfrm>
        </p:spPr>
        <p:txBody>
          <a:bodyPr spcCol="36000">
            <a:normAutofit/>
          </a:bodyPr>
          <a:lstStyle/>
          <a:p>
            <a:r>
              <a:rPr lang="en-US" sz="2400" b="1" dirty="0"/>
              <a:t>Total Profit by Cab Company 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Yellow Cab profit crossed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$40M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Pink stayed under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$10M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Profitability directly supports investment recommendation.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39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799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Wingdings</vt:lpstr>
      <vt:lpstr>Office Theme</vt:lpstr>
      <vt:lpstr>Package</vt:lpstr>
      <vt:lpstr>Cab Investment Case Study Analysis (2016–2018)</vt:lpstr>
      <vt:lpstr>Objective &amp; Use Case</vt:lpstr>
      <vt:lpstr>Dataset Description</vt:lpstr>
      <vt:lpstr>Tools Used</vt:lpstr>
      <vt:lpstr>Exploratory Data Analysis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Key Insights from Analysis</vt:lpstr>
      <vt:lpstr>Recommendation</vt:lpstr>
      <vt:lpstr>Challenges &amp; Solutions During Analysis</vt:lpstr>
      <vt:lpstr>Challenges &amp; Solutions During Analysis(Cont.)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Pavithra Jajala</dc:creator>
  <cp:lastModifiedBy>Naga Pavithra Jajala</cp:lastModifiedBy>
  <cp:revision>10</cp:revision>
  <dcterms:created xsi:type="dcterms:W3CDTF">2025-04-18T22:56:17Z</dcterms:created>
  <dcterms:modified xsi:type="dcterms:W3CDTF">2025-04-20T12:34:02Z</dcterms:modified>
</cp:coreProperties>
</file>