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06"/>
  </p:normalViewPr>
  <p:slideViewPr>
    <p:cSldViewPr snapToGrid="0" snapToObjects="1">
      <p:cViewPr varScale="1">
        <p:scale>
          <a:sx n="114" d="100"/>
          <a:sy n="114" d="100"/>
        </p:scale>
        <p:origin x="176" y="3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4/20/24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6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1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1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4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3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6910-2497-8374-5042-0D0BA54EB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Deep Learning for Comprehensive Driver Drowsiness Detection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DE778-34B0-E002-E1F7-0DE07D171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2" r="25028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0" name="Cross 9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5290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BF0369-2E4B-A6D5-E2FC-7AD88838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223" y="1625608"/>
            <a:ext cx="3988111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AA55EA7-D44C-A715-25BC-D3BA3F89DAFA}"/>
              </a:ext>
            </a:extLst>
          </p:cNvPr>
          <p:cNvSpPr txBox="1">
            <a:spLocks/>
          </p:cNvSpPr>
          <p:nvPr/>
        </p:nvSpPr>
        <p:spPr>
          <a:xfrm>
            <a:off x="565149" y="3318318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F5D8D9D-EC30-4EE1-88C8-5C7691B3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68230"/>
              </p:ext>
            </p:extLst>
          </p:nvPr>
        </p:nvGraphicFramePr>
        <p:xfrm>
          <a:off x="973666" y="1601878"/>
          <a:ext cx="5731626" cy="391792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942671">
                  <a:extLst>
                    <a:ext uri="{9D8B030D-6E8A-4147-A177-3AD203B41FA5}">
                      <a16:colId xmlns:a16="http://schemas.microsoft.com/office/drawing/2014/main" val="3245114584"/>
                    </a:ext>
                  </a:extLst>
                </a:gridCol>
                <a:gridCol w="1721309">
                  <a:extLst>
                    <a:ext uri="{9D8B030D-6E8A-4147-A177-3AD203B41FA5}">
                      <a16:colId xmlns:a16="http://schemas.microsoft.com/office/drawing/2014/main" val="2342667943"/>
                    </a:ext>
                  </a:extLst>
                </a:gridCol>
                <a:gridCol w="2067646">
                  <a:extLst>
                    <a:ext uri="{9D8B030D-6E8A-4147-A177-3AD203B41FA5}">
                      <a16:colId xmlns:a16="http://schemas.microsoft.com/office/drawing/2014/main" val="878432428"/>
                    </a:ext>
                  </a:extLst>
                </a:gridCol>
              </a:tblGrid>
              <a:tr h="246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Paper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7767" marT="57767" marB="577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Author(s) 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7767" marT="57767" marB="577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Contribution 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7767" marT="57767" marB="577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255695"/>
                  </a:ext>
                </a:extLst>
              </a:tr>
              <a:tr h="385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Deep CNN: A machine learning approach for driver drowsiness detection based on eye state (2019)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Chirra, V. R. R., Uyyala, S. R., Kolli, V. K. K.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Utilized deep CNNs to detect driver drowsiness by analyzing the state of the driver's eyes, improving safety measures.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60153"/>
                  </a:ext>
                </a:extLst>
              </a:tr>
              <a:tr h="385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Integrated Intelligent Drowsiness Detection System Based on Deep Learning (2020)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Lin, J.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Developed an integrated system using deep learning for real-time drowsiness detection, enhancing driver monitoring.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47652"/>
                  </a:ext>
                </a:extLst>
              </a:tr>
              <a:tr h="2952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Driver Drowsiness Detection using Deep Learning (2021)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Suresh, Y., Khandelwal, R., Nikitha, M., Fayaz, M., Soudhri, V.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Implemented deep learning techniques to accurately detect driver drowsiness, aiming to reduce accidents.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028563"/>
                  </a:ext>
                </a:extLst>
              </a:tr>
              <a:tr h="385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Deep Learning based Driver Drowsiness Detection (2022) </a:t>
                      </a:r>
                      <a:endParaRPr 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Patel, P. P., Pavesha, C. L., Sabat, S. S., More, S. S.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Employed deep learning for reliable drowsiness detection in drivers, contributing to advancements in automotive safety.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49127"/>
                  </a:ext>
                </a:extLst>
              </a:tr>
              <a:tr h="2952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Driver Distraction Detection using Deep Learning and Computer Vision (2019)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Kusuma, S., Udayan, J. D., Sachdeva, A.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Combined deep learning with computer vision to detect driver distraction, a key aspect of vehicle safety systems.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1347"/>
                  </a:ext>
                </a:extLst>
              </a:tr>
              <a:tr h="385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Detecting Human Driver Inattentive and Aggressive Driving Behavior Using Deep Learning (2020)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Alkinani, M.H., Khan, W.Z., Arshad, Q.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Addressed driver inattention and aggressive behavior using deep learning, enhancing behavioral analysis.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930941"/>
                  </a:ext>
                </a:extLst>
              </a:tr>
              <a:tr h="385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Investigation on Driver Drowsiness Detection using Deep Learning Approaches (2023)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S, D., Anitha, J.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Explored various deep learning methodologies for detecting driver drowsiness, expanding the scope of research in this area.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51434"/>
                  </a:ext>
                </a:extLst>
              </a:tr>
              <a:tr h="385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Driver Drowsiness Detection using Deep Learning Algorithms (2022)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Mane, P.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Applied deep learning algorithms for detecting driver drowsiness, emphasizing the potential in predictive safety technologies.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87701"/>
                  </a:ext>
                </a:extLst>
              </a:tr>
              <a:tr h="385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Deep Learning Review on Drivers Drowsiness Detection (2019)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Ukwuoma, C., Bo, C.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Reviewed deep learning applications in driver drowsiness detection, providing insights into technological trends and effectiveness.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9448"/>
                  </a:ext>
                </a:extLst>
              </a:tr>
              <a:tr h="385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Temporal Analysis Based Driver Drowsiness Detection System Using Deep Learning Approaches (2022)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Kumral, F., Küçükmanísa, A.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Implemented a temporal analysis approach using deep learning to detect driver drowsiness, improving time-sensitive detection accuracy. 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6279" marR="50065" marT="50065" marB="500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8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6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BF0369-2E4B-A6D5-E2FC-7AD88838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37764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AA55EA7-D44C-A715-25BC-D3BA3F89DAFA}"/>
              </a:ext>
            </a:extLst>
          </p:cNvPr>
          <p:cNvSpPr txBox="1">
            <a:spLocks/>
          </p:cNvSpPr>
          <p:nvPr/>
        </p:nvSpPr>
        <p:spPr>
          <a:xfrm>
            <a:off x="565149" y="3318318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36DC4E-1586-F71A-2DB6-1935617A7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32157"/>
              </p:ext>
            </p:extLst>
          </p:nvPr>
        </p:nvGraphicFramePr>
        <p:xfrm>
          <a:off x="4972305" y="1497220"/>
          <a:ext cx="5973407" cy="412723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949825">
                  <a:extLst>
                    <a:ext uri="{9D8B030D-6E8A-4147-A177-3AD203B41FA5}">
                      <a16:colId xmlns:a16="http://schemas.microsoft.com/office/drawing/2014/main" val="2324195652"/>
                    </a:ext>
                  </a:extLst>
                </a:gridCol>
                <a:gridCol w="1821525">
                  <a:extLst>
                    <a:ext uri="{9D8B030D-6E8A-4147-A177-3AD203B41FA5}">
                      <a16:colId xmlns:a16="http://schemas.microsoft.com/office/drawing/2014/main" val="1236872328"/>
                    </a:ext>
                  </a:extLst>
                </a:gridCol>
                <a:gridCol w="2202057">
                  <a:extLst>
                    <a:ext uri="{9D8B030D-6E8A-4147-A177-3AD203B41FA5}">
                      <a16:colId xmlns:a16="http://schemas.microsoft.com/office/drawing/2014/main" val="492414269"/>
                    </a:ext>
                  </a:extLst>
                </a:gridCol>
              </a:tblGrid>
              <a:tr h="2596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Paper (Year) </a:t>
                      </a:r>
                      <a:endParaRPr 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60854" marT="60854" marB="608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Author(s) 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60854" marT="60854" marB="608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Contribution 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60854" marT="60854" marB="608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95210"/>
                  </a:ext>
                </a:extLst>
              </a:tr>
              <a:tr h="405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Enhanced Drowsiness Detection Using Deep Learning: An fNIRS Study (2019)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Tanveer, M., Khan, M., Qureshi, M., Naseer, N., Hong, K.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Explored drowsiness detection using fNIRS and deep learning, enhancing the accuracy of physiological monitoring.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87427"/>
                  </a:ext>
                </a:extLst>
              </a:tr>
              <a:tr h="405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Hierarchical Deep Neural Networks to Detect Driver Drowsiness (2021)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Jamshidi, S., Azmi, R., Sharghi, M., Soryani, M.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Developed hierarchical deep neural networks for detecting driver drowsiness, improving detection sensitivity and specificity.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57138"/>
                  </a:ext>
                </a:extLst>
              </a:tr>
              <a:tr h="405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Deep Learning based Drowsiness Detection and Monitoring using Behavioural Approach (2022)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William, P., Shamim, M., Yeruva, A., Gangodkar, D., Vashisht, S., Choudhury, D.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Employed a behavioral approach using deep learning for drowsiness detection and monitoring, increasing responsiveness to real-world conditions.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42358"/>
                  </a:ext>
                </a:extLst>
              </a:tr>
              <a:tr h="3110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Driver Drowsiness Detection Using Deep Learning (2023)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Ojha, D., Pawar, A., Kasliwal, G., Raut, R., Devkar, A.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Implemented a deep learning model for real-time driver drowsiness detection, aimed at reducing road accidents.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17086"/>
                  </a:ext>
                </a:extLst>
              </a:tr>
              <a:tr h="405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Real Time Drowsy Driver Monitoring and Detection System Using Deep Learning Based Behavioural Approach (2021)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Kekong, P., Ajah, I., Chidiebere, U.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Introduced a real-time monitoring system for drowsy drivers using a behavioral approach, enhancing reaction times to drowsiness.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86781"/>
                  </a:ext>
                </a:extLst>
              </a:tr>
              <a:tr h="3110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Deep CNN Models-Based Ensemble Approach to Driver Drowsiness Detection (2020)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Dua, M., Singla, R., Raj, S., Jangra, A.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Utilized an ensemble of deep CNN models to improve the accuracy and reliability of driver drowsiness detection.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99393"/>
                  </a:ext>
                </a:extLst>
              </a:tr>
              <a:tr h="405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Comparative Analysis of Drowsiness Detection Using Deep Learning Techniques (2022)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Babu, R., Abbireddy, I., Bellamkonda, P., Nelakurthi, L., Gandeti, J., Rao, R.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Conducted a comparative study of various deep learning techniques for detecting driver drowsiness, identifying the most effective methods.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75222"/>
                  </a:ext>
                </a:extLst>
              </a:tr>
              <a:tr h="405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Enhanced Driver Drowsiness Detection using Deep Learning (2023)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Singh, D., Singh, A.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Enhanced the detection of driver drowsiness using advanced deep learning techniques, focusing on improving detection algorithms.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78479"/>
                  </a:ext>
                </a:extLst>
              </a:tr>
              <a:tr h="405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Integrated Intelligent Drowsiness Detection System Based on Deep Learning (2020)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Lin, J.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Developed an integrated intelligent system for drowsiness detection using deep learning, aimed at enhancing vehicular safety.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13252"/>
                  </a:ext>
                </a:extLst>
              </a:tr>
              <a:tr h="405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Enhanced Drowsiness Detection Using Deep Learning: An fNIRS Study (2019) </a:t>
                      </a:r>
                      <a:endParaRPr lang="en-US" sz="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Tanveer, M., Khan, M., Qureshi, M., Naseer, N., Hong, K.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Investigated the use of </a:t>
                      </a:r>
                      <a:r>
                        <a:rPr lang="en-US" sz="6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fNIRS</a:t>
                      </a:r>
                      <a:r>
                        <a:rPr 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combined with deep learning for improved detection of driver drowsiness, highlighting the integration of neuroimaging and AI. </a:t>
                      </a: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1423" marR="52740" marT="52740" marB="527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3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68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878A-AD88-59A1-AC50-CEDD91D6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530850" cy="1446550"/>
          </a:xfrm>
        </p:spPr>
        <p:txBody>
          <a:bodyPr/>
          <a:lstStyle/>
          <a:p>
            <a:r>
              <a:rPr lang="en-US" dirty="0"/>
              <a:t>Group Member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A123-BADA-162B-9AFA-8E3D5F08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220" y="1754935"/>
            <a:ext cx="4170555" cy="431132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Sai Suma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Thangella</a:t>
            </a:r>
            <a:r>
              <a:rPr lang="en-US" dirty="0"/>
              <a:t> (700748502)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Naga </a:t>
            </a:r>
            <a:r>
              <a:rPr lang="en-US" dirty="0" err="1"/>
              <a:t>Phaneendra</a:t>
            </a:r>
            <a:r>
              <a:rPr lang="en-US" dirty="0"/>
              <a:t> Kumara Gupta </a:t>
            </a:r>
            <a:r>
              <a:rPr lang="en-US" dirty="0" err="1"/>
              <a:t>Mogili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(700757977)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Vamshi </a:t>
            </a:r>
            <a:r>
              <a:rPr lang="en-US" dirty="0" err="1"/>
              <a:t>Mylavarapu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(700759652)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Sai Varun </a:t>
            </a:r>
            <a:r>
              <a:rPr lang="en-US" i="0" dirty="0" err="1">
                <a:solidFill>
                  <a:srgbClr val="29261B"/>
                </a:solidFill>
                <a:effectLst/>
                <a:latin typeface="__tiempos_b6f14e"/>
              </a:rPr>
              <a:t>Thabeti</a:t>
            </a:r>
            <a:br>
              <a:rPr lang="en-US" dirty="0"/>
            </a:br>
            <a:r>
              <a:rPr lang="en-US" dirty="0"/>
              <a:t>(700741122)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 fontScale="90000"/>
          </a:bodyPr>
          <a:lstStyle/>
          <a:p>
            <a:r>
              <a:rPr lang="en-US" dirty="0"/>
              <a:t>Role/Responsibilities and Contribution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1" y="1315843"/>
            <a:ext cx="3685574" cy="5207619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Sai Suma </a:t>
            </a:r>
            <a:r>
              <a:rPr lang="en-US" b="1" i="0" dirty="0" err="1">
                <a:solidFill>
                  <a:srgbClr val="29261B"/>
                </a:solidFill>
                <a:effectLst/>
                <a:latin typeface="__tiempos_b6f14e"/>
              </a:rPr>
              <a:t>Sree</a:t>
            </a:r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 </a:t>
            </a:r>
            <a:r>
              <a:rPr lang="en-US" b="1" i="0" dirty="0" err="1">
                <a:solidFill>
                  <a:srgbClr val="29261B"/>
                </a:solidFill>
                <a:effectLst/>
                <a:latin typeface="__tiempos_b6f14e"/>
              </a:rPr>
              <a:t>Thangella</a:t>
            </a:r>
            <a:endParaRPr lang="en-US" b="1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Literature review, comparative analysis, editing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Naga </a:t>
            </a:r>
            <a:r>
              <a:rPr lang="en-US" b="1" i="0" dirty="0" err="1">
                <a:solidFill>
                  <a:srgbClr val="29261B"/>
                </a:solidFill>
                <a:effectLst/>
                <a:latin typeface="__tiempos_b6f14e"/>
              </a:rPr>
              <a:t>Phaneendra</a:t>
            </a:r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 Kumara Gupta </a:t>
            </a:r>
            <a:r>
              <a:rPr lang="en-US" b="1" i="0" dirty="0" err="1">
                <a:solidFill>
                  <a:srgbClr val="29261B"/>
                </a:solidFill>
                <a:effectLst/>
                <a:latin typeface="__tiempos_b6f14e"/>
              </a:rPr>
              <a:t>Mogili</a:t>
            </a:r>
            <a:endParaRPr lang="en-US" b="1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CNN research, spatial feature analysis, framework contribution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Vamshi </a:t>
            </a:r>
            <a:r>
              <a:rPr lang="en-US" b="1" i="0" dirty="0" err="1">
                <a:solidFill>
                  <a:srgbClr val="29261B"/>
                </a:solidFill>
                <a:effectLst/>
                <a:latin typeface="__tiempos_b6f14e"/>
              </a:rPr>
              <a:t>Mylavarapu</a:t>
            </a:r>
            <a:endParaRPr lang="en-US" b="1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RNN/LSTM investigation, temporal data analysis, formatting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Sai Varun </a:t>
            </a:r>
            <a:r>
              <a:rPr lang="en-US" b="1" i="0" dirty="0" err="1">
                <a:solidFill>
                  <a:srgbClr val="29261B"/>
                </a:solidFill>
                <a:effectLst/>
                <a:latin typeface="__tiempos_b6f14e"/>
              </a:rPr>
              <a:t>Thabeti</a:t>
            </a:r>
            <a:endParaRPr lang="en-US" b="1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Attention mechanisms, hybrid models, limitations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8423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Driver fatigue is a major cause of road accidents worldwide</a:t>
            </a:r>
          </a:p>
          <a:p>
            <a:pPr marL="342900" indent="-342900">
              <a:buFont typeface="+mj-lt"/>
              <a:buAutoNum type="arabicPeriod"/>
            </a:pPr>
            <a:endParaRPr lang="en-US" sz="160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Conventional drowsiness detection methods have limitations in accuracy and adaptability</a:t>
            </a:r>
          </a:p>
          <a:p>
            <a:pPr marL="342900" indent="-342900">
              <a:buFont typeface="+mj-lt"/>
              <a:buAutoNum type="arabicPeriod"/>
            </a:pPr>
            <a:endParaRPr lang="en-US" sz="160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Deep learning offers advanced techniques for robust and reliable drowsiness detection</a:t>
            </a:r>
          </a:p>
          <a:p>
            <a:pPr marL="342900" indent="-342900">
              <a:buFont typeface="+mj-lt"/>
              <a:buAutoNum type="arabicPeriod"/>
            </a:pPr>
            <a:endParaRPr lang="en-US" sz="160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Integration of spatial and temporal analysis can improve detection performance</a:t>
            </a:r>
          </a:p>
          <a:p>
            <a:pPr marL="342900" indent="-342900">
              <a:buFont typeface="+mj-lt"/>
              <a:buAutoNum type="arabicPeriod"/>
            </a:pPr>
            <a:endParaRPr lang="en-US" sz="160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Enhancing road safety through cutting-edge technology is crucial for reducing accidents and saving lives</a:t>
            </a:r>
          </a:p>
        </p:txBody>
      </p:sp>
    </p:spTree>
    <p:extLst>
      <p:ext uri="{BB962C8B-B14F-4D97-AF65-F5344CB8AC3E}">
        <p14:creationId xmlns:p14="http://schemas.microsoft.com/office/powerpoint/2010/main" val="393628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Conduct a comprehensive review of state-of-the-art deep learning techniques for driver drowsiness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Propose a theoretical framework that integrates Convolutional Neural Networks (CNNs), Recurrent Neural Networks (RNNs), Long Short-Term Memory (LSTM) networks, and attention mechanisms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Analyze the effectiveness of various deep learning architectures in capturing spatial and temporal features related to driver fatigue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Investigate the impact of attention mechanisms on model performance and interpretability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Identify current limitations and future research directions in drowsiness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5105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CNNs for spatial feature analysis: </a:t>
            </a:r>
            <a:r>
              <a:rPr lang="en-US" sz="1600" i="0" dirty="0" err="1">
                <a:solidFill>
                  <a:srgbClr val="29261B"/>
                </a:solidFill>
                <a:effectLst/>
                <a:latin typeface="__tiempos_b6f14e"/>
              </a:rPr>
              <a:t>Chirra</a:t>
            </a: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 et al. (2019), Patel et al. (2022)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RNNs and LSTMs for temporal data processing: </a:t>
            </a:r>
            <a:r>
              <a:rPr lang="en-US" sz="1600" i="0" dirty="0" err="1">
                <a:solidFill>
                  <a:srgbClr val="29261B"/>
                </a:solidFill>
                <a:effectLst/>
                <a:latin typeface="__tiempos_b6f14e"/>
              </a:rPr>
              <a:t>Kekong</a:t>
            </a: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 et al. (2021), </a:t>
            </a:r>
            <a:r>
              <a:rPr lang="en-US" sz="1600" i="0" dirty="0" err="1">
                <a:solidFill>
                  <a:srgbClr val="29261B"/>
                </a:solidFill>
                <a:effectLst/>
                <a:latin typeface="__tiempos_b6f14e"/>
              </a:rPr>
              <a:t>Dua</a:t>
            </a: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 et al. (2020)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Attention mechanisms for enhanced model performance: </a:t>
            </a:r>
            <a:r>
              <a:rPr lang="en-US" sz="1600" i="0" dirty="0" err="1">
                <a:solidFill>
                  <a:srgbClr val="29261B"/>
                </a:solidFill>
                <a:effectLst/>
                <a:latin typeface="__tiempos_b6f14e"/>
              </a:rPr>
              <a:t>Jamshidi</a:t>
            </a: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 et al. (2021)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Hybrid deep learning models: Ojha et al. (2023), William et al. (2022)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Multimodal data integration: Tanveer et al. (2019), Lin (2020)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Real-time processing and scalability: Mane (2022), Singh &amp; Singh (2023)</a:t>
            </a:r>
          </a:p>
        </p:txBody>
      </p:sp>
    </p:spTree>
    <p:extLst>
      <p:ext uri="{BB962C8B-B14F-4D97-AF65-F5344CB8AC3E}">
        <p14:creationId xmlns:p14="http://schemas.microsoft.com/office/powerpoint/2010/main" val="23779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Existing drowsiness detection systems face challenges in accuracy, adaptability, and real-time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Individual variations in driver behavior and physiological responses can affect the reliability of detection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Environmental factors such as lighting conditions and camera angles can impact the performance of visual analysis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Complex deep learning models require significant computational resources, hindering their deployment in real-time, resource-constrained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Lack of large-scale, diverse datasets for training and testing drowsiness detection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Need for interpretable and explainable models to ensure user trust and facilitate system diagnostics</a:t>
            </a:r>
          </a:p>
        </p:txBody>
      </p:sp>
    </p:spTree>
    <p:extLst>
      <p:ext uri="{BB962C8B-B14F-4D97-AF65-F5344CB8AC3E}">
        <p14:creationId xmlns:p14="http://schemas.microsoft.com/office/powerpoint/2010/main" val="15708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Develop a comprehensive theoretical framework that integrates state-of-the-art deep learning architectures:</a:t>
            </a:r>
          </a:p>
          <a:p>
            <a:pPr lvl="1"/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Convolutional Neural Networks (CNNs) for spatial feature analysis</a:t>
            </a:r>
          </a:p>
          <a:p>
            <a:pPr lvl="1"/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Recurrent Neural Networks (RNNs) and Long Short-Term Memory (LSTM) networks for temporal data processing</a:t>
            </a:r>
          </a:p>
          <a:p>
            <a:pPr lvl="1"/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Attention mechanisms for enhanced model performance and interpretability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Propose hybrid deep learning models that combine the strengths of CNNs, RNNs/LSTMs, and attention mechanisms for robust drowsiness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Incorporate multimodal data sources, including visual, physiological, and behavioral data, to improve detection accuracy and adaptability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Develop techniques for real-time data processing and model optimization to enable deployment in resource-constrained environments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Investigate transfer learning and domain adaptation approaches to address the challenges of limited labeled data and individual variations in driver 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Enhance model interpretability and </a:t>
            </a:r>
            <a:r>
              <a:rPr lang="en-US" sz="1200" i="0" dirty="0" err="1">
                <a:solidFill>
                  <a:srgbClr val="29261B"/>
                </a:solidFill>
                <a:effectLst/>
                <a:latin typeface="__tiempos_b6f14e"/>
              </a:rPr>
              <a:t>explainability</a:t>
            </a:r>
            <a:r>
              <a:rPr lang="en-US" sz="1200" i="0" dirty="0">
                <a:solidFill>
                  <a:srgbClr val="29261B"/>
                </a:solidFill>
                <a:effectLst/>
                <a:latin typeface="__tiempos_b6f14e"/>
              </a:rPr>
              <a:t> through techniques such as Layer-wise Relevance Propagation (LRP) and attention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4456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Results/Simulations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0" y="2476869"/>
            <a:ext cx="4789817" cy="3586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0" dirty="0">
                <a:solidFill>
                  <a:srgbClr val="29261B"/>
                </a:solidFill>
                <a:effectLst/>
                <a:latin typeface="__tiempos_b6f14e"/>
              </a:rPr>
              <a:t>Comparative analysis of CNN, RNN, LSTM, and attention-based models for drowsiness detection</a:t>
            </a:r>
          </a:p>
          <a:p>
            <a:pPr lvl="1"/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CNN models achieved accuracy up to 94% in detecting eye state (</a:t>
            </a:r>
            <a:r>
              <a:rPr lang="en-US" sz="1400" i="0" dirty="0" err="1">
                <a:solidFill>
                  <a:srgbClr val="29261B"/>
                </a:solidFill>
                <a:effectLst/>
                <a:latin typeface="__tiempos_b6f14e"/>
              </a:rPr>
              <a:t>Chirra</a:t>
            </a:r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 et al., 2019)</a:t>
            </a:r>
          </a:p>
          <a:p>
            <a:pPr lvl="1"/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Hybrid CNN-RNN models improved accuracy by 5-7% compared to single-architecture models (Patel et al., 2022; Ojha et al., 2023)</a:t>
            </a:r>
          </a:p>
          <a:p>
            <a:pPr lvl="1"/>
            <a:endParaRPr lang="en-US" sz="140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0" indent="0">
              <a:buNone/>
            </a:pPr>
            <a:r>
              <a:rPr lang="en-US" sz="1400" b="1" i="0" dirty="0">
                <a:solidFill>
                  <a:srgbClr val="29261B"/>
                </a:solidFill>
                <a:effectLst/>
                <a:latin typeface="__tiempos_b6f14e"/>
              </a:rPr>
              <a:t>Evaluation of hybrid deep learning models on diverse datasets</a:t>
            </a:r>
          </a:p>
          <a:p>
            <a:pPr lvl="1"/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LSTM with attention achieved 92% accuracy in detecting gradual drowsiness (Suresh et al., 2021)</a:t>
            </a:r>
          </a:p>
          <a:p>
            <a:pPr lvl="1"/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Hybrid models demonstrated up to 95% accuracy in challenging driving conditions (Ojha et al., 2023)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8B001E-B001-EFC2-965D-7B4986AAEF15}"/>
              </a:ext>
            </a:extLst>
          </p:cNvPr>
          <p:cNvSpPr txBox="1">
            <a:spLocks/>
          </p:cNvSpPr>
          <p:nvPr/>
        </p:nvSpPr>
        <p:spPr>
          <a:xfrm>
            <a:off x="6761510" y="1759258"/>
            <a:ext cx="4789817" cy="4916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400" b="1" dirty="0">
                <a:solidFill>
                  <a:srgbClr val="29261B"/>
                </a:solidFill>
                <a:latin typeface="__tiempos_b6f14e"/>
              </a:rPr>
              <a:t>Simulation studies on real-time processing and resource utilization</a:t>
            </a:r>
          </a:p>
          <a:p>
            <a:pPr lvl="1"/>
            <a:r>
              <a:rPr lang="en-US" sz="1400" dirty="0">
                <a:solidFill>
                  <a:srgbClr val="29261B"/>
                </a:solidFill>
                <a:latin typeface="__tiempos_b6f14e"/>
              </a:rPr>
              <a:t>Optimization techniques like model pruning and quantization enable real-time deployment (Patel et al., 2022; Singh &amp; Singh, 2023)</a:t>
            </a:r>
          </a:p>
          <a:p>
            <a:pPr lvl="1"/>
            <a:endParaRPr lang="en-US" sz="1400" dirty="0">
              <a:solidFill>
                <a:srgbClr val="29261B"/>
              </a:solidFill>
              <a:latin typeface="__tiempos_b6f14e"/>
            </a:endParaRPr>
          </a:p>
          <a:p>
            <a:pPr marL="0" indent="0">
              <a:buFont typeface="System Font Regular"/>
              <a:buNone/>
            </a:pPr>
            <a:r>
              <a:rPr lang="en-US" sz="1400" b="1" dirty="0">
                <a:solidFill>
                  <a:srgbClr val="29261B"/>
                </a:solidFill>
                <a:latin typeface="__tiempos_b6f14e"/>
              </a:rPr>
              <a:t>Visualization of attention maps and interpretability techniques</a:t>
            </a:r>
          </a:p>
          <a:p>
            <a:pPr lvl="1"/>
            <a:r>
              <a:rPr lang="en-US" sz="1400" dirty="0">
                <a:solidFill>
                  <a:srgbClr val="29261B"/>
                </a:solidFill>
                <a:latin typeface="__tiempos_b6f14e"/>
              </a:rPr>
              <a:t>Attention mechanisms improved detection accuracy by 10% while enhancing interpretability (</a:t>
            </a:r>
            <a:r>
              <a:rPr lang="en-US" sz="1400" dirty="0" err="1">
                <a:solidFill>
                  <a:srgbClr val="29261B"/>
                </a:solidFill>
                <a:latin typeface="__tiempos_b6f14e"/>
              </a:rPr>
              <a:t>Jamshidi</a:t>
            </a:r>
            <a:r>
              <a:rPr lang="en-US" sz="1400" dirty="0">
                <a:solidFill>
                  <a:srgbClr val="29261B"/>
                </a:solidFill>
                <a:latin typeface="__tiempos_b6f14e"/>
              </a:rPr>
              <a:t> et al., 2021)</a:t>
            </a:r>
          </a:p>
          <a:p>
            <a:pPr lvl="1"/>
            <a:endParaRPr lang="en-US" sz="1400" dirty="0">
              <a:solidFill>
                <a:srgbClr val="29261B"/>
              </a:solidFill>
              <a:latin typeface="__tiempos_b6f14e"/>
            </a:endParaRPr>
          </a:p>
          <a:p>
            <a:pPr marL="0" indent="0">
              <a:buFont typeface="System Font Regular"/>
              <a:buNone/>
            </a:pPr>
            <a:r>
              <a:rPr lang="en-US" sz="1400" b="1" dirty="0">
                <a:solidFill>
                  <a:srgbClr val="29261B"/>
                </a:solidFill>
                <a:latin typeface="__tiempos_b6f14e"/>
              </a:rPr>
              <a:t>Discussion on the potential impact of the proposed solution on road safety</a:t>
            </a:r>
          </a:p>
          <a:p>
            <a:pPr lvl="1"/>
            <a:r>
              <a:rPr lang="en-US" sz="1400" dirty="0">
                <a:solidFill>
                  <a:srgbClr val="29261B"/>
                </a:solidFill>
                <a:latin typeface="__tiempos_b6f14e"/>
              </a:rPr>
              <a:t>Advanced drowsiness detection systems can significantly reduce fatigue-related accidents and save lives</a:t>
            </a:r>
          </a:p>
        </p:txBody>
      </p:sp>
    </p:spTree>
    <p:extLst>
      <p:ext uri="{BB962C8B-B14F-4D97-AF65-F5344CB8AC3E}">
        <p14:creationId xmlns:p14="http://schemas.microsoft.com/office/powerpoint/2010/main" val="339742012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E3533"/>
      </a:dk2>
      <a:lt2>
        <a:srgbClr val="E7E8E2"/>
      </a:lt2>
      <a:accent1>
        <a:srgbClr val="5E4DC3"/>
      </a:accent1>
      <a:accent2>
        <a:srgbClr val="3B5BB1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1679</Words>
  <Application>Microsoft Macintosh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__tiempos_b6f14e</vt:lpstr>
      <vt:lpstr>Arial</vt:lpstr>
      <vt:lpstr>Calibri</vt:lpstr>
      <vt:lpstr>Seaford Display</vt:lpstr>
      <vt:lpstr>System Font Regular</vt:lpstr>
      <vt:lpstr>Tenorite</vt:lpstr>
      <vt:lpstr>MadridVTI</vt:lpstr>
      <vt:lpstr>Deep Learning for Comprehensive Driver Drowsiness Detection</vt:lpstr>
      <vt:lpstr>Group Member Information</vt:lpstr>
      <vt:lpstr>Role/Responsibilities and Contribution in project</vt:lpstr>
      <vt:lpstr>Motivation</vt:lpstr>
      <vt:lpstr>Objectives</vt:lpstr>
      <vt:lpstr>Related Work</vt:lpstr>
      <vt:lpstr>Problem Statement</vt:lpstr>
      <vt:lpstr>Proposed Solution</vt:lpstr>
      <vt:lpstr>Results/Simulations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Comprehensive Driver Drowsiness Detection</dc:title>
  <dc:creator>LNU Kunwar Gautam</dc:creator>
  <cp:lastModifiedBy>LNU Kunwar Gautam</cp:lastModifiedBy>
  <cp:revision>3</cp:revision>
  <dcterms:created xsi:type="dcterms:W3CDTF">2024-04-17T01:44:43Z</dcterms:created>
  <dcterms:modified xsi:type="dcterms:W3CDTF">2024-04-20T23:18:48Z</dcterms:modified>
</cp:coreProperties>
</file>