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319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256" r:id="rId11"/>
    <p:sldId id="314" r:id="rId12"/>
    <p:sldId id="315" r:id="rId13"/>
    <p:sldId id="316" r:id="rId14"/>
    <p:sldId id="318" r:id="rId15"/>
    <p:sldId id="317" r:id="rId16"/>
    <p:sldId id="257" r:id="rId17"/>
    <p:sldId id="258" r:id="rId18"/>
    <p:sldId id="267" r:id="rId19"/>
    <p:sldId id="266" r:id="rId20"/>
    <p:sldId id="268" r:id="rId21"/>
    <p:sldId id="263" r:id="rId22"/>
    <p:sldId id="269" r:id="rId23"/>
    <p:sldId id="270" r:id="rId24"/>
    <p:sldId id="261" r:id="rId25"/>
    <p:sldId id="262" r:id="rId26"/>
    <p:sldId id="288" r:id="rId27"/>
    <p:sldId id="271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264" r:id="rId36"/>
    <p:sldId id="265" r:id="rId37"/>
    <p:sldId id="273" r:id="rId38"/>
    <p:sldId id="272" r:id="rId39"/>
    <p:sldId id="274" r:id="rId40"/>
    <p:sldId id="275" r:id="rId41"/>
    <p:sldId id="279" r:id="rId42"/>
    <p:sldId id="276" r:id="rId43"/>
    <p:sldId id="277" r:id="rId44"/>
    <p:sldId id="278" r:id="rId45"/>
    <p:sldId id="280" r:id="rId46"/>
    <p:sldId id="283" r:id="rId47"/>
    <p:sldId id="282" r:id="rId48"/>
    <p:sldId id="281" r:id="rId49"/>
    <p:sldId id="284" r:id="rId50"/>
    <p:sldId id="285" r:id="rId51"/>
    <p:sldId id="286" r:id="rId52"/>
    <p:sldId id="287" r:id="rId53"/>
    <p:sldId id="289" r:id="rId54"/>
    <p:sldId id="290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05" r:id="rId68"/>
    <p:sldId id="320" r:id="rId69"/>
    <p:sldId id="321" r:id="rId70"/>
    <p:sldId id="323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29B784-620E-42A4-BCB3-4A7D917A27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712C0F-288C-4A49-91C5-5CA8BAC85C1C}">
      <dgm:prSet/>
      <dgm:spPr/>
      <dgm:t>
        <a:bodyPr/>
        <a:lstStyle/>
        <a:p>
          <a:r>
            <a:rPr lang="en-US"/>
            <a:t>List</a:t>
          </a:r>
          <a:endParaRPr lang="en-IN"/>
        </a:p>
      </dgm:t>
    </dgm:pt>
    <dgm:pt modelId="{E5AE791B-EF95-45AB-8C8B-A6AF0F1C818D}" type="parTrans" cxnId="{EFEB3162-1EFB-46D3-8670-C1B22BB363E7}">
      <dgm:prSet/>
      <dgm:spPr/>
      <dgm:t>
        <a:bodyPr/>
        <a:lstStyle/>
        <a:p>
          <a:endParaRPr lang="en-IN"/>
        </a:p>
      </dgm:t>
    </dgm:pt>
    <dgm:pt modelId="{62BFB4F5-0EB5-4BBE-8744-0C28B9576885}" type="sibTrans" cxnId="{EFEB3162-1EFB-46D3-8670-C1B22BB363E7}">
      <dgm:prSet/>
      <dgm:spPr/>
      <dgm:t>
        <a:bodyPr/>
        <a:lstStyle/>
        <a:p>
          <a:endParaRPr lang="en-IN"/>
        </a:p>
      </dgm:t>
    </dgm:pt>
    <dgm:pt modelId="{9D9C13FF-6772-4B84-BE9E-2A4722F1A90B}">
      <dgm:prSet/>
      <dgm:spPr/>
      <dgm:t>
        <a:bodyPr/>
        <a:lstStyle/>
        <a:p>
          <a:r>
            <a:rPr lang="en-US"/>
            <a:t>Tuple</a:t>
          </a:r>
          <a:endParaRPr lang="en-IN"/>
        </a:p>
      </dgm:t>
    </dgm:pt>
    <dgm:pt modelId="{B54B2470-E160-4DA8-A405-FEA1540FD089}" type="parTrans" cxnId="{3AD15C4A-8FAF-4BD5-9A21-B58F4859BF06}">
      <dgm:prSet/>
      <dgm:spPr/>
      <dgm:t>
        <a:bodyPr/>
        <a:lstStyle/>
        <a:p>
          <a:endParaRPr lang="en-IN"/>
        </a:p>
      </dgm:t>
    </dgm:pt>
    <dgm:pt modelId="{3FFB3DA5-8C18-46F3-965D-340F24C9868E}" type="sibTrans" cxnId="{3AD15C4A-8FAF-4BD5-9A21-B58F4859BF06}">
      <dgm:prSet/>
      <dgm:spPr/>
      <dgm:t>
        <a:bodyPr/>
        <a:lstStyle/>
        <a:p>
          <a:endParaRPr lang="en-IN"/>
        </a:p>
      </dgm:t>
    </dgm:pt>
    <dgm:pt modelId="{D70C3ACF-6826-4283-8FEB-D4B99248DCCD}">
      <dgm:prSet/>
      <dgm:spPr/>
      <dgm:t>
        <a:bodyPr/>
        <a:lstStyle/>
        <a:p>
          <a:r>
            <a:rPr lang="en-US"/>
            <a:t>Dictionary</a:t>
          </a:r>
          <a:endParaRPr lang="en-IN"/>
        </a:p>
      </dgm:t>
    </dgm:pt>
    <dgm:pt modelId="{427261C5-16DA-4557-B65E-28D7B1AACAAA}" type="parTrans" cxnId="{F8081AC9-256F-49B9-A218-373DCEFF3293}">
      <dgm:prSet/>
      <dgm:spPr/>
      <dgm:t>
        <a:bodyPr/>
        <a:lstStyle/>
        <a:p>
          <a:endParaRPr lang="en-IN"/>
        </a:p>
      </dgm:t>
    </dgm:pt>
    <dgm:pt modelId="{15BDB67D-41B6-4053-9CEC-A23EA07B1CCA}" type="sibTrans" cxnId="{F8081AC9-256F-49B9-A218-373DCEFF3293}">
      <dgm:prSet/>
      <dgm:spPr/>
      <dgm:t>
        <a:bodyPr/>
        <a:lstStyle/>
        <a:p>
          <a:endParaRPr lang="en-IN"/>
        </a:p>
      </dgm:t>
    </dgm:pt>
    <dgm:pt modelId="{E9A03E23-2A2E-45F7-B13C-0E71496CFF41}">
      <dgm:prSet/>
      <dgm:spPr/>
      <dgm:t>
        <a:bodyPr/>
        <a:lstStyle/>
        <a:p>
          <a:r>
            <a:rPr lang="en-US"/>
            <a:t>Sets</a:t>
          </a:r>
          <a:endParaRPr lang="en-IN"/>
        </a:p>
      </dgm:t>
    </dgm:pt>
    <dgm:pt modelId="{97CB628A-A9DF-4234-8162-1735F55B797C}" type="parTrans" cxnId="{AB53F85F-4381-49AA-9137-8FB9C20C435F}">
      <dgm:prSet/>
      <dgm:spPr/>
      <dgm:t>
        <a:bodyPr/>
        <a:lstStyle/>
        <a:p>
          <a:endParaRPr lang="en-IN"/>
        </a:p>
      </dgm:t>
    </dgm:pt>
    <dgm:pt modelId="{487246AA-0016-4FCC-AC31-E09EC66FDEC3}" type="sibTrans" cxnId="{AB53F85F-4381-49AA-9137-8FB9C20C435F}">
      <dgm:prSet/>
      <dgm:spPr/>
      <dgm:t>
        <a:bodyPr/>
        <a:lstStyle/>
        <a:p>
          <a:endParaRPr lang="en-IN"/>
        </a:p>
      </dgm:t>
    </dgm:pt>
    <dgm:pt modelId="{78EC09B4-DF5A-4ABA-BB2F-39416A4B66BD}" type="pres">
      <dgm:prSet presAssocID="{0E29B784-620E-42A4-BCB3-4A7D917A27D7}" presName="Name0" presStyleCnt="0">
        <dgm:presLayoutVars>
          <dgm:dir/>
          <dgm:animLvl val="lvl"/>
          <dgm:resizeHandles val="exact"/>
        </dgm:presLayoutVars>
      </dgm:prSet>
      <dgm:spPr/>
    </dgm:pt>
    <dgm:pt modelId="{B2E9EB67-AB9B-4602-BCDA-4DC42709434C}" type="pres">
      <dgm:prSet presAssocID="{BD712C0F-288C-4A49-91C5-5CA8BAC85C1C}" presName="linNode" presStyleCnt="0"/>
      <dgm:spPr/>
    </dgm:pt>
    <dgm:pt modelId="{2D7D88A8-C75C-4B50-8B83-F0D5F672464F}" type="pres">
      <dgm:prSet presAssocID="{BD712C0F-288C-4A49-91C5-5CA8BAC85C1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C008802-5C1F-472E-9192-ED0B75CA14C7}" type="pres">
      <dgm:prSet presAssocID="{62BFB4F5-0EB5-4BBE-8744-0C28B9576885}" presName="sp" presStyleCnt="0"/>
      <dgm:spPr/>
    </dgm:pt>
    <dgm:pt modelId="{AC971D7F-287F-4258-A270-0ADECA9FBA9F}" type="pres">
      <dgm:prSet presAssocID="{9D9C13FF-6772-4B84-BE9E-2A4722F1A90B}" presName="linNode" presStyleCnt="0"/>
      <dgm:spPr/>
    </dgm:pt>
    <dgm:pt modelId="{E5970DC2-39C3-4B72-9F7B-55CB5E11D447}" type="pres">
      <dgm:prSet presAssocID="{9D9C13FF-6772-4B84-BE9E-2A4722F1A90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FECFBFD-BE3B-43CB-87D0-E36857704579}" type="pres">
      <dgm:prSet presAssocID="{3FFB3DA5-8C18-46F3-965D-340F24C9868E}" presName="sp" presStyleCnt="0"/>
      <dgm:spPr/>
    </dgm:pt>
    <dgm:pt modelId="{16B74AB3-D45B-4249-86BB-CCABEFDC9B8E}" type="pres">
      <dgm:prSet presAssocID="{D70C3ACF-6826-4283-8FEB-D4B99248DCCD}" presName="linNode" presStyleCnt="0"/>
      <dgm:spPr/>
    </dgm:pt>
    <dgm:pt modelId="{C21009C1-734B-4FCD-B90D-D4B4BD804A5D}" type="pres">
      <dgm:prSet presAssocID="{D70C3ACF-6826-4283-8FEB-D4B99248DCCD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857D7E8-C378-4EC3-AC70-54A7B961B658}" type="pres">
      <dgm:prSet presAssocID="{15BDB67D-41B6-4053-9CEC-A23EA07B1CCA}" presName="sp" presStyleCnt="0"/>
      <dgm:spPr/>
    </dgm:pt>
    <dgm:pt modelId="{AD4B31E3-F10B-4D72-99E0-A3F60563E108}" type="pres">
      <dgm:prSet presAssocID="{E9A03E23-2A2E-45F7-B13C-0E71496CFF41}" presName="linNode" presStyleCnt="0"/>
      <dgm:spPr/>
    </dgm:pt>
    <dgm:pt modelId="{D7F39F08-5E12-4B67-81B6-25A6A9E2BAFD}" type="pres">
      <dgm:prSet presAssocID="{E9A03E23-2A2E-45F7-B13C-0E71496CFF4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96CA102-BB03-46CF-87C9-7AD01CD2C14E}" type="presOf" srcId="{BD712C0F-288C-4A49-91C5-5CA8BAC85C1C}" destId="{2D7D88A8-C75C-4B50-8B83-F0D5F672464F}" srcOrd="0" destOrd="0" presId="urn:microsoft.com/office/officeart/2005/8/layout/vList5"/>
    <dgm:cxn modelId="{AB53F85F-4381-49AA-9137-8FB9C20C435F}" srcId="{0E29B784-620E-42A4-BCB3-4A7D917A27D7}" destId="{E9A03E23-2A2E-45F7-B13C-0E71496CFF41}" srcOrd="3" destOrd="0" parTransId="{97CB628A-A9DF-4234-8162-1735F55B797C}" sibTransId="{487246AA-0016-4FCC-AC31-E09EC66FDEC3}"/>
    <dgm:cxn modelId="{62C13841-0133-4876-BB06-E638D3C2F27A}" type="presOf" srcId="{9D9C13FF-6772-4B84-BE9E-2A4722F1A90B}" destId="{E5970DC2-39C3-4B72-9F7B-55CB5E11D447}" srcOrd="0" destOrd="0" presId="urn:microsoft.com/office/officeart/2005/8/layout/vList5"/>
    <dgm:cxn modelId="{EFEB3162-1EFB-46D3-8670-C1B22BB363E7}" srcId="{0E29B784-620E-42A4-BCB3-4A7D917A27D7}" destId="{BD712C0F-288C-4A49-91C5-5CA8BAC85C1C}" srcOrd="0" destOrd="0" parTransId="{E5AE791B-EF95-45AB-8C8B-A6AF0F1C818D}" sibTransId="{62BFB4F5-0EB5-4BBE-8744-0C28B9576885}"/>
    <dgm:cxn modelId="{3AD15C4A-8FAF-4BD5-9A21-B58F4859BF06}" srcId="{0E29B784-620E-42A4-BCB3-4A7D917A27D7}" destId="{9D9C13FF-6772-4B84-BE9E-2A4722F1A90B}" srcOrd="1" destOrd="0" parTransId="{B54B2470-E160-4DA8-A405-FEA1540FD089}" sibTransId="{3FFB3DA5-8C18-46F3-965D-340F24C9868E}"/>
    <dgm:cxn modelId="{FB967D6A-10FB-4029-BDB5-4464A49CE69D}" type="presOf" srcId="{0E29B784-620E-42A4-BCB3-4A7D917A27D7}" destId="{78EC09B4-DF5A-4ABA-BB2F-39416A4B66BD}" srcOrd="0" destOrd="0" presId="urn:microsoft.com/office/officeart/2005/8/layout/vList5"/>
    <dgm:cxn modelId="{41D717B5-E519-48DE-9AB5-9DBB4E1C1247}" type="presOf" srcId="{E9A03E23-2A2E-45F7-B13C-0E71496CFF41}" destId="{D7F39F08-5E12-4B67-81B6-25A6A9E2BAFD}" srcOrd="0" destOrd="0" presId="urn:microsoft.com/office/officeart/2005/8/layout/vList5"/>
    <dgm:cxn modelId="{F8081AC9-256F-49B9-A218-373DCEFF3293}" srcId="{0E29B784-620E-42A4-BCB3-4A7D917A27D7}" destId="{D70C3ACF-6826-4283-8FEB-D4B99248DCCD}" srcOrd="2" destOrd="0" parTransId="{427261C5-16DA-4557-B65E-28D7B1AACAAA}" sibTransId="{15BDB67D-41B6-4053-9CEC-A23EA07B1CCA}"/>
    <dgm:cxn modelId="{111744D7-2C7F-4276-AB80-1787C4BFBA2E}" type="presOf" srcId="{D70C3ACF-6826-4283-8FEB-D4B99248DCCD}" destId="{C21009C1-734B-4FCD-B90D-D4B4BD804A5D}" srcOrd="0" destOrd="0" presId="urn:microsoft.com/office/officeart/2005/8/layout/vList5"/>
    <dgm:cxn modelId="{8251B222-C591-414E-AC59-C6C00AF6313A}" type="presParOf" srcId="{78EC09B4-DF5A-4ABA-BB2F-39416A4B66BD}" destId="{B2E9EB67-AB9B-4602-BCDA-4DC42709434C}" srcOrd="0" destOrd="0" presId="urn:microsoft.com/office/officeart/2005/8/layout/vList5"/>
    <dgm:cxn modelId="{CFFE180C-E6D8-48F3-8DB0-621EC3015819}" type="presParOf" srcId="{B2E9EB67-AB9B-4602-BCDA-4DC42709434C}" destId="{2D7D88A8-C75C-4B50-8B83-F0D5F672464F}" srcOrd="0" destOrd="0" presId="urn:microsoft.com/office/officeart/2005/8/layout/vList5"/>
    <dgm:cxn modelId="{4ACEE60A-C3C4-447D-A770-5B54D02E0793}" type="presParOf" srcId="{78EC09B4-DF5A-4ABA-BB2F-39416A4B66BD}" destId="{3C008802-5C1F-472E-9192-ED0B75CA14C7}" srcOrd="1" destOrd="0" presId="urn:microsoft.com/office/officeart/2005/8/layout/vList5"/>
    <dgm:cxn modelId="{D31AD7E9-FB94-4FEF-8246-0947138732D2}" type="presParOf" srcId="{78EC09B4-DF5A-4ABA-BB2F-39416A4B66BD}" destId="{AC971D7F-287F-4258-A270-0ADECA9FBA9F}" srcOrd="2" destOrd="0" presId="urn:microsoft.com/office/officeart/2005/8/layout/vList5"/>
    <dgm:cxn modelId="{EFFAD709-4916-49E5-A284-4F9A97B174BE}" type="presParOf" srcId="{AC971D7F-287F-4258-A270-0ADECA9FBA9F}" destId="{E5970DC2-39C3-4B72-9F7B-55CB5E11D447}" srcOrd="0" destOrd="0" presId="urn:microsoft.com/office/officeart/2005/8/layout/vList5"/>
    <dgm:cxn modelId="{779D4856-4EB7-4EC7-BB0F-B96BAFD1E83D}" type="presParOf" srcId="{78EC09B4-DF5A-4ABA-BB2F-39416A4B66BD}" destId="{FFECFBFD-BE3B-43CB-87D0-E36857704579}" srcOrd="3" destOrd="0" presId="urn:microsoft.com/office/officeart/2005/8/layout/vList5"/>
    <dgm:cxn modelId="{CFE1160E-2A13-49BB-ADC3-711A5A077CBE}" type="presParOf" srcId="{78EC09B4-DF5A-4ABA-BB2F-39416A4B66BD}" destId="{16B74AB3-D45B-4249-86BB-CCABEFDC9B8E}" srcOrd="4" destOrd="0" presId="urn:microsoft.com/office/officeart/2005/8/layout/vList5"/>
    <dgm:cxn modelId="{56D19B1F-2DAD-4FEC-8351-82447D2990B2}" type="presParOf" srcId="{16B74AB3-D45B-4249-86BB-CCABEFDC9B8E}" destId="{C21009C1-734B-4FCD-B90D-D4B4BD804A5D}" srcOrd="0" destOrd="0" presId="urn:microsoft.com/office/officeart/2005/8/layout/vList5"/>
    <dgm:cxn modelId="{C0D8EC60-727F-49B8-B1FB-4603050C556E}" type="presParOf" srcId="{78EC09B4-DF5A-4ABA-BB2F-39416A4B66BD}" destId="{F857D7E8-C378-4EC3-AC70-54A7B961B658}" srcOrd="5" destOrd="0" presId="urn:microsoft.com/office/officeart/2005/8/layout/vList5"/>
    <dgm:cxn modelId="{0B00FEEB-7125-40C3-BADC-369F1E29645A}" type="presParOf" srcId="{78EC09B4-DF5A-4ABA-BB2F-39416A4B66BD}" destId="{AD4B31E3-F10B-4D72-99E0-A3F60563E108}" srcOrd="6" destOrd="0" presId="urn:microsoft.com/office/officeart/2005/8/layout/vList5"/>
    <dgm:cxn modelId="{0BE9EF78-0B11-459E-9BEC-DFB83A1424FA}" type="presParOf" srcId="{AD4B31E3-F10B-4D72-99E0-A3F60563E108}" destId="{D7F39F08-5E12-4B67-81B6-25A6A9E2BAF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D88A8-C75C-4B50-8B83-F0D5F672464F}">
      <dsp:nvSpPr>
        <dsp:cNvPr id="0" name=""/>
        <dsp:cNvSpPr/>
      </dsp:nvSpPr>
      <dsp:spPr>
        <a:xfrm>
          <a:off x="2750819" y="1942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List</a:t>
          </a:r>
          <a:endParaRPr lang="en-IN" sz="4200" kern="1200"/>
        </a:p>
      </dsp:txBody>
      <dsp:txXfrm>
        <a:off x="2796430" y="47553"/>
        <a:ext cx="3003450" cy="843127"/>
      </dsp:txXfrm>
    </dsp:sp>
    <dsp:sp modelId="{E5970DC2-39C3-4B72-9F7B-55CB5E11D447}">
      <dsp:nvSpPr>
        <dsp:cNvPr id="0" name=""/>
        <dsp:cNvSpPr/>
      </dsp:nvSpPr>
      <dsp:spPr>
        <a:xfrm>
          <a:off x="2750819" y="983009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Tuple</a:t>
          </a:r>
          <a:endParaRPr lang="en-IN" sz="4200" kern="1200"/>
        </a:p>
      </dsp:txBody>
      <dsp:txXfrm>
        <a:off x="2796430" y="1028620"/>
        <a:ext cx="3003450" cy="843127"/>
      </dsp:txXfrm>
    </dsp:sp>
    <dsp:sp modelId="{C21009C1-734B-4FCD-B90D-D4B4BD804A5D}">
      <dsp:nvSpPr>
        <dsp:cNvPr id="0" name=""/>
        <dsp:cNvSpPr/>
      </dsp:nvSpPr>
      <dsp:spPr>
        <a:xfrm>
          <a:off x="2750819" y="1964077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Dictionary</a:t>
          </a:r>
          <a:endParaRPr lang="en-IN" sz="4200" kern="1200"/>
        </a:p>
      </dsp:txBody>
      <dsp:txXfrm>
        <a:off x="2796430" y="2009688"/>
        <a:ext cx="3003450" cy="843127"/>
      </dsp:txXfrm>
    </dsp:sp>
    <dsp:sp modelId="{D7F39F08-5E12-4B67-81B6-25A6A9E2BAFD}">
      <dsp:nvSpPr>
        <dsp:cNvPr id="0" name=""/>
        <dsp:cNvSpPr/>
      </dsp:nvSpPr>
      <dsp:spPr>
        <a:xfrm>
          <a:off x="2750819" y="2945144"/>
          <a:ext cx="3094672" cy="9343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Sets</a:t>
          </a:r>
          <a:endParaRPr lang="en-IN" sz="4200" kern="1200"/>
        </a:p>
      </dsp:txBody>
      <dsp:txXfrm>
        <a:off x="2796430" y="2990755"/>
        <a:ext cx="3003450" cy="843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F73A-B307-4443-84C9-469AE89F3D2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459-D911-4984-8FC2-7320CB35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1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F73A-B307-4443-84C9-469AE89F3D2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459-D911-4984-8FC2-7320CB35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68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F73A-B307-4443-84C9-469AE89F3D2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459-D911-4984-8FC2-7320CB35311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40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F73A-B307-4443-84C9-469AE89F3D2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459-D911-4984-8FC2-7320CB35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167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F73A-B307-4443-84C9-469AE89F3D2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459-D911-4984-8FC2-7320CB35311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357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F73A-B307-4443-84C9-469AE89F3D2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459-D911-4984-8FC2-7320CB35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6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F73A-B307-4443-84C9-469AE89F3D2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459-D911-4984-8FC2-7320CB35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388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F73A-B307-4443-84C9-469AE89F3D2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459-D911-4984-8FC2-7320CB35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36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F73A-B307-4443-84C9-469AE89F3D2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459-D911-4984-8FC2-7320CB35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41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F73A-B307-4443-84C9-469AE89F3D2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459-D911-4984-8FC2-7320CB35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63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F73A-B307-4443-84C9-469AE89F3D2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459-D911-4984-8FC2-7320CB35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26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F73A-B307-4443-84C9-469AE89F3D2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459-D911-4984-8FC2-7320CB35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57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F73A-B307-4443-84C9-469AE89F3D2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459-D911-4984-8FC2-7320CB35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52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F73A-B307-4443-84C9-469AE89F3D2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459-D911-4984-8FC2-7320CB35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6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F73A-B307-4443-84C9-469AE89F3D2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459-D911-4984-8FC2-7320CB35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11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1F73A-B307-4443-84C9-469AE89F3D2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7459-D911-4984-8FC2-7320CB35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39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1F73A-B307-4443-84C9-469AE89F3D21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107459-D911-4984-8FC2-7320CB3531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8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programming-languag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lational-operators-in-python/" TargetMode="External"/><Relationship Id="rId2" Type="http://schemas.openxmlformats.org/officeDocument/2006/relationships/hyperlink" Target="https://www.geeksforgeeks.org/python-object-comparison-is-v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logical-operators-with-examples-improvement-needed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bitwise-operator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ssignment-operators-in-python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membership-identity-operators-not-not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ython-membership-identity-operators-not-not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1B902B-F921-7234-98FF-CD2180F2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7882"/>
            <a:ext cx="8596668" cy="1392518"/>
          </a:xfrm>
        </p:spPr>
        <p:txBody>
          <a:bodyPr/>
          <a:lstStyle/>
          <a:p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00859F-8C50-5FA9-A073-72592C271D64}"/>
              </a:ext>
            </a:extLst>
          </p:cNvPr>
          <p:cNvSpPr txBox="1">
            <a:spLocks/>
          </p:cNvSpPr>
          <p:nvPr/>
        </p:nvSpPr>
        <p:spPr>
          <a:xfrm>
            <a:off x="1507067" y="2380129"/>
            <a:ext cx="7766936" cy="16707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sz="5400" dirty="0"/>
          </a:p>
          <a:p>
            <a:pPr algn="r"/>
            <a:r>
              <a:rPr lang="en-US" sz="5400" dirty="0"/>
              <a:t>Programming language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58839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2676-F86F-0A5A-B7D4-5B3B8AD88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380129"/>
            <a:ext cx="7766936" cy="1670707"/>
          </a:xfrm>
        </p:spPr>
        <p:txBody>
          <a:bodyPr/>
          <a:lstStyle/>
          <a:p>
            <a:r>
              <a:rPr lang="en-US" dirty="0"/>
              <a:t>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51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FA84-3AAC-FE71-99E7-C12A4553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is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50EA-F7A9-3A86-2F80-B499BF77D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inter-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is a widely used general-purpose, high level programming language. It was created by Guido van Rossum in 1991 and further developed by the Python Software Foundation.</a:t>
            </a:r>
            <a:endParaRPr lang="en-IN" dirty="0">
              <a:solidFill>
                <a:srgbClr val="333333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6728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AB19-D600-5281-6B11-E86F630A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can Python do?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D180-2C47-A324-C805-780E2E31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Python can be used on a server to create web applications.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Python can be used alongside software to create workflows.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Python can connect to database systems. It can also read and modify files.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Python can be used to handle big data and perform complex mathematics.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Python can be used for rapid prototyping, or for production-ready software development.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2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D7F1-1FC1-59E1-891C-30E368B3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Why Python?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D89C-36B5-DCD4-4BAC-0DC179EF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Python works on different platforms (Windows, Mac, Linux, Raspberry Pi, </a:t>
            </a:r>
            <a:r>
              <a:rPr lang="en-US" sz="2100" dirty="0" err="1">
                <a:solidFill>
                  <a:srgbClr val="333333"/>
                </a:solidFill>
                <a:latin typeface="inter-regular"/>
              </a:rPr>
              <a:t>etc</a:t>
            </a:r>
            <a:r>
              <a:rPr lang="en-US" sz="2100" dirty="0">
                <a:solidFill>
                  <a:srgbClr val="333333"/>
                </a:solidFill>
                <a:latin typeface="inter-regular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Python has a simple syntax similar to the English language.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Python has syntax that allows developers to write programs with fewer lines than some other programming languages.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Python runs on an interpreter system, meaning that code can be executed as soon as it is written. This means that prototyping can be very quick.</a:t>
            </a:r>
          </a:p>
          <a:p>
            <a:pPr>
              <a:lnSpc>
                <a:spcPct val="120000"/>
              </a:lnSpc>
            </a:pPr>
            <a:r>
              <a:rPr lang="en-US" sz="2100" dirty="0">
                <a:solidFill>
                  <a:srgbClr val="333333"/>
                </a:solidFill>
                <a:latin typeface="inter-regular"/>
              </a:rPr>
              <a:t>Python can be treated in a procedural way, an object-oriented way or a functional way.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861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DA327-728C-D26D-2253-EC5B4CEB7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8" y="649964"/>
            <a:ext cx="6446067" cy="5526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98B60D-CF6E-2A00-E335-9B1C116BE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54" y="1002605"/>
            <a:ext cx="4828534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0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1328-D246-36F0-A8D9-429BE34B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Good to know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C6F13-4C50-1575-94A5-BEEFBC5D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The most recent major version of Python is Python 3, which we shall be using. However, Python 2, although not being updated with anything other than security updates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It is possible to write Python in an Integrated Development Environment, such as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Thonny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Pycharm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inter-regular"/>
              </a:rPr>
              <a:t>Netbeans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or Eclipse which are particularly useful when managing larger collections of Python files.</a:t>
            </a:r>
            <a:endParaRPr lang="en-IN" dirty="0">
              <a:solidFill>
                <a:srgbClr val="333333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61484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8F70-3502-D092-9EB0-5043BBC5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CF3B-FA6B-1E37-E893-9DC07A205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  (</a:t>
            </a:r>
            <a:r>
              <a:rPr lang="en-US" dirty="0" err="1"/>
              <a:t>eg</a:t>
            </a:r>
            <a:r>
              <a:rPr lang="en-US" dirty="0"/>
              <a:t>: True, False)</a:t>
            </a:r>
          </a:p>
          <a:p>
            <a:r>
              <a:rPr lang="en-US" dirty="0"/>
              <a:t>Integer  (</a:t>
            </a:r>
            <a:r>
              <a:rPr lang="en-US" dirty="0" err="1"/>
              <a:t>eg</a:t>
            </a:r>
            <a:r>
              <a:rPr lang="en-US" dirty="0"/>
              <a:t>: -4, 4, 0) both +VE &amp; -VE.</a:t>
            </a:r>
          </a:p>
          <a:p>
            <a:r>
              <a:rPr lang="en-US" dirty="0"/>
              <a:t>Floating point  (</a:t>
            </a:r>
            <a:r>
              <a:rPr lang="en-US" dirty="0" err="1"/>
              <a:t>eg</a:t>
            </a:r>
            <a:r>
              <a:rPr lang="en-US" dirty="0"/>
              <a:t>: 1.9) Decimals both +VE &amp; -VE.</a:t>
            </a:r>
          </a:p>
          <a:p>
            <a:r>
              <a:rPr lang="en-US" dirty="0"/>
              <a:t>String  (</a:t>
            </a:r>
            <a:r>
              <a:rPr lang="en-US" dirty="0" err="1"/>
              <a:t>eg</a:t>
            </a:r>
            <a:r>
              <a:rPr lang="en-US" dirty="0"/>
              <a:t>: “Hello World!!”) all </a:t>
            </a:r>
            <a:r>
              <a:rPr lang="en-US" dirty="0" err="1"/>
              <a:t>alphanum</a:t>
            </a:r>
            <a:r>
              <a:rPr lang="en-US" dirty="0"/>
              <a:t> char and special char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299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3A72-C44E-E2A4-58D3-AF165E9C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en-US" dirty="0"/>
              <a:t>Data Structures in python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5654DE-466C-54BF-7BDA-A89C9A3ED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94425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2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0FC4-EA57-E26A-D840-7E41A4ACA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2012"/>
            <a:ext cx="10515600" cy="554495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3900" dirty="0"/>
              <a:t>Primitive Data Structures</a:t>
            </a:r>
          </a:p>
          <a:p>
            <a:pPr>
              <a:lnSpc>
                <a:spcPct val="100000"/>
              </a:lnSpc>
            </a:pPr>
            <a:r>
              <a:rPr lang="en-IN" dirty="0"/>
              <a:t>Integers</a:t>
            </a:r>
          </a:p>
          <a:p>
            <a:pPr>
              <a:lnSpc>
                <a:spcPct val="100000"/>
              </a:lnSpc>
            </a:pPr>
            <a:r>
              <a:rPr lang="en-IN" dirty="0"/>
              <a:t>Float</a:t>
            </a:r>
          </a:p>
          <a:p>
            <a:pPr>
              <a:lnSpc>
                <a:spcPct val="100000"/>
              </a:lnSpc>
            </a:pPr>
            <a:r>
              <a:rPr lang="en-IN" dirty="0"/>
              <a:t>Strings</a:t>
            </a:r>
          </a:p>
          <a:p>
            <a:pPr>
              <a:lnSpc>
                <a:spcPct val="100000"/>
              </a:lnSpc>
            </a:pPr>
            <a:r>
              <a:rPr lang="en-IN" dirty="0"/>
              <a:t>Boolean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3900" dirty="0"/>
              <a:t>Non-Primitive Data Structures</a:t>
            </a:r>
          </a:p>
          <a:p>
            <a:pPr>
              <a:lnSpc>
                <a:spcPct val="100000"/>
              </a:lnSpc>
            </a:pPr>
            <a:r>
              <a:rPr lang="en-IN" dirty="0"/>
              <a:t>Arrays</a:t>
            </a:r>
          </a:p>
          <a:p>
            <a:pPr>
              <a:lnSpc>
                <a:spcPct val="100000"/>
              </a:lnSpc>
            </a:pPr>
            <a:r>
              <a:rPr lang="en-IN" dirty="0"/>
              <a:t>Lists</a:t>
            </a:r>
          </a:p>
          <a:p>
            <a:pPr>
              <a:lnSpc>
                <a:spcPct val="100000"/>
              </a:lnSpc>
            </a:pPr>
            <a:r>
              <a:rPr lang="en-IN" dirty="0"/>
              <a:t>Tuples</a:t>
            </a:r>
          </a:p>
          <a:p>
            <a:pPr>
              <a:lnSpc>
                <a:spcPct val="100000"/>
              </a:lnSpc>
            </a:pPr>
            <a:r>
              <a:rPr lang="en-IN" dirty="0"/>
              <a:t>Dictionary</a:t>
            </a:r>
          </a:p>
          <a:p>
            <a:pPr>
              <a:lnSpc>
                <a:spcPct val="100000"/>
              </a:lnSpc>
            </a:pPr>
            <a:r>
              <a:rPr lang="en-IN" dirty="0"/>
              <a:t>Sets</a:t>
            </a:r>
          </a:p>
          <a:p>
            <a:pPr>
              <a:lnSpc>
                <a:spcPct val="100000"/>
              </a:lnSpc>
            </a:pPr>
            <a:r>
              <a:rPr lang="en-IN" dirty="0"/>
              <a:t>Files</a:t>
            </a:r>
          </a:p>
          <a:p>
            <a:pPr>
              <a:lnSpc>
                <a:spcPct val="100000"/>
              </a:lnSpc>
            </a:pPr>
            <a:endParaRPr lang="en-IN" dirty="0"/>
          </a:p>
          <a:p>
            <a:pPr marL="0" indent="0">
              <a:lnSpc>
                <a:spcPct val="1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0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76EAE-83BC-B0E9-58D6-6BC8101DF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859" y="1089212"/>
            <a:ext cx="9157447" cy="5244353"/>
          </a:xfrm>
        </p:spPr>
      </p:pic>
    </p:spTree>
    <p:extLst>
      <p:ext uri="{BB962C8B-B14F-4D97-AF65-F5344CB8AC3E}">
        <p14:creationId xmlns:p14="http://schemas.microsoft.com/office/powerpoint/2010/main" val="166358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25BD-43C2-A5F9-4FE3-71D01186B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Programming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BFD2D-4C5F-B867-FEA7-1FFBACF27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o communicate with a person, we need a specific language, similarly to communicate with computers, programmers also need a language is called Programming language.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 set of instructions written in any specific language ( C, C++, Java, Python) to perform a specific task.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9904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A32D-0EB5-329C-D6CF-AA5C3BD57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753036"/>
            <a:ext cx="4930587" cy="53788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Primitive</a:t>
            </a:r>
          </a:p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Primitive data structure is a kind of data structure that stores the data of only one type.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Examples of primitive data structure are integer, character, float.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size depends on the type of the data structure.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B07369-1905-BA89-1AB6-6FF433410C4A}"/>
              </a:ext>
            </a:extLst>
          </p:cNvPr>
          <p:cNvSpPr txBox="1">
            <a:spLocks/>
          </p:cNvSpPr>
          <p:nvPr/>
        </p:nvSpPr>
        <p:spPr>
          <a:xfrm>
            <a:off x="6248399" y="811307"/>
            <a:ext cx="4930587" cy="537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Non-Primitive</a:t>
            </a:r>
            <a:endParaRPr lang="en-US" sz="1800" dirty="0">
              <a:solidFill>
                <a:srgbClr val="333333"/>
              </a:solidFill>
              <a:latin typeface="inter-regular"/>
            </a:endParaRPr>
          </a:p>
          <a:p>
            <a:pPr marL="0" indent="0" defTabSz="457200">
              <a:buClr>
                <a:schemeClr val="accent1"/>
              </a:buClr>
              <a:buSzPct val="80000"/>
              <a:buFont typeface="Wingdings 3" charset="2"/>
              <a:buNone/>
            </a:pPr>
            <a:endParaRPr lang="en-US" sz="1800" dirty="0">
              <a:solidFill>
                <a:srgbClr val="333333"/>
              </a:solidFill>
              <a:latin typeface="inter-regular"/>
            </a:endParaRP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</a:pPr>
            <a:r>
              <a:rPr lang="en-US" sz="1800" dirty="0">
                <a:solidFill>
                  <a:srgbClr val="333333"/>
                </a:solidFill>
                <a:latin typeface="inter-regular"/>
              </a:rPr>
              <a:t>Non-primitive data structure is a type of data structure that can store the data of more than one type.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</a:pPr>
            <a:r>
              <a:rPr lang="en-US" sz="1800" dirty="0">
                <a:solidFill>
                  <a:srgbClr val="333333"/>
                </a:solidFill>
                <a:latin typeface="inter-regular"/>
              </a:rPr>
              <a:t>Examples of non-primitive data structure are Array, Linked list, stack.</a:t>
            </a:r>
          </a:p>
          <a:p>
            <a:pPr defTabSz="457200">
              <a:buClr>
                <a:schemeClr val="accent1"/>
              </a:buClr>
              <a:buSzPct val="80000"/>
              <a:buFont typeface="Wingdings 3" charset="2"/>
            </a:pPr>
            <a:r>
              <a:rPr lang="en-US" sz="1800" dirty="0">
                <a:solidFill>
                  <a:srgbClr val="333333"/>
                </a:solidFill>
                <a:latin typeface="inter-regular"/>
              </a:rPr>
              <a:t>In case of non-primitive data structure, size is not fixed.</a:t>
            </a:r>
          </a:p>
        </p:txBody>
      </p:sp>
    </p:spTree>
    <p:extLst>
      <p:ext uri="{BB962C8B-B14F-4D97-AF65-F5344CB8AC3E}">
        <p14:creationId xmlns:p14="http://schemas.microsoft.com/office/powerpoint/2010/main" val="1347228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D9A6-6986-FD6A-5A54-A4FEC909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B163-5EAF-3FF8-B41E-F9CD0184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list can be defined as a collection of values or items of different types.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Example: [ 12, ‘Hello’, 2.34, True]</a:t>
            </a:r>
          </a:p>
          <a:p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What is </a:t>
            </a:r>
            <a:r>
              <a:rPr lang="en-US" b="1" i="0" dirty="0">
                <a:effectLst/>
                <a:latin typeface="Lato" panose="020B0604020202020204" pitchFamily="34" charset="0"/>
              </a:rPr>
              <a:t>nested list?</a:t>
            </a:r>
            <a:endParaRPr lang="en-US" b="0" i="0" dirty="0">
              <a:solidFill>
                <a:srgbClr val="0A0A23"/>
              </a:solidFill>
              <a:effectLst/>
              <a:latin typeface="Lato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A0A23"/>
                </a:solidFill>
                <a:effectLst/>
                <a:latin typeface="Lato" panose="020B0604020202020204" pitchFamily="34" charset="0"/>
              </a:rPr>
              <a:t>A list within another list is referred to as a </a:t>
            </a:r>
            <a:r>
              <a:rPr lang="en-US" b="1" i="0" dirty="0">
                <a:effectLst/>
                <a:latin typeface="Lato" panose="020B0604020202020204" pitchFamily="34" charset="0"/>
              </a:rPr>
              <a:t>nested list</a:t>
            </a:r>
          </a:p>
          <a:p>
            <a:pPr marL="0" indent="0">
              <a:buNone/>
            </a:pPr>
            <a:endParaRPr lang="en-US" b="1" dirty="0">
              <a:solidFill>
                <a:srgbClr val="333333"/>
              </a:solidFill>
              <a:latin typeface="Lato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3333"/>
                </a:solidFill>
                <a:latin typeface="Lato" panose="020B0604020202020204" pitchFamily="34" charset="0"/>
              </a:rPr>
              <a:t>Example: 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[ 12, [ 1, 2, 4 ], ‘Hello’, [2.34], True]</a:t>
            </a: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59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0EF4-78BE-91AB-5D78-D7064A1CB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Indexing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7E15-BC45-41C9-97E0-FDD3250AA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Lato" panose="020B0604020202020204" pitchFamily="34" charset="0"/>
              </a:rPr>
              <a:t>Positive indexing:</a:t>
            </a:r>
          </a:p>
          <a:p>
            <a:pPr marL="0" indent="0">
              <a:buNone/>
            </a:pPr>
            <a:r>
              <a:rPr lang="en-US" dirty="0"/>
              <a:t>	List1 = [  1  ,  2  ,  4 ,   6  ,  45 ]</a:t>
            </a:r>
          </a:p>
          <a:p>
            <a:pPr marL="0" indent="0">
              <a:buNone/>
            </a:pPr>
            <a:r>
              <a:rPr lang="en-IN" dirty="0"/>
              <a:t> 	                </a:t>
            </a:r>
            <a:r>
              <a:rPr lang="en-IN" dirty="0">
                <a:solidFill>
                  <a:srgbClr val="002060"/>
                </a:solidFill>
              </a:rPr>
              <a:t>0     1     2     3      4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dirty="0">
                <a:latin typeface="Lato" panose="020B0604020202020204" pitchFamily="34" charset="0"/>
              </a:rPr>
              <a:t>Negative indexing: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	</a:t>
            </a:r>
            <a:r>
              <a:rPr lang="en-IN" dirty="0"/>
              <a:t>List1 = </a:t>
            </a:r>
            <a:r>
              <a:rPr lang="en-US" dirty="0"/>
              <a:t>[  1  ,  2  ,  4 ,   6  ,  45 ]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               -5    -4    -3    -2     -1</a:t>
            </a:r>
          </a:p>
        </p:txBody>
      </p:sp>
    </p:spTree>
    <p:extLst>
      <p:ext uri="{BB962C8B-B14F-4D97-AF65-F5344CB8AC3E}">
        <p14:creationId xmlns:p14="http://schemas.microsoft.com/office/powerpoint/2010/main" val="2372630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7A4F-DDC0-F1F4-0323-67084EE8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DBB07-13A7-CF31-24C9-7AE6E3EF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Syntax:</a:t>
            </a:r>
            <a:r>
              <a:rPr lang="en-US" dirty="0"/>
              <a:t>  </a:t>
            </a:r>
            <a:r>
              <a:rPr lang="en-US" dirty="0" err="1"/>
              <a:t>list_name</a:t>
            </a:r>
            <a:r>
              <a:rPr lang="en-US" dirty="0"/>
              <a:t>[ </a:t>
            </a:r>
            <a:r>
              <a:rPr lang="en-US" dirty="0" err="1">
                <a:solidFill>
                  <a:srgbClr val="002060"/>
                </a:solidFill>
              </a:rPr>
              <a:t>start_index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: </a:t>
            </a:r>
            <a:r>
              <a:rPr lang="en-US" dirty="0" err="1">
                <a:solidFill>
                  <a:srgbClr val="002060"/>
                </a:solidFill>
              </a:rPr>
              <a:t>end_index</a:t>
            </a:r>
            <a:r>
              <a:rPr lang="en-US" dirty="0">
                <a:solidFill>
                  <a:srgbClr val="002060"/>
                </a:solidFill>
              </a:rPr>
              <a:t> + 1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u="sng" dirty="0"/>
              <a:t>Example: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List1 = [ </a:t>
            </a:r>
            <a:r>
              <a:rPr lang="en-US" dirty="0">
                <a:highlight>
                  <a:srgbClr val="C0C0C0"/>
                </a:highlight>
              </a:rPr>
              <a:t>2 , 5 , 6 </a:t>
            </a:r>
            <a:r>
              <a:rPr lang="en-US" dirty="0"/>
              <a:t>, 89 , 1 ]</a:t>
            </a:r>
          </a:p>
          <a:p>
            <a:pPr marL="0" indent="0">
              <a:buNone/>
            </a:pPr>
            <a:r>
              <a:rPr lang="en-US" dirty="0"/>
              <a:t>	print( List1[ 0 : 3 ])</a:t>
            </a:r>
          </a:p>
          <a:p>
            <a:pPr marL="0" indent="0">
              <a:buNone/>
            </a:pPr>
            <a:r>
              <a:rPr lang="en-US" dirty="0"/>
              <a:t>	print( List1[ -5: -2])</a:t>
            </a:r>
          </a:p>
          <a:p>
            <a:r>
              <a:rPr lang="en-US" u="sng" dirty="0"/>
              <a:t>Output:</a:t>
            </a:r>
          </a:p>
          <a:p>
            <a:pPr marL="0" indent="0">
              <a:buNone/>
            </a:pPr>
            <a:r>
              <a:rPr lang="en-US" dirty="0"/>
              <a:t>	[ 2 , 5 , 6 ]</a:t>
            </a:r>
          </a:p>
          <a:p>
            <a:pPr marL="0" indent="0">
              <a:buNone/>
            </a:pPr>
            <a:r>
              <a:rPr lang="en-US" dirty="0"/>
              <a:t>	[ 2 , 5 , 6 ]</a:t>
            </a:r>
          </a:p>
        </p:txBody>
      </p:sp>
    </p:spTree>
    <p:extLst>
      <p:ext uri="{BB962C8B-B14F-4D97-AF65-F5344CB8AC3E}">
        <p14:creationId xmlns:p14="http://schemas.microsoft.com/office/powerpoint/2010/main" val="290915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BDB5-EB2E-A8AD-54CF-145E78B1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0FAC0-B463-D755-90AA-5A22AF9A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is a block of code that performs a specific task, which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runs when it is called.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can pass data, known as parameters, into a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function can return data as a 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453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E23D-01A2-BE0A-4ACC-DCCE41B5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3C6D-F11B-446E-DFC3-95F0040A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/>
              <a:t>def</a:t>
            </a:r>
            <a:r>
              <a:rPr lang="en-US" dirty="0"/>
              <a:t> </a:t>
            </a:r>
            <a:r>
              <a:rPr lang="en-US" dirty="0" err="1"/>
              <a:t>Function_Name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para1, para2… </a:t>
            </a:r>
            <a:r>
              <a:rPr lang="en-US" b="1" dirty="0"/>
              <a:t>):</a:t>
            </a:r>
            <a:endParaRPr lang="en-IN" b="1" dirty="0"/>
          </a:p>
          <a:p>
            <a:pPr marL="0" indent="0" algn="l">
              <a:buNone/>
            </a:pPr>
            <a:r>
              <a:rPr lang="en-US" dirty="0"/>
              <a:t>	Body</a:t>
            </a:r>
          </a:p>
          <a:p>
            <a:pPr marL="0" indent="0" algn="l">
              <a:buNone/>
            </a:pPr>
            <a:r>
              <a:rPr lang="en-US" dirty="0"/>
              <a:t>	return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Function_Name</a:t>
            </a:r>
            <a:r>
              <a:rPr lang="en-IN" dirty="0"/>
              <a:t>(</a:t>
            </a:r>
            <a:r>
              <a:rPr lang="en-US" dirty="0"/>
              <a:t>para1, para2… </a:t>
            </a:r>
            <a:r>
              <a:rPr lang="en-IN" dirty="0"/>
              <a:t>)	# call function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solidFill>
                  <a:schemeClr val="accent1"/>
                </a:solidFill>
              </a:rPr>
              <a:t>Function with Default parameter</a:t>
            </a:r>
          </a:p>
          <a:p>
            <a:pPr marL="0" indent="0" algn="l">
              <a:buNone/>
            </a:pPr>
            <a:r>
              <a:rPr lang="en-US" b="1" dirty="0"/>
              <a:t>def </a:t>
            </a:r>
            <a:r>
              <a:rPr lang="en-US" dirty="0" err="1"/>
              <a:t>Function_Name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para1 = </a:t>
            </a:r>
            <a:r>
              <a:rPr lang="en-US" dirty="0" err="1"/>
              <a:t>Default_Val</a:t>
            </a:r>
            <a:r>
              <a:rPr lang="en-US" dirty="0"/>
              <a:t>, para2… </a:t>
            </a:r>
            <a:r>
              <a:rPr lang="en-US" b="1" dirty="0"/>
              <a:t>):</a:t>
            </a:r>
            <a:endParaRPr lang="en-IN" b="1" dirty="0"/>
          </a:p>
          <a:p>
            <a:pPr marL="0" indent="0" algn="l">
              <a:buNone/>
            </a:pPr>
            <a:r>
              <a:rPr lang="en-US" dirty="0"/>
              <a:t>	Body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271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7A62-B065-83CD-FD75-A11014A0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Recursion</a:t>
            </a:r>
            <a:br>
              <a:rPr lang="en-IN" dirty="0"/>
            </a:br>
            <a:r>
              <a:rPr lang="en-IN" sz="2000" dirty="0"/>
              <a:t>A function call itself is called recursion.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6B091-EF72-BAAE-35D1-78276E4F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def </a:t>
            </a:r>
            <a:r>
              <a:rPr lang="en-IN" dirty="0" err="1"/>
              <a:t>func</a:t>
            </a:r>
            <a:r>
              <a:rPr lang="en-IN" dirty="0"/>
              <a:t>(): &lt;--</a:t>
            </a:r>
          </a:p>
          <a:p>
            <a:pPr marL="0" indent="0">
              <a:buNone/>
            </a:pPr>
            <a:r>
              <a:rPr lang="en-IN" dirty="0"/>
              <a:t>              	|</a:t>
            </a:r>
          </a:p>
          <a:p>
            <a:pPr marL="0" indent="0">
              <a:buNone/>
            </a:pPr>
            <a:r>
              <a:rPr lang="en-IN" dirty="0"/>
              <a:t>              	| (recursive call)</a:t>
            </a:r>
          </a:p>
          <a:p>
            <a:pPr marL="0" indent="0">
              <a:buNone/>
            </a:pPr>
            <a:r>
              <a:rPr lang="en-IN" dirty="0"/>
              <a:t>              	|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func</a:t>
            </a:r>
            <a:r>
              <a:rPr lang="en-IN" dirty="0"/>
              <a:t>() ----</a:t>
            </a:r>
          </a:p>
        </p:txBody>
      </p:sp>
    </p:spTree>
    <p:extLst>
      <p:ext uri="{BB962C8B-B14F-4D97-AF65-F5344CB8AC3E}">
        <p14:creationId xmlns:p14="http://schemas.microsoft.com/office/powerpoint/2010/main" val="2390248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D8FB-07E0-7F69-3E78-F7274C8C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Operators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F257F-347A-E196-9D00-393E7CCA6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Bitwise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Identity Operators and Membership 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588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025E-24CF-9928-31CD-92A0BAD7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8176"/>
            <a:ext cx="8596668" cy="1320800"/>
          </a:xfrm>
        </p:spPr>
        <p:txBody>
          <a:bodyPr/>
          <a:lstStyle/>
          <a:p>
            <a:r>
              <a:rPr lang="en-US" dirty="0"/>
              <a:t>Arithmetic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8B7C1-26BE-F692-86A4-239708E2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9165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Arithmetic Operators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are used to perform basic mathematical operations like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addition, subtraction, multiplication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and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division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400050" lvl="1" indent="0">
              <a:buNone/>
            </a:pPr>
            <a:r>
              <a:rPr lang="en-US" sz="1800" dirty="0"/>
              <a:t>+	Addition: adds two operands	x + y</a:t>
            </a:r>
          </a:p>
          <a:p>
            <a:pPr marL="400050" lvl="1" indent="0">
              <a:buNone/>
            </a:pPr>
            <a:r>
              <a:rPr lang="en-US" sz="1800" dirty="0"/>
              <a:t>–	Subtraction: subtracts two operands	x – y</a:t>
            </a:r>
          </a:p>
          <a:p>
            <a:pPr marL="400050" lvl="1" indent="0">
              <a:buNone/>
            </a:pPr>
            <a:r>
              <a:rPr lang="en-US" sz="1800" dirty="0"/>
              <a:t>*	Multiplication: multiplies two operands	x * y</a:t>
            </a:r>
          </a:p>
          <a:p>
            <a:pPr marL="400050" lvl="1" indent="0">
              <a:buNone/>
            </a:pPr>
            <a:r>
              <a:rPr lang="en-US" sz="1800" dirty="0"/>
              <a:t>/	Division (float): divides the first operand by the second	x / y</a:t>
            </a:r>
          </a:p>
          <a:p>
            <a:pPr marL="400050" lvl="1" indent="0">
              <a:buNone/>
            </a:pPr>
            <a:r>
              <a:rPr lang="en-US" sz="1800" dirty="0"/>
              <a:t>//	Division (floor): divides the first operand by the second	x // y</a:t>
            </a:r>
          </a:p>
          <a:p>
            <a:pPr marL="400050" lvl="1" indent="0">
              <a:buNone/>
            </a:pPr>
            <a:r>
              <a:rPr lang="en-US" sz="1800" dirty="0"/>
              <a:t>%	Modulus: returns the remainder when the first operand is divided by the second	x % y</a:t>
            </a:r>
          </a:p>
          <a:p>
            <a:pPr marL="400050" lvl="1" indent="0">
              <a:buNone/>
            </a:pPr>
            <a:r>
              <a:rPr lang="en-US" sz="1800" dirty="0"/>
              <a:t>**	Power: Returns first raised to power second	x ** 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6402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BD06-BEE0-8EFB-D4F5-5DEFF764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1FED-C2D6-E34C-A01A-2C9727003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u="sng" dirty="0">
                <a:effectLst/>
                <a:latin typeface="Nunito" pitchFamily="2" charset="0"/>
                <a:hlinkClick r:id="rId2"/>
              </a:rPr>
              <a:t>Comparison</a:t>
            </a:r>
            <a:r>
              <a:rPr lang="en-US" b="0" i="0" u="sng" dirty="0">
                <a:effectLst/>
                <a:latin typeface="Nunito" pitchFamily="2" charset="0"/>
                <a:hlinkClick r:id="rId3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of</a:t>
            </a:r>
            <a:r>
              <a:rPr lang="en-US" b="0" i="0" u="sng" dirty="0">
                <a:effectLst/>
                <a:latin typeface="Nunito" pitchFamily="2" charset="0"/>
                <a:hlinkClick r:id="rId3"/>
              </a:rPr>
              <a:t> </a:t>
            </a:r>
            <a:r>
              <a:rPr lang="en-US" dirty="0">
                <a:latin typeface="Nunito" pitchFamily="2" charset="0"/>
              </a:rPr>
              <a:t>relational </a:t>
            </a:r>
            <a:r>
              <a:rPr lang="en-US" dirty="0" err="1">
                <a:latin typeface="Nunito" pitchFamily="2" charset="0"/>
              </a:rPr>
              <a:t>opertors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compares the values. It either returns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True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False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according to the condition.</a:t>
            </a:r>
          </a:p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400050" lvl="1" indent="0">
              <a:buNone/>
            </a:pPr>
            <a:r>
              <a:rPr lang="en-US" sz="1800" b="1" dirty="0"/>
              <a:t>&gt;	Greater than: True if the left operand is greater than the right	x &gt; y</a:t>
            </a:r>
          </a:p>
          <a:p>
            <a:pPr marL="400050" lvl="1" indent="0">
              <a:buNone/>
            </a:pPr>
            <a:r>
              <a:rPr lang="en-US" sz="1800" b="1" dirty="0"/>
              <a:t>&lt;	Less than: True if the left operand is less than the right	x &lt; y</a:t>
            </a:r>
          </a:p>
          <a:p>
            <a:pPr marL="400050" lvl="1" indent="0">
              <a:buNone/>
            </a:pPr>
            <a:r>
              <a:rPr lang="en-US" sz="1800" b="1" dirty="0"/>
              <a:t>==	Equal to: True if both operands are equal	x == y</a:t>
            </a:r>
          </a:p>
          <a:p>
            <a:pPr marL="400050" lvl="1" indent="0">
              <a:buNone/>
            </a:pPr>
            <a:r>
              <a:rPr lang="en-US" sz="1800" b="1" dirty="0"/>
              <a:t>!=	Not equal to – True if operands are not equal	x != y</a:t>
            </a:r>
          </a:p>
          <a:p>
            <a:pPr marL="400050" lvl="1" indent="0">
              <a:buNone/>
            </a:pPr>
            <a:r>
              <a:rPr lang="en-US" sz="1800" b="1" dirty="0"/>
              <a:t>&gt;=	Greater than or equal to True if the left operand is greater than or equal to the right	x &gt;= y</a:t>
            </a:r>
          </a:p>
          <a:p>
            <a:pPr marL="400050" lvl="1" indent="0">
              <a:buNone/>
            </a:pPr>
            <a:r>
              <a:rPr lang="en-US" sz="1800" b="1" dirty="0"/>
              <a:t>&lt;=	Less than or equal to True if the left operand is less than or equal to the right	x &lt;= y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411608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A6E3-B607-40A7-D35E-F1CFE449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Types of programming language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5C83-FCD3-6099-9F98-51CDF326D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Low-level programming language</a:t>
            </a:r>
          </a:p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High-level programming language</a:t>
            </a:r>
          </a:p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Middle-level programming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265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C81E-35F9-A6FF-4454-B1F4755F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6EDD-0AA0-2668-C74F-7E9782ED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Nunito" pitchFamily="2" charset="0"/>
                <a:hlinkClick r:id="rId2"/>
              </a:rPr>
              <a:t>Logical operators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perform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Logical AND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Logical OR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and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Logical NOT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operations. It is used to combine conditional statements.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400050" lvl="1" indent="0">
              <a:buNone/>
            </a:pPr>
            <a:r>
              <a:rPr lang="en-US" sz="1800" dirty="0"/>
              <a:t>and	Logical AND: True if both the operands are true	x and y</a:t>
            </a:r>
          </a:p>
          <a:p>
            <a:pPr marL="400050" lvl="1" indent="0">
              <a:buNone/>
            </a:pPr>
            <a:r>
              <a:rPr lang="en-US" sz="1800" dirty="0"/>
              <a:t>or	Logical OR: True if either of the operands is true 	x or y</a:t>
            </a:r>
          </a:p>
          <a:p>
            <a:pPr marL="400050" lvl="1" indent="0">
              <a:buNone/>
            </a:pPr>
            <a:r>
              <a:rPr lang="en-US" sz="1800" dirty="0"/>
              <a:t>not	Logical NOT: True if the operand is false 	not x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92109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28AF-242E-11F8-4E3C-1D92383D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B876D-71EA-AD3D-FAB1-0CE753898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Nunito" pitchFamily="2" charset="0"/>
                <a:hlinkClick r:id="rId2"/>
              </a:rPr>
              <a:t>Bitwise operators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act on bits and perform bit-by-bit operations. These are used to operate on binary numbers.</a:t>
            </a:r>
            <a:endParaRPr lang="en-IN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400050" lvl="1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400050" lvl="1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&amp;	Bitwise AND	x &amp; y</a:t>
            </a:r>
          </a:p>
          <a:p>
            <a:pPr marL="400050" lvl="1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|	         Bitwise OR	x | y</a:t>
            </a:r>
          </a:p>
          <a:p>
            <a:pPr marL="400050" lvl="1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~	Bitwise NOT	~x</a:t>
            </a:r>
          </a:p>
          <a:p>
            <a:pPr marL="400050" lvl="1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^	Bitwise XOR	x ^ y</a:t>
            </a:r>
          </a:p>
          <a:p>
            <a:pPr marL="400050" lvl="1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&gt;&gt;	Bitwise right shift	x&gt;&gt;</a:t>
            </a:r>
          </a:p>
          <a:p>
            <a:pPr marL="400050" lvl="1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&lt;&lt;	Bitwise left shift	x&lt;&lt;</a:t>
            </a:r>
          </a:p>
        </p:txBody>
      </p:sp>
    </p:spTree>
    <p:extLst>
      <p:ext uri="{BB962C8B-B14F-4D97-AF65-F5344CB8AC3E}">
        <p14:creationId xmlns:p14="http://schemas.microsoft.com/office/powerpoint/2010/main" val="2261123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245C1-DE7A-5BE5-609F-66CC6C08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064C-F487-F0DE-2891-A653949E3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0919"/>
            <a:ext cx="10282020" cy="5338482"/>
          </a:xfrm>
        </p:spPr>
        <p:txBody>
          <a:bodyPr>
            <a:noAutofit/>
          </a:bodyPr>
          <a:lstStyle/>
          <a:p>
            <a:r>
              <a:rPr lang="en-US" sz="1500" b="0" i="0" u="sng" dirty="0">
                <a:effectLst/>
                <a:latin typeface="Nunito" pitchFamily="2" charset="0"/>
                <a:hlinkClick r:id="rId2"/>
              </a:rPr>
              <a:t>Assignment operators</a:t>
            </a:r>
            <a:r>
              <a:rPr lang="en-US" sz="15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are used to assign values to the variables.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273239"/>
                </a:solidFill>
                <a:latin typeface="Nunito" pitchFamily="2" charset="0"/>
              </a:rPr>
              <a:t>=	Assign the value of the right side of the expression to the left side operand 	x = y + z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273239"/>
                </a:solidFill>
                <a:latin typeface="Nunito" pitchFamily="2" charset="0"/>
              </a:rPr>
              <a:t>+=	Add AND: Add right-side operand with left-side operand and then assign to left operand	a+=b     a=</a:t>
            </a:r>
            <a:r>
              <a:rPr lang="en-US" sz="1500" dirty="0" err="1">
                <a:solidFill>
                  <a:srgbClr val="273239"/>
                </a:solidFill>
                <a:latin typeface="Nunito" pitchFamily="2" charset="0"/>
              </a:rPr>
              <a:t>a+b</a:t>
            </a:r>
            <a:endParaRPr lang="en-US" sz="1500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273239"/>
                </a:solidFill>
                <a:latin typeface="Nunito" pitchFamily="2" charset="0"/>
              </a:rPr>
              <a:t>-=	Subtract AND: Subtract right operand from left operand and then assign to left operand	a-=b     a=a-b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273239"/>
                </a:solidFill>
                <a:latin typeface="Nunito" pitchFamily="2" charset="0"/>
              </a:rPr>
              <a:t>*=	Multiply AND: Multiply right operand with left operand and then assign to left operand	a*=b     a=a*b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273239"/>
                </a:solidFill>
                <a:latin typeface="Nunito" pitchFamily="2" charset="0"/>
              </a:rPr>
              <a:t>/=	Divide AND: Divide left operand with right operand and then assign to left operand	a/=b     a=a/b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273239"/>
                </a:solidFill>
                <a:latin typeface="Nunito" pitchFamily="2" charset="0"/>
              </a:rPr>
              <a:t>%=	Modulus AND: Takes modulus using left and right operands and assign the result to left operand	a%=b     a=</a:t>
            </a:r>
            <a:r>
              <a:rPr lang="en-US" sz="1500" dirty="0" err="1">
                <a:solidFill>
                  <a:srgbClr val="273239"/>
                </a:solidFill>
                <a:latin typeface="Nunito" pitchFamily="2" charset="0"/>
              </a:rPr>
              <a:t>a%b</a:t>
            </a:r>
            <a:endParaRPr lang="en-US" sz="1500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273239"/>
                </a:solidFill>
                <a:latin typeface="Nunito" pitchFamily="2" charset="0"/>
              </a:rPr>
              <a:t>//=	Divide(floor) AND: Divide left operand with right operand and then assign the value(floor) to left operand	a//=b     a=a//b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273239"/>
                </a:solidFill>
                <a:latin typeface="Nunito" pitchFamily="2" charset="0"/>
              </a:rPr>
              <a:t>**=	Exponent AND: Calculate exponent(raise power) value using operands and assign value to left operand	a**=b     a=a**b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273239"/>
                </a:solidFill>
                <a:latin typeface="Nunito" pitchFamily="2" charset="0"/>
              </a:rPr>
              <a:t>&amp;=	Performs Bitwise AND on operands and assign value to left operand	a&amp;=b     a=</a:t>
            </a:r>
            <a:r>
              <a:rPr lang="en-US" sz="1500" dirty="0" err="1">
                <a:solidFill>
                  <a:srgbClr val="273239"/>
                </a:solidFill>
                <a:latin typeface="Nunito" pitchFamily="2" charset="0"/>
              </a:rPr>
              <a:t>a&amp;b</a:t>
            </a:r>
            <a:endParaRPr lang="en-US" sz="1500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273239"/>
                </a:solidFill>
                <a:latin typeface="Nunito" pitchFamily="2" charset="0"/>
              </a:rPr>
              <a:t>|=	Performs Bitwise OR on operands and assign value to left operand	a|=b     a=</a:t>
            </a:r>
            <a:r>
              <a:rPr lang="en-US" sz="1500" dirty="0" err="1">
                <a:solidFill>
                  <a:srgbClr val="273239"/>
                </a:solidFill>
                <a:latin typeface="Nunito" pitchFamily="2" charset="0"/>
              </a:rPr>
              <a:t>a|b</a:t>
            </a:r>
            <a:endParaRPr lang="en-US" sz="1500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273239"/>
                </a:solidFill>
                <a:latin typeface="Nunito" pitchFamily="2" charset="0"/>
              </a:rPr>
              <a:t>^=	Performs Bitwise </a:t>
            </a:r>
            <a:r>
              <a:rPr lang="en-US" sz="1500" dirty="0" err="1">
                <a:solidFill>
                  <a:srgbClr val="273239"/>
                </a:solidFill>
                <a:latin typeface="Nunito" pitchFamily="2" charset="0"/>
              </a:rPr>
              <a:t>xOR</a:t>
            </a:r>
            <a:r>
              <a:rPr lang="en-US" sz="1500" dirty="0">
                <a:solidFill>
                  <a:srgbClr val="273239"/>
                </a:solidFill>
                <a:latin typeface="Nunito" pitchFamily="2" charset="0"/>
              </a:rPr>
              <a:t> on operands and assign value to left operand	a^=b     a=</a:t>
            </a:r>
            <a:r>
              <a:rPr lang="en-US" sz="1500" dirty="0" err="1">
                <a:solidFill>
                  <a:srgbClr val="273239"/>
                </a:solidFill>
                <a:latin typeface="Nunito" pitchFamily="2" charset="0"/>
              </a:rPr>
              <a:t>a^b</a:t>
            </a:r>
            <a:endParaRPr lang="en-US" sz="1500" dirty="0">
              <a:solidFill>
                <a:srgbClr val="273239"/>
              </a:solidFill>
              <a:latin typeface="Nunito" pitchFamily="2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273239"/>
                </a:solidFill>
                <a:latin typeface="Nunito" pitchFamily="2" charset="0"/>
              </a:rPr>
              <a:t>&gt;&gt;=	Performs Bitwise right shift on operands and assign value to left operand	a&gt;&gt;=b     a=a&gt;&gt;b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273239"/>
                </a:solidFill>
                <a:latin typeface="Nunito" pitchFamily="2" charset="0"/>
              </a:rPr>
              <a:t>&lt;&lt;=	Performs Bitwise left shift on operands and assign value to left operand	a &lt;&lt;= b     a= a &lt;&lt; b</a:t>
            </a:r>
            <a:endParaRPr lang="en-IN" sz="1500" dirty="0">
              <a:solidFill>
                <a:srgbClr val="273239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89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15AC-9123-89C5-7F5C-9F130678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5AE7-715E-4139-8E96-18607EBA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Python,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is not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are the </a:t>
            </a:r>
            <a:r>
              <a:rPr lang="en-US" b="0" i="0" u="sng" dirty="0">
                <a:effectLst/>
                <a:latin typeface="Nunito" pitchFamily="2" charset="0"/>
                <a:hlinkClick r:id="rId2"/>
              </a:rPr>
              <a:t>identity operators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both are used to check if two values are located on the same part of the memory. </a:t>
            </a:r>
          </a:p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800100" lvl="2" indent="0">
              <a:buNone/>
            </a:pPr>
            <a:r>
              <a:rPr lang="en-US" sz="1800" dirty="0"/>
              <a:t>is          True if the operands are identical </a:t>
            </a:r>
          </a:p>
          <a:p>
            <a:pPr marL="800100" lvl="2" indent="0">
              <a:buNone/>
            </a:pPr>
            <a:r>
              <a:rPr lang="en-US" sz="1800" dirty="0"/>
              <a:t>is not      True if the operands are not identical</a:t>
            </a:r>
            <a:endParaRPr lang="en-IN" sz="1800" dirty="0"/>
          </a:p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8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9462-AECD-3AB6-DAC4-5E1E1E1F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4A48-F42A-6204-579B-BC3508298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Python,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not in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are the</a:t>
            </a:r>
            <a:r>
              <a:rPr lang="en-US" b="0" i="0" u="sng" dirty="0">
                <a:effectLst/>
                <a:latin typeface="Nunito" pitchFamily="2" charset="0"/>
                <a:hlinkClick r:id="rId2"/>
              </a:rPr>
              <a:t> membership operators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that are used to test whether a value or variable is in a sequence.</a:t>
            </a:r>
          </a:p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dirty="0"/>
              <a:t>in            True if value is found in the sequence</a:t>
            </a:r>
          </a:p>
          <a:p>
            <a:r>
              <a:rPr lang="en-US" dirty="0"/>
              <a:t>not in        True if value is not found in the sequence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065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9B1B-8301-1CDF-5827-14B973C1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A5C83-EB9B-5550-A5E3-52E732CC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statement</a:t>
            </a:r>
          </a:p>
          <a:p>
            <a:r>
              <a:rPr lang="en-US" dirty="0"/>
              <a:t>if …. else statement</a:t>
            </a:r>
          </a:p>
          <a:p>
            <a:r>
              <a:rPr lang="en-US" dirty="0"/>
              <a:t>if …. </a:t>
            </a:r>
            <a:r>
              <a:rPr lang="en-US" dirty="0" err="1"/>
              <a:t>elif</a:t>
            </a:r>
            <a:r>
              <a:rPr lang="en-US" dirty="0"/>
              <a:t> …. else statement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dirty="0"/>
              <a:t>Syntax for if statement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>
                <a:solidFill>
                  <a:srgbClr val="7030A0"/>
                </a:solidFill>
              </a:rPr>
              <a:t>condition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body</a:t>
            </a:r>
          </a:p>
        </p:txBody>
      </p:sp>
    </p:spTree>
    <p:extLst>
      <p:ext uri="{BB962C8B-B14F-4D97-AF65-F5344CB8AC3E}">
        <p14:creationId xmlns:p14="http://schemas.microsoft.com/office/powerpoint/2010/main" val="1892202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ABBBC-54F6-2957-A9A3-EAF3DA0EA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341"/>
            <a:ext cx="5441576" cy="4993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If….else statement syntax: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Body of if</a:t>
            </a:r>
          </a:p>
          <a:p>
            <a:pPr marL="0" indent="0">
              <a:buNone/>
            </a:pPr>
            <a:r>
              <a:rPr lang="en-US" b="1" dirty="0"/>
              <a:t>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Body of else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22E2BA-307C-5F42-12E5-65DD566B05DA}"/>
              </a:ext>
            </a:extLst>
          </p:cNvPr>
          <p:cNvSpPr txBox="1">
            <a:spLocks/>
          </p:cNvSpPr>
          <p:nvPr/>
        </p:nvSpPr>
        <p:spPr>
          <a:xfrm>
            <a:off x="6463544" y="1183341"/>
            <a:ext cx="5441576" cy="493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If….</a:t>
            </a:r>
            <a:r>
              <a:rPr lang="en-US" sz="1800" dirty="0" err="1"/>
              <a:t>elif</a:t>
            </a:r>
            <a:r>
              <a:rPr lang="en-US" sz="1800" dirty="0"/>
              <a:t> statement syntax: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if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800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Body of if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err="1"/>
              <a:t>elif</a:t>
            </a:r>
            <a:r>
              <a:rPr lang="en-US" sz="1800" b="1" dirty="0"/>
              <a:t>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800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Body of </a:t>
            </a:r>
            <a:r>
              <a:rPr lang="en-US" sz="1800" dirty="0" err="1">
                <a:solidFill>
                  <a:srgbClr val="0070C0"/>
                </a:solidFill>
              </a:rPr>
              <a:t>elif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 err="1"/>
              <a:t>elif</a:t>
            </a:r>
            <a:r>
              <a:rPr lang="en-US" sz="1800" b="1" dirty="0"/>
              <a:t>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en-US" sz="1800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Body of </a:t>
            </a:r>
            <a:r>
              <a:rPr lang="en-US" sz="1800" dirty="0" err="1">
                <a:solidFill>
                  <a:srgbClr val="0070C0"/>
                </a:solidFill>
              </a:rPr>
              <a:t>elif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/>
              <a:t>else: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Body of else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180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F906-C542-3A13-8126-4AF1BDC7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6565C-3634-BAEC-717B-2810E42F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There are two types of loops in Python: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while loop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875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58F9-6B9D-B658-F09B-1DC40C10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 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23F7D-051E-ABD6-F6CF-5EAF7FF50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69" y="2160588"/>
            <a:ext cx="5332899" cy="3881437"/>
          </a:xfrm>
        </p:spPr>
      </p:pic>
    </p:spTree>
    <p:extLst>
      <p:ext uri="{BB962C8B-B14F-4D97-AF65-F5344CB8AC3E}">
        <p14:creationId xmlns:p14="http://schemas.microsoft.com/office/powerpoint/2010/main" val="3445035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383E-EF1C-48C4-9C01-49AF02F8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For loop</a:t>
            </a:r>
            <a:br>
              <a:rPr lang="en-IN" dirty="0"/>
            </a:br>
            <a:r>
              <a:rPr lang="en-US" sz="2400" dirty="0"/>
              <a:t>loops through a block of code a number of times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87B4-02C9-8CF8-D5BD-459A5779A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>
                <a:solidFill>
                  <a:srgbClr val="0070C0"/>
                </a:solidFill>
              </a:rPr>
              <a:t>iterator_var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in range (</a:t>
            </a:r>
            <a:r>
              <a:rPr lang="en-IN" dirty="0">
                <a:solidFill>
                  <a:srgbClr val="0070C0"/>
                </a:solidFill>
              </a:rPr>
              <a:t>start</a:t>
            </a:r>
            <a:r>
              <a:rPr lang="en-IN" dirty="0"/>
              <a:t>, </a:t>
            </a:r>
            <a:r>
              <a:rPr lang="en-IN" dirty="0">
                <a:solidFill>
                  <a:srgbClr val="0070C0"/>
                </a:solidFill>
              </a:rPr>
              <a:t>end+1</a:t>
            </a:r>
            <a:r>
              <a:rPr lang="en-IN" dirty="0"/>
              <a:t>, </a:t>
            </a:r>
            <a:r>
              <a:rPr lang="en-IN" dirty="0">
                <a:solidFill>
                  <a:srgbClr val="0070C0"/>
                </a:solidFill>
              </a:rPr>
              <a:t>increment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	body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startIndex</a:t>
            </a:r>
            <a:r>
              <a:rPr lang="en-IN" dirty="0"/>
              <a:t> default  = 0</a:t>
            </a:r>
          </a:p>
          <a:p>
            <a:pPr marL="0" indent="0">
              <a:buNone/>
            </a:pPr>
            <a:r>
              <a:rPr lang="en-IN" dirty="0"/>
              <a:t>Increment default = 1</a:t>
            </a:r>
          </a:p>
        </p:txBody>
      </p:sp>
    </p:spTree>
    <p:extLst>
      <p:ext uri="{BB962C8B-B14F-4D97-AF65-F5344CB8AC3E}">
        <p14:creationId xmlns:p14="http://schemas.microsoft.com/office/powerpoint/2010/main" val="309871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247D-0DE1-707C-2844-66EBAF06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784"/>
            <a:ext cx="10515600" cy="1325563"/>
          </a:xfrm>
        </p:spPr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Low-level programming language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3538-AA6B-0CC1-ADBE-2124FB59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Low-level language is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machine-dependent (0s and 1s)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programming language. 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he processor runs low- level programs directly without the need of a compiler or interpreter, so the programs written in low-level language can be run very fast.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679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F2EB-2DE4-0D9A-F3EC-6DFAB67E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loop</a:t>
            </a:r>
            <a:endParaRPr lang="en-IN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DBB55-499E-2C24-6DF8-94292B43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Iterate list elements in for loop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</a:t>
            </a:r>
            <a:r>
              <a:rPr lang="en-IN" dirty="0" err="1">
                <a:solidFill>
                  <a:srgbClr val="0070C0"/>
                </a:solidFill>
              </a:rPr>
              <a:t>val</a:t>
            </a:r>
            <a:r>
              <a:rPr lang="en-IN" dirty="0"/>
              <a:t> in </a:t>
            </a:r>
            <a:r>
              <a:rPr lang="en-IN" dirty="0" err="1">
                <a:solidFill>
                  <a:srgbClr val="0070C0"/>
                </a:solidFill>
              </a:rPr>
              <a:t>list_name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print(</a:t>
            </a:r>
            <a:r>
              <a:rPr lang="en-IN" dirty="0" err="1"/>
              <a:t>val</a:t>
            </a:r>
            <a:r>
              <a:rPr lang="en-IN" dirty="0"/>
              <a:t>)	</a:t>
            </a:r>
            <a:r>
              <a:rPr lang="en-IN" dirty="0">
                <a:solidFill>
                  <a:srgbClr val="0070C0"/>
                </a:solidFill>
              </a:rPr>
              <a:t># </a:t>
            </a:r>
            <a:r>
              <a:rPr lang="en-IN" dirty="0" err="1">
                <a:solidFill>
                  <a:srgbClr val="0070C0"/>
                </a:solidFill>
              </a:rPr>
              <a:t>val</a:t>
            </a:r>
            <a:r>
              <a:rPr lang="en-IN" dirty="0">
                <a:solidFill>
                  <a:srgbClr val="0070C0"/>
                </a:solidFill>
              </a:rPr>
              <a:t> variable will iterate through each elements </a:t>
            </a:r>
          </a:p>
        </p:txBody>
      </p:sp>
    </p:spTree>
    <p:extLst>
      <p:ext uri="{BB962C8B-B14F-4D97-AF65-F5344CB8AC3E}">
        <p14:creationId xmlns:p14="http://schemas.microsoft.com/office/powerpoint/2010/main" val="3636057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1F2A-0DFE-9141-03CD-BC507522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for loop with else</a:t>
            </a:r>
            <a:br>
              <a:rPr lang="en-IN" dirty="0"/>
            </a:b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D47A-0899-5051-2985-0B3E1F19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The else block will be executed immediately after for block finishes execution.</a:t>
            </a:r>
            <a:br>
              <a:rPr lang="en-US" sz="1800" dirty="0"/>
            </a:br>
            <a:r>
              <a:rPr lang="en-US" sz="1800" dirty="0"/>
              <a:t>If you break out of the loop, or if an exception is raised, it won’t be executed. </a:t>
            </a:r>
          </a:p>
          <a:p>
            <a:r>
              <a:rPr lang="en-US" sz="1800" dirty="0"/>
              <a:t>If you break out of the loop, or if an exception is raised, it won’t be executed.  </a:t>
            </a:r>
            <a:br>
              <a:rPr lang="en-IN" sz="1800" dirty="0"/>
            </a:br>
            <a:r>
              <a:rPr lang="en-US" sz="1800" dirty="0"/>
              <a:t> </a:t>
            </a:r>
            <a:endParaRPr lang="en-IN" dirty="0"/>
          </a:p>
          <a:p>
            <a:pPr marL="0" indent="0">
              <a:buNone/>
            </a:pPr>
            <a:endParaRPr lang="en-IN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ndara" panose="020E0502030303020204" pitchFamily="34" charset="0"/>
              </a:rPr>
              <a:t>for </a:t>
            </a:r>
            <a:r>
              <a:rPr lang="en-IN" dirty="0" err="1">
                <a:solidFill>
                  <a:srgbClr val="0070C0"/>
                </a:solidFill>
                <a:latin typeface="Candara" panose="020E0502030303020204" pitchFamily="34" charset="0"/>
              </a:rPr>
              <a:t>iterator_var</a:t>
            </a:r>
            <a:r>
              <a:rPr lang="en-IN" dirty="0">
                <a:latin typeface="Candara" panose="020E0502030303020204" pitchFamily="34" charset="0"/>
              </a:rPr>
              <a:t> in range (</a:t>
            </a:r>
            <a:r>
              <a:rPr lang="en-IN" dirty="0" err="1">
                <a:solidFill>
                  <a:srgbClr val="0070C0"/>
                </a:solidFill>
                <a:latin typeface="Candara" panose="020E0502030303020204" pitchFamily="34" charset="0"/>
              </a:rPr>
              <a:t>startIndex</a:t>
            </a:r>
            <a:r>
              <a:rPr lang="en-IN" dirty="0">
                <a:latin typeface="Candara" panose="020E0502030303020204" pitchFamily="34" charset="0"/>
              </a:rPr>
              <a:t>, </a:t>
            </a:r>
            <a:r>
              <a:rPr lang="en-IN" dirty="0">
                <a:solidFill>
                  <a:srgbClr val="0070C0"/>
                </a:solidFill>
                <a:latin typeface="Candara" panose="020E0502030303020204" pitchFamily="34" charset="0"/>
              </a:rPr>
              <a:t>endIndex+1</a:t>
            </a:r>
            <a:r>
              <a:rPr lang="en-IN" dirty="0">
                <a:latin typeface="Candara" panose="020E0502030303020204" pitchFamily="34" charset="0"/>
              </a:rPr>
              <a:t>, </a:t>
            </a:r>
            <a:r>
              <a:rPr lang="en-IN" dirty="0">
                <a:solidFill>
                  <a:srgbClr val="0070C0"/>
                </a:solidFill>
                <a:latin typeface="Candara" panose="020E0502030303020204" pitchFamily="34" charset="0"/>
              </a:rPr>
              <a:t>increment</a:t>
            </a:r>
            <a:r>
              <a:rPr lang="en-IN" dirty="0">
                <a:latin typeface="Candara" panose="020E0502030303020204" pitchFamily="34" charset="0"/>
              </a:rPr>
              <a:t>):</a:t>
            </a:r>
          </a:p>
          <a:p>
            <a:pPr marL="0" indent="0">
              <a:buNone/>
            </a:pPr>
            <a:r>
              <a:rPr lang="en-IN" dirty="0">
                <a:latin typeface="Candara" panose="020E0502030303020204" pitchFamily="34" charset="0"/>
              </a:rPr>
              <a:t>	body</a:t>
            </a:r>
          </a:p>
          <a:p>
            <a:pPr marL="0" indent="0">
              <a:buNone/>
            </a:pPr>
            <a:r>
              <a:rPr lang="en-IN" dirty="0">
                <a:latin typeface="Candara" panose="020E0502030303020204" pitchFamily="34" charset="0"/>
              </a:rPr>
              <a:t>else:</a:t>
            </a:r>
          </a:p>
          <a:p>
            <a:pPr marL="0" indent="0">
              <a:buNone/>
            </a:pPr>
            <a:r>
              <a:rPr lang="en-IN" dirty="0">
                <a:latin typeface="Candara" panose="020E0502030303020204" pitchFamily="34" charset="0"/>
              </a:rPr>
              <a:t>	body</a:t>
            </a:r>
          </a:p>
        </p:txBody>
      </p:sp>
    </p:spTree>
    <p:extLst>
      <p:ext uri="{BB962C8B-B14F-4D97-AF65-F5344CB8AC3E}">
        <p14:creationId xmlns:p14="http://schemas.microsoft.com/office/powerpoint/2010/main" val="2568462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D061-E9DA-E125-259B-60185325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While loop</a:t>
            </a:r>
            <a:br>
              <a:rPr lang="en-IN" sz="2200" dirty="0"/>
            </a:br>
            <a:r>
              <a:rPr lang="en-US" sz="2200" dirty="0"/>
              <a:t>A while loop is used to execute a block of statements repeatedly until a given condition is satisfied. And when the condition becomes false, it will terminate the loop.</a:t>
            </a:r>
            <a:endParaRPr lang="en-IN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2343-58FD-C7F2-AF82-C1A25EE21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258235" cy="44019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while </a:t>
            </a:r>
            <a:r>
              <a:rPr lang="en-IN" dirty="0">
                <a:solidFill>
                  <a:srgbClr val="0070C0"/>
                </a:solidFill>
              </a:rPr>
              <a:t>condition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70C0"/>
                </a:solidFill>
              </a:rPr>
              <a:t>body</a:t>
            </a: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count = 0</a:t>
            </a:r>
          </a:p>
          <a:p>
            <a:pPr marL="0" indent="0">
              <a:buNone/>
            </a:pPr>
            <a:r>
              <a:rPr lang="en-US" dirty="0"/>
              <a:t>while (count &lt; 4):</a:t>
            </a:r>
          </a:p>
          <a:p>
            <a:pPr marL="0" indent="0">
              <a:buNone/>
            </a:pPr>
            <a:r>
              <a:rPr lang="en-US" dirty="0"/>
              <a:t>    count = count + 1</a:t>
            </a:r>
          </a:p>
          <a:p>
            <a:pPr marL="0" indent="0">
              <a:buNone/>
            </a:pPr>
            <a:r>
              <a:rPr lang="en-US" dirty="0"/>
              <a:t>    print(“Logic360”)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A7AB2D-8BA3-BCB9-F270-67AD6E514ADB}"/>
              </a:ext>
            </a:extLst>
          </p:cNvPr>
          <p:cNvSpPr txBox="1">
            <a:spLocks/>
          </p:cNvSpPr>
          <p:nvPr/>
        </p:nvSpPr>
        <p:spPr>
          <a:xfrm>
            <a:off x="6692151" y="1671919"/>
            <a:ext cx="4258235" cy="4401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Output: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70C0"/>
                </a:solidFill>
              </a:rPr>
              <a:t>Logic360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70C0"/>
                </a:solidFill>
              </a:rPr>
              <a:t>Logic360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70C0"/>
                </a:solidFill>
              </a:rPr>
              <a:t>Logic360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0070C0"/>
                </a:solidFill>
              </a:rPr>
              <a:t>Logic360</a:t>
            </a:r>
          </a:p>
        </p:txBody>
      </p:sp>
    </p:spTree>
    <p:extLst>
      <p:ext uri="{BB962C8B-B14F-4D97-AF65-F5344CB8AC3E}">
        <p14:creationId xmlns:p14="http://schemas.microsoft.com/office/powerpoint/2010/main" val="3670692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1F37-8660-AF1A-3E27-BA969892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While loop with else</a:t>
            </a:r>
            <a:br>
              <a:rPr lang="en-IN" dirty="0"/>
            </a:b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1744-0A32-0FAB-2E61-FB1AD8A7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urw-din"/>
              </a:rPr>
              <a:t>The else clause is only executed when your while condition becomes false. If you break out of the loop, or if an exception is raised, it won’t be executed. 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while </a:t>
            </a:r>
            <a:r>
              <a:rPr lang="en-IN" dirty="0">
                <a:solidFill>
                  <a:srgbClr val="0070C0"/>
                </a:solidFill>
              </a:rPr>
              <a:t>condition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0070C0"/>
                </a:solidFill>
              </a:rPr>
              <a:t>body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	body</a:t>
            </a:r>
          </a:p>
        </p:txBody>
      </p:sp>
    </p:spTree>
    <p:extLst>
      <p:ext uri="{BB962C8B-B14F-4D97-AF65-F5344CB8AC3E}">
        <p14:creationId xmlns:p14="http://schemas.microsoft.com/office/powerpoint/2010/main" val="1542387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F56D-3FF1-CDDA-780E-725B180E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 while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5B87D-DEB8-1377-2A41-BC0B79F27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doesn’t have do while, instead similar logic can be achieved.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while </a:t>
            </a:r>
            <a:r>
              <a:rPr lang="en-IN" dirty="0">
                <a:solidFill>
                  <a:srgbClr val="0070C0"/>
                </a:solidFill>
              </a:rPr>
              <a:t>True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	if </a:t>
            </a:r>
            <a:r>
              <a:rPr lang="en-IN" dirty="0">
                <a:solidFill>
                  <a:srgbClr val="0070C0"/>
                </a:solidFill>
              </a:rPr>
              <a:t>condition</a:t>
            </a:r>
            <a:r>
              <a:rPr lang="en-IN" dirty="0"/>
              <a:t>:	      </a:t>
            </a:r>
            <a:r>
              <a:rPr lang="en-IN" sz="2500" dirty="0">
                <a:solidFill>
                  <a:srgbClr val="0070C0"/>
                </a:solidFill>
              </a:rPr>
              <a:t># use if statement and break to control the loop flow</a:t>
            </a:r>
          </a:p>
          <a:p>
            <a:pPr marL="0" indent="0">
              <a:buNone/>
            </a:pPr>
            <a:r>
              <a:rPr lang="en-IN" dirty="0"/>
              <a:t>		break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737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3A82-CE75-5542-753C-E3264E3D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 while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4033-18B9-F924-CCAE-CD6E5A88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secret_word</a:t>
            </a:r>
            <a:r>
              <a:rPr lang="en-US" dirty="0"/>
              <a:t> = "python"</a:t>
            </a:r>
          </a:p>
          <a:p>
            <a:pPr marL="0" indent="0">
              <a:buNone/>
            </a:pPr>
            <a:r>
              <a:rPr lang="en-US" dirty="0"/>
              <a:t>counter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>
                <a:solidFill>
                  <a:srgbClr val="0070C0"/>
                </a:solidFill>
              </a:rPr>
              <a:t>True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word = input("Enter the secret word: ").lower()</a:t>
            </a:r>
          </a:p>
          <a:p>
            <a:pPr marL="0" indent="0">
              <a:buNone/>
            </a:pPr>
            <a:r>
              <a:rPr lang="en-US" dirty="0"/>
              <a:t>    counter = counter + 1</a:t>
            </a:r>
          </a:p>
          <a:p>
            <a:pPr marL="0" indent="0">
              <a:buNone/>
            </a:pPr>
            <a:r>
              <a:rPr lang="en-US" dirty="0"/>
              <a:t>    if word == </a:t>
            </a:r>
            <a:r>
              <a:rPr lang="en-US" dirty="0" err="1"/>
              <a:t>secret_word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break</a:t>
            </a:r>
          </a:p>
          <a:p>
            <a:pPr marL="0" indent="0">
              <a:buNone/>
            </a:pPr>
            <a:r>
              <a:rPr lang="en-US" dirty="0"/>
              <a:t>    if word != </a:t>
            </a:r>
            <a:r>
              <a:rPr lang="en-US" dirty="0" err="1"/>
              <a:t>secret_word</a:t>
            </a:r>
            <a:r>
              <a:rPr lang="en-US" dirty="0"/>
              <a:t> and counter &gt; 7:</a:t>
            </a:r>
          </a:p>
          <a:p>
            <a:pPr marL="0" indent="0">
              <a:buNone/>
            </a:pPr>
            <a:r>
              <a:rPr lang="en-US" dirty="0"/>
              <a:t>        break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3680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7EE-1C01-7C15-5D15-7FFBFACF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for loop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6C134-5FA3-1093-3BFF-4B2001BA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for </a:t>
            </a:r>
            <a:r>
              <a:rPr lang="en-IN" dirty="0">
                <a:solidFill>
                  <a:srgbClr val="0070C0"/>
                </a:solidFill>
              </a:rPr>
              <a:t>iterator_var1</a:t>
            </a:r>
            <a:r>
              <a:rPr lang="en-IN" dirty="0"/>
              <a:t> in range (</a:t>
            </a:r>
            <a:r>
              <a:rPr lang="en-IN" dirty="0" err="1">
                <a:solidFill>
                  <a:srgbClr val="0070C0"/>
                </a:solidFill>
              </a:rPr>
              <a:t>startIndex</a:t>
            </a:r>
            <a:r>
              <a:rPr lang="en-IN" dirty="0"/>
              <a:t>, </a:t>
            </a:r>
            <a:r>
              <a:rPr lang="en-IN" dirty="0">
                <a:solidFill>
                  <a:srgbClr val="0070C0"/>
                </a:solidFill>
              </a:rPr>
              <a:t>endIndex+1</a:t>
            </a:r>
            <a:r>
              <a:rPr lang="en-IN" dirty="0"/>
              <a:t>, </a:t>
            </a:r>
            <a:r>
              <a:rPr lang="en-IN" dirty="0">
                <a:solidFill>
                  <a:srgbClr val="0070C0"/>
                </a:solidFill>
              </a:rPr>
              <a:t>increment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	body</a:t>
            </a:r>
          </a:p>
          <a:p>
            <a:pPr marL="0" indent="0">
              <a:buNone/>
            </a:pPr>
            <a:r>
              <a:rPr lang="en-IN" dirty="0"/>
              <a:t>	for </a:t>
            </a:r>
            <a:r>
              <a:rPr lang="en-IN" dirty="0">
                <a:solidFill>
                  <a:srgbClr val="0070C0"/>
                </a:solidFill>
              </a:rPr>
              <a:t>iterator_var1</a:t>
            </a:r>
            <a:r>
              <a:rPr lang="en-IN" dirty="0"/>
              <a:t> in range (</a:t>
            </a:r>
            <a:r>
              <a:rPr lang="en-IN" dirty="0" err="1">
                <a:solidFill>
                  <a:srgbClr val="0070C0"/>
                </a:solidFill>
              </a:rPr>
              <a:t>startIndex</a:t>
            </a:r>
            <a:r>
              <a:rPr lang="en-IN" dirty="0"/>
              <a:t>, </a:t>
            </a:r>
            <a:r>
              <a:rPr lang="en-IN" dirty="0">
                <a:solidFill>
                  <a:srgbClr val="0070C0"/>
                </a:solidFill>
              </a:rPr>
              <a:t>endIndex+1</a:t>
            </a:r>
            <a:r>
              <a:rPr lang="en-IN" dirty="0"/>
              <a:t>, </a:t>
            </a:r>
            <a:r>
              <a:rPr lang="en-IN" dirty="0">
                <a:solidFill>
                  <a:srgbClr val="0070C0"/>
                </a:solidFill>
              </a:rPr>
              <a:t>increment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	body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523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D08F-C91B-D815-2B56-F5D7788D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loop flow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1AEAD0-8C85-B2A8-EA23-C5C5F09A5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88" y="2160588"/>
            <a:ext cx="4361261" cy="3881437"/>
          </a:xfrm>
        </p:spPr>
      </p:pic>
    </p:spTree>
    <p:extLst>
      <p:ext uri="{BB962C8B-B14F-4D97-AF65-F5344CB8AC3E}">
        <p14:creationId xmlns:p14="http://schemas.microsoft.com/office/powerpoint/2010/main" val="1730014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0A01-1D57-25C6-49E9-15B00A45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for 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F2FD-CFCD-0B71-4007-9074B487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345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pPr marL="0" indent="0">
              <a:buNone/>
            </a:pPr>
            <a:r>
              <a:rPr lang="en-US" dirty="0"/>
              <a:t>    for j in range(3):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i,j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115EFB-A7F6-21A7-8E09-970E69F7AD7A}"/>
              </a:ext>
            </a:extLst>
          </p:cNvPr>
          <p:cNvSpPr txBox="1">
            <a:spLocks/>
          </p:cNvSpPr>
          <p:nvPr/>
        </p:nvSpPr>
        <p:spPr>
          <a:xfrm>
            <a:off x="4728883" y="1803214"/>
            <a:ext cx="3034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Output: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0 0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0 1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0 2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1 0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1 1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1 2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2 0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2 1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2 2</a:t>
            </a:r>
          </a:p>
        </p:txBody>
      </p:sp>
    </p:spTree>
    <p:extLst>
      <p:ext uri="{BB962C8B-B14F-4D97-AF65-F5344CB8AC3E}">
        <p14:creationId xmlns:p14="http://schemas.microsoft.com/office/powerpoint/2010/main" val="4901544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FE5D-8595-231B-5CBA-512C94D1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D13C-CC01-E9BA-268E-1DFC078E6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Break statement</a:t>
            </a:r>
          </a:p>
          <a:p>
            <a:r>
              <a:rPr lang="en-IN" dirty="0"/>
              <a:t>Continue statement</a:t>
            </a:r>
          </a:p>
          <a:p>
            <a:r>
              <a:rPr lang="en-IN" dirty="0"/>
              <a:t>Pass statement</a:t>
            </a:r>
          </a:p>
        </p:txBody>
      </p:sp>
    </p:spTree>
    <p:extLst>
      <p:ext uri="{BB962C8B-B14F-4D97-AF65-F5344CB8AC3E}">
        <p14:creationId xmlns:p14="http://schemas.microsoft.com/office/powerpoint/2010/main" val="73394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24BD-A844-7DD5-DCE0-37F789B4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4B"/>
                </a:solidFill>
                <a:effectLst/>
                <a:latin typeface="erdana"/>
              </a:rPr>
              <a:t>2. High-level programming language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BB933-E712-EC14-22BA-14F306E3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High-level programming language (HLL) is designed for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developing user-friendly software programs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This programming language requires a compiler or interpreter to translate the program into machine language (execute the program).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main advantage of a high-level language is that it is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easy to read, write, and maintain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High-level programming language includes </a:t>
            </a: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Python, Java, JavaScript, PHP, C#, C++, Objective C, Cobol, Perl, Pascal, LISP, FORTRAN, and Swift programming language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9379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520A-5903-40FA-B8E1-8FE56F3A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Break</a:t>
            </a:r>
            <a:br>
              <a:rPr lang="en-IN" dirty="0"/>
            </a:br>
            <a:r>
              <a:rPr lang="en-US" sz="2200" dirty="0"/>
              <a:t>The break statement is used to terminate the loop or statement in which it is present.</a:t>
            </a:r>
            <a:endParaRPr lang="en-IN" sz="2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30DA99-0EF8-08E5-5B9C-CCF347D31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9" y="1825625"/>
            <a:ext cx="4731072" cy="4667250"/>
          </a:xfrm>
        </p:spPr>
      </p:pic>
    </p:spTree>
    <p:extLst>
      <p:ext uri="{BB962C8B-B14F-4D97-AF65-F5344CB8AC3E}">
        <p14:creationId xmlns:p14="http://schemas.microsoft.com/office/powerpoint/2010/main" val="1657979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6F57-5F56-7EF7-8CC2-BBCAEB4F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Continue</a:t>
            </a:r>
            <a:br>
              <a:rPr lang="en-IN" dirty="0"/>
            </a:b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continue statement is opposite to that of break statement, instead of terminating the loop, it forces to execute the next iteration of the loop. </a:t>
            </a:r>
            <a:endParaRPr lang="en-IN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0833B-AD78-99D9-1D39-109D220BB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4" y="1825625"/>
            <a:ext cx="4842411" cy="4667250"/>
          </a:xfrm>
        </p:spPr>
      </p:pic>
    </p:spTree>
    <p:extLst>
      <p:ext uri="{BB962C8B-B14F-4D97-AF65-F5344CB8AC3E}">
        <p14:creationId xmlns:p14="http://schemas.microsoft.com/office/powerpoint/2010/main" val="4069971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78F5-BE0B-EF65-F57C-425EA348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Pass</a:t>
            </a:r>
            <a:br>
              <a:rPr lang="en-IN" dirty="0"/>
            </a:b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As the name suggests pass statement simply does nothing. </a:t>
            </a:r>
            <a:endParaRPr lang="en-IN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361E-47BF-FB3F-AEFC-71B3D4A99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pass statement in Python is used when a statement is required syntactically but you do not want any command or code to execute. </a:t>
            </a:r>
          </a:p>
          <a:p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If condition:</a:t>
            </a: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	pass</a:t>
            </a:r>
          </a:p>
          <a:p>
            <a:pPr marL="0" indent="0">
              <a:buNone/>
            </a:pPr>
            <a:endParaRPr lang="en-US" dirty="0">
              <a:solidFill>
                <a:srgbClr val="273239"/>
              </a:solidFill>
              <a:latin typeface="urw-din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while condition:</a:t>
            </a: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urw-din"/>
              </a:rPr>
              <a:t>	pass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358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BFAA-DCE2-4859-19C5-0481D606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9304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Lambda function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0FE9-2349-DB94-58D4-58EF431C0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459"/>
            <a:ext cx="10515600" cy="4388504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lambda function is a small anonymous function.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lambda function can take any number of arguments, but can only have one expression.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Lambda 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arguments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</a:p>
          <a:p>
            <a:pPr marL="0" indent="0">
              <a:buNone/>
            </a:pPr>
            <a:endParaRPr lang="en-I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: a + 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lang="pt-BR" dirty="0"/>
            </a:br>
            <a:r>
              <a:rPr lang="pt-B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(x(</a:t>
            </a:r>
            <a:r>
              <a:rPr lang="pt-B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</a:p>
          <a:p>
            <a:pPr marL="0" indent="0">
              <a:buNone/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4113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496E-6786-1D8F-2F4E-7AA0F2A8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718F-DEA0-F768-FEFB-FD72050B6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except block is used to handle error with code</a:t>
            </a:r>
          </a:p>
          <a:p>
            <a:r>
              <a:rPr lang="en-IN" dirty="0" err="1"/>
              <a:t>SyntaxError</a:t>
            </a:r>
            <a:r>
              <a:rPr lang="en-IN" dirty="0"/>
              <a:t>, cannot be handling</a:t>
            </a:r>
            <a:endParaRPr lang="en-US" dirty="0"/>
          </a:p>
          <a:p>
            <a:r>
              <a:rPr lang="en-US" dirty="0"/>
              <a:t>The try block lets you test a block of code for errors.</a:t>
            </a:r>
          </a:p>
          <a:p>
            <a:r>
              <a:rPr lang="en-US" dirty="0"/>
              <a:t>The except block lets you handle the error.</a:t>
            </a:r>
          </a:p>
          <a:p>
            <a:r>
              <a:rPr lang="en-US" dirty="0"/>
              <a:t>The else block lets you execute code when there is no error.</a:t>
            </a:r>
          </a:p>
          <a:p>
            <a:r>
              <a:rPr lang="en-US" dirty="0"/>
              <a:t>The finally block lets you execute code, regardless of the result of the try- and except blocks.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9819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3D17-D5EC-3106-BAD4-3FCEEE67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 exception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F1F48-FE6D-C806-D73C-FE6D22188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72" y="1828800"/>
            <a:ext cx="10044952" cy="3832411"/>
          </a:xfrm>
        </p:spPr>
      </p:pic>
    </p:spTree>
    <p:extLst>
      <p:ext uri="{BB962C8B-B14F-4D97-AF65-F5344CB8AC3E}">
        <p14:creationId xmlns:p14="http://schemas.microsoft.com/office/powerpoint/2010/main" val="18640297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A259B6-BDB7-877F-D49C-F440FB410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204" y="665170"/>
            <a:ext cx="5383537" cy="25235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678A4-72B0-9CB2-04D1-415A67C33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73" y="3840466"/>
            <a:ext cx="3688827" cy="229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444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0923-DCD9-F66D-6F26-C2D16130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ED68-B442-8921-6C9A-3D00EDBE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is an unordered collection with no duplicate elements</a:t>
            </a:r>
          </a:p>
          <a:p>
            <a:r>
              <a:rPr lang="en-US" dirty="0"/>
              <a:t>Basic uses include membership testing and eliminating duplicate entries.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Set objects also support mathematical operations like union, intersection, difference, and symmetric difference.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7446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2C57-2F15-A709-DF12-75BCD0B44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983"/>
            <a:ext cx="10515600" cy="1325563"/>
          </a:xfrm>
        </p:spPr>
        <p:txBody>
          <a:bodyPr/>
          <a:lstStyle/>
          <a:p>
            <a:r>
              <a:rPr lang="en-IN" dirty="0"/>
              <a:t>Sets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6385B-0A7C-08B2-04E7-C2413B4C6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9" y="1640546"/>
            <a:ext cx="7486188" cy="1720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A5F5D-03C7-B427-EB5F-CC52245AB0F1}"/>
              </a:ext>
            </a:extLst>
          </p:cNvPr>
          <p:cNvSpPr txBox="1"/>
          <p:nvPr/>
        </p:nvSpPr>
        <p:spPr>
          <a:xfrm>
            <a:off x="1048871" y="3840618"/>
            <a:ext cx="7920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Output: </a:t>
            </a:r>
          </a:p>
          <a:p>
            <a:r>
              <a:rPr lang="en-IN" sz="2800" dirty="0"/>
              <a:t>{1, 2, 4, 5, 10, 12}</a:t>
            </a:r>
          </a:p>
        </p:txBody>
      </p:sp>
    </p:spTree>
    <p:extLst>
      <p:ext uri="{BB962C8B-B14F-4D97-AF65-F5344CB8AC3E}">
        <p14:creationId xmlns:p14="http://schemas.microsoft.com/office/powerpoint/2010/main" val="37224398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7597-94CD-9610-B370-120C4305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B454-4016-F06A-CF27-88E8E0E5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S.remove</a:t>
            </a:r>
            <a:r>
              <a:rPr lang="en-IN" dirty="0"/>
              <a:t>(Value)	</a:t>
            </a:r>
            <a:r>
              <a:rPr lang="en-IN" dirty="0">
                <a:solidFill>
                  <a:srgbClr val="002060"/>
                </a:solidFill>
              </a:rPr>
              <a:t># value will be removed but if it doesn’t exist it will 							   raise an error</a:t>
            </a:r>
          </a:p>
          <a:p>
            <a:r>
              <a:rPr lang="en-IN" dirty="0" err="1"/>
              <a:t>S.discard</a:t>
            </a:r>
            <a:r>
              <a:rPr lang="en-IN" dirty="0"/>
              <a:t>(Value)	</a:t>
            </a:r>
            <a:r>
              <a:rPr lang="en-IN" dirty="0">
                <a:solidFill>
                  <a:srgbClr val="002060"/>
                </a:solidFill>
              </a:rPr>
              <a:t># value will be removed but if it doesn’t exist it 								   won’t raise an error</a:t>
            </a:r>
          </a:p>
          <a:p>
            <a:r>
              <a:rPr lang="en-IN" dirty="0" err="1"/>
              <a:t>S.add</a:t>
            </a:r>
            <a:r>
              <a:rPr lang="en-IN" dirty="0"/>
              <a:t>(Value)	</a:t>
            </a:r>
            <a:r>
              <a:rPr lang="en-IN" dirty="0">
                <a:solidFill>
                  <a:srgbClr val="002060"/>
                </a:solidFill>
              </a:rPr>
              <a:t># to add an value to an set</a:t>
            </a:r>
          </a:p>
          <a:p>
            <a:r>
              <a:rPr lang="en-IN" dirty="0" err="1"/>
              <a:t>S.update</a:t>
            </a:r>
            <a:r>
              <a:rPr lang="en-IN" dirty="0"/>
              <a:t>(</a:t>
            </a:r>
            <a:r>
              <a:rPr lang="en-IN" dirty="0" err="1"/>
              <a:t>iterable</a:t>
            </a:r>
            <a:r>
              <a:rPr lang="en-IN" dirty="0"/>
              <a:t>)	</a:t>
            </a:r>
            <a:r>
              <a:rPr lang="en-IN" dirty="0">
                <a:solidFill>
                  <a:srgbClr val="002060"/>
                </a:solidFill>
              </a:rPr>
              <a:t># add multiple elements</a:t>
            </a:r>
          </a:p>
        </p:txBody>
      </p:sp>
    </p:spTree>
    <p:extLst>
      <p:ext uri="{BB962C8B-B14F-4D97-AF65-F5344CB8AC3E}">
        <p14:creationId xmlns:p14="http://schemas.microsoft.com/office/powerpoint/2010/main" val="424512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970C-1CF3-2538-FEE0-0758E9DE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high-level language is further divided into three parts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D6D8-57EB-CE46-65BB-B67DA460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Procedural Oriented programming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Object-Oriented Programming language</a:t>
            </a:r>
            <a:endParaRPr lang="en-IN" b="1" dirty="0">
              <a:solidFill>
                <a:srgbClr val="333333"/>
              </a:solidFill>
              <a:latin typeface="inter-bold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Natural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0392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04F42D-BAEA-868E-CF65-C77DD8CD3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59" y="1961537"/>
            <a:ext cx="7211259" cy="25273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A29B61-4DAC-B206-CBAA-B20961F30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734" y="4867834"/>
            <a:ext cx="6034753" cy="1667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F68634-25AA-B624-074C-A698DE4C9E37}"/>
              </a:ext>
            </a:extLst>
          </p:cNvPr>
          <p:cNvSpPr txBox="1"/>
          <p:nvPr/>
        </p:nvSpPr>
        <p:spPr>
          <a:xfrm>
            <a:off x="722506" y="262257"/>
            <a:ext cx="698265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Sets mathematical operations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B21A4-E7D6-5C3A-3E7C-B3BAE42BF78E}"/>
              </a:ext>
            </a:extLst>
          </p:cNvPr>
          <p:cNvSpPr txBox="1"/>
          <p:nvPr/>
        </p:nvSpPr>
        <p:spPr>
          <a:xfrm>
            <a:off x="874059" y="1102659"/>
            <a:ext cx="779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union, intersection, difference, and symmetric difference.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5704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55C0-C155-30F6-EDC9-539C5EF6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064A-69B1-784C-D281-397AB4CB7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map()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 </a:t>
            </a:r>
            <a:r>
              <a:rPr lang="en-US" dirty="0"/>
              <a:t>function returns a map object(which is an iterator) of the results after applying the given function to each item of a given </a:t>
            </a:r>
            <a:r>
              <a:rPr lang="en-US" dirty="0" err="1"/>
              <a:t>iterable</a:t>
            </a:r>
            <a:r>
              <a:rPr lang="en-US" dirty="0"/>
              <a:t> (list, tuple etc.)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/>
              <a:t>    map(fun, </a:t>
            </a:r>
            <a:r>
              <a:rPr lang="en-IN" dirty="0" err="1"/>
              <a:t>iter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US" dirty="0"/>
              <a:t>fun : It is a function to which map passes each element of given </a:t>
            </a:r>
            <a:r>
              <a:rPr lang="en-US" dirty="0" err="1"/>
              <a:t>iterable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iter</a:t>
            </a:r>
            <a:r>
              <a:rPr lang="en-US" dirty="0"/>
              <a:t> : It is a </a:t>
            </a:r>
            <a:r>
              <a:rPr lang="en-US" dirty="0" err="1"/>
              <a:t>iterable</a:t>
            </a:r>
            <a:r>
              <a:rPr lang="en-US" dirty="0"/>
              <a:t> which is to be mapped.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263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DC83A07-1B95-E8D2-D93B-F34A14680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463562"/>
            <a:ext cx="3927357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addition(n):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We double all numbers using map()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(addition, numbers)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D7154-8152-C7DE-43F9-4A678545286E}"/>
              </a:ext>
            </a:extLst>
          </p:cNvPr>
          <p:cNvSpPr txBox="1"/>
          <p:nvPr/>
        </p:nvSpPr>
        <p:spPr>
          <a:xfrm>
            <a:off x="6454588" y="914400"/>
            <a:ext cx="443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  <a:p>
            <a:r>
              <a:rPr lang="en-IN" dirty="0"/>
              <a:t>[2, 4, 6, 8]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AE0EFA-95D3-4B01-479B-31CFB73E8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39" y="3548857"/>
            <a:ext cx="5834931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Add two lists using map and lambda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numbers1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numbers2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y: x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y, numbers1, numbers2)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(result))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DED65-1AA1-1B22-6452-7CD16A87D7F0}"/>
              </a:ext>
            </a:extLst>
          </p:cNvPr>
          <p:cNvSpPr txBox="1"/>
          <p:nvPr/>
        </p:nvSpPr>
        <p:spPr>
          <a:xfrm>
            <a:off x="6655199" y="3590363"/>
            <a:ext cx="2246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  <a:p>
            <a:r>
              <a:rPr lang="en-IN" dirty="0"/>
              <a:t>[5, 7, 9]</a:t>
            </a:r>
          </a:p>
        </p:txBody>
      </p:sp>
    </p:spTree>
    <p:extLst>
      <p:ext uri="{BB962C8B-B14F-4D97-AF65-F5344CB8AC3E}">
        <p14:creationId xmlns:p14="http://schemas.microsoft.com/office/powerpoint/2010/main" val="4997379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74AC-CD30-C52F-21FD-6A40B3BD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B819-20A2-2F18-E2A8-FBD477E3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documentation strings (or docstrings) provide a convenient way of associating documentation with Python modules, functions, classes, and methods.</a:t>
            </a:r>
          </a:p>
          <a:p>
            <a:r>
              <a:rPr lang="en-US" dirty="0"/>
              <a:t>The docstrings are declared using ”’triple single quotes”’ or “””triple double quotes””” just below the class, method or function declaration.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7873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59E4-7C38-2EA0-8615-754C682B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Docstrings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DE6D6-B100-3C0C-94F9-91F3949B4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62" y="2345270"/>
            <a:ext cx="6961206" cy="18367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854305-8901-BC17-4245-4A52837799C7}"/>
              </a:ext>
            </a:extLst>
          </p:cNvPr>
          <p:cNvSpPr txBox="1"/>
          <p:nvPr/>
        </p:nvSpPr>
        <p:spPr>
          <a:xfrm>
            <a:off x="989462" y="4988859"/>
            <a:ext cx="6540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  <a:p>
            <a:r>
              <a:rPr lang="en-US" dirty="0"/>
              <a:t>function returns square of give 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6414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D5F3-7E1F-92B0-09E9-618C6A69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Iterators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9D82A-8386-113A-8D2F-35B49F34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iterator is an object that contains a countable number of values.</a:t>
            </a:r>
          </a:p>
          <a:p>
            <a:r>
              <a:rPr lang="en-US" dirty="0" err="1"/>
              <a:t>iter</a:t>
            </a:r>
            <a:r>
              <a:rPr lang="en-US" dirty="0"/>
              <a:t>() method which is used to get an iterator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>next() method is used to move to next 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8400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C007-BC1B-F574-1370-BD38809E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r>
              <a:rPr lang="en-US" dirty="0"/>
              <a:t>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F057-D55E-0AE2-3E4F-72B500BA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pass a variable number of arguments to a function using special symbols. </a:t>
            </a:r>
          </a:p>
          <a:p>
            <a:pPr marL="0" indent="0">
              <a:buNone/>
            </a:pPr>
            <a:r>
              <a:rPr lang="en-US" dirty="0"/>
              <a:t>	*</a:t>
            </a:r>
            <a:r>
              <a:rPr lang="en-US" dirty="0" err="1"/>
              <a:t>args</a:t>
            </a:r>
            <a:r>
              <a:rPr lang="en-US" dirty="0"/>
              <a:t> (Non-Keyword Arguments)</a:t>
            </a:r>
          </a:p>
          <a:p>
            <a:pPr marL="0" indent="0">
              <a:buNone/>
            </a:pPr>
            <a:r>
              <a:rPr lang="en-US" dirty="0"/>
              <a:t>	**</a:t>
            </a:r>
            <a:r>
              <a:rPr lang="en-US" dirty="0" err="1"/>
              <a:t>kwargs</a:t>
            </a:r>
            <a:r>
              <a:rPr lang="en-US" dirty="0"/>
              <a:t> (Keyword Arguments)</a:t>
            </a:r>
          </a:p>
          <a:p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 in function definitions in Python is used to pass a variable number of arguments to a function.</a:t>
            </a:r>
          </a:p>
          <a:p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 in function definitions in Python is used to pass a keyworded, variable-length argument list.</a:t>
            </a:r>
          </a:p>
        </p:txBody>
      </p:sp>
    </p:spTree>
    <p:extLst>
      <p:ext uri="{BB962C8B-B14F-4D97-AF65-F5344CB8AC3E}">
        <p14:creationId xmlns:p14="http://schemas.microsoft.com/office/powerpoint/2010/main" val="18683675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0357F4-735C-41E2-511F-2F016FB961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807694"/>
            <a:ext cx="764632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key, value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kwargs.items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(key, value)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82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Driver code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'Geeks'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'for'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last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'Geeks'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BB2D7A-067E-DAB8-C92C-A5FE194D9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843" y="549580"/>
            <a:ext cx="866583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(arg1,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"First argument 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arg1)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"Next argument through 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:"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'Welcome'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'to'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GeeksforGeeks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19794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A1DB-CBE9-4E64-D7F7-898A1011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and Objects</a:t>
            </a:r>
            <a:br>
              <a:rPr lang="en-IN" b="1" i="0" dirty="0">
                <a:solidFill>
                  <a:srgbClr val="273239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C401-D8C2-67F6-E589-91B9FAFE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object oriented programming language, almost everything in Python is an object, with its properties and methods.</a:t>
            </a:r>
          </a:p>
          <a:p>
            <a:r>
              <a:rPr lang="en-US" dirty="0"/>
              <a:t>A Class is like an object constructor, or a "blueprint" for creating objects.</a:t>
            </a:r>
          </a:p>
          <a:p>
            <a:r>
              <a:rPr lang="en-US" dirty="0"/>
              <a:t>An Object is an instance of a Class. A class is like a blueprint while an instance is a copy of the class with actual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4512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AB97-28E9-F3D7-62A4-87455FEC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 object consists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368B-4F6B-6414-C47D-3C2C2CC9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State: </a:t>
            </a:r>
            <a:r>
              <a:rPr lang="en-US" dirty="0"/>
              <a:t>It is represented by the attributes of an object. It also reflects the properties of an object.</a:t>
            </a:r>
          </a:p>
          <a:p>
            <a:r>
              <a:rPr lang="en-US" b="1" dirty="0" err="1"/>
              <a:t>Behaviour</a:t>
            </a:r>
            <a:r>
              <a:rPr lang="en-US" b="1" dirty="0"/>
              <a:t>:</a:t>
            </a:r>
            <a:r>
              <a:rPr lang="en-US" dirty="0"/>
              <a:t> It is represented by the methods of an object. It also reflects the response of an object to other objects.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73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5063-0281-ABC0-06C8-6E3F5BC2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Procedural Oriented programming language</a:t>
            </a:r>
            <a:b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C6984-3350-6696-22CC-486F964B9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Procedural Oriented Programming (POP) language is derived from structured programming and based upon the procedure call concept.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advantage of POP language is that it helps programmers to easily track the program flow</a:t>
            </a:r>
            <a:endParaRPr lang="en-IN" b="1" dirty="0">
              <a:solidFill>
                <a:srgbClr val="333333"/>
              </a:solidFill>
              <a:latin typeface="inter-bold"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Example:</a:t>
            </a:r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 C, FORTRAN, Basic, Pascal, etc.</a:t>
            </a:r>
            <a:endParaRPr lang="en-IN" b="1" i="0" dirty="0">
              <a:solidFill>
                <a:srgbClr val="333333"/>
              </a:solidFill>
              <a:effectLst/>
              <a:latin typeface="inter-bold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6888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7AD9-25CB-22FB-03B6-C14F28ED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246595" cy="1320800"/>
          </a:xfrm>
        </p:spPr>
        <p:txBody>
          <a:bodyPr>
            <a:normAutofit/>
          </a:bodyPr>
          <a:lstStyle/>
          <a:p>
            <a:r>
              <a:rPr lang="en-IN" dirty="0"/>
              <a:t>Class and Instance Attribute/Variables</a:t>
            </a:r>
            <a:b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7CBF-A1C3-4AA1-4215-169790D9B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7776"/>
            <a:ext cx="8596668" cy="48947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instance attribute is a Python variable belonging to one, and only one, object. This variable is only accessible in the scope of this object, and it’s defined inside the constructor function, __</a:t>
            </a:r>
            <a:r>
              <a:rPr lang="en-US" dirty="0" err="1"/>
              <a:t>init</a:t>
            </a:r>
            <a:r>
              <a:rPr lang="en-US" dirty="0"/>
              <a:t>__(self) of the class.</a:t>
            </a:r>
          </a:p>
          <a:p>
            <a:r>
              <a:rPr lang="en-US" dirty="0"/>
              <a:t>A class attribute is a Python variable that belongs to a class rather than a particular object. It’s shared between all the objects of this class and is defined outside the constructor function, __</a:t>
            </a:r>
            <a:r>
              <a:rPr lang="en-US" dirty="0" err="1"/>
              <a:t>init</a:t>
            </a:r>
            <a:r>
              <a:rPr lang="en-US" dirty="0"/>
              <a:t>__(self), of the class.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class </a:t>
            </a:r>
            <a:r>
              <a:rPr lang="en-US" dirty="0" err="1"/>
              <a:t>ExampleClass</a:t>
            </a:r>
            <a:r>
              <a:rPr lang="en-US" dirty="0"/>
              <a:t>(object):</a:t>
            </a:r>
          </a:p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/>
              <a:t>class_attr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/>
              <a:t>	  	  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instance_attr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	    		</a:t>
            </a:r>
            <a:r>
              <a:rPr lang="en-US" dirty="0" err="1"/>
              <a:t>self.instance_attr</a:t>
            </a:r>
            <a:r>
              <a:rPr lang="en-US" dirty="0"/>
              <a:t> = </a:t>
            </a:r>
            <a:r>
              <a:rPr lang="en-US" dirty="0" err="1"/>
              <a:t>instance_attr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instance_attr</a:t>
            </a:r>
            <a:r>
              <a:rPr lang="en-US" dirty="0"/>
              <a:t> is an instance attribute defined inside the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r>
              <a:rPr lang="en-US" dirty="0" err="1"/>
              <a:t>class_attr</a:t>
            </a:r>
            <a:r>
              <a:rPr lang="en-US" dirty="0"/>
              <a:t> is a class attribute defined outside the __int__.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37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E242-1999-3A6F-5617-362A7161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Object-Oriented Programming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3789-5F9B-6476-899A-C447C79C9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Its based upon the objects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In this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programming language, programs are divided into small parts called objects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used to implement real-world entities like inheritance, polymorphism, abstraction, etc.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main advantage of object-oriented programming is that OOP is faster and easier to execute, maintain, modify, as well as debug.</a:t>
            </a:r>
          </a:p>
          <a:p>
            <a:r>
              <a:rPr lang="fr-FR" b="1" i="0" dirty="0">
                <a:solidFill>
                  <a:srgbClr val="333333"/>
                </a:solidFill>
                <a:effectLst/>
                <a:latin typeface="inter-bold"/>
              </a:rPr>
              <a:t>Example:</a:t>
            </a:r>
            <a:r>
              <a:rPr lang="fr-FR" b="0" i="0" dirty="0">
                <a:solidFill>
                  <a:srgbClr val="333333"/>
                </a:solidFill>
                <a:effectLst/>
                <a:latin typeface="inter-regular"/>
              </a:rPr>
              <a:t> C++, Java, Python, C#,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09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5215-E9F8-0419-82CA-280AA0D3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inter-bold"/>
              </a:rPr>
              <a:t>Natural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CA9F-9EB4-089A-2A25-71E8B8C61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Natural language is a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part of human languages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such as English, Russian, German, and Japanese.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used by machines to understand, manipulate, and interpret human's language.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used by developers to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perform tasks such as translation, automatic summarization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2219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1092</TotalTime>
  <Words>3688</Words>
  <Application>Microsoft Office PowerPoint</Application>
  <PresentationFormat>Widescreen</PresentationFormat>
  <Paragraphs>433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7" baseType="lpstr">
      <vt:lpstr>Arial</vt:lpstr>
      <vt:lpstr>Candara</vt:lpstr>
      <vt:lpstr>Consolas</vt:lpstr>
      <vt:lpstr>erdana</vt:lpstr>
      <vt:lpstr>euclid_circular_a</vt:lpstr>
      <vt:lpstr>inter-bold</vt:lpstr>
      <vt:lpstr>inter-regular</vt:lpstr>
      <vt:lpstr>Lato</vt:lpstr>
      <vt:lpstr>Lucida Grande</vt:lpstr>
      <vt:lpstr>Nunito</vt:lpstr>
      <vt:lpstr>Segoe UI</vt:lpstr>
      <vt:lpstr>Source Sans Pro</vt:lpstr>
      <vt:lpstr>Trebuchet MS</vt:lpstr>
      <vt:lpstr>urw-din</vt:lpstr>
      <vt:lpstr>Verdana</vt:lpstr>
      <vt:lpstr>Wingdings 3</vt:lpstr>
      <vt:lpstr>Facet</vt:lpstr>
      <vt:lpstr> </vt:lpstr>
      <vt:lpstr>Programming Language</vt:lpstr>
      <vt:lpstr>Types of programming language </vt:lpstr>
      <vt:lpstr>Low-level programming language </vt:lpstr>
      <vt:lpstr>2. High-level programming language </vt:lpstr>
      <vt:lpstr>A high-level language is further divided into three parts </vt:lpstr>
      <vt:lpstr>Procedural Oriented programming language </vt:lpstr>
      <vt:lpstr>Object-Oriented Programming language</vt:lpstr>
      <vt:lpstr>Natural language</vt:lpstr>
      <vt:lpstr>Python</vt:lpstr>
      <vt:lpstr>What is Python?</vt:lpstr>
      <vt:lpstr>What can Python do?</vt:lpstr>
      <vt:lpstr>Why Python?</vt:lpstr>
      <vt:lpstr>PowerPoint Presentation</vt:lpstr>
      <vt:lpstr>Good to know </vt:lpstr>
      <vt:lpstr>Data Types.</vt:lpstr>
      <vt:lpstr>Data Structures in python</vt:lpstr>
      <vt:lpstr>PowerPoint Presentation</vt:lpstr>
      <vt:lpstr>PowerPoint Presentation</vt:lpstr>
      <vt:lpstr>PowerPoint Presentation</vt:lpstr>
      <vt:lpstr>List</vt:lpstr>
      <vt:lpstr>List Indexing</vt:lpstr>
      <vt:lpstr>List Slicing</vt:lpstr>
      <vt:lpstr>Functions</vt:lpstr>
      <vt:lpstr>Function Syntax</vt:lpstr>
      <vt:lpstr>Recursion A function call itself is called recursion.</vt:lpstr>
      <vt:lpstr>Types of Operators in Python</vt:lpstr>
      <vt:lpstr>Arithmetic Operators</vt:lpstr>
      <vt:lpstr>Comparison Operators </vt:lpstr>
      <vt:lpstr>Logical Operators </vt:lpstr>
      <vt:lpstr>Bitwise Operators </vt:lpstr>
      <vt:lpstr>Assignment Operators </vt:lpstr>
      <vt:lpstr>Identity Operators</vt:lpstr>
      <vt:lpstr>Membership Operators</vt:lpstr>
      <vt:lpstr>Conditional Statements</vt:lpstr>
      <vt:lpstr>PowerPoint Presentation</vt:lpstr>
      <vt:lpstr>Loops</vt:lpstr>
      <vt:lpstr>Loop flow chart</vt:lpstr>
      <vt:lpstr>For loop loops through a block of code a number of times</vt:lpstr>
      <vt:lpstr>For loop</vt:lpstr>
      <vt:lpstr>for loop with else </vt:lpstr>
      <vt:lpstr>While loop A while loop is used to execute a block of statements repeatedly until a given condition is satisfied. And when the condition becomes false, it will terminate the loop.</vt:lpstr>
      <vt:lpstr>While loop with else </vt:lpstr>
      <vt:lpstr>do while in python</vt:lpstr>
      <vt:lpstr>Do while example</vt:lpstr>
      <vt:lpstr>Nested for loop syntax</vt:lpstr>
      <vt:lpstr>Nested loop flow chart</vt:lpstr>
      <vt:lpstr>Nested for loop example</vt:lpstr>
      <vt:lpstr>Control statements</vt:lpstr>
      <vt:lpstr>Break The break statement is used to terminate the loop or statement in which it is present.</vt:lpstr>
      <vt:lpstr>Continue continue statement is opposite to that of break statement, instead of terminating the loop, it forces to execute the next iteration of the loop. </vt:lpstr>
      <vt:lpstr>Pass As the name suggests pass statement simply does nothing. </vt:lpstr>
      <vt:lpstr>  Lambda function  </vt:lpstr>
      <vt:lpstr>Exception handling</vt:lpstr>
      <vt:lpstr>Try exception syntax</vt:lpstr>
      <vt:lpstr>PowerPoint Presentation</vt:lpstr>
      <vt:lpstr>Sets</vt:lpstr>
      <vt:lpstr>Sets syntax</vt:lpstr>
      <vt:lpstr>Set methods</vt:lpstr>
      <vt:lpstr>PowerPoint Presentation</vt:lpstr>
      <vt:lpstr>Map function</vt:lpstr>
      <vt:lpstr>PowerPoint Presentation</vt:lpstr>
      <vt:lpstr>Docstrings</vt:lpstr>
      <vt:lpstr>Docstrings Example</vt:lpstr>
      <vt:lpstr>Iterators </vt:lpstr>
      <vt:lpstr>*args and **kwargs in Python</vt:lpstr>
      <vt:lpstr>PowerPoint Presentation</vt:lpstr>
      <vt:lpstr>Classes and Objects </vt:lpstr>
      <vt:lpstr>An object consists</vt:lpstr>
      <vt:lpstr>Class and Instance Attribute/Variables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Logic360</dc:creator>
  <cp:lastModifiedBy>Dinesh kumar</cp:lastModifiedBy>
  <cp:revision>30</cp:revision>
  <dcterms:created xsi:type="dcterms:W3CDTF">2023-03-29T18:30:37Z</dcterms:created>
  <dcterms:modified xsi:type="dcterms:W3CDTF">2023-05-02T15:10:50Z</dcterms:modified>
</cp:coreProperties>
</file>