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0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43160" y="1529252"/>
            <a:ext cx="8505679" cy="161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73900" y="0"/>
            <a:ext cx="5115697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7062" y="0"/>
            <a:ext cx="5234937" cy="61652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43825" y="2659381"/>
            <a:ext cx="4943475" cy="4197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4991" y="77358"/>
            <a:ext cx="9042016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2873" y="1371992"/>
            <a:ext cx="10255885" cy="4678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953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Blockchain </a:t>
            </a:r>
            <a:r>
              <a:rPr spc="-10" dirty="0"/>
              <a:t>Technology </a:t>
            </a:r>
            <a:r>
              <a:rPr spc="-5" dirty="0"/>
              <a:t>in </a:t>
            </a:r>
            <a:r>
              <a:rPr dirty="0"/>
              <a:t> </a:t>
            </a:r>
            <a:r>
              <a:rPr spc="-10" dirty="0"/>
              <a:t>Telehealth</a:t>
            </a:r>
            <a:r>
              <a:rPr spc="-60" dirty="0"/>
              <a:t>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5" dirty="0"/>
              <a:t>Telemedicine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14494" y="4128550"/>
            <a:ext cx="36068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NAGA</a:t>
            </a:r>
            <a:r>
              <a:rPr sz="2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PRANEETH</a:t>
            </a:r>
            <a:r>
              <a:rPr sz="2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CHEELA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107" y="346893"/>
            <a:ext cx="313880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PROBLEM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228600" y="1109047"/>
            <a:ext cx="11506200" cy="447571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0">
              <a:lnSpc>
                <a:spcPct val="80000"/>
              </a:lnSpc>
              <a:spcBef>
                <a:spcPts val="625"/>
              </a:spcBef>
              <a:buClr>
                <a:srgbClr val="4AB0BC"/>
              </a:buClr>
              <a:buSzPct val="102272"/>
              <a:tabLst>
                <a:tab pos="240665" algn="l"/>
                <a:tab pos="241300" algn="l"/>
              </a:tabLst>
            </a:pPr>
            <a:endParaRPr lang="en-US" sz="22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065" marR="50800">
              <a:lnSpc>
                <a:spcPct val="80000"/>
              </a:lnSpc>
              <a:spcBef>
                <a:spcPts val="625"/>
              </a:spcBef>
              <a:buClr>
                <a:srgbClr val="4AB0BC"/>
              </a:buClr>
              <a:buSzPct val="102272"/>
              <a:tabLst>
                <a:tab pos="240665" algn="l"/>
                <a:tab pos="241300" algn="l"/>
              </a:tabLst>
            </a:pP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Have you ever thought about</a:t>
            </a:r>
            <a:r>
              <a:rPr lang="en-IN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incorporation of a blockchain-based decentralized identification and data management system that provides a strong solution to telemedicine security and privacy concerns?</a:t>
            </a:r>
            <a:endParaRPr lang="en-US" sz="2000" spc="-5" dirty="0">
              <a:solidFill>
                <a:schemeClr val="bg1"/>
              </a:solidFill>
              <a:latin typeface="Arial MT"/>
              <a:cs typeface="Arial MT"/>
            </a:endParaRPr>
          </a:p>
          <a:p>
            <a:pPr marL="240665" marR="50800" indent="-228600">
              <a:lnSpc>
                <a:spcPct val="80000"/>
              </a:lnSpc>
              <a:spcBef>
                <a:spcPts val="625"/>
              </a:spcBef>
              <a:buClr>
                <a:srgbClr val="4AB0BC"/>
              </a:buClr>
              <a:buSzPct val="102272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pandemic of COVID-19 has posed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substantial challenges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 the healthcare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sector.</a:t>
            </a:r>
            <a:endParaRPr sz="2000" dirty="0">
              <a:latin typeface="Arial MT"/>
              <a:cs typeface="Arial MT"/>
            </a:endParaRPr>
          </a:p>
          <a:p>
            <a:pPr marL="240665" marR="5080" indent="-228600">
              <a:lnSpc>
                <a:spcPct val="80000"/>
              </a:lnSpc>
              <a:spcBef>
                <a:spcPts val="1000"/>
              </a:spcBef>
              <a:buClr>
                <a:srgbClr val="4AB0BC"/>
              </a:buClr>
              <a:buSzPct val="102272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necessity to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sustain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patient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care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while limiting infection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spread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has become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urgent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concern.</a:t>
            </a:r>
            <a:endParaRPr sz="2000" dirty="0">
              <a:latin typeface="Arial MT"/>
              <a:cs typeface="Arial MT"/>
            </a:endParaRPr>
          </a:p>
          <a:p>
            <a:pPr marL="240665" marR="217804" indent="-228600">
              <a:lnSpc>
                <a:spcPct val="80000"/>
              </a:lnSpc>
              <a:spcBef>
                <a:spcPts val="1000"/>
              </a:spcBef>
              <a:buClr>
                <a:srgbClr val="4AB0BC"/>
              </a:buClr>
              <a:buSzPct val="102272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During 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crisis,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telehealth and telemedicine technology emerged as possible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alternatives.</a:t>
            </a:r>
            <a:endParaRPr sz="2000" dirty="0">
              <a:latin typeface="Arial MT"/>
              <a:cs typeface="Arial MT"/>
            </a:endParaRPr>
          </a:p>
          <a:p>
            <a:pPr marL="240665" marR="226695" indent="-228600">
              <a:lnSpc>
                <a:spcPct val="80000"/>
              </a:lnSpc>
              <a:spcBef>
                <a:spcPts val="1000"/>
              </a:spcBef>
              <a:buClr>
                <a:srgbClr val="4AB0BC"/>
              </a:buClr>
              <a:buSzPct val="102272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These technologies enable patients to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communicate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with healthcare providers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remotely,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lowering the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danger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viral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exposure.</a:t>
            </a:r>
            <a:endParaRPr sz="2000" dirty="0">
              <a:latin typeface="Arial MT"/>
              <a:cs typeface="Arial MT"/>
            </a:endParaRPr>
          </a:p>
          <a:p>
            <a:pPr marL="240665" marR="439420" indent="-228600">
              <a:lnSpc>
                <a:spcPct val="77500"/>
              </a:lnSpc>
              <a:spcBef>
                <a:spcPts val="1135"/>
              </a:spcBef>
              <a:buClr>
                <a:srgbClr val="4AB0BC"/>
              </a:buClr>
              <a:buSzPct val="102272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Telehealth enhances healthcare efficiency by allowing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remote consultations, </a:t>
            </a:r>
            <a:r>
              <a:rPr sz="20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lowering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wait times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increasing access 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care.</a:t>
            </a:r>
            <a:endParaRPr sz="2000" dirty="0">
              <a:latin typeface="Arial MT"/>
              <a:cs typeface="Arial MT"/>
            </a:endParaRPr>
          </a:p>
          <a:p>
            <a:pPr marL="240665" marR="319405" indent="-228600">
              <a:lnSpc>
                <a:spcPct val="80000"/>
              </a:lnSpc>
              <a:spcBef>
                <a:spcPts val="1000"/>
              </a:spcBef>
              <a:buClr>
                <a:srgbClr val="4AB0BC"/>
              </a:buClr>
              <a:buSzPct val="102272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However, as telemedicine has grown in popularity, there have been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concerns</a:t>
            </a:r>
            <a:r>
              <a:rPr lang="en-US"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confidentiality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health data.</a:t>
            </a:r>
            <a:endParaRPr sz="2000" dirty="0">
              <a:latin typeface="Arial MT"/>
              <a:cs typeface="Arial MT"/>
            </a:endParaRPr>
          </a:p>
          <a:p>
            <a:pPr marL="240665" marR="843280" indent="-228600">
              <a:lnSpc>
                <a:spcPct val="80000"/>
              </a:lnSpc>
              <a:spcBef>
                <a:spcPts val="1000"/>
              </a:spcBef>
              <a:buClr>
                <a:srgbClr val="4AB0BC"/>
              </a:buClr>
              <a:buSzPct val="102272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Data breaches and identity theft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occur as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 result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 weak encryption</a:t>
            </a:r>
            <a:r>
              <a:rPr lang="en-US"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employed in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telemedicine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platforms.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74283"/>
            <a:ext cx="9752063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64155" marR="5080" indent="-2752090">
              <a:lnSpc>
                <a:spcPct val="100000"/>
              </a:lnSpc>
              <a:spcBef>
                <a:spcPts val="100"/>
              </a:spcBef>
            </a:pPr>
            <a:r>
              <a:rPr lang="en-US" sz="3200" spc="-10" dirty="0"/>
              <a:t>SOLUTION: </a:t>
            </a:r>
            <a:r>
              <a:rPr sz="3200" spc="-10" dirty="0"/>
              <a:t>Blockchain</a:t>
            </a:r>
            <a:r>
              <a:rPr sz="3200" spc="-40" dirty="0"/>
              <a:t> </a:t>
            </a:r>
            <a:r>
              <a:rPr sz="3200" spc="-10" dirty="0"/>
              <a:t>Technology</a:t>
            </a:r>
            <a:r>
              <a:rPr sz="3200" spc="-40" dirty="0"/>
              <a:t> </a:t>
            </a:r>
            <a:r>
              <a:rPr sz="3200" spc="-10" dirty="0"/>
              <a:t>for</a:t>
            </a:r>
            <a:r>
              <a:rPr sz="3200" spc="-35" dirty="0"/>
              <a:t> </a:t>
            </a:r>
            <a:r>
              <a:rPr sz="3200" spc="-10" dirty="0"/>
              <a:t>Secure </a:t>
            </a:r>
            <a:r>
              <a:rPr sz="3200" spc="-1290" dirty="0"/>
              <a:t> </a:t>
            </a:r>
            <a:r>
              <a:rPr sz="3200" spc="-10" dirty="0"/>
              <a:t>Telemedicine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2873" y="1371992"/>
            <a:ext cx="10255885" cy="5104987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buClr>
                <a:srgbClr val="4AB0BC"/>
              </a:buClr>
              <a:buSzPct val="102631"/>
              <a:tabLst>
                <a:tab pos="354965" algn="l"/>
                <a:tab pos="355600" algn="l"/>
              </a:tabLst>
            </a:pPr>
            <a:r>
              <a:rPr lang="en-US" spc="-5" dirty="0"/>
              <a:t>Well after going through problem what I thought of the solution was:</a:t>
            </a:r>
          </a:p>
          <a:p>
            <a:pPr marL="355600" indent="-342900">
              <a:lnSpc>
                <a:spcPct val="100000"/>
              </a:lnSpc>
              <a:spcBef>
                <a:spcPts val="1025"/>
              </a:spcBef>
              <a:buClr>
                <a:srgbClr val="4AB0BC"/>
              </a:buClr>
              <a:buSzPct val="102631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Blockchain</a:t>
            </a:r>
            <a:r>
              <a:rPr spc="-20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tamper-proof</a:t>
            </a:r>
            <a:r>
              <a:rPr spc="-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dirty="0"/>
              <a:t>secure</a:t>
            </a:r>
            <a:r>
              <a:rPr spc="-15" dirty="0"/>
              <a:t> </a:t>
            </a:r>
            <a:r>
              <a:rPr spc="-5" dirty="0"/>
              <a:t>distributed</a:t>
            </a:r>
            <a:r>
              <a:rPr spc="-10" dirty="0"/>
              <a:t> </a:t>
            </a:r>
            <a:r>
              <a:rPr spc="-5" dirty="0"/>
              <a:t>ledger</a:t>
            </a:r>
            <a:r>
              <a:rPr spc="-15" dirty="0"/>
              <a:t> </a:t>
            </a:r>
            <a:r>
              <a:rPr dirty="0"/>
              <a:t>system.</a:t>
            </a:r>
          </a:p>
          <a:p>
            <a:pPr marL="355600" marR="208279" indent="-342900">
              <a:lnSpc>
                <a:spcPct val="103000"/>
              </a:lnSpc>
              <a:spcBef>
                <a:spcPts val="930"/>
              </a:spcBef>
              <a:buClr>
                <a:srgbClr val="4AB0BC"/>
              </a:buClr>
              <a:buSzPct val="102631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It </a:t>
            </a:r>
            <a:r>
              <a:rPr dirty="0"/>
              <a:t>streamlines </a:t>
            </a:r>
            <a:r>
              <a:rPr spc="-5" dirty="0"/>
              <a:t>asset tracking and transaction </a:t>
            </a:r>
            <a:r>
              <a:rPr dirty="0"/>
              <a:t>recording </a:t>
            </a:r>
            <a:r>
              <a:rPr spc="-5" dirty="0"/>
              <a:t>by using </a:t>
            </a:r>
            <a:r>
              <a:rPr dirty="0"/>
              <a:t>a </a:t>
            </a:r>
            <a:r>
              <a:rPr spc="-5" dirty="0"/>
              <a:t>decentralised, immutable </a:t>
            </a:r>
            <a:r>
              <a:rPr spc="-515" dirty="0"/>
              <a:t> </a:t>
            </a:r>
            <a:r>
              <a:rPr spc="-5" dirty="0"/>
              <a:t>database.</a:t>
            </a:r>
          </a:p>
          <a:p>
            <a:pPr marL="355600" marR="145415" indent="-342900">
              <a:lnSpc>
                <a:spcPct val="100000"/>
              </a:lnSpc>
              <a:spcBef>
                <a:spcPts val="935"/>
              </a:spcBef>
              <a:buClr>
                <a:srgbClr val="4AB0BC"/>
              </a:buClr>
              <a:buSzPct val="102631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Each block, which forms an interconnected </a:t>
            </a:r>
            <a:r>
              <a:rPr dirty="0"/>
              <a:t>chain, comprises </a:t>
            </a:r>
            <a:r>
              <a:rPr spc="-5" dirty="0"/>
              <a:t>transaction data, </a:t>
            </a:r>
            <a:r>
              <a:rPr dirty="0"/>
              <a:t>a </a:t>
            </a:r>
            <a:r>
              <a:rPr spc="-5" dirty="0"/>
              <a:t>timestamp, </a:t>
            </a:r>
            <a:r>
              <a:rPr spc="-51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cryptographic</a:t>
            </a:r>
            <a:r>
              <a:rPr spc="-5" dirty="0"/>
              <a:t> hash of the</a:t>
            </a:r>
            <a:r>
              <a:rPr spc="-10" dirty="0"/>
              <a:t> </a:t>
            </a:r>
            <a:r>
              <a:rPr spc="-5" dirty="0"/>
              <a:t>previous block.</a:t>
            </a: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4AB0BC"/>
              </a:buClr>
              <a:buSzPct val="102631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Transactions</a:t>
            </a:r>
            <a:r>
              <a:rPr spc="-10" dirty="0"/>
              <a:t> </a:t>
            </a:r>
            <a:r>
              <a:rPr spc="-5" dirty="0"/>
              <a:t>on</a:t>
            </a:r>
            <a:r>
              <a:rPr spc="-10" dirty="0"/>
              <a:t> </a:t>
            </a:r>
            <a:r>
              <a:rPr spc="-5" dirty="0"/>
              <a:t>the</a:t>
            </a:r>
            <a:r>
              <a:rPr spc="-10" dirty="0"/>
              <a:t> </a:t>
            </a:r>
            <a:r>
              <a:rPr spc="-5" dirty="0"/>
              <a:t>blockchain</a:t>
            </a:r>
            <a:r>
              <a:rPr spc="-10" dirty="0"/>
              <a:t> </a:t>
            </a:r>
            <a:r>
              <a:rPr spc="-5" dirty="0"/>
              <a:t>are</a:t>
            </a:r>
            <a:r>
              <a:rPr spc="-10" dirty="0"/>
              <a:t> </a:t>
            </a:r>
            <a:r>
              <a:rPr spc="-5" dirty="0"/>
              <a:t>irreversible,</a:t>
            </a:r>
            <a:r>
              <a:rPr spc="-10" dirty="0"/>
              <a:t> </a:t>
            </a:r>
            <a:r>
              <a:rPr spc="-5" dirty="0"/>
              <a:t>assuring</a:t>
            </a:r>
            <a:r>
              <a:rPr spc="-10" dirty="0"/>
              <a:t> </a:t>
            </a:r>
            <a:r>
              <a:rPr spc="-5" dirty="0"/>
              <a:t>data</a:t>
            </a:r>
            <a:r>
              <a:rPr spc="-10" dirty="0"/>
              <a:t> </a:t>
            </a:r>
            <a:r>
              <a:rPr spc="-5" dirty="0"/>
              <a:t>integrity</a:t>
            </a:r>
            <a:r>
              <a:rPr spc="-10" dirty="0"/>
              <a:t> </a:t>
            </a:r>
            <a:r>
              <a:rPr spc="-5" dirty="0"/>
              <a:t>and immutability.</a:t>
            </a:r>
          </a:p>
          <a:p>
            <a:pPr marL="355600" marR="778510" indent="-342900">
              <a:lnSpc>
                <a:spcPct val="100000"/>
              </a:lnSpc>
              <a:spcBef>
                <a:spcPts val="1000"/>
              </a:spcBef>
              <a:buClr>
                <a:srgbClr val="4AB0BC"/>
              </a:buClr>
              <a:buSzPct val="102631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The distributed design of blockchain enables the </a:t>
            </a:r>
            <a:r>
              <a:rPr dirty="0"/>
              <a:t>secure </a:t>
            </a:r>
            <a:r>
              <a:rPr spc="-5" dirty="0"/>
              <a:t>and </a:t>
            </a:r>
            <a:r>
              <a:rPr dirty="0"/>
              <a:t>verified sharing </a:t>
            </a:r>
            <a:r>
              <a:rPr spc="-5" dirty="0"/>
              <a:t>of health </a:t>
            </a:r>
            <a:r>
              <a:rPr spc="-515" dirty="0"/>
              <a:t> </a:t>
            </a:r>
            <a:r>
              <a:rPr dirty="0"/>
              <a:t>records</a:t>
            </a:r>
            <a:r>
              <a:rPr spc="-10" dirty="0"/>
              <a:t> </a:t>
            </a:r>
            <a:r>
              <a:rPr spc="-5" dirty="0"/>
              <a:t>among </a:t>
            </a:r>
            <a:r>
              <a:rPr dirty="0"/>
              <a:t>varied</a:t>
            </a:r>
            <a:r>
              <a:rPr spc="-5" dirty="0"/>
              <a:t> individuals.</a:t>
            </a:r>
          </a:p>
          <a:p>
            <a:pPr marL="355600" marR="5080" indent="-342900">
              <a:lnSpc>
                <a:spcPct val="100000"/>
              </a:lnSpc>
              <a:spcBef>
                <a:spcPts val="1000"/>
              </a:spcBef>
              <a:buClr>
                <a:srgbClr val="4AB0BC"/>
              </a:buClr>
              <a:buSzPct val="102631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Telemedicine uses blockchain to provide </a:t>
            </a:r>
            <a:r>
              <a:rPr dirty="0"/>
              <a:t>cost-effective services, reduce </a:t>
            </a:r>
            <a:r>
              <a:rPr spc="-5" dirty="0"/>
              <a:t>access barriers, and </a:t>
            </a:r>
            <a:r>
              <a:rPr spc="-5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spc="-5" dirty="0"/>
              <a:t>the </a:t>
            </a:r>
            <a:r>
              <a:rPr dirty="0"/>
              <a:t>risk</a:t>
            </a:r>
            <a:r>
              <a:rPr spc="-5" dirty="0"/>
              <a:t> of infectious disease</a:t>
            </a:r>
            <a:r>
              <a:rPr spc="-10" dirty="0"/>
              <a:t> </a:t>
            </a:r>
            <a:r>
              <a:rPr spc="-5" dirty="0"/>
              <a:t>exposure.</a:t>
            </a:r>
          </a:p>
          <a:p>
            <a:pPr marL="355600" marR="13970" indent="-342900">
              <a:lnSpc>
                <a:spcPct val="101499"/>
              </a:lnSpc>
              <a:spcBef>
                <a:spcPts val="965"/>
              </a:spcBef>
              <a:buClr>
                <a:srgbClr val="4AB0BC"/>
              </a:buClr>
              <a:buSzPct val="102631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Blockchain has the potential to address telehealth and telemedicine difficulties by providing </a:t>
            </a:r>
            <a:r>
              <a:rPr dirty="0"/>
              <a:t>a </a:t>
            </a:r>
            <a:r>
              <a:rPr spc="-515" dirty="0"/>
              <a:t> </a:t>
            </a:r>
            <a:r>
              <a:rPr dirty="0"/>
              <a:t>secure means </a:t>
            </a:r>
            <a:r>
              <a:rPr spc="-5" dirty="0"/>
              <a:t>of </a:t>
            </a:r>
            <a:r>
              <a:rPr dirty="0"/>
              <a:t>storing </a:t>
            </a:r>
            <a:r>
              <a:rPr spc="-5" dirty="0"/>
              <a:t>and </a:t>
            </a:r>
            <a:r>
              <a:rPr dirty="0"/>
              <a:t>sharing </a:t>
            </a:r>
            <a:r>
              <a:rPr spc="-5" dirty="0"/>
              <a:t>patient data, improving </a:t>
            </a:r>
            <a:r>
              <a:rPr dirty="0"/>
              <a:t>service </a:t>
            </a:r>
            <a:r>
              <a:rPr spc="-5" dirty="0"/>
              <a:t>quality, and protecting </a:t>
            </a:r>
            <a:r>
              <a:rPr dirty="0"/>
              <a:t> </a:t>
            </a:r>
            <a:r>
              <a:rPr spc="-5" dirty="0"/>
              <a:t>patient</a:t>
            </a:r>
            <a:r>
              <a:rPr spc="-10" dirty="0"/>
              <a:t> </a:t>
            </a:r>
            <a:r>
              <a:rPr spc="-5" dirty="0"/>
              <a:t>privacy.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5800" y="381000"/>
            <a:ext cx="10389235" cy="567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18770" indent="-342900">
              <a:lnSpc>
                <a:spcPct val="110000"/>
              </a:lnSpc>
              <a:spcBef>
                <a:spcPts val="1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Blockchain technology allows for the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secure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digitization of healthcare and telemedicine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networks.</a:t>
            </a:r>
            <a:endParaRPr sz="1200" dirty="0">
              <a:latin typeface="Arial MT"/>
              <a:cs typeface="Arial MT"/>
            </a:endParaRPr>
          </a:p>
          <a:p>
            <a:pPr marL="355600" marR="205740" indent="-342900">
              <a:lnSpc>
                <a:spcPct val="11000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Decentralized identity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management,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encrypted data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storage, smart contracts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for access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control,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and an immutable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audit trail are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components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of the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solution.</a:t>
            </a:r>
            <a:endParaRPr sz="1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1000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Decentralized Identity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Management: A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blockchain-based identity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system records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patients' </a:t>
            </a:r>
            <a:r>
              <a:rPr sz="12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healthcare providers' unique digital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identities.</a:t>
            </a:r>
            <a:endParaRPr sz="1200" dirty="0">
              <a:latin typeface="Arial MT"/>
              <a:cs typeface="Arial MT"/>
            </a:endParaRPr>
          </a:p>
          <a:p>
            <a:pPr marL="355600" marR="612775" indent="-342900">
              <a:lnSpc>
                <a:spcPct val="11000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Encrypted Data Storage: Sensitive health data is encrypted and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safely stored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on the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blockchain.</a:t>
            </a:r>
            <a:endParaRPr sz="1200" dirty="0">
              <a:latin typeface="Arial MT"/>
              <a:cs typeface="Arial MT"/>
            </a:endParaRPr>
          </a:p>
          <a:p>
            <a:pPr marL="355600" marR="366395" indent="-342900">
              <a:lnSpc>
                <a:spcPct val="11000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Blockchain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smart contracts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automate data access permissions, guaranteeing that only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authorized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parties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read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or edit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health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1200" dirty="0">
              <a:latin typeface="Arial MT"/>
              <a:cs typeface="Arial MT"/>
            </a:endParaRPr>
          </a:p>
          <a:p>
            <a:pPr marL="355600" marR="244475" indent="-342900">
              <a:lnSpc>
                <a:spcPct val="11000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Immutable Audit Trail: To ensure accountability, the blockchain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records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all data access, </a:t>
            </a:r>
            <a:r>
              <a:rPr sz="12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updates,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and transfers,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resulting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tamper-proof audit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trail.</a:t>
            </a:r>
            <a:endParaRPr lang="en-US" sz="1200" spc="-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355600" marR="502920" indent="-342900">
              <a:lnSpc>
                <a:spcPts val="2160"/>
              </a:lnSpc>
              <a:spcBef>
                <a:spcPts val="37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To guarantee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successful virtual care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and health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monitoring,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telemedicine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relies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secure </a:t>
            </a:r>
            <a:r>
              <a:rPr lang="en-US" sz="12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Electronic</a:t>
            </a:r>
            <a:r>
              <a:rPr lang="en-US"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Health Records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(EHRs).</a:t>
            </a:r>
            <a:endParaRPr lang="en-US" sz="1200" dirty="0">
              <a:latin typeface="Arial MT"/>
              <a:cs typeface="Arial MT"/>
            </a:endParaRPr>
          </a:p>
          <a:p>
            <a:pPr marL="355600" marR="135890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Traditional permission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management solutions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are plagued by issues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such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as lengthy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sharing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processes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 lack of trust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in third-party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servers.</a:t>
            </a:r>
            <a:endParaRPr lang="en-US" sz="1200" dirty="0">
              <a:latin typeface="Arial MT"/>
              <a:cs typeface="Arial MT"/>
            </a:endParaRPr>
          </a:p>
          <a:p>
            <a:pPr marL="355600" marR="869315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By eliminating intermediaries and increasing trust in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consent management,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blockchain presents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 possible alternative.</a:t>
            </a:r>
            <a:endParaRPr lang="en-US" sz="1200" dirty="0">
              <a:latin typeface="Arial MT"/>
              <a:cs typeface="Arial MT"/>
            </a:endParaRPr>
          </a:p>
          <a:p>
            <a:pPr marL="355600" marR="5080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The intrinsic qualities of blockchain,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such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as immutability, traceability, and transparency, allow for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rapid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 audit trials for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compliance.</a:t>
            </a:r>
            <a:endParaRPr lang="en-US" sz="1200" dirty="0">
              <a:latin typeface="Arial MT"/>
              <a:cs typeface="Arial MT"/>
            </a:endParaRPr>
          </a:p>
          <a:p>
            <a:pPr marL="355600" marR="443230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The healthcare industry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may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improve data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security, streamline consent management,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strengthen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patient trust in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telemedicine by implementing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blockchain.</a:t>
            </a:r>
            <a:endParaRPr lang="en-US" sz="1200" dirty="0">
              <a:latin typeface="Arial MT"/>
              <a:cs typeface="Arial MT"/>
            </a:endParaRPr>
          </a:p>
          <a:p>
            <a:pPr marL="355600" marR="916305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Blockchain delivers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unified and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consistent view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of patient EHRs for all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stakeholders, </a:t>
            </a:r>
            <a:r>
              <a:rPr lang="en-US" sz="12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overcoming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data-sharing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constraints.</a:t>
            </a:r>
            <a:endParaRPr lang="en-US" sz="1200" dirty="0">
              <a:latin typeface="Arial MT"/>
              <a:cs typeface="Arial MT"/>
            </a:endParaRPr>
          </a:p>
          <a:p>
            <a:pPr marL="355600" marR="254000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Audits of data access and transactions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be undertaken efficiently, assuring data integrity and</a:t>
            </a:r>
            <a:r>
              <a:rPr lang="en-US"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1200" spc="-5" dirty="0">
                <a:solidFill>
                  <a:srgbClr val="FFFFFF"/>
                </a:solidFill>
                <a:latin typeface="Arial MT"/>
                <a:cs typeface="Arial MT"/>
              </a:rPr>
              <a:t>accountability in telemedicine </a:t>
            </a:r>
            <a:r>
              <a:rPr lang="en-US" sz="1200" dirty="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lang="en-US" sz="1200" dirty="0">
              <a:latin typeface="Arial MT"/>
              <a:cs typeface="Arial MT"/>
            </a:endParaRPr>
          </a:p>
          <a:p>
            <a:pPr marL="355600" marR="244475" indent="-342900">
              <a:lnSpc>
                <a:spcPct val="11000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879" y="233712"/>
            <a:ext cx="10701655" cy="1610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1625" marR="5080" indent="-1558925">
              <a:lnSpc>
                <a:spcPct val="100000"/>
              </a:lnSpc>
              <a:spcBef>
                <a:spcPts val="100"/>
              </a:spcBef>
            </a:pPr>
            <a:r>
              <a:rPr sz="5200" spc="-15" dirty="0"/>
              <a:t>Validation </a:t>
            </a:r>
            <a:r>
              <a:rPr sz="5200" spc="-10" dirty="0"/>
              <a:t>for the </a:t>
            </a:r>
            <a:r>
              <a:rPr sz="5200" spc="-15" dirty="0"/>
              <a:t>Solution </a:t>
            </a:r>
            <a:r>
              <a:rPr sz="5200" dirty="0"/>
              <a:t>- </a:t>
            </a:r>
            <a:r>
              <a:rPr sz="5200" spc="-15" dirty="0"/>
              <a:t>Ensuring </a:t>
            </a:r>
            <a:r>
              <a:rPr sz="5200" spc="-1430" dirty="0"/>
              <a:t> </a:t>
            </a:r>
            <a:r>
              <a:rPr sz="5200" spc="-5" dirty="0"/>
              <a:t>Data</a:t>
            </a:r>
            <a:r>
              <a:rPr sz="5200" spc="-20" dirty="0"/>
              <a:t> </a:t>
            </a:r>
            <a:r>
              <a:rPr sz="5200" spc="-15" dirty="0"/>
              <a:t>Security</a:t>
            </a:r>
            <a:r>
              <a:rPr sz="5200" spc="-20" dirty="0"/>
              <a:t> </a:t>
            </a:r>
            <a:r>
              <a:rPr sz="5200" spc="-5" dirty="0"/>
              <a:t>and</a:t>
            </a:r>
            <a:r>
              <a:rPr sz="5200" spc="-15" dirty="0"/>
              <a:t> </a:t>
            </a:r>
            <a:r>
              <a:rPr sz="5200" spc="-10" dirty="0"/>
              <a:t>Privacy</a:t>
            </a:r>
            <a:endParaRPr sz="5200"/>
          </a:p>
        </p:txBody>
      </p:sp>
      <p:sp>
        <p:nvSpPr>
          <p:cNvPr id="3" name="object 3"/>
          <p:cNvSpPr txBox="1"/>
          <p:nvPr/>
        </p:nvSpPr>
        <p:spPr>
          <a:xfrm>
            <a:off x="631896" y="2189242"/>
            <a:ext cx="10888980" cy="3672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6250">
              <a:lnSpc>
                <a:spcPct val="110000"/>
              </a:lnSpc>
              <a:spcBef>
                <a:spcPts val="100"/>
              </a:spcBef>
              <a:buClr>
                <a:srgbClr val="4AB0BC"/>
              </a:buClr>
              <a:buSzPct val="102272"/>
              <a:tabLst>
                <a:tab pos="354965" algn="l"/>
                <a:tab pos="355600" algn="l"/>
              </a:tabLst>
            </a:pPr>
            <a:r>
              <a:rPr lang="en-US" sz="2400" b="1" dirty="0">
                <a:solidFill>
                  <a:schemeClr val="bg1"/>
                </a:solidFill>
              </a:rPr>
              <a:t>AND THESE ARE THE ACTIONS I CAN TAKE TO SHOW THAT MY DECISION WILL WORK. </a:t>
            </a:r>
            <a:endParaRPr lang="en-US" sz="2200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355600" marR="476250" indent="-342900">
              <a:lnSpc>
                <a:spcPct val="110000"/>
              </a:lnSpc>
              <a:spcBef>
                <a:spcPts val="100"/>
              </a:spcBef>
              <a:buClr>
                <a:srgbClr val="4AB0BC"/>
              </a:buClr>
              <a:buSzPct val="102272"/>
              <a:buChar char="•"/>
              <a:tabLst>
                <a:tab pos="354965" algn="l"/>
                <a:tab pos="355600" algn="l"/>
              </a:tabLst>
            </a:pP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Measurable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outcomes will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confirm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suggested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blockchain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solution's success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improving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security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and privacy in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telemedicine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2200" dirty="0">
              <a:latin typeface="Arial MT"/>
              <a:cs typeface="Arial MT"/>
            </a:endParaRPr>
          </a:p>
          <a:p>
            <a:pPr marL="355600" marR="20320" indent="-342900">
              <a:lnSpc>
                <a:spcPct val="110000"/>
              </a:lnSpc>
              <a:spcBef>
                <a:spcPts val="1000"/>
              </a:spcBef>
              <a:buClr>
                <a:srgbClr val="4AB0BC"/>
              </a:buClr>
              <a:buSzPct val="102272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reduction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 data breaches and unauthorized data access occurrences within the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telemedicine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r>
              <a:rPr sz="2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installation will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measure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success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first.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10000"/>
              </a:lnSpc>
              <a:spcBef>
                <a:spcPts val="1000"/>
              </a:spcBef>
              <a:buClr>
                <a:srgbClr val="4AB0BC"/>
              </a:buClr>
              <a:buSzPct val="102272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robust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encryption and decentralized nature of blockchain dramatically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reduce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200" spc="-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danger of data breaches, giving patients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confidence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 the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security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of their </a:t>
            </a:r>
            <a:r>
              <a:rPr sz="2200" dirty="0">
                <a:solidFill>
                  <a:srgbClr val="FFFFFF"/>
                </a:solidFill>
                <a:latin typeface="Arial MT"/>
                <a:cs typeface="Arial MT"/>
              </a:rPr>
              <a:t>sensitive </a:t>
            </a:r>
            <a:r>
              <a:rPr sz="2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 MT"/>
                <a:cs typeface="Arial MT"/>
              </a:rPr>
              <a:t>information.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8348" y="793638"/>
            <a:ext cx="8296275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Validation</a:t>
            </a:r>
            <a:r>
              <a:rPr spc="-40" dirty="0"/>
              <a:t> </a:t>
            </a:r>
            <a:r>
              <a:rPr spc="-10" dirty="0"/>
              <a:t>Through</a:t>
            </a:r>
            <a:r>
              <a:rPr spc="-40" dirty="0"/>
              <a:t> </a:t>
            </a:r>
            <a:r>
              <a:rPr spc="-10" dirty="0"/>
              <a:t>Key</a:t>
            </a:r>
            <a:r>
              <a:rPr spc="-35" dirty="0"/>
              <a:t> </a:t>
            </a:r>
            <a:r>
              <a:rPr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896" y="1586130"/>
            <a:ext cx="10821670" cy="42570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32384" indent="-342900">
              <a:lnSpc>
                <a:spcPts val="2160"/>
              </a:lnSpc>
              <a:spcBef>
                <a:spcPts val="37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validation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process includes evaluating the use of blockchain-based identity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management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avoid identity theft and protect patient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privacy.</a:t>
            </a:r>
            <a:endParaRPr sz="2000">
              <a:latin typeface="Arial MT"/>
              <a:cs typeface="Arial MT"/>
            </a:endParaRPr>
          </a:p>
          <a:p>
            <a:pPr marL="355600" marR="1345565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Cryptographic approaches protect patient digital identities, lowering the danger of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impersonation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or unauthorized access.</a:t>
            </a:r>
            <a:endParaRPr sz="2000">
              <a:latin typeface="Arial MT"/>
              <a:cs typeface="Arial MT"/>
            </a:endParaRPr>
          </a:p>
          <a:p>
            <a:pPr marL="355600" marR="50800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Monitoring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frequency of unauthorized data alterations or access attempts will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validate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effectiveness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smart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contracts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for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access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control.</a:t>
            </a:r>
            <a:endParaRPr sz="2000">
              <a:latin typeface="Arial MT"/>
              <a:cs typeface="Arial MT"/>
            </a:endParaRPr>
          </a:p>
          <a:p>
            <a:pPr marL="355600" marR="458470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Smart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contracts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automate access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controls,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ensuring that only authorised individuals have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sensitive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health data.</a:t>
            </a:r>
            <a:endParaRPr sz="2000">
              <a:latin typeface="Arial MT"/>
              <a:cs typeface="Arial MT"/>
            </a:endParaRPr>
          </a:p>
          <a:p>
            <a:pPr marL="355600" marR="5080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blockchain's immutability will be assessed to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maintain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the long-term integrity of patient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 audit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trail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for data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changes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supporting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openness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and accountability.</a:t>
            </a:r>
            <a:endParaRPr sz="2000">
              <a:latin typeface="Arial MT"/>
              <a:cs typeface="Arial MT"/>
            </a:endParaRPr>
          </a:p>
          <a:p>
            <a:pPr marL="355600" marR="95250" indent="-342900">
              <a:lnSpc>
                <a:spcPts val="2160"/>
              </a:lnSpc>
              <a:spcBef>
                <a:spcPts val="1000"/>
              </a:spcBef>
              <a:buClr>
                <a:srgbClr val="4AB0BC"/>
              </a:buClr>
              <a:buSzPct val="102500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By addressing these unique difficulties, the proposed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strategy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fosters trust and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confidence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000" spc="-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telemedicine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services,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improving healthcare outcomes and overall efficiency in distant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healthcare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delivery.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807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 MT</vt:lpstr>
      <vt:lpstr>Calibri</vt:lpstr>
      <vt:lpstr>Office Theme</vt:lpstr>
      <vt:lpstr>Blockchain Technology in  Telehealth and Telemedicine</vt:lpstr>
      <vt:lpstr>PROBLEM</vt:lpstr>
      <vt:lpstr>SOLUTION: Blockchain Technology for Secure  Telemedicine</vt:lpstr>
      <vt:lpstr>PowerPoint Presentation</vt:lpstr>
      <vt:lpstr>Validation for the Solution - Ensuring  Data Security and Privacy</vt:lpstr>
      <vt:lpstr>Validation Through Key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 Technology in Telehealth and Telemedicine</dc:title>
  <dc:creator>praneeth cheela</dc:creator>
  <cp:lastModifiedBy>AKHILA YALLA</cp:lastModifiedBy>
  <cp:revision>1</cp:revision>
  <dcterms:created xsi:type="dcterms:W3CDTF">2023-08-08T02:47:37Z</dcterms:created>
  <dcterms:modified xsi:type="dcterms:W3CDTF">2023-08-08T02:59:36Z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2023-08-07T00:00:00Z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2023-08-08T00:00:00Z</vt:filetime>
  </property>
</Properties>
</file>