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69" r:id="rId1"/>
  </p:sldMasterIdLst>
  <p:notesMasterIdLst>
    <p:notesMasterId r:id="rId28"/>
  </p:notesMasterIdLst>
  <p:sldIdLst>
    <p:sldId id="310" r:id="rId2"/>
    <p:sldId id="345" r:id="rId3"/>
    <p:sldId id="343" r:id="rId4"/>
    <p:sldId id="368" r:id="rId5"/>
    <p:sldId id="346" r:id="rId6"/>
    <p:sldId id="323" r:id="rId7"/>
    <p:sldId id="347" r:id="rId8"/>
    <p:sldId id="348" r:id="rId9"/>
    <p:sldId id="352" r:id="rId10"/>
    <p:sldId id="355" r:id="rId11"/>
    <p:sldId id="357" r:id="rId12"/>
    <p:sldId id="360" r:id="rId13"/>
    <p:sldId id="361" r:id="rId14"/>
    <p:sldId id="362" r:id="rId15"/>
    <p:sldId id="349" r:id="rId16"/>
    <p:sldId id="363" r:id="rId17"/>
    <p:sldId id="350" r:id="rId18"/>
    <p:sldId id="353" r:id="rId19"/>
    <p:sldId id="354" r:id="rId20"/>
    <p:sldId id="366" r:id="rId21"/>
    <p:sldId id="358" r:id="rId22"/>
    <p:sldId id="359" r:id="rId23"/>
    <p:sldId id="364" r:id="rId24"/>
    <p:sldId id="365" r:id="rId25"/>
    <p:sldId id="367" r:id="rId26"/>
    <p:sldId id="3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C53B"/>
    <a:srgbClr val="FF5050"/>
    <a:srgbClr val="FF9999"/>
    <a:srgbClr val="FF7C80"/>
    <a:srgbClr val="FFCC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D16359-0D76-49D7-A7F5-571F0F3C7789}" v="665" dt="2023-12-14T16:23:44.426"/>
    <p1510:client id="{5DBF059B-CFE8-4D93-96C9-E7D6CB7963D3}" v="1031" dt="2023-12-14T04:24:54.218"/>
    <p1510:client id="{8E55B66B-729B-46A0-964B-EC21AACC83D6}" v="42" dt="2023-12-15T04:17:17.339"/>
    <p1510:client id="{97DC8A46-5C0B-43F7-91A0-4A2C401F4254}" v="221" dt="2023-12-14T05:00:20.063"/>
    <p1510:client id="{A031000A-241A-49B1-A8D1-2A5400B26FAA}" v="129" dt="2023-12-14T17:58:06.394"/>
    <p1510:client id="{AC83280D-3774-44F3-8EAC-F7DC7B26A2F5}" v="155" dt="2023-12-14T19:41:49.389"/>
    <p1510:client id="{B697B1CA-7070-43AB-84C1-A89172518FC3}" v="57" dt="2023-12-14T16:45:28.202"/>
    <p1510:client id="{BA3ABCBD-F62E-430A-9282-E5A2C3B092E2}" v="57" dt="2023-12-14T18:00:17.586"/>
    <p1510:client id="{BCC25096-C2A1-4095-AD9F-9E8308F987EE}" v="2" dt="2023-12-14T20:41:55.906"/>
    <p1510:client id="{C560188C-4D25-4DF1-9783-6C4E65B86641}" v="44" dt="2023-12-14T20:00:21.298"/>
    <p1510:client id="{D299F928-7907-44F5-BAB3-64638DAFE716}" v="409" vWet="410" dt="2023-12-14T03:53:13.9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EE9D3D-CF1B-46B7-A4BE-0A2BA87F168C}" type="doc">
      <dgm:prSet loTypeId="urn:microsoft.com/office/officeart/2009/3/layout/HorizontalOrganizationChart" loCatId="hierarchy" qsTypeId="urn:microsoft.com/office/officeart/2005/8/quickstyle/simple4" qsCatId="simple" csTypeId="urn:microsoft.com/office/officeart/2005/8/colors/colorful2" csCatId="colorful" phldr="1"/>
      <dgm:spPr/>
      <dgm:t>
        <a:bodyPr/>
        <a:lstStyle/>
        <a:p>
          <a:endParaRPr lang="en-US"/>
        </a:p>
      </dgm:t>
    </dgm:pt>
    <dgm:pt modelId="{184F9CBB-F841-44CB-AFF3-BFAFB29D234D}">
      <dgm:prSet/>
      <dgm:spPr/>
      <dgm:t>
        <a:bodyPr/>
        <a:lstStyle/>
        <a:p>
          <a:pPr rtl="0"/>
          <a:r>
            <a:rPr lang="en-US">
              <a:latin typeface="Times New Roman" panose="02020603050405020304" pitchFamily="18" charset="0"/>
              <a:cs typeface="Times New Roman" panose="02020603050405020304" pitchFamily="18" charset="0"/>
            </a:rPr>
            <a:t>Performed </a:t>
          </a:r>
          <a:r>
            <a:rPr lang="en-US" b="1">
              <a:latin typeface="Times New Roman" panose="02020603050405020304" pitchFamily="18" charset="0"/>
              <a:cs typeface="Times New Roman" panose="02020603050405020304" pitchFamily="18" charset="0"/>
            </a:rPr>
            <a:t>SHAPIRO-WILK </a:t>
          </a:r>
          <a:r>
            <a:rPr lang="en-US">
              <a:latin typeface="Times New Roman" panose="02020603050405020304" pitchFamily="18" charset="0"/>
              <a:cs typeface="Times New Roman" panose="02020603050405020304" pitchFamily="18" charset="0"/>
            </a:rPr>
            <a:t>on 10 variables </a:t>
          </a:r>
        </a:p>
      </dgm:t>
    </dgm:pt>
    <dgm:pt modelId="{337E9D14-92BB-4240-85EB-2C6210DFB9AB}" type="parTrans" cxnId="{E33ACCE5-6E09-414C-AFF7-4E461D97FF9F}">
      <dgm:prSet/>
      <dgm:spPr/>
      <dgm:t>
        <a:bodyPr/>
        <a:lstStyle/>
        <a:p>
          <a:endParaRPr lang="en-US"/>
        </a:p>
      </dgm:t>
    </dgm:pt>
    <dgm:pt modelId="{62D121F0-2495-4154-B8B8-4D7B4B1D6870}" type="sibTrans" cxnId="{E33ACCE5-6E09-414C-AFF7-4E461D97FF9F}">
      <dgm:prSet/>
      <dgm:spPr/>
      <dgm:t>
        <a:bodyPr/>
        <a:lstStyle/>
        <a:p>
          <a:endParaRPr lang="en-US"/>
        </a:p>
      </dgm:t>
    </dgm:pt>
    <dgm:pt modelId="{8023174A-C645-4E99-8DC9-1C919FFAEE29}">
      <dgm:prSet/>
      <dgm:spPr/>
      <dgm:t>
        <a:bodyPr/>
        <a:lstStyle/>
        <a:p>
          <a:r>
            <a:rPr lang="en-US">
              <a:latin typeface="Times New Roman" panose="02020603050405020304" pitchFamily="18" charset="0"/>
              <a:cs typeface="Times New Roman" panose="02020603050405020304" pitchFamily="18" charset="0"/>
            </a:rPr>
            <a:t>Variables considered are Age, Urea, Cr, HbA1c, </a:t>
          </a:r>
          <a:r>
            <a:rPr lang="en-US" err="1">
              <a:latin typeface="Times New Roman" panose="02020603050405020304" pitchFamily="18" charset="0"/>
              <a:cs typeface="Times New Roman" panose="02020603050405020304" pitchFamily="18" charset="0"/>
            </a:rPr>
            <a:t>chol</a:t>
          </a:r>
          <a:r>
            <a:rPr lang="en-US">
              <a:latin typeface="Times New Roman" panose="02020603050405020304" pitchFamily="18" charset="0"/>
              <a:cs typeface="Times New Roman" panose="02020603050405020304" pitchFamily="18" charset="0"/>
            </a:rPr>
            <a:t>, TG, HDL&lt; LDL&lt; VLDL, BMI</a:t>
          </a:r>
        </a:p>
      </dgm:t>
    </dgm:pt>
    <dgm:pt modelId="{04E30B11-BC5A-4B76-822C-1E2C569A9615}" type="parTrans" cxnId="{F9156C1E-6319-448B-9941-7B0D0912E8FB}">
      <dgm:prSet/>
      <dgm:spPr/>
      <dgm:t>
        <a:bodyPr/>
        <a:lstStyle/>
        <a:p>
          <a:endParaRPr lang="en-US"/>
        </a:p>
      </dgm:t>
    </dgm:pt>
    <dgm:pt modelId="{6F594BFA-6895-42AF-92F8-36D47AB68A6F}" type="sibTrans" cxnId="{F9156C1E-6319-448B-9941-7B0D0912E8FB}">
      <dgm:prSet/>
      <dgm:spPr/>
      <dgm:t>
        <a:bodyPr/>
        <a:lstStyle/>
        <a:p>
          <a:endParaRPr lang="en-US"/>
        </a:p>
      </dgm:t>
    </dgm:pt>
    <dgm:pt modelId="{1E8466A5-8264-4250-9D6D-BC697CFF3DB6}">
      <dgm:prSet/>
      <dgm:spPr/>
      <dgm:t>
        <a:bodyPr/>
        <a:lstStyle/>
        <a:p>
          <a:pPr rtl="0"/>
          <a:r>
            <a:rPr lang="en-US" b="1">
              <a:latin typeface="Times New Roman" panose="02020603050405020304" pitchFamily="18" charset="0"/>
              <a:cs typeface="Times New Roman" panose="02020603050405020304" pitchFamily="18" charset="0"/>
            </a:rPr>
            <a:t>SHAPIRO-WILK TEST</a:t>
          </a:r>
          <a:r>
            <a:rPr lang="en-US">
              <a:latin typeface="Times New Roman" panose="02020603050405020304" pitchFamily="18" charset="0"/>
              <a:cs typeface="Times New Roman" panose="02020603050405020304" pitchFamily="18" charset="0"/>
            </a:rPr>
            <a:t> indicate all 10 variables deviate significantly from a normal distribution (P&lt;0.05)</a:t>
          </a:r>
        </a:p>
      </dgm:t>
    </dgm:pt>
    <dgm:pt modelId="{833DA221-8FC3-4C31-9997-4FD63D6BB303}" type="parTrans" cxnId="{88852CC3-E4E3-447A-A92D-C65EC4FAC3AA}">
      <dgm:prSet/>
      <dgm:spPr/>
      <dgm:t>
        <a:bodyPr/>
        <a:lstStyle/>
        <a:p>
          <a:endParaRPr lang="en-US"/>
        </a:p>
      </dgm:t>
    </dgm:pt>
    <dgm:pt modelId="{25209383-0FDC-4273-9FAD-2E0D0FEA85D3}" type="sibTrans" cxnId="{88852CC3-E4E3-447A-A92D-C65EC4FAC3AA}">
      <dgm:prSet/>
      <dgm:spPr/>
      <dgm:t>
        <a:bodyPr/>
        <a:lstStyle/>
        <a:p>
          <a:endParaRPr lang="en-US"/>
        </a:p>
      </dgm:t>
    </dgm:pt>
    <dgm:pt modelId="{17C4B31E-1A01-4949-A6D2-6578712E5DA8}" type="pres">
      <dgm:prSet presAssocID="{25EE9D3D-CF1B-46B7-A4BE-0A2BA87F168C}" presName="hierChild1" presStyleCnt="0">
        <dgm:presLayoutVars>
          <dgm:orgChart val="1"/>
          <dgm:chPref val="1"/>
          <dgm:dir/>
          <dgm:animOne val="branch"/>
          <dgm:animLvl val="lvl"/>
          <dgm:resizeHandles/>
        </dgm:presLayoutVars>
      </dgm:prSet>
      <dgm:spPr/>
    </dgm:pt>
    <dgm:pt modelId="{8EFE8579-BDCA-4682-8F7D-A6926D7336C7}" type="pres">
      <dgm:prSet presAssocID="{184F9CBB-F841-44CB-AFF3-BFAFB29D234D}" presName="hierRoot1" presStyleCnt="0">
        <dgm:presLayoutVars>
          <dgm:hierBranch val="init"/>
        </dgm:presLayoutVars>
      </dgm:prSet>
      <dgm:spPr/>
    </dgm:pt>
    <dgm:pt modelId="{D2D6F0A7-B251-4021-BC6B-817A81154A17}" type="pres">
      <dgm:prSet presAssocID="{184F9CBB-F841-44CB-AFF3-BFAFB29D234D}" presName="rootComposite1" presStyleCnt="0"/>
      <dgm:spPr/>
    </dgm:pt>
    <dgm:pt modelId="{E0F130A2-EC08-4737-B726-055B8B23FFDA}" type="pres">
      <dgm:prSet presAssocID="{184F9CBB-F841-44CB-AFF3-BFAFB29D234D}" presName="rootText1" presStyleLbl="node0" presStyleIdx="0" presStyleCnt="3">
        <dgm:presLayoutVars>
          <dgm:chPref val="3"/>
        </dgm:presLayoutVars>
      </dgm:prSet>
      <dgm:spPr/>
    </dgm:pt>
    <dgm:pt modelId="{A3B080EE-C497-4036-B4B2-3B3D7F215D60}" type="pres">
      <dgm:prSet presAssocID="{184F9CBB-F841-44CB-AFF3-BFAFB29D234D}" presName="rootConnector1" presStyleLbl="node1" presStyleIdx="0" presStyleCnt="0"/>
      <dgm:spPr/>
    </dgm:pt>
    <dgm:pt modelId="{581D171A-317B-4F44-AEA2-F9449BA5D6C5}" type="pres">
      <dgm:prSet presAssocID="{184F9CBB-F841-44CB-AFF3-BFAFB29D234D}" presName="hierChild2" presStyleCnt="0"/>
      <dgm:spPr/>
    </dgm:pt>
    <dgm:pt modelId="{9B518BCF-68CD-4F0C-B46D-A685BFAD7B32}" type="pres">
      <dgm:prSet presAssocID="{184F9CBB-F841-44CB-AFF3-BFAFB29D234D}" presName="hierChild3" presStyleCnt="0"/>
      <dgm:spPr/>
    </dgm:pt>
    <dgm:pt modelId="{B5A85C21-37D3-4949-AE01-6369674DA333}" type="pres">
      <dgm:prSet presAssocID="{8023174A-C645-4E99-8DC9-1C919FFAEE29}" presName="hierRoot1" presStyleCnt="0">
        <dgm:presLayoutVars>
          <dgm:hierBranch val="init"/>
        </dgm:presLayoutVars>
      </dgm:prSet>
      <dgm:spPr/>
    </dgm:pt>
    <dgm:pt modelId="{4C5D8475-228B-4080-9B5E-39161DE0E34F}" type="pres">
      <dgm:prSet presAssocID="{8023174A-C645-4E99-8DC9-1C919FFAEE29}" presName="rootComposite1" presStyleCnt="0"/>
      <dgm:spPr/>
    </dgm:pt>
    <dgm:pt modelId="{9D53A13F-C79D-4079-B4D4-0FF8DC2B627A}" type="pres">
      <dgm:prSet presAssocID="{8023174A-C645-4E99-8DC9-1C919FFAEE29}" presName="rootText1" presStyleLbl="node0" presStyleIdx="1" presStyleCnt="3">
        <dgm:presLayoutVars>
          <dgm:chPref val="3"/>
        </dgm:presLayoutVars>
      </dgm:prSet>
      <dgm:spPr/>
    </dgm:pt>
    <dgm:pt modelId="{B6002068-F2EC-4987-A448-9A92E95DDA4C}" type="pres">
      <dgm:prSet presAssocID="{8023174A-C645-4E99-8DC9-1C919FFAEE29}" presName="rootConnector1" presStyleLbl="node1" presStyleIdx="0" presStyleCnt="0"/>
      <dgm:spPr/>
    </dgm:pt>
    <dgm:pt modelId="{B8BF551D-6DAA-48D7-B365-ECF00F1F3F5F}" type="pres">
      <dgm:prSet presAssocID="{8023174A-C645-4E99-8DC9-1C919FFAEE29}" presName="hierChild2" presStyleCnt="0"/>
      <dgm:spPr/>
    </dgm:pt>
    <dgm:pt modelId="{1BDC0128-885A-48A1-B6AF-53E67A509748}" type="pres">
      <dgm:prSet presAssocID="{8023174A-C645-4E99-8DC9-1C919FFAEE29}" presName="hierChild3" presStyleCnt="0"/>
      <dgm:spPr/>
    </dgm:pt>
    <dgm:pt modelId="{9C8B13F2-F122-4085-A772-1FE85985DF88}" type="pres">
      <dgm:prSet presAssocID="{1E8466A5-8264-4250-9D6D-BC697CFF3DB6}" presName="hierRoot1" presStyleCnt="0">
        <dgm:presLayoutVars>
          <dgm:hierBranch val="init"/>
        </dgm:presLayoutVars>
      </dgm:prSet>
      <dgm:spPr/>
    </dgm:pt>
    <dgm:pt modelId="{E4B498C2-ABC4-4D63-9C5F-B74562340A67}" type="pres">
      <dgm:prSet presAssocID="{1E8466A5-8264-4250-9D6D-BC697CFF3DB6}" presName="rootComposite1" presStyleCnt="0"/>
      <dgm:spPr/>
    </dgm:pt>
    <dgm:pt modelId="{46412A0C-A962-4424-83E1-53D6007840C9}" type="pres">
      <dgm:prSet presAssocID="{1E8466A5-8264-4250-9D6D-BC697CFF3DB6}" presName="rootText1" presStyleLbl="node0" presStyleIdx="2" presStyleCnt="3">
        <dgm:presLayoutVars>
          <dgm:chPref val="3"/>
        </dgm:presLayoutVars>
      </dgm:prSet>
      <dgm:spPr/>
    </dgm:pt>
    <dgm:pt modelId="{B6F34863-7D94-4DE4-84FB-B7D5BEB67142}" type="pres">
      <dgm:prSet presAssocID="{1E8466A5-8264-4250-9D6D-BC697CFF3DB6}" presName="rootConnector1" presStyleLbl="node1" presStyleIdx="0" presStyleCnt="0"/>
      <dgm:spPr/>
    </dgm:pt>
    <dgm:pt modelId="{D1E23EA3-6906-4421-AE42-2E06F17720C7}" type="pres">
      <dgm:prSet presAssocID="{1E8466A5-8264-4250-9D6D-BC697CFF3DB6}" presName="hierChild2" presStyleCnt="0"/>
      <dgm:spPr/>
    </dgm:pt>
    <dgm:pt modelId="{F90D3343-766D-4571-8B95-EAFC710DEAB0}" type="pres">
      <dgm:prSet presAssocID="{1E8466A5-8264-4250-9D6D-BC697CFF3DB6}" presName="hierChild3" presStyleCnt="0"/>
      <dgm:spPr/>
    </dgm:pt>
  </dgm:ptLst>
  <dgm:cxnLst>
    <dgm:cxn modelId="{F9156C1E-6319-448B-9941-7B0D0912E8FB}" srcId="{25EE9D3D-CF1B-46B7-A4BE-0A2BA87F168C}" destId="{8023174A-C645-4E99-8DC9-1C919FFAEE29}" srcOrd="1" destOrd="0" parTransId="{04E30B11-BC5A-4B76-822C-1E2C569A9615}" sibTransId="{6F594BFA-6895-42AF-92F8-36D47AB68A6F}"/>
    <dgm:cxn modelId="{798E3033-D362-44C8-9362-213EBF29E23F}" type="presOf" srcId="{8023174A-C645-4E99-8DC9-1C919FFAEE29}" destId="{9D53A13F-C79D-4079-B4D4-0FF8DC2B627A}" srcOrd="0" destOrd="0" presId="urn:microsoft.com/office/officeart/2009/3/layout/HorizontalOrganizationChart"/>
    <dgm:cxn modelId="{D6D8743B-91D2-49AE-8B47-4B0B8C331358}" type="presOf" srcId="{1E8466A5-8264-4250-9D6D-BC697CFF3DB6}" destId="{46412A0C-A962-4424-83E1-53D6007840C9}" srcOrd="0" destOrd="0" presId="urn:microsoft.com/office/officeart/2009/3/layout/HorizontalOrganizationChart"/>
    <dgm:cxn modelId="{F6449461-D4C6-45A6-8291-A26366FE8ECA}" type="presOf" srcId="{1E8466A5-8264-4250-9D6D-BC697CFF3DB6}" destId="{B6F34863-7D94-4DE4-84FB-B7D5BEB67142}" srcOrd="1" destOrd="0" presId="urn:microsoft.com/office/officeart/2009/3/layout/HorizontalOrganizationChart"/>
    <dgm:cxn modelId="{8EEC7A67-1845-4A6B-9DA9-C6E49F2263C5}" type="presOf" srcId="{184F9CBB-F841-44CB-AFF3-BFAFB29D234D}" destId="{A3B080EE-C497-4036-B4B2-3B3D7F215D60}" srcOrd="1" destOrd="0" presId="urn:microsoft.com/office/officeart/2009/3/layout/HorizontalOrganizationChart"/>
    <dgm:cxn modelId="{A282EA56-DAD8-41E9-B7B8-06F79C8CC703}" type="presOf" srcId="{184F9CBB-F841-44CB-AFF3-BFAFB29D234D}" destId="{E0F130A2-EC08-4737-B726-055B8B23FFDA}" srcOrd="0" destOrd="0" presId="urn:microsoft.com/office/officeart/2009/3/layout/HorizontalOrganizationChart"/>
    <dgm:cxn modelId="{2E2E2480-9A4A-4A22-81F1-6F8296980AE3}" type="presOf" srcId="{25EE9D3D-CF1B-46B7-A4BE-0A2BA87F168C}" destId="{17C4B31E-1A01-4949-A6D2-6578712E5DA8}" srcOrd="0" destOrd="0" presId="urn:microsoft.com/office/officeart/2009/3/layout/HorizontalOrganizationChart"/>
    <dgm:cxn modelId="{88852CC3-E4E3-447A-A92D-C65EC4FAC3AA}" srcId="{25EE9D3D-CF1B-46B7-A4BE-0A2BA87F168C}" destId="{1E8466A5-8264-4250-9D6D-BC697CFF3DB6}" srcOrd="2" destOrd="0" parTransId="{833DA221-8FC3-4C31-9997-4FD63D6BB303}" sibTransId="{25209383-0FDC-4273-9FAD-2E0D0FEA85D3}"/>
    <dgm:cxn modelId="{E33ACCE5-6E09-414C-AFF7-4E461D97FF9F}" srcId="{25EE9D3D-CF1B-46B7-A4BE-0A2BA87F168C}" destId="{184F9CBB-F841-44CB-AFF3-BFAFB29D234D}" srcOrd="0" destOrd="0" parTransId="{337E9D14-92BB-4240-85EB-2C6210DFB9AB}" sibTransId="{62D121F0-2495-4154-B8B8-4D7B4B1D6870}"/>
    <dgm:cxn modelId="{BACC66E9-D31E-4D48-A158-DE3E914E8945}" type="presOf" srcId="{8023174A-C645-4E99-8DC9-1C919FFAEE29}" destId="{B6002068-F2EC-4987-A448-9A92E95DDA4C}" srcOrd="1" destOrd="0" presId="urn:microsoft.com/office/officeart/2009/3/layout/HorizontalOrganizationChart"/>
    <dgm:cxn modelId="{9DD23EF1-9CB9-4E0B-94B2-3C04EBB397D7}" type="presParOf" srcId="{17C4B31E-1A01-4949-A6D2-6578712E5DA8}" destId="{8EFE8579-BDCA-4682-8F7D-A6926D7336C7}" srcOrd="0" destOrd="0" presId="urn:microsoft.com/office/officeart/2009/3/layout/HorizontalOrganizationChart"/>
    <dgm:cxn modelId="{7D9BD604-0498-463A-80A5-7EFA3658E45A}" type="presParOf" srcId="{8EFE8579-BDCA-4682-8F7D-A6926D7336C7}" destId="{D2D6F0A7-B251-4021-BC6B-817A81154A17}" srcOrd="0" destOrd="0" presId="urn:microsoft.com/office/officeart/2009/3/layout/HorizontalOrganizationChart"/>
    <dgm:cxn modelId="{7ADCE58E-E58A-45C6-8FBB-0976055AEDDF}" type="presParOf" srcId="{D2D6F0A7-B251-4021-BC6B-817A81154A17}" destId="{E0F130A2-EC08-4737-B726-055B8B23FFDA}" srcOrd="0" destOrd="0" presId="urn:microsoft.com/office/officeart/2009/3/layout/HorizontalOrganizationChart"/>
    <dgm:cxn modelId="{1B9E0403-BCF4-4805-806D-1FA2FB846D0E}" type="presParOf" srcId="{D2D6F0A7-B251-4021-BC6B-817A81154A17}" destId="{A3B080EE-C497-4036-B4B2-3B3D7F215D60}" srcOrd="1" destOrd="0" presId="urn:microsoft.com/office/officeart/2009/3/layout/HorizontalOrganizationChart"/>
    <dgm:cxn modelId="{47E769DA-E89E-4306-8BE3-3E58B781CF6C}" type="presParOf" srcId="{8EFE8579-BDCA-4682-8F7D-A6926D7336C7}" destId="{581D171A-317B-4F44-AEA2-F9449BA5D6C5}" srcOrd="1" destOrd="0" presId="urn:microsoft.com/office/officeart/2009/3/layout/HorizontalOrganizationChart"/>
    <dgm:cxn modelId="{FA0D99D0-B749-4361-B26D-5B405C971FA0}" type="presParOf" srcId="{8EFE8579-BDCA-4682-8F7D-A6926D7336C7}" destId="{9B518BCF-68CD-4F0C-B46D-A685BFAD7B32}" srcOrd="2" destOrd="0" presId="urn:microsoft.com/office/officeart/2009/3/layout/HorizontalOrganizationChart"/>
    <dgm:cxn modelId="{385D5A6A-D472-47F5-8E64-AA154978946C}" type="presParOf" srcId="{17C4B31E-1A01-4949-A6D2-6578712E5DA8}" destId="{B5A85C21-37D3-4949-AE01-6369674DA333}" srcOrd="1" destOrd="0" presId="urn:microsoft.com/office/officeart/2009/3/layout/HorizontalOrganizationChart"/>
    <dgm:cxn modelId="{493E46C6-60D8-4756-86F0-85AFC34E68C8}" type="presParOf" srcId="{B5A85C21-37D3-4949-AE01-6369674DA333}" destId="{4C5D8475-228B-4080-9B5E-39161DE0E34F}" srcOrd="0" destOrd="0" presId="urn:microsoft.com/office/officeart/2009/3/layout/HorizontalOrganizationChart"/>
    <dgm:cxn modelId="{2E06E63F-3FF7-4DC9-9F78-564E442C2AC1}" type="presParOf" srcId="{4C5D8475-228B-4080-9B5E-39161DE0E34F}" destId="{9D53A13F-C79D-4079-B4D4-0FF8DC2B627A}" srcOrd="0" destOrd="0" presId="urn:microsoft.com/office/officeart/2009/3/layout/HorizontalOrganizationChart"/>
    <dgm:cxn modelId="{32C5D8C7-8C95-4E51-A42C-D91F2EC33785}" type="presParOf" srcId="{4C5D8475-228B-4080-9B5E-39161DE0E34F}" destId="{B6002068-F2EC-4987-A448-9A92E95DDA4C}" srcOrd="1" destOrd="0" presId="urn:microsoft.com/office/officeart/2009/3/layout/HorizontalOrganizationChart"/>
    <dgm:cxn modelId="{48E4F027-11EF-4E86-B269-2BF8794B4E40}" type="presParOf" srcId="{B5A85C21-37D3-4949-AE01-6369674DA333}" destId="{B8BF551D-6DAA-48D7-B365-ECF00F1F3F5F}" srcOrd="1" destOrd="0" presId="urn:microsoft.com/office/officeart/2009/3/layout/HorizontalOrganizationChart"/>
    <dgm:cxn modelId="{1F2D7F30-AE09-4AEA-BE3E-3335B7A08DEF}" type="presParOf" srcId="{B5A85C21-37D3-4949-AE01-6369674DA333}" destId="{1BDC0128-885A-48A1-B6AF-53E67A509748}" srcOrd="2" destOrd="0" presId="urn:microsoft.com/office/officeart/2009/3/layout/HorizontalOrganizationChart"/>
    <dgm:cxn modelId="{C8577607-1F54-4505-8E58-DC4A910D9FFD}" type="presParOf" srcId="{17C4B31E-1A01-4949-A6D2-6578712E5DA8}" destId="{9C8B13F2-F122-4085-A772-1FE85985DF88}" srcOrd="2" destOrd="0" presId="urn:microsoft.com/office/officeart/2009/3/layout/HorizontalOrganizationChart"/>
    <dgm:cxn modelId="{C396BD0D-06EE-4FFD-B1E2-E9EEED9D779E}" type="presParOf" srcId="{9C8B13F2-F122-4085-A772-1FE85985DF88}" destId="{E4B498C2-ABC4-4D63-9C5F-B74562340A67}" srcOrd="0" destOrd="0" presId="urn:microsoft.com/office/officeart/2009/3/layout/HorizontalOrganizationChart"/>
    <dgm:cxn modelId="{500ED827-5851-48D2-8DD0-193C7D93AA1F}" type="presParOf" srcId="{E4B498C2-ABC4-4D63-9C5F-B74562340A67}" destId="{46412A0C-A962-4424-83E1-53D6007840C9}" srcOrd="0" destOrd="0" presId="urn:microsoft.com/office/officeart/2009/3/layout/HorizontalOrganizationChart"/>
    <dgm:cxn modelId="{EDFAFD0A-B3A9-4C71-9134-622B35B74F6C}" type="presParOf" srcId="{E4B498C2-ABC4-4D63-9C5F-B74562340A67}" destId="{B6F34863-7D94-4DE4-84FB-B7D5BEB67142}" srcOrd="1" destOrd="0" presId="urn:microsoft.com/office/officeart/2009/3/layout/HorizontalOrganizationChart"/>
    <dgm:cxn modelId="{B8100C7E-C3C3-4532-B88C-D6D5D12A7EFB}" type="presParOf" srcId="{9C8B13F2-F122-4085-A772-1FE85985DF88}" destId="{D1E23EA3-6906-4421-AE42-2E06F17720C7}" srcOrd="1" destOrd="0" presId="urn:microsoft.com/office/officeart/2009/3/layout/HorizontalOrganizationChart"/>
    <dgm:cxn modelId="{35D201B2-9DC4-48B9-8F2D-D1AC3DC53528}" type="presParOf" srcId="{9C8B13F2-F122-4085-A772-1FE85985DF88}" destId="{F90D3343-766D-4571-8B95-EAFC710DEAB0}"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F850EB0-34A1-4662-9F01-BF475A901D6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AD52D33-0D8E-4EE8-97DA-1FAD8E740BB7}">
      <dgm:prSet/>
      <dgm:spPr/>
      <dgm:t>
        <a:bodyPr/>
        <a:lstStyle/>
        <a:p>
          <a:pPr>
            <a:lnSpc>
              <a:spcPct val="100000"/>
            </a:lnSpc>
          </a:pPr>
          <a:r>
            <a:rPr lang="en-US">
              <a:latin typeface="Arial"/>
              <a:cs typeface="Arial"/>
            </a:rPr>
            <a:t>In our study, we applied a multinomial logistic regression model to predict the outcomes based on three predictors: BMI, AGE, and HbA1c. The model's coefficients for </a:t>
          </a:r>
          <a:r>
            <a:rPr lang="en-US">
              <a:solidFill>
                <a:srgbClr val="000000"/>
              </a:solidFill>
              <a:latin typeface="Calibri"/>
              <a:ea typeface="Calibri"/>
              <a:cs typeface="Calibri"/>
            </a:rPr>
            <a:t>Target variable (CLASS</a:t>
          </a:r>
          <a:r>
            <a:rPr lang="en-US">
              <a:latin typeface="Calibri"/>
              <a:ea typeface="Calibri"/>
              <a:cs typeface="Calibri"/>
            </a:rPr>
            <a:t>)</a:t>
          </a:r>
          <a:r>
            <a:rPr lang="en-US">
              <a:latin typeface="Arial"/>
              <a:cs typeface="Arial"/>
            </a:rPr>
            <a:t>are as follows: Intercept at 9.898, BMI coefficient at 3.390, AGE at 0.227, and HbA1c at 4.610.</a:t>
          </a:r>
          <a:r>
            <a:rPr lang="en-US">
              <a:solidFill>
                <a:srgbClr val="000000"/>
              </a:solidFill>
              <a:latin typeface="Arial"/>
              <a:cs typeface="Arial"/>
            </a:rPr>
            <a:t> </a:t>
          </a:r>
          <a:endParaRPr lang="en-US">
            <a:solidFill>
              <a:srgbClr val="000000"/>
            </a:solidFill>
            <a:latin typeface="Calibri Light"/>
            <a:ea typeface="Calibri Light"/>
            <a:cs typeface="Calibri Light"/>
          </a:endParaRPr>
        </a:p>
      </dgm:t>
    </dgm:pt>
    <dgm:pt modelId="{EF28D583-DDAE-4918-B1A0-FCFCEB66C774}" type="parTrans" cxnId="{F3D46F3D-8A69-4EED-815A-07085F5F27C1}">
      <dgm:prSet/>
      <dgm:spPr/>
      <dgm:t>
        <a:bodyPr/>
        <a:lstStyle/>
        <a:p>
          <a:endParaRPr lang="en-US"/>
        </a:p>
      </dgm:t>
    </dgm:pt>
    <dgm:pt modelId="{DC528689-C96F-4C32-A1EE-CA2FA2B6ACA2}" type="sibTrans" cxnId="{F3D46F3D-8A69-4EED-815A-07085F5F27C1}">
      <dgm:prSet/>
      <dgm:spPr/>
      <dgm:t>
        <a:bodyPr/>
        <a:lstStyle/>
        <a:p>
          <a:endParaRPr lang="en-US"/>
        </a:p>
      </dgm:t>
    </dgm:pt>
    <dgm:pt modelId="{B84E48FC-ADCA-4954-AB05-816F119534C9}">
      <dgm:prSet/>
      <dgm:spPr/>
      <dgm:t>
        <a:bodyPr/>
        <a:lstStyle/>
        <a:p>
          <a:pPr>
            <a:lnSpc>
              <a:spcPct val="100000"/>
            </a:lnSpc>
          </a:pPr>
          <a:r>
            <a:rPr lang="en-US">
              <a:latin typeface="Arial" panose="020B0604020202020204"/>
              <a:cs typeface="Arial" panose="020B0604020202020204"/>
            </a:rPr>
            <a:t>Our confusion matrix results show an overall high accuracy of 92.93% in predictions, with a 95% confidence interval ranging from 88.42% to 96.08%. The Kappa statistic is 0.6992, suggesting a substantial agreement between predicted and observed classifications</a:t>
          </a:r>
        </a:p>
      </dgm:t>
    </dgm:pt>
    <dgm:pt modelId="{CB0B43E4-B8D2-427E-A700-F243D438EDDA}" type="parTrans" cxnId="{1310B441-3CA9-4130-ADCF-E78B0E8DE600}">
      <dgm:prSet/>
      <dgm:spPr/>
      <dgm:t>
        <a:bodyPr/>
        <a:lstStyle/>
        <a:p>
          <a:endParaRPr lang="en-US"/>
        </a:p>
      </dgm:t>
    </dgm:pt>
    <dgm:pt modelId="{7435C525-130E-4C75-8923-DB71E03D4503}" type="sibTrans" cxnId="{1310B441-3CA9-4130-ADCF-E78B0E8DE600}">
      <dgm:prSet/>
      <dgm:spPr/>
      <dgm:t>
        <a:bodyPr/>
        <a:lstStyle/>
        <a:p>
          <a:endParaRPr lang="en-US"/>
        </a:p>
      </dgm:t>
    </dgm:pt>
    <dgm:pt modelId="{F69634D8-4D03-4E4F-9B90-604ADBB818FE}">
      <dgm:prSet/>
      <dgm:spPr/>
      <dgm:t>
        <a:bodyPr/>
        <a:lstStyle/>
        <a:p>
          <a:pPr>
            <a:lnSpc>
              <a:spcPct val="100000"/>
            </a:lnSpc>
          </a:pPr>
          <a:r>
            <a:rPr lang="en-US">
              <a:latin typeface="Arial" panose="020B0604020202020204"/>
              <a:cs typeface="Arial" panose="020B0604020202020204"/>
            </a:rPr>
            <a:t>In summary, the model demonstrates a high level of accuracy, particularly in predicting Target variable (CLASS).</a:t>
          </a:r>
        </a:p>
      </dgm:t>
    </dgm:pt>
    <dgm:pt modelId="{2AE7F54B-31E3-4391-B2E2-F06CFEA3D788}" type="parTrans" cxnId="{DE22EFD9-5C4A-4BA1-9C48-B81483971F2C}">
      <dgm:prSet/>
      <dgm:spPr/>
      <dgm:t>
        <a:bodyPr/>
        <a:lstStyle/>
        <a:p>
          <a:endParaRPr lang="en-US"/>
        </a:p>
      </dgm:t>
    </dgm:pt>
    <dgm:pt modelId="{9B28C5DB-B739-489E-9610-397B428FFCBA}" type="sibTrans" cxnId="{DE22EFD9-5C4A-4BA1-9C48-B81483971F2C}">
      <dgm:prSet/>
      <dgm:spPr/>
      <dgm:t>
        <a:bodyPr/>
        <a:lstStyle/>
        <a:p>
          <a:endParaRPr lang="en-US"/>
        </a:p>
      </dgm:t>
    </dgm:pt>
    <dgm:pt modelId="{46D06028-4E2D-4C16-B8FE-577C44A6B74D}">
      <dgm:prSet phldr="0"/>
      <dgm:spPr/>
      <dgm:t>
        <a:bodyPr/>
        <a:lstStyle/>
        <a:p>
          <a:pPr>
            <a:lnSpc>
              <a:spcPct val="100000"/>
            </a:lnSpc>
          </a:pPr>
          <a:r>
            <a:rPr lang="en-US">
              <a:latin typeface="Arial"/>
              <a:cs typeface="Arial"/>
            </a:rPr>
            <a:t>For  </a:t>
          </a:r>
          <a:r>
            <a:rPr lang="en-US">
              <a:solidFill>
                <a:srgbClr val="000000"/>
              </a:solidFill>
              <a:latin typeface="Calibri"/>
              <a:ea typeface="Calibri"/>
              <a:cs typeface="Calibri"/>
            </a:rPr>
            <a:t>Target variable (CLASS</a:t>
          </a:r>
          <a:r>
            <a:rPr lang="en-US">
              <a:latin typeface="Arial"/>
              <a:ea typeface="Calibri"/>
              <a:cs typeface="Arial"/>
            </a:rPr>
            <a:t>),</a:t>
          </a:r>
          <a:r>
            <a:rPr lang="en-US">
              <a:latin typeface="Arial"/>
              <a:cs typeface="Arial"/>
            </a:rPr>
            <a:t> the coefficients are slightly different, with the Intercept at 5.543, BMI at 1.738, AGE at -0.266, and HbA1c at 3.418. </a:t>
          </a:r>
          <a:endParaRPr lang="en-US">
            <a:solidFill>
              <a:srgbClr val="000000"/>
            </a:solidFill>
            <a:latin typeface="Calibri"/>
            <a:ea typeface="Calibri"/>
            <a:cs typeface="Calibri"/>
          </a:endParaRPr>
        </a:p>
      </dgm:t>
    </dgm:pt>
    <dgm:pt modelId="{E2A90922-DB23-476B-859E-D0088688F73A}" type="parTrans" cxnId="{00F9931F-6108-417F-8F4A-22FF3A77E8E7}">
      <dgm:prSet/>
      <dgm:spPr/>
    </dgm:pt>
    <dgm:pt modelId="{6595F07C-B1BB-4CEE-95EC-B5ACAF19E41F}" type="sibTrans" cxnId="{00F9931F-6108-417F-8F4A-22FF3A77E8E7}">
      <dgm:prSet/>
      <dgm:spPr/>
    </dgm:pt>
    <dgm:pt modelId="{167AE610-FD73-4785-B068-A2E6D7CFC50B}" type="pres">
      <dgm:prSet presAssocID="{2F850EB0-34A1-4662-9F01-BF475A901D62}" presName="root" presStyleCnt="0">
        <dgm:presLayoutVars>
          <dgm:dir/>
          <dgm:resizeHandles val="exact"/>
        </dgm:presLayoutVars>
      </dgm:prSet>
      <dgm:spPr/>
    </dgm:pt>
    <dgm:pt modelId="{CFBF34DB-6EE7-4F0C-9B1F-A82FDAC06628}" type="pres">
      <dgm:prSet presAssocID="{AAD52D33-0D8E-4EE8-97DA-1FAD8E740BB7}" presName="compNode" presStyleCnt="0"/>
      <dgm:spPr/>
    </dgm:pt>
    <dgm:pt modelId="{F8D8DE85-91D6-43A7-A288-34DB26BA8735}" type="pres">
      <dgm:prSet presAssocID="{AAD52D33-0D8E-4EE8-97DA-1FAD8E740BB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39E3A443-4070-4872-8286-320646237F8B}" type="pres">
      <dgm:prSet presAssocID="{AAD52D33-0D8E-4EE8-97DA-1FAD8E740BB7}" presName="spaceRect" presStyleCnt="0"/>
      <dgm:spPr/>
    </dgm:pt>
    <dgm:pt modelId="{F68AD2AD-EF79-4CD2-BFD8-349204F196C7}" type="pres">
      <dgm:prSet presAssocID="{AAD52D33-0D8E-4EE8-97DA-1FAD8E740BB7}" presName="textRect" presStyleLbl="revTx" presStyleIdx="0" presStyleCnt="4">
        <dgm:presLayoutVars>
          <dgm:chMax val="1"/>
          <dgm:chPref val="1"/>
        </dgm:presLayoutVars>
      </dgm:prSet>
      <dgm:spPr/>
    </dgm:pt>
    <dgm:pt modelId="{5733FACE-2B1A-49C5-8D01-EB7ABC3A8355}" type="pres">
      <dgm:prSet presAssocID="{DC528689-C96F-4C32-A1EE-CA2FA2B6ACA2}" presName="sibTrans" presStyleCnt="0"/>
      <dgm:spPr/>
    </dgm:pt>
    <dgm:pt modelId="{9F8CFCD7-5EFA-4074-98D0-CA474690B89B}" type="pres">
      <dgm:prSet presAssocID="{46D06028-4E2D-4C16-B8FE-577C44A6B74D}" presName="compNode" presStyleCnt="0"/>
      <dgm:spPr/>
    </dgm:pt>
    <dgm:pt modelId="{C49578AF-9389-44C2-8E04-7F9B3191C173}" type="pres">
      <dgm:prSet presAssocID="{46D06028-4E2D-4C16-B8FE-577C44A6B74D}" presName="iconRect" presStyleLbl="node1" presStyleIdx="1" presStyleCnt="4"/>
      <dgm:spPr/>
    </dgm:pt>
    <dgm:pt modelId="{AC7FA5C9-56D1-429B-B9B0-3A9B4981849D}" type="pres">
      <dgm:prSet presAssocID="{46D06028-4E2D-4C16-B8FE-577C44A6B74D}" presName="spaceRect" presStyleCnt="0"/>
      <dgm:spPr/>
    </dgm:pt>
    <dgm:pt modelId="{68DF8BAC-4557-43C0-AFC3-E7A748E9E1DC}" type="pres">
      <dgm:prSet presAssocID="{46D06028-4E2D-4C16-B8FE-577C44A6B74D}" presName="textRect" presStyleLbl="revTx" presStyleIdx="1" presStyleCnt="4">
        <dgm:presLayoutVars>
          <dgm:chMax val="1"/>
          <dgm:chPref val="1"/>
        </dgm:presLayoutVars>
      </dgm:prSet>
      <dgm:spPr/>
    </dgm:pt>
    <dgm:pt modelId="{ADCEFE59-D58E-4810-B3E8-01274F489E37}" type="pres">
      <dgm:prSet presAssocID="{6595F07C-B1BB-4CEE-95EC-B5ACAF19E41F}" presName="sibTrans" presStyleCnt="0"/>
      <dgm:spPr/>
    </dgm:pt>
    <dgm:pt modelId="{021EDF4D-9013-4914-9637-8BC91AC63436}" type="pres">
      <dgm:prSet presAssocID="{B84E48FC-ADCA-4954-AB05-816F119534C9}" presName="compNode" presStyleCnt="0"/>
      <dgm:spPr/>
    </dgm:pt>
    <dgm:pt modelId="{23CDF2C3-1CA4-4509-BE22-8309ABE1D7BE}" type="pres">
      <dgm:prSet presAssocID="{B84E48FC-ADCA-4954-AB05-816F119534C9}" presName="iconRect" presStyleLbl="node1" presStyleIdx="2"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F665693B-414C-4F4C-96DA-6C2250E71C41}" type="pres">
      <dgm:prSet presAssocID="{B84E48FC-ADCA-4954-AB05-816F119534C9}" presName="spaceRect" presStyleCnt="0"/>
      <dgm:spPr/>
    </dgm:pt>
    <dgm:pt modelId="{F587AA0B-9EF1-4375-AB14-E34A4D87DA2F}" type="pres">
      <dgm:prSet presAssocID="{B84E48FC-ADCA-4954-AB05-816F119534C9}" presName="textRect" presStyleLbl="revTx" presStyleIdx="2" presStyleCnt="4">
        <dgm:presLayoutVars>
          <dgm:chMax val="1"/>
          <dgm:chPref val="1"/>
        </dgm:presLayoutVars>
      </dgm:prSet>
      <dgm:spPr/>
    </dgm:pt>
    <dgm:pt modelId="{9EC203D1-5C3E-473E-B87A-EF2CB86497A6}" type="pres">
      <dgm:prSet presAssocID="{7435C525-130E-4C75-8923-DB71E03D4503}" presName="sibTrans" presStyleCnt="0"/>
      <dgm:spPr/>
    </dgm:pt>
    <dgm:pt modelId="{D02E2BCA-733F-4CAD-AAFF-B6587C023B42}" type="pres">
      <dgm:prSet presAssocID="{F69634D8-4D03-4E4F-9B90-604ADBB818FE}" presName="compNode" presStyleCnt="0"/>
      <dgm:spPr/>
    </dgm:pt>
    <dgm:pt modelId="{36FB6BF1-3069-42AF-8E89-F6CA8904F0ED}" type="pres">
      <dgm:prSet presAssocID="{F69634D8-4D03-4E4F-9B90-604ADBB818FE}" presName="iconRect" presStyleLbl="node1" presStyleIdx="3"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1520BB55-7EE6-4CF6-829E-1A00947BA692}" type="pres">
      <dgm:prSet presAssocID="{F69634D8-4D03-4E4F-9B90-604ADBB818FE}" presName="spaceRect" presStyleCnt="0"/>
      <dgm:spPr/>
    </dgm:pt>
    <dgm:pt modelId="{63601278-EB91-4DEF-8C0D-498EEA62ACFF}" type="pres">
      <dgm:prSet presAssocID="{F69634D8-4D03-4E4F-9B90-604ADBB818FE}" presName="textRect" presStyleLbl="revTx" presStyleIdx="3" presStyleCnt="4">
        <dgm:presLayoutVars>
          <dgm:chMax val="1"/>
          <dgm:chPref val="1"/>
        </dgm:presLayoutVars>
      </dgm:prSet>
      <dgm:spPr/>
    </dgm:pt>
  </dgm:ptLst>
  <dgm:cxnLst>
    <dgm:cxn modelId="{00F9931F-6108-417F-8F4A-22FF3A77E8E7}" srcId="{2F850EB0-34A1-4662-9F01-BF475A901D62}" destId="{46D06028-4E2D-4C16-B8FE-577C44A6B74D}" srcOrd="1" destOrd="0" parTransId="{E2A90922-DB23-476B-859E-D0088688F73A}" sibTransId="{6595F07C-B1BB-4CEE-95EC-B5ACAF19E41F}"/>
    <dgm:cxn modelId="{6B059621-FEAE-468D-97F6-C36AD666DCC9}" type="presOf" srcId="{2F850EB0-34A1-4662-9F01-BF475A901D62}" destId="{167AE610-FD73-4785-B068-A2E6D7CFC50B}" srcOrd="0" destOrd="0" presId="urn:microsoft.com/office/officeart/2018/2/layout/IconLabelList"/>
    <dgm:cxn modelId="{B7629C23-EF5E-4808-BE65-6F06C3EC29EE}" type="presOf" srcId="{B84E48FC-ADCA-4954-AB05-816F119534C9}" destId="{F587AA0B-9EF1-4375-AB14-E34A4D87DA2F}" srcOrd="0" destOrd="0" presId="urn:microsoft.com/office/officeart/2018/2/layout/IconLabelList"/>
    <dgm:cxn modelId="{F3D46F3D-8A69-4EED-815A-07085F5F27C1}" srcId="{2F850EB0-34A1-4662-9F01-BF475A901D62}" destId="{AAD52D33-0D8E-4EE8-97DA-1FAD8E740BB7}" srcOrd="0" destOrd="0" parTransId="{EF28D583-DDAE-4918-B1A0-FCFCEB66C774}" sibTransId="{DC528689-C96F-4C32-A1EE-CA2FA2B6ACA2}"/>
    <dgm:cxn modelId="{1310B441-3CA9-4130-ADCF-E78B0E8DE600}" srcId="{2F850EB0-34A1-4662-9F01-BF475A901D62}" destId="{B84E48FC-ADCA-4954-AB05-816F119534C9}" srcOrd="2" destOrd="0" parTransId="{CB0B43E4-B8D2-427E-A700-F243D438EDDA}" sibTransId="{7435C525-130E-4C75-8923-DB71E03D4503}"/>
    <dgm:cxn modelId="{FD58BE4A-A53F-419C-8B0B-A380CD62E769}" type="presOf" srcId="{F69634D8-4D03-4E4F-9B90-604ADBB818FE}" destId="{63601278-EB91-4DEF-8C0D-498EEA62ACFF}" srcOrd="0" destOrd="0" presId="urn:microsoft.com/office/officeart/2018/2/layout/IconLabelList"/>
    <dgm:cxn modelId="{A73FA095-CC41-45AB-B419-12A9F7468820}" type="presOf" srcId="{AAD52D33-0D8E-4EE8-97DA-1FAD8E740BB7}" destId="{F68AD2AD-EF79-4CD2-BFD8-349204F196C7}" srcOrd="0" destOrd="0" presId="urn:microsoft.com/office/officeart/2018/2/layout/IconLabelList"/>
    <dgm:cxn modelId="{D13419D9-8F00-403D-A09B-4B1FE9353A01}" type="presOf" srcId="{46D06028-4E2D-4C16-B8FE-577C44A6B74D}" destId="{68DF8BAC-4557-43C0-AFC3-E7A748E9E1DC}" srcOrd="0" destOrd="0" presId="urn:microsoft.com/office/officeart/2018/2/layout/IconLabelList"/>
    <dgm:cxn modelId="{DE22EFD9-5C4A-4BA1-9C48-B81483971F2C}" srcId="{2F850EB0-34A1-4662-9F01-BF475A901D62}" destId="{F69634D8-4D03-4E4F-9B90-604ADBB818FE}" srcOrd="3" destOrd="0" parTransId="{2AE7F54B-31E3-4391-B2E2-F06CFEA3D788}" sibTransId="{9B28C5DB-B739-489E-9610-397B428FFCBA}"/>
    <dgm:cxn modelId="{6A5B30A2-29DA-4483-893E-39FA4799DC9F}" type="presParOf" srcId="{167AE610-FD73-4785-B068-A2E6D7CFC50B}" destId="{CFBF34DB-6EE7-4F0C-9B1F-A82FDAC06628}" srcOrd="0" destOrd="0" presId="urn:microsoft.com/office/officeart/2018/2/layout/IconLabelList"/>
    <dgm:cxn modelId="{9D446C90-DB13-4A59-86C3-1CBF7FFC0373}" type="presParOf" srcId="{CFBF34DB-6EE7-4F0C-9B1F-A82FDAC06628}" destId="{F8D8DE85-91D6-43A7-A288-34DB26BA8735}" srcOrd="0" destOrd="0" presId="urn:microsoft.com/office/officeart/2018/2/layout/IconLabelList"/>
    <dgm:cxn modelId="{2A0720D1-15D4-466E-89CE-70B480A47EE3}" type="presParOf" srcId="{CFBF34DB-6EE7-4F0C-9B1F-A82FDAC06628}" destId="{39E3A443-4070-4872-8286-320646237F8B}" srcOrd="1" destOrd="0" presId="urn:microsoft.com/office/officeart/2018/2/layout/IconLabelList"/>
    <dgm:cxn modelId="{F4788E35-4AB7-4794-9EBF-CE9FB8337790}" type="presParOf" srcId="{CFBF34DB-6EE7-4F0C-9B1F-A82FDAC06628}" destId="{F68AD2AD-EF79-4CD2-BFD8-349204F196C7}" srcOrd="2" destOrd="0" presId="urn:microsoft.com/office/officeart/2018/2/layout/IconLabelList"/>
    <dgm:cxn modelId="{C686274F-BC24-4DAE-B64C-F5EDEA9BCDFB}" type="presParOf" srcId="{167AE610-FD73-4785-B068-A2E6D7CFC50B}" destId="{5733FACE-2B1A-49C5-8D01-EB7ABC3A8355}" srcOrd="1" destOrd="0" presId="urn:microsoft.com/office/officeart/2018/2/layout/IconLabelList"/>
    <dgm:cxn modelId="{2746C8A4-85F4-406B-8C5F-CD59CED38E45}" type="presParOf" srcId="{167AE610-FD73-4785-B068-A2E6D7CFC50B}" destId="{9F8CFCD7-5EFA-4074-98D0-CA474690B89B}" srcOrd="2" destOrd="0" presId="urn:microsoft.com/office/officeart/2018/2/layout/IconLabelList"/>
    <dgm:cxn modelId="{9963D44B-792B-4F6F-91B0-BC6B71D9C132}" type="presParOf" srcId="{9F8CFCD7-5EFA-4074-98D0-CA474690B89B}" destId="{C49578AF-9389-44C2-8E04-7F9B3191C173}" srcOrd="0" destOrd="0" presId="urn:microsoft.com/office/officeart/2018/2/layout/IconLabelList"/>
    <dgm:cxn modelId="{F651C7BC-C0BF-483B-957F-F570225CE3F2}" type="presParOf" srcId="{9F8CFCD7-5EFA-4074-98D0-CA474690B89B}" destId="{AC7FA5C9-56D1-429B-B9B0-3A9B4981849D}" srcOrd="1" destOrd="0" presId="urn:microsoft.com/office/officeart/2018/2/layout/IconLabelList"/>
    <dgm:cxn modelId="{D8A48341-5737-4CB8-A649-206ECAB74C5F}" type="presParOf" srcId="{9F8CFCD7-5EFA-4074-98D0-CA474690B89B}" destId="{68DF8BAC-4557-43C0-AFC3-E7A748E9E1DC}" srcOrd="2" destOrd="0" presId="urn:microsoft.com/office/officeart/2018/2/layout/IconLabelList"/>
    <dgm:cxn modelId="{0599E248-0F67-4D14-A270-41CB05F82C1F}" type="presParOf" srcId="{167AE610-FD73-4785-B068-A2E6D7CFC50B}" destId="{ADCEFE59-D58E-4810-B3E8-01274F489E37}" srcOrd="3" destOrd="0" presId="urn:microsoft.com/office/officeart/2018/2/layout/IconLabelList"/>
    <dgm:cxn modelId="{180BF20B-6C04-4393-BB65-5B986124E541}" type="presParOf" srcId="{167AE610-FD73-4785-B068-A2E6D7CFC50B}" destId="{021EDF4D-9013-4914-9637-8BC91AC63436}" srcOrd="4" destOrd="0" presId="urn:microsoft.com/office/officeart/2018/2/layout/IconLabelList"/>
    <dgm:cxn modelId="{DD3546AD-7575-4694-AED3-67C5934425B7}" type="presParOf" srcId="{021EDF4D-9013-4914-9637-8BC91AC63436}" destId="{23CDF2C3-1CA4-4509-BE22-8309ABE1D7BE}" srcOrd="0" destOrd="0" presId="urn:microsoft.com/office/officeart/2018/2/layout/IconLabelList"/>
    <dgm:cxn modelId="{52C7FAE0-828D-498F-AACA-8804C5CB89A2}" type="presParOf" srcId="{021EDF4D-9013-4914-9637-8BC91AC63436}" destId="{F665693B-414C-4F4C-96DA-6C2250E71C41}" srcOrd="1" destOrd="0" presId="urn:microsoft.com/office/officeart/2018/2/layout/IconLabelList"/>
    <dgm:cxn modelId="{FE19F128-A429-4AE3-94A1-C8747BB65735}" type="presParOf" srcId="{021EDF4D-9013-4914-9637-8BC91AC63436}" destId="{F587AA0B-9EF1-4375-AB14-E34A4D87DA2F}" srcOrd="2" destOrd="0" presId="urn:microsoft.com/office/officeart/2018/2/layout/IconLabelList"/>
    <dgm:cxn modelId="{53FBAABD-3269-4956-A3B4-01B4263C508D}" type="presParOf" srcId="{167AE610-FD73-4785-B068-A2E6D7CFC50B}" destId="{9EC203D1-5C3E-473E-B87A-EF2CB86497A6}" srcOrd="5" destOrd="0" presId="urn:microsoft.com/office/officeart/2018/2/layout/IconLabelList"/>
    <dgm:cxn modelId="{E49CBD05-0C23-445C-9381-8B456B9EAAED}" type="presParOf" srcId="{167AE610-FD73-4785-B068-A2E6D7CFC50B}" destId="{D02E2BCA-733F-4CAD-AAFF-B6587C023B42}" srcOrd="6" destOrd="0" presId="urn:microsoft.com/office/officeart/2018/2/layout/IconLabelList"/>
    <dgm:cxn modelId="{A0D81FC4-5A74-4784-817F-5848F5BB63B7}" type="presParOf" srcId="{D02E2BCA-733F-4CAD-AAFF-B6587C023B42}" destId="{36FB6BF1-3069-42AF-8E89-F6CA8904F0ED}" srcOrd="0" destOrd="0" presId="urn:microsoft.com/office/officeart/2018/2/layout/IconLabelList"/>
    <dgm:cxn modelId="{53A79BF9-44C2-42B5-ADBF-4735351413A0}" type="presParOf" srcId="{D02E2BCA-733F-4CAD-AAFF-B6587C023B42}" destId="{1520BB55-7EE6-4CF6-829E-1A00947BA692}" srcOrd="1" destOrd="0" presId="urn:microsoft.com/office/officeart/2018/2/layout/IconLabelList"/>
    <dgm:cxn modelId="{028B379E-F8A0-4153-89C2-3519DA098725}" type="presParOf" srcId="{D02E2BCA-733F-4CAD-AAFF-B6587C023B42}" destId="{63601278-EB91-4DEF-8C0D-498EEA62ACF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A31B3B4-3FD7-4E5F-8132-20BEECA4B78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791B3C-18CD-4A37-BE92-E8DCC39C668F}">
      <dgm:prSet/>
      <dgm:spPr/>
      <dgm:t>
        <a:bodyPr/>
        <a:lstStyle/>
        <a:p>
          <a:pPr>
            <a:lnSpc>
              <a:spcPct val="100000"/>
            </a:lnSpc>
          </a:pPr>
          <a:r>
            <a:rPr lang="en-GB"/>
            <a:t>Biased Data: The effectiveness of these statistical techniques hinges on the integrity of the data utilized. Should the data be tainted with bias or be incomplete, the outcomes derived may not precisely represent the actual interplay among the variables.</a:t>
          </a:r>
          <a:endParaRPr lang="en-US"/>
        </a:p>
      </dgm:t>
    </dgm:pt>
    <dgm:pt modelId="{0A5044A9-CDED-4BD0-821F-3727C816CACD}" type="parTrans" cxnId="{6646EEE8-20A6-4092-8856-C49839DBA79E}">
      <dgm:prSet/>
      <dgm:spPr/>
      <dgm:t>
        <a:bodyPr/>
        <a:lstStyle/>
        <a:p>
          <a:endParaRPr lang="en-US"/>
        </a:p>
      </dgm:t>
    </dgm:pt>
    <dgm:pt modelId="{963070EC-2C0D-473A-9C95-6E149D1CFBD8}" type="sibTrans" cxnId="{6646EEE8-20A6-4092-8856-C49839DBA79E}">
      <dgm:prSet/>
      <dgm:spPr/>
      <dgm:t>
        <a:bodyPr/>
        <a:lstStyle/>
        <a:p>
          <a:endParaRPr lang="en-US"/>
        </a:p>
      </dgm:t>
    </dgm:pt>
    <dgm:pt modelId="{169630DA-118F-47CB-AA11-9E4E0F720946}">
      <dgm:prSet/>
      <dgm:spPr/>
      <dgm:t>
        <a:bodyPr/>
        <a:lstStyle/>
        <a:p>
          <a:pPr>
            <a:lnSpc>
              <a:spcPct val="100000"/>
            </a:lnSpc>
          </a:pPr>
          <a:r>
            <a:rPr lang="en-GB"/>
            <a:t>Size of Data: The adequacy of the dataset size is a critical factor that can limit the robustness of statistical analysis. If the dataset is too small, it may not capture the full variability or complexity of the underlying phenomena, leading to unreliable or non-generalizable results.</a:t>
          </a:r>
          <a:endParaRPr lang="en-US"/>
        </a:p>
      </dgm:t>
    </dgm:pt>
    <dgm:pt modelId="{D4134153-C2D3-4E48-AA35-7EC3E704F27E}" type="parTrans" cxnId="{4BE38202-766B-4BC6-A7B9-6D5DE202AF1B}">
      <dgm:prSet/>
      <dgm:spPr/>
      <dgm:t>
        <a:bodyPr/>
        <a:lstStyle/>
        <a:p>
          <a:endParaRPr lang="en-US"/>
        </a:p>
      </dgm:t>
    </dgm:pt>
    <dgm:pt modelId="{2AADDBEF-D2D1-473B-877B-F224DA21D174}" type="sibTrans" cxnId="{4BE38202-766B-4BC6-A7B9-6D5DE202AF1B}">
      <dgm:prSet/>
      <dgm:spPr/>
      <dgm:t>
        <a:bodyPr/>
        <a:lstStyle/>
        <a:p>
          <a:endParaRPr lang="en-US"/>
        </a:p>
      </dgm:t>
    </dgm:pt>
    <dgm:pt modelId="{C578D934-9EA6-4D0A-BA21-7E58465D1701}" type="pres">
      <dgm:prSet presAssocID="{6A31B3B4-3FD7-4E5F-8132-20BEECA4B78C}" presName="root" presStyleCnt="0">
        <dgm:presLayoutVars>
          <dgm:dir/>
          <dgm:resizeHandles val="exact"/>
        </dgm:presLayoutVars>
      </dgm:prSet>
      <dgm:spPr/>
    </dgm:pt>
    <dgm:pt modelId="{1BF18BDB-7968-4C58-A6FA-01252F55808A}" type="pres">
      <dgm:prSet presAssocID="{49791B3C-18CD-4A37-BE92-E8DCC39C668F}" presName="compNode" presStyleCnt="0"/>
      <dgm:spPr/>
    </dgm:pt>
    <dgm:pt modelId="{7AA35D12-74CE-4313-9674-56BAF190E7F8}" type="pres">
      <dgm:prSet presAssocID="{49791B3C-18CD-4A37-BE92-E8DCC39C668F}" presName="bgRect" presStyleLbl="bgShp" presStyleIdx="0" presStyleCnt="2"/>
      <dgm:spPr/>
    </dgm:pt>
    <dgm:pt modelId="{9BD53594-F1E1-4D51-96B2-DD6671DD6D3B}" type="pres">
      <dgm:prSet presAssocID="{49791B3C-18CD-4A37-BE92-E8DCC39C668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tatistics"/>
        </a:ext>
      </dgm:extLst>
    </dgm:pt>
    <dgm:pt modelId="{C931922D-3E09-4A08-B43D-DD9DFF421635}" type="pres">
      <dgm:prSet presAssocID="{49791B3C-18CD-4A37-BE92-E8DCC39C668F}" presName="spaceRect" presStyleCnt="0"/>
      <dgm:spPr/>
    </dgm:pt>
    <dgm:pt modelId="{173279BB-2B8F-4693-AECC-4DC8F1776970}" type="pres">
      <dgm:prSet presAssocID="{49791B3C-18CD-4A37-BE92-E8DCC39C668F}" presName="parTx" presStyleLbl="revTx" presStyleIdx="0" presStyleCnt="2">
        <dgm:presLayoutVars>
          <dgm:chMax val="0"/>
          <dgm:chPref val="0"/>
        </dgm:presLayoutVars>
      </dgm:prSet>
      <dgm:spPr/>
    </dgm:pt>
    <dgm:pt modelId="{15751323-11E4-401E-92B8-5A4D11AF2D76}" type="pres">
      <dgm:prSet presAssocID="{963070EC-2C0D-473A-9C95-6E149D1CFBD8}" presName="sibTrans" presStyleCnt="0"/>
      <dgm:spPr/>
    </dgm:pt>
    <dgm:pt modelId="{B20D9157-14F5-45D6-AC1A-5C59255377F0}" type="pres">
      <dgm:prSet presAssocID="{169630DA-118F-47CB-AA11-9E4E0F720946}" presName="compNode" presStyleCnt="0"/>
      <dgm:spPr/>
    </dgm:pt>
    <dgm:pt modelId="{9362F8C8-B6AE-433A-9C20-37D57C283508}" type="pres">
      <dgm:prSet presAssocID="{169630DA-118F-47CB-AA11-9E4E0F720946}" presName="bgRect" presStyleLbl="bgShp" presStyleIdx="1" presStyleCnt="2"/>
      <dgm:spPr/>
    </dgm:pt>
    <dgm:pt modelId="{C2542429-B4C4-4AA6-9F00-708B8E2E9C10}" type="pres">
      <dgm:prSet presAssocID="{169630DA-118F-47CB-AA11-9E4E0F72094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82DA60E7-AA9A-4625-B152-78EFAF3B6D27}" type="pres">
      <dgm:prSet presAssocID="{169630DA-118F-47CB-AA11-9E4E0F720946}" presName="spaceRect" presStyleCnt="0"/>
      <dgm:spPr/>
    </dgm:pt>
    <dgm:pt modelId="{19D999D8-8B49-489A-AE2C-1CC565BD46FC}" type="pres">
      <dgm:prSet presAssocID="{169630DA-118F-47CB-AA11-9E4E0F720946}" presName="parTx" presStyleLbl="revTx" presStyleIdx="1" presStyleCnt="2">
        <dgm:presLayoutVars>
          <dgm:chMax val="0"/>
          <dgm:chPref val="0"/>
        </dgm:presLayoutVars>
      </dgm:prSet>
      <dgm:spPr/>
    </dgm:pt>
  </dgm:ptLst>
  <dgm:cxnLst>
    <dgm:cxn modelId="{4BE38202-766B-4BC6-A7B9-6D5DE202AF1B}" srcId="{6A31B3B4-3FD7-4E5F-8132-20BEECA4B78C}" destId="{169630DA-118F-47CB-AA11-9E4E0F720946}" srcOrd="1" destOrd="0" parTransId="{D4134153-C2D3-4E48-AA35-7EC3E704F27E}" sibTransId="{2AADDBEF-D2D1-473B-877B-F224DA21D174}"/>
    <dgm:cxn modelId="{CA9D8B0A-1279-430A-B271-EDA5EFFBC4BF}" type="presOf" srcId="{6A31B3B4-3FD7-4E5F-8132-20BEECA4B78C}" destId="{C578D934-9EA6-4D0A-BA21-7E58465D1701}" srcOrd="0" destOrd="0" presId="urn:microsoft.com/office/officeart/2018/2/layout/IconVerticalSolidList"/>
    <dgm:cxn modelId="{6E95A53A-C607-48F9-8EF2-2C2F0FE9F441}" type="presOf" srcId="{49791B3C-18CD-4A37-BE92-E8DCC39C668F}" destId="{173279BB-2B8F-4693-AECC-4DC8F1776970}" srcOrd="0" destOrd="0" presId="urn:microsoft.com/office/officeart/2018/2/layout/IconVerticalSolidList"/>
    <dgm:cxn modelId="{AA522ECF-15F9-46AB-981D-67F6B3845A4A}" type="presOf" srcId="{169630DA-118F-47CB-AA11-9E4E0F720946}" destId="{19D999D8-8B49-489A-AE2C-1CC565BD46FC}" srcOrd="0" destOrd="0" presId="urn:microsoft.com/office/officeart/2018/2/layout/IconVerticalSolidList"/>
    <dgm:cxn modelId="{6646EEE8-20A6-4092-8856-C49839DBA79E}" srcId="{6A31B3B4-3FD7-4E5F-8132-20BEECA4B78C}" destId="{49791B3C-18CD-4A37-BE92-E8DCC39C668F}" srcOrd="0" destOrd="0" parTransId="{0A5044A9-CDED-4BD0-821F-3727C816CACD}" sibTransId="{963070EC-2C0D-473A-9C95-6E149D1CFBD8}"/>
    <dgm:cxn modelId="{638CAF1D-454F-4E7C-B9A0-7FC07E111D07}" type="presParOf" srcId="{C578D934-9EA6-4D0A-BA21-7E58465D1701}" destId="{1BF18BDB-7968-4C58-A6FA-01252F55808A}" srcOrd="0" destOrd="0" presId="urn:microsoft.com/office/officeart/2018/2/layout/IconVerticalSolidList"/>
    <dgm:cxn modelId="{E0978890-E190-42C0-80EC-BD9E3CFFFAB4}" type="presParOf" srcId="{1BF18BDB-7968-4C58-A6FA-01252F55808A}" destId="{7AA35D12-74CE-4313-9674-56BAF190E7F8}" srcOrd="0" destOrd="0" presId="urn:microsoft.com/office/officeart/2018/2/layout/IconVerticalSolidList"/>
    <dgm:cxn modelId="{443B99AD-E3A1-4A12-8CFC-0C4BDF72846C}" type="presParOf" srcId="{1BF18BDB-7968-4C58-A6FA-01252F55808A}" destId="{9BD53594-F1E1-4D51-96B2-DD6671DD6D3B}" srcOrd="1" destOrd="0" presId="urn:microsoft.com/office/officeart/2018/2/layout/IconVerticalSolidList"/>
    <dgm:cxn modelId="{C9342824-110D-4D1E-AB25-7717B03CFC8F}" type="presParOf" srcId="{1BF18BDB-7968-4C58-A6FA-01252F55808A}" destId="{C931922D-3E09-4A08-B43D-DD9DFF421635}" srcOrd="2" destOrd="0" presId="urn:microsoft.com/office/officeart/2018/2/layout/IconVerticalSolidList"/>
    <dgm:cxn modelId="{5171A5CA-E5C5-4263-9987-9E99C34F925B}" type="presParOf" srcId="{1BF18BDB-7968-4C58-A6FA-01252F55808A}" destId="{173279BB-2B8F-4693-AECC-4DC8F1776970}" srcOrd="3" destOrd="0" presId="urn:microsoft.com/office/officeart/2018/2/layout/IconVerticalSolidList"/>
    <dgm:cxn modelId="{AD4B9FD8-FE7D-45F3-9296-22B0C4DA5C92}" type="presParOf" srcId="{C578D934-9EA6-4D0A-BA21-7E58465D1701}" destId="{15751323-11E4-401E-92B8-5A4D11AF2D76}" srcOrd="1" destOrd="0" presId="urn:microsoft.com/office/officeart/2018/2/layout/IconVerticalSolidList"/>
    <dgm:cxn modelId="{1811EBDE-F2EA-4E87-978B-F0E1054BF9FD}" type="presParOf" srcId="{C578D934-9EA6-4D0A-BA21-7E58465D1701}" destId="{B20D9157-14F5-45D6-AC1A-5C59255377F0}" srcOrd="2" destOrd="0" presId="urn:microsoft.com/office/officeart/2018/2/layout/IconVerticalSolidList"/>
    <dgm:cxn modelId="{67337A78-72F9-4437-B42A-38EFB2533DD4}" type="presParOf" srcId="{B20D9157-14F5-45D6-AC1A-5C59255377F0}" destId="{9362F8C8-B6AE-433A-9C20-37D57C283508}" srcOrd="0" destOrd="0" presId="urn:microsoft.com/office/officeart/2018/2/layout/IconVerticalSolidList"/>
    <dgm:cxn modelId="{EB831B20-6D4E-473A-97B0-E714BD421631}" type="presParOf" srcId="{B20D9157-14F5-45D6-AC1A-5C59255377F0}" destId="{C2542429-B4C4-4AA6-9F00-708B8E2E9C10}" srcOrd="1" destOrd="0" presId="urn:microsoft.com/office/officeart/2018/2/layout/IconVerticalSolidList"/>
    <dgm:cxn modelId="{8D96F23A-74FE-40D8-985F-37E7DDAB4CB3}" type="presParOf" srcId="{B20D9157-14F5-45D6-AC1A-5C59255377F0}" destId="{82DA60E7-AA9A-4625-B152-78EFAF3B6D27}" srcOrd="2" destOrd="0" presId="urn:microsoft.com/office/officeart/2018/2/layout/IconVerticalSolidList"/>
    <dgm:cxn modelId="{D48C14FC-6ACF-44B0-93CF-1D6A52278C6C}" type="presParOf" srcId="{B20D9157-14F5-45D6-AC1A-5C59255377F0}" destId="{19D999D8-8B49-489A-AE2C-1CC565BD46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130A2-EC08-4737-B726-055B8B23FFDA}">
      <dsp:nvSpPr>
        <dsp:cNvPr id="0" name=""/>
        <dsp:cNvSpPr/>
      </dsp:nvSpPr>
      <dsp:spPr>
        <a:xfrm>
          <a:off x="1608791" y="15"/>
          <a:ext cx="4255748" cy="1298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Performed </a:t>
          </a:r>
          <a:r>
            <a:rPr lang="en-US" sz="2400" b="1" kern="1200">
              <a:latin typeface="Times New Roman" panose="02020603050405020304" pitchFamily="18" charset="0"/>
              <a:cs typeface="Times New Roman" panose="02020603050405020304" pitchFamily="18" charset="0"/>
            </a:rPr>
            <a:t>SHAPIRO-WILK </a:t>
          </a:r>
          <a:r>
            <a:rPr lang="en-US" sz="2400" kern="1200">
              <a:latin typeface="Times New Roman" panose="02020603050405020304" pitchFamily="18" charset="0"/>
              <a:cs typeface="Times New Roman" panose="02020603050405020304" pitchFamily="18" charset="0"/>
            </a:rPr>
            <a:t>on 10 variables </a:t>
          </a:r>
        </a:p>
      </dsp:txBody>
      <dsp:txXfrm>
        <a:off x="1608791" y="15"/>
        <a:ext cx="4255748" cy="1298003"/>
      </dsp:txXfrm>
    </dsp:sp>
    <dsp:sp modelId="{9D53A13F-C79D-4079-B4D4-0FF8DC2B627A}">
      <dsp:nvSpPr>
        <dsp:cNvPr id="0" name=""/>
        <dsp:cNvSpPr/>
      </dsp:nvSpPr>
      <dsp:spPr>
        <a:xfrm>
          <a:off x="1608791" y="1829987"/>
          <a:ext cx="4255748" cy="1298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panose="02020603050405020304" pitchFamily="18" charset="0"/>
              <a:cs typeface="Times New Roman" panose="02020603050405020304" pitchFamily="18" charset="0"/>
            </a:rPr>
            <a:t>Variables considered are Age, Urea, Cr, HbA1c, </a:t>
          </a:r>
          <a:r>
            <a:rPr lang="en-US" sz="2400" kern="1200" err="1">
              <a:latin typeface="Times New Roman" panose="02020603050405020304" pitchFamily="18" charset="0"/>
              <a:cs typeface="Times New Roman" panose="02020603050405020304" pitchFamily="18" charset="0"/>
            </a:rPr>
            <a:t>chol</a:t>
          </a:r>
          <a:r>
            <a:rPr lang="en-US" sz="2400" kern="1200">
              <a:latin typeface="Times New Roman" panose="02020603050405020304" pitchFamily="18" charset="0"/>
              <a:cs typeface="Times New Roman" panose="02020603050405020304" pitchFamily="18" charset="0"/>
            </a:rPr>
            <a:t>, TG, HDL&lt; LDL&lt; VLDL, BMI</a:t>
          </a:r>
        </a:p>
      </dsp:txBody>
      <dsp:txXfrm>
        <a:off x="1608791" y="1829987"/>
        <a:ext cx="4255748" cy="1298003"/>
      </dsp:txXfrm>
    </dsp:sp>
    <dsp:sp modelId="{46412A0C-A962-4424-83E1-53D6007840C9}">
      <dsp:nvSpPr>
        <dsp:cNvPr id="0" name=""/>
        <dsp:cNvSpPr/>
      </dsp:nvSpPr>
      <dsp:spPr>
        <a:xfrm>
          <a:off x="1608791" y="3659959"/>
          <a:ext cx="4255748" cy="129800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b="1" kern="1200">
              <a:latin typeface="Times New Roman" panose="02020603050405020304" pitchFamily="18" charset="0"/>
              <a:cs typeface="Times New Roman" panose="02020603050405020304" pitchFamily="18" charset="0"/>
            </a:rPr>
            <a:t>SHAPIRO-WILK TEST</a:t>
          </a:r>
          <a:r>
            <a:rPr lang="en-US" sz="2400" kern="1200">
              <a:latin typeface="Times New Roman" panose="02020603050405020304" pitchFamily="18" charset="0"/>
              <a:cs typeface="Times New Roman" panose="02020603050405020304" pitchFamily="18" charset="0"/>
            </a:rPr>
            <a:t> indicate all 10 variables deviate significantly from a normal distribution (P&lt;0.05)</a:t>
          </a:r>
        </a:p>
      </dsp:txBody>
      <dsp:txXfrm>
        <a:off x="1608791" y="3659959"/>
        <a:ext cx="4255748" cy="1298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D8DE85-91D6-43A7-A288-34DB26BA8735}">
      <dsp:nvSpPr>
        <dsp:cNvPr id="0" name=""/>
        <dsp:cNvSpPr/>
      </dsp:nvSpPr>
      <dsp:spPr>
        <a:xfrm>
          <a:off x="994908" y="69011"/>
          <a:ext cx="601962" cy="6019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8AD2AD-EF79-4CD2-BFD8-349204F196C7}">
      <dsp:nvSpPr>
        <dsp:cNvPr id="0" name=""/>
        <dsp:cNvSpPr/>
      </dsp:nvSpPr>
      <dsp:spPr>
        <a:xfrm>
          <a:off x="627042" y="1036876"/>
          <a:ext cx="1337695" cy="147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Arial"/>
              <a:cs typeface="Arial"/>
            </a:rPr>
            <a:t>In our study, we applied a multinomial logistic regression model to predict the outcomes based on three predictors: BMI, AGE, and HbA1c. The model's coefficients for </a:t>
          </a:r>
          <a:r>
            <a:rPr lang="en-US" sz="1100" kern="1200">
              <a:solidFill>
                <a:srgbClr val="000000"/>
              </a:solidFill>
              <a:latin typeface="Calibri"/>
              <a:ea typeface="Calibri"/>
              <a:cs typeface="Calibri"/>
            </a:rPr>
            <a:t>Target variable (CLASS</a:t>
          </a:r>
          <a:r>
            <a:rPr lang="en-US" sz="1100" kern="1200">
              <a:latin typeface="Calibri"/>
              <a:ea typeface="Calibri"/>
              <a:cs typeface="Calibri"/>
            </a:rPr>
            <a:t>)</a:t>
          </a:r>
          <a:r>
            <a:rPr lang="en-US" sz="1100" kern="1200">
              <a:latin typeface="Arial"/>
              <a:cs typeface="Arial"/>
            </a:rPr>
            <a:t>are as follows: Intercept at 9.898, BMI coefficient at 3.390, AGE at 0.227, and HbA1c at 4.610.</a:t>
          </a:r>
          <a:r>
            <a:rPr lang="en-US" sz="1100" kern="1200">
              <a:solidFill>
                <a:srgbClr val="000000"/>
              </a:solidFill>
              <a:latin typeface="Arial"/>
              <a:cs typeface="Arial"/>
            </a:rPr>
            <a:t> </a:t>
          </a:r>
          <a:endParaRPr lang="en-US" sz="1100" kern="1200">
            <a:solidFill>
              <a:srgbClr val="000000"/>
            </a:solidFill>
            <a:latin typeface="Calibri Light"/>
            <a:ea typeface="Calibri Light"/>
            <a:cs typeface="Calibri Light"/>
          </a:endParaRPr>
        </a:p>
      </dsp:txBody>
      <dsp:txXfrm>
        <a:off x="627042" y="1036876"/>
        <a:ext cx="1337695" cy="1471464"/>
      </dsp:txXfrm>
    </dsp:sp>
    <dsp:sp modelId="{C49578AF-9389-44C2-8E04-7F9B3191C173}">
      <dsp:nvSpPr>
        <dsp:cNvPr id="0" name=""/>
        <dsp:cNvSpPr/>
      </dsp:nvSpPr>
      <dsp:spPr>
        <a:xfrm>
          <a:off x="2566700" y="69011"/>
          <a:ext cx="601962" cy="6019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DF8BAC-4557-43C0-AFC3-E7A748E9E1DC}">
      <dsp:nvSpPr>
        <dsp:cNvPr id="0" name=""/>
        <dsp:cNvSpPr/>
      </dsp:nvSpPr>
      <dsp:spPr>
        <a:xfrm>
          <a:off x="2198834" y="1036876"/>
          <a:ext cx="1337695" cy="147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Arial"/>
              <a:cs typeface="Arial"/>
            </a:rPr>
            <a:t>For  </a:t>
          </a:r>
          <a:r>
            <a:rPr lang="en-US" sz="1100" kern="1200">
              <a:solidFill>
                <a:srgbClr val="000000"/>
              </a:solidFill>
              <a:latin typeface="Calibri"/>
              <a:ea typeface="Calibri"/>
              <a:cs typeface="Calibri"/>
            </a:rPr>
            <a:t>Target variable (CLASS</a:t>
          </a:r>
          <a:r>
            <a:rPr lang="en-US" sz="1100" kern="1200">
              <a:latin typeface="Arial"/>
              <a:ea typeface="Calibri"/>
              <a:cs typeface="Arial"/>
            </a:rPr>
            <a:t>),</a:t>
          </a:r>
          <a:r>
            <a:rPr lang="en-US" sz="1100" kern="1200">
              <a:latin typeface="Arial"/>
              <a:cs typeface="Arial"/>
            </a:rPr>
            <a:t> the coefficients are slightly different, with the Intercept at 5.543, BMI at 1.738, AGE at -0.266, and HbA1c at 3.418. </a:t>
          </a:r>
          <a:endParaRPr lang="en-US" sz="1100" kern="1200">
            <a:solidFill>
              <a:srgbClr val="000000"/>
            </a:solidFill>
            <a:latin typeface="Calibri"/>
            <a:ea typeface="Calibri"/>
            <a:cs typeface="Calibri"/>
          </a:endParaRPr>
        </a:p>
      </dsp:txBody>
      <dsp:txXfrm>
        <a:off x="2198834" y="1036876"/>
        <a:ext cx="1337695" cy="1471464"/>
      </dsp:txXfrm>
    </dsp:sp>
    <dsp:sp modelId="{23CDF2C3-1CA4-4509-BE22-8309ABE1D7BE}">
      <dsp:nvSpPr>
        <dsp:cNvPr id="0" name=""/>
        <dsp:cNvSpPr/>
      </dsp:nvSpPr>
      <dsp:spPr>
        <a:xfrm>
          <a:off x="4138492" y="69011"/>
          <a:ext cx="601962" cy="6019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587AA0B-9EF1-4375-AB14-E34A4D87DA2F}">
      <dsp:nvSpPr>
        <dsp:cNvPr id="0" name=""/>
        <dsp:cNvSpPr/>
      </dsp:nvSpPr>
      <dsp:spPr>
        <a:xfrm>
          <a:off x="3770626" y="1036876"/>
          <a:ext cx="1337695" cy="147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Arial" panose="020B0604020202020204"/>
              <a:cs typeface="Arial" panose="020B0604020202020204"/>
            </a:rPr>
            <a:t>Our confusion matrix results show an overall high accuracy of 92.93% in predictions, with a 95% confidence interval ranging from 88.42% to 96.08%. The Kappa statistic is 0.6992, suggesting a substantial agreement between predicted and observed classifications</a:t>
          </a:r>
        </a:p>
      </dsp:txBody>
      <dsp:txXfrm>
        <a:off x="3770626" y="1036876"/>
        <a:ext cx="1337695" cy="1471464"/>
      </dsp:txXfrm>
    </dsp:sp>
    <dsp:sp modelId="{36FB6BF1-3069-42AF-8E89-F6CA8904F0ED}">
      <dsp:nvSpPr>
        <dsp:cNvPr id="0" name=""/>
        <dsp:cNvSpPr/>
      </dsp:nvSpPr>
      <dsp:spPr>
        <a:xfrm>
          <a:off x="2566700" y="2842765"/>
          <a:ext cx="601962" cy="6019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601278-EB91-4DEF-8C0D-498EEA62ACFF}">
      <dsp:nvSpPr>
        <dsp:cNvPr id="0" name=""/>
        <dsp:cNvSpPr/>
      </dsp:nvSpPr>
      <dsp:spPr>
        <a:xfrm>
          <a:off x="2198834" y="3810631"/>
          <a:ext cx="1337695" cy="147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latin typeface="Arial" panose="020B0604020202020204"/>
              <a:cs typeface="Arial" panose="020B0604020202020204"/>
            </a:rPr>
            <a:t>In summary, the model demonstrates a high level of accuracy, particularly in predicting Target variable (CLASS).</a:t>
          </a:r>
        </a:p>
      </dsp:txBody>
      <dsp:txXfrm>
        <a:off x="2198834" y="3810631"/>
        <a:ext cx="1337695" cy="14714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A35D12-74CE-4313-9674-56BAF190E7F8}">
      <dsp:nvSpPr>
        <dsp:cNvPr id="0" name=""/>
        <dsp:cNvSpPr/>
      </dsp:nvSpPr>
      <dsp:spPr>
        <a:xfrm>
          <a:off x="0" y="829556"/>
          <a:ext cx="10951028" cy="15314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53594-F1E1-4D51-96B2-DD6671DD6D3B}">
      <dsp:nvSpPr>
        <dsp:cNvPr id="0" name=""/>
        <dsp:cNvSpPr/>
      </dsp:nvSpPr>
      <dsp:spPr>
        <a:xfrm>
          <a:off x="463275" y="1174141"/>
          <a:ext cx="842319" cy="8423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3279BB-2B8F-4693-AECC-4DC8F1776970}">
      <dsp:nvSpPr>
        <dsp:cNvPr id="0" name=""/>
        <dsp:cNvSpPr/>
      </dsp:nvSpPr>
      <dsp:spPr>
        <a:xfrm>
          <a:off x="1768870" y="829556"/>
          <a:ext cx="9182157" cy="15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83" tIns="162083" rIns="162083" bIns="162083" numCol="1" spcCol="1270" anchor="ctr" anchorCtr="0">
          <a:noAutofit/>
        </a:bodyPr>
        <a:lstStyle/>
        <a:p>
          <a:pPr marL="0" lvl="0" indent="0" algn="l" defTabSz="844550">
            <a:lnSpc>
              <a:spcPct val="100000"/>
            </a:lnSpc>
            <a:spcBef>
              <a:spcPct val="0"/>
            </a:spcBef>
            <a:spcAft>
              <a:spcPct val="35000"/>
            </a:spcAft>
            <a:buNone/>
          </a:pPr>
          <a:r>
            <a:rPr lang="en-GB" sz="1900" kern="1200"/>
            <a:t>Biased Data: The effectiveness of these statistical techniques hinges on the integrity of the data utilized. Should the data be tainted with bias or be incomplete, the outcomes derived may not precisely represent the actual interplay among the variables.</a:t>
          </a:r>
          <a:endParaRPr lang="en-US" sz="1900" kern="1200"/>
        </a:p>
      </dsp:txBody>
      <dsp:txXfrm>
        <a:off x="1768870" y="829556"/>
        <a:ext cx="9182157" cy="1531489"/>
      </dsp:txXfrm>
    </dsp:sp>
    <dsp:sp modelId="{9362F8C8-B6AE-433A-9C20-37D57C283508}">
      <dsp:nvSpPr>
        <dsp:cNvPr id="0" name=""/>
        <dsp:cNvSpPr/>
      </dsp:nvSpPr>
      <dsp:spPr>
        <a:xfrm>
          <a:off x="0" y="2743918"/>
          <a:ext cx="10951028" cy="153148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542429-B4C4-4AA6-9F00-708B8E2E9C10}">
      <dsp:nvSpPr>
        <dsp:cNvPr id="0" name=""/>
        <dsp:cNvSpPr/>
      </dsp:nvSpPr>
      <dsp:spPr>
        <a:xfrm>
          <a:off x="463275" y="3088503"/>
          <a:ext cx="842319" cy="8423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D999D8-8B49-489A-AE2C-1CC565BD46FC}">
      <dsp:nvSpPr>
        <dsp:cNvPr id="0" name=""/>
        <dsp:cNvSpPr/>
      </dsp:nvSpPr>
      <dsp:spPr>
        <a:xfrm>
          <a:off x="1768870" y="2743918"/>
          <a:ext cx="9182157" cy="15314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2083" tIns="162083" rIns="162083" bIns="162083" numCol="1" spcCol="1270" anchor="ctr" anchorCtr="0">
          <a:noAutofit/>
        </a:bodyPr>
        <a:lstStyle/>
        <a:p>
          <a:pPr marL="0" lvl="0" indent="0" algn="l" defTabSz="844550">
            <a:lnSpc>
              <a:spcPct val="100000"/>
            </a:lnSpc>
            <a:spcBef>
              <a:spcPct val="0"/>
            </a:spcBef>
            <a:spcAft>
              <a:spcPct val="35000"/>
            </a:spcAft>
            <a:buNone/>
          </a:pPr>
          <a:r>
            <a:rPr lang="en-GB" sz="1900" kern="1200"/>
            <a:t>Size of Data: The adequacy of the dataset size is a critical factor that can limit the robustness of statistical analysis. If the dataset is too small, it may not capture the full variability or complexity of the underlying phenomena, leading to unreliable or non-generalizable results.</a:t>
          </a:r>
          <a:endParaRPr lang="en-US" sz="1900" kern="1200"/>
        </a:p>
      </dsp:txBody>
      <dsp:txXfrm>
        <a:off x="1768870" y="2743918"/>
        <a:ext cx="9182157" cy="1531489"/>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790F2C-9A20-4DFC-A119-F9C3A0130D99}" type="datetimeFigureOut">
              <a:rPr lang="en-US" smtClean="0"/>
              <a:t>12/14/2023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AB2C3-7DB3-4372-B77B-D47A03C7382A}" type="slidenum">
              <a:rPr lang="en-US" smtClean="0"/>
              <a:t>‹#›</a:t>
            </a:fld>
            <a:endParaRPr lang="en-US"/>
          </a:p>
        </p:txBody>
      </p:sp>
    </p:spTree>
    <p:extLst>
      <p:ext uri="{BB962C8B-B14F-4D97-AF65-F5344CB8AC3E}">
        <p14:creationId xmlns:p14="http://schemas.microsoft.com/office/powerpoint/2010/main" val="4083996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8687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08977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4336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98056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805051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06885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12/14/2023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59920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12/14/2023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73351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437938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2358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217197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12/14/2023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625733004"/>
      </p:ext>
    </p:extLst>
  </p:cSld>
  <p:clrMap bg1="lt1" tx1="dk1" bg2="lt2" tx2="dk2" accent1="accent1" accent2="accent2" accent3="accent3" accent4="accent4" accent5="accent5" accent6="accent6" hlink="hlink" folHlink="folHlink"/>
  <p:sldLayoutIdLst>
    <p:sldLayoutId id="2147484570" r:id="rId1"/>
    <p:sldLayoutId id="2147484571" r:id="rId2"/>
    <p:sldLayoutId id="2147484572" r:id="rId3"/>
    <p:sldLayoutId id="2147484573" r:id="rId4"/>
    <p:sldLayoutId id="2147484574" r:id="rId5"/>
    <p:sldLayoutId id="2147484575" r:id="rId6"/>
    <p:sldLayoutId id="2147484576" r:id="rId7"/>
    <p:sldLayoutId id="2147484577" r:id="rId8"/>
    <p:sldLayoutId id="2147484578" r:id="rId9"/>
    <p:sldLayoutId id="2147484579" r:id="rId10"/>
    <p:sldLayoutId id="21474845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0.jpeg"/><Relationship Id="rId7" Type="http://schemas.openxmlformats.org/officeDocument/2006/relationships/diagramColors" Target="../diagrams/colors2.xml"/><Relationship Id="rId2" Type="http://schemas.openxmlformats.org/officeDocument/2006/relationships/image" Target="../media/image19.jpeg"/><Relationship Id="rId1" Type="http://schemas.openxmlformats.org/officeDocument/2006/relationships/slideLayout" Target="../slideLayouts/slideLayout9.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doi.org/10.1007/978-1-4614-5441-0_1"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7632/wj9rwkp9c2.1"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erson in a white coat touching a screen&#10;&#10;Description automatically generated"/>
          <p:cNvPicPr>
            <a:picLocks/>
          </p:cNvPicPr>
          <p:nvPr/>
        </p:nvPicPr>
        <p:blipFill rotWithShape="1">
          <a:blip r:embed="rId2">
            <a:extLst>
              <a:ext uri="{28A0092B-C50C-407E-A947-70E740481C1C}">
                <a14:useLocalDpi xmlns:a14="http://schemas.microsoft.com/office/drawing/2010/main" val="0"/>
              </a:ext>
            </a:extLst>
          </a:blip>
          <a:srcRect l="5884" r="-1" b="-1"/>
          <a:stretch/>
        </p:blipFill>
        <p:spPr>
          <a:xfrm>
            <a:off x="2522356" y="10"/>
            <a:ext cx="9669642"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title"/>
          </p:nvPr>
        </p:nvSpPr>
        <p:spPr>
          <a:xfrm>
            <a:off x="177800" y="365125"/>
            <a:ext cx="4482589" cy="1899912"/>
          </a:xfrm>
          <a:prstGeom prst="rect">
            <a:avLst/>
          </a:prstGeom>
        </p:spPr>
        <p:style>
          <a:lnRef idx="0">
            <a:scrgbClr r="0" g="0" b="0"/>
          </a:lnRef>
          <a:fillRef idx="0">
            <a:scrgbClr r="0" g="0" b="0"/>
          </a:fillRef>
          <a:effectRef idx="0">
            <a:scrgbClr r="0" g="0" b="0"/>
          </a:effectRef>
          <a:fontRef idx="minor">
            <a:schemeClr val="dk1"/>
          </a:fontRef>
        </p:style>
        <p:txBody>
          <a:bodyPr vert="horz" lIns="91440" tIns="45720" rIns="91440" bIns="45720" rtlCol="0" anchor="ctr">
            <a:normAutofit fontScale="90000"/>
            <a:scene3d>
              <a:camera prst="perspectiveBelow"/>
              <a:lightRig rig="soft" dir="t">
                <a:rot lat="0" lon="0" rev="15600000"/>
              </a:lightRig>
            </a:scene3d>
            <a:sp3d extrusionH="57150" prstMaterial="softEdge">
              <a:bevelT w="25400" h="38100" prst="relaxedInset"/>
            </a:sp3d>
          </a:bodyPr>
          <a:lstStyle/>
          <a:p>
            <a:r>
              <a:rPr lang="en-US" sz="3100" b="1">
                <a:solidFill>
                  <a:schemeClr val="accent1"/>
                </a:solidFill>
                <a:latin typeface="Times New Roman"/>
                <a:ea typeface="+mj-ea"/>
                <a:cs typeface="Times New Roman"/>
              </a:rPr>
              <a:t>PREDICTIVE ANALYSIS OF DIABETES STATUS USING MACHINE LEARNING MODELS</a:t>
            </a:r>
          </a:p>
        </p:txBody>
      </p:sp>
      <p:sp>
        <p:nvSpPr>
          <p:cNvPr id="8" name="TextBox 7">
            <a:extLst>
              <a:ext uri="{FF2B5EF4-FFF2-40B4-BE49-F238E27FC236}">
                <a16:creationId xmlns:a16="http://schemas.microsoft.com/office/drawing/2014/main" id="{583176C1-E190-04F7-92D6-BEB2CD520B76}"/>
              </a:ext>
            </a:extLst>
          </p:cNvPr>
          <p:cNvSpPr txBox="1"/>
          <p:nvPr/>
        </p:nvSpPr>
        <p:spPr>
          <a:xfrm>
            <a:off x="228600" y="2802501"/>
            <a:ext cx="3822189" cy="3742762"/>
          </a:xfrm>
          <a:prstGeom prst="rect">
            <a:avLst/>
          </a:prstGeom>
        </p:spPr>
        <p:txBody>
          <a:bodyPr vert="horz" lIns="91440" tIns="45720" rIns="91440" bIns="45720" rtlCol="0" anchor="t">
            <a:normAutofit/>
          </a:bodyPr>
          <a:lstStyle/>
          <a:p>
            <a:pPr>
              <a:lnSpc>
                <a:spcPct val="90000"/>
              </a:lnSpc>
              <a:spcAft>
                <a:spcPts val="600"/>
              </a:spcAft>
            </a:pPr>
            <a:r>
              <a:rPr lang="en-US" b="1">
                <a:latin typeface="Times New Roman"/>
                <a:cs typeface="Times New Roman"/>
              </a:rPr>
              <a:t>Team members</a:t>
            </a:r>
            <a:endParaRPr lang="en-US">
              <a:latin typeface="Times New Roman"/>
              <a:cs typeface="Times New Roman"/>
            </a:endParaRPr>
          </a:p>
          <a:p>
            <a:pPr indent="-228600">
              <a:lnSpc>
                <a:spcPct val="90000"/>
              </a:lnSpc>
              <a:spcAft>
                <a:spcPts val="600"/>
              </a:spcAft>
              <a:buFont typeface="Arial" panose="020B0604020202020204" pitchFamily="34" charset="0"/>
              <a:buChar char="•"/>
            </a:pPr>
            <a:r>
              <a:rPr lang="en-US">
                <a:latin typeface="Times New Roman"/>
                <a:cs typeface="Times New Roman"/>
              </a:rPr>
              <a:t>Naga Praneeth Cheela</a:t>
            </a:r>
            <a:endParaRPr lang="en-US">
              <a:latin typeface="Times New Roman"/>
              <a:ea typeface="Calibri"/>
              <a:cs typeface="Times New Roman"/>
            </a:endParaRPr>
          </a:p>
          <a:p>
            <a:pPr indent="-228600">
              <a:lnSpc>
                <a:spcPct val="90000"/>
              </a:lnSpc>
              <a:spcAft>
                <a:spcPts val="600"/>
              </a:spcAft>
              <a:buFont typeface="Arial" panose="020B0604020202020204" pitchFamily="34" charset="0"/>
              <a:buChar char="•"/>
            </a:pPr>
            <a:r>
              <a:rPr lang="en-US">
                <a:latin typeface="Times New Roman"/>
                <a:cs typeface="Times New Roman"/>
              </a:rPr>
              <a:t>Harish Kumar Sadasivam</a:t>
            </a:r>
            <a:endParaRPr lang="en-US">
              <a:latin typeface="Times New Roman"/>
              <a:ea typeface="Calibri"/>
              <a:cs typeface="Times New Roman"/>
            </a:endParaRPr>
          </a:p>
          <a:p>
            <a:pPr indent="-228600">
              <a:lnSpc>
                <a:spcPct val="90000"/>
              </a:lnSpc>
              <a:spcAft>
                <a:spcPts val="600"/>
              </a:spcAft>
              <a:buFont typeface="Arial" panose="020B0604020202020204" pitchFamily="34" charset="0"/>
              <a:buChar char="•"/>
            </a:pPr>
            <a:r>
              <a:rPr lang="en-US">
                <a:latin typeface="Times New Roman"/>
                <a:cs typeface="Times New Roman"/>
              </a:rPr>
              <a:t>Kiran Kumar Burlakunta</a:t>
            </a:r>
            <a:endParaRPr lang="en-US">
              <a:latin typeface="Times New Roman"/>
              <a:ea typeface="Calibri"/>
              <a:cs typeface="Times New Roman"/>
            </a:endParaRPr>
          </a:p>
          <a:p>
            <a:pPr indent="-228600">
              <a:lnSpc>
                <a:spcPct val="90000"/>
              </a:lnSpc>
              <a:spcAft>
                <a:spcPts val="600"/>
              </a:spcAft>
              <a:buFont typeface="Arial" panose="020B0604020202020204" pitchFamily="34" charset="0"/>
              <a:buChar char="•"/>
            </a:pPr>
            <a:r>
              <a:rPr lang="en-US">
                <a:latin typeface="Times New Roman"/>
                <a:cs typeface="Times New Roman"/>
              </a:rPr>
              <a:t>Thammi Babu Chattu</a:t>
            </a:r>
            <a:endParaRPr lang="en-US">
              <a:latin typeface="Times New Roman"/>
              <a:ea typeface="Calibri"/>
              <a:cs typeface="Times New Roman"/>
            </a:endParaRPr>
          </a:p>
          <a:p>
            <a:pPr indent="-228600">
              <a:lnSpc>
                <a:spcPct val="90000"/>
              </a:lnSpc>
              <a:spcAft>
                <a:spcPts val="600"/>
              </a:spcAft>
              <a:buFont typeface="Arial" panose="020B0604020202020204" pitchFamily="34" charset="0"/>
              <a:buChar char="•"/>
            </a:pPr>
            <a:r>
              <a:rPr lang="en-US">
                <a:latin typeface="Times New Roman"/>
                <a:cs typeface="Times New Roman"/>
              </a:rPr>
              <a:t>Anusai </a:t>
            </a:r>
            <a:r>
              <a:rPr lang="en-US" err="1">
                <a:latin typeface="Times New Roman"/>
                <a:cs typeface="Times New Roman"/>
              </a:rPr>
              <a:t>Muvvala</a:t>
            </a:r>
            <a:endParaRPr lang="en-US" err="1">
              <a:latin typeface="Times New Roman"/>
              <a:ea typeface="Calibri"/>
              <a:cs typeface="Times New Roman"/>
            </a:endParaRP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endParaRPr lang="en-US" sz="2000"/>
          </a:p>
        </p:txBody>
      </p:sp>
      <p:sp>
        <p:nvSpPr>
          <p:cNvPr id="6" name="Rectangle 5"/>
          <p:cNvSpPr/>
          <p:nvPr/>
        </p:nvSpPr>
        <p:spPr>
          <a:xfrm>
            <a:off x="-39076" y="2798892"/>
            <a:ext cx="3597756" cy="3881309"/>
          </a:xfrm>
          <a:prstGeom prst="rect">
            <a:avLst/>
          </a:prstGeom>
        </p:spPr>
        <p:txBody>
          <a:bodyPr vert="horz" lIns="91440" tIns="45720" rIns="91440" bIns="45720" rtlCol="0">
            <a:normAutofit/>
          </a:bodyPr>
          <a:lstStyle/>
          <a:p>
            <a:pPr indent="-228600" defTabSz="914400">
              <a:lnSpc>
                <a:spcPct val="120000"/>
              </a:lnSpc>
              <a:spcBef>
                <a:spcPct val="20000"/>
              </a:spcBef>
              <a:spcAft>
                <a:spcPts val="600"/>
              </a:spcAft>
              <a:buClr>
                <a:schemeClr val="tx1"/>
              </a:buClr>
              <a:buSzPct val="115000"/>
              <a:buFont typeface="Arial" panose="020B0604020202020204" pitchFamily="34" charset="0"/>
              <a:buChar char="•"/>
            </a:pPr>
            <a:endParaRPr lang="en-US" b="1" cap="all">
              <a:ln w="12700" cmpd="sng">
                <a:solidFill>
                  <a:schemeClr val="accent4"/>
                </a:solidFill>
                <a:prstDash val="solid"/>
              </a:ln>
            </a:endParaRPr>
          </a:p>
        </p:txBody>
      </p:sp>
    </p:spTree>
    <p:extLst>
      <p:ext uri="{BB962C8B-B14F-4D97-AF65-F5344CB8AC3E}">
        <p14:creationId xmlns:p14="http://schemas.microsoft.com/office/powerpoint/2010/main" val="1040306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AC676B-5172-D5C4-8CF2-1DB26FE8DA97}"/>
              </a:ext>
            </a:extLst>
          </p:cNvPr>
          <p:cNvSpPr>
            <a:spLocks noGrp="1"/>
          </p:cNvSpPr>
          <p:nvPr>
            <p:ph type="title"/>
          </p:nvPr>
        </p:nvSpPr>
        <p:spPr>
          <a:xfrm>
            <a:off x="838200" y="171162"/>
            <a:ext cx="2840182" cy="2371148"/>
          </a:xfrm>
        </p:spPr>
        <p:txBody>
          <a:bodyPr vert="horz" lIns="91440" tIns="45720" rIns="91440" bIns="45720" rtlCol="0" anchor="ctr">
            <a:normAutofit/>
          </a:bodyPr>
          <a:lstStyle/>
          <a:p>
            <a:r>
              <a:rPr lang="en-US" sz="3200" b="1" kern="1200">
                <a:solidFill>
                  <a:srgbClr val="FFFFFF"/>
                </a:solidFill>
                <a:latin typeface="Times New Roman"/>
                <a:cs typeface="Times New Roman"/>
              </a:rPr>
              <a:t>Checking for outliers using boxplot</a:t>
            </a:r>
            <a:br>
              <a:rPr lang="en-US" sz="3200" b="1" u="sng" kern="1200"/>
            </a:br>
            <a:endParaRPr lang="en-US" sz="32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1ABC2C70-FD26-02BA-8CE9-5BC0B548A614}"/>
              </a:ext>
            </a:extLst>
          </p:cNvPr>
          <p:cNvPicPr>
            <a:picLocks noGrp="1" noChangeAspect="1"/>
          </p:cNvPicPr>
          <p:nvPr>
            <p:ph idx="1"/>
          </p:nvPr>
        </p:nvPicPr>
        <p:blipFill>
          <a:blip r:embed="rId2"/>
          <a:stretch>
            <a:fillRect/>
          </a:stretch>
        </p:blipFill>
        <p:spPr>
          <a:xfrm>
            <a:off x="3885285" y="961855"/>
            <a:ext cx="8487103" cy="5237320"/>
          </a:xfrm>
          <a:prstGeom prst="rect">
            <a:avLst/>
          </a:prstGeom>
        </p:spPr>
      </p:pic>
    </p:spTree>
    <p:extLst>
      <p:ext uri="{BB962C8B-B14F-4D97-AF65-F5344CB8AC3E}">
        <p14:creationId xmlns:p14="http://schemas.microsoft.com/office/powerpoint/2010/main" val="440918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lowchart: Document 2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ED297-08A7-6F0E-14F0-E74A258D2A0E}"/>
              </a:ext>
            </a:extLst>
          </p:cNvPr>
          <p:cNvSpPr>
            <a:spLocks noGrp="1"/>
          </p:cNvSpPr>
          <p:nvPr>
            <p:ph type="title"/>
          </p:nvPr>
        </p:nvSpPr>
        <p:spPr>
          <a:xfrm>
            <a:off x="635000" y="171162"/>
            <a:ext cx="3043382" cy="2371148"/>
          </a:xfrm>
        </p:spPr>
        <p:txBody>
          <a:bodyPr vert="horz" lIns="91440" tIns="45720" rIns="91440" bIns="45720" rtlCol="0" anchor="ctr">
            <a:normAutofit fontScale="90000"/>
          </a:bodyPr>
          <a:lstStyle/>
          <a:p>
            <a:br>
              <a:rPr lang="en-US" sz="2700" kern="1200"/>
            </a:br>
            <a:r>
              <a:rPr lang="en-US" sz="3200" b="1" kern="1200">
                <a:solidFill>
                  <a:srgbClr val="FFFFFF"/>
                </a:solidFill>
                <a:latin typeface="Times New Roman"/>
                <a:cs typeface="Times New Roman"/>
              </a:rPr>
              <a:t>Replacing outliers with IQR(Interquartile range) -Boxplot</a:t>
            </a:r>
            <a:br>
              <a:rPr lang="en-US" sz="2700" kern="1200"/>
            </a:br>
            <a:endParaRPr lang="en-US" sz="2700" kern="120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AC15FEF9-786A-A6C3-FA2B-1D4F00509FC7}"/>
              </a:ext>
            </a:extLst>
          </p:cNvPr>
          <p:cNvPicPr>
            <a:picLocks noChangeAspect="1"/>
          </p:cNvPicPr>
          <p:nvPr/>
        </p:nvPicPr>
        <p:blipFill rotWithShape="1">
          <a:blip r:embed="rId2"/>
          <a:srcRect t="4891" r="2" b="1977"/>
          <a:stretch/>
        </p:blipFill>
        <p:spPr>
          <a:xfrm>
            <a:off x="3889817" y="1245263"/>
            <a:ext cx="8242702" cy="5063865"/>
          </a:xfrm>
          <a:prstGeom prst="rect">
            <a:avLst/>
          </a:prstGeom>
        </p:spPr>
      </p:pic>
    </p:spTree>
    <p:extLst>
      <p:ext uri="{BB962C8B-B14F-4D97-AF65-F5344CB8AC3E}">
        <p14:creationId xmlns:p14="http://schemas.microsoft.com/office/powerpoint/2010/main" val="1215968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341822-0F8C-0374-2044-8A498DC9924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b="1">
                <a:solidFill>
                  <a:srgbClr val="FFFFFF"/>
                </a:solidFill>
                <a:latin typeface="Times New Roman"/>
                <a:cs typeface="Times New Roman"/>
              </a:rPr>
              <a:t>Summary Statistics</a:t>
            </a:r>
            <a:r>
              <a:rPr lang="en-US" sz="3700" b="1" kern="1200">
                <a:solidFill>
                  <a:srgbClr val="FFFFFF"/>
                </a:solidFill>
                <a:latin typeface="Times New Roman"/>
                <a:cs typeface="Times New Roman"/>
              </a:rPr>
              <a:t> of the Data </a:t>
            </a:r>
            <a:br>
              <a:rPr lang="en-US" sz="3700" b="1" u="sng" kern="1200"/>
            </a:br>
            <a:endParaRPr lang="en-US" sz="3700" kern="1200">
              <a:solidFill>
                <a:srgbClr val="FFFFFF"/>
              </a:solidFill>
              <a:latin typeface="+mj-lt"/>
              <a:ea typeface="+mj-ea"/>
              <a:cs typeface="+mj-cs"/>
            </a:endParaRPr>
          </a:p>
        </p:txBody>
      </p:sp>
      <p:pic>
        <p:nvPicPr>
          <p:cNvPr id="5" name="Content Placeholder 4" descr="A close up of a white background&#10;&#10;Description automatically generated with medium confidence">
            <a:extLst>
              <a:ext uri="{FF2B5EF4-FFF2-40B4-BE49-F238E27FC236}">
                <a16:creationId xmlns:a16="http://schemas.microsoft.com/office/drawing/2014/main" id="{48468E80-2115-019B-266F-CA19D6AA24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2225" y="2083545"/>
            <a:ext cx="11327549" cy="3441558"/>
          </a:xfrm>
          <a:prstGeom prst="rect">
            <a:avLst/>
          </a:prstGeom>
        </p:spPr>
      </p:pic>
    </p:spTree>
    <p:extLst>
      <p:ext uri="{BB962C8B-B14F-4D97-AF65-F5344CB8AC3E}">
        <p14:creationId xmlns:p14="http://schemas.microsoft.com/office/powerpoint/2010/main" val="365922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AF3F33-A426-4CC3-CF06-43D31E74436B}"/>
              </a:ext>
            </a:extLst>
          </p:cNvPr>
          <p:cNvSpPr>
            <a:spLocks noGrp="1"/>
          </p:cNvSpPr>
          <p:nvPr>
            <p:ph type="title"/>
          </p:nvPr>
        </p:nvSpPr>
        <p:spPr>
          <a:xfrm>
            <a:off x="466722" y="586855"/>
            <a:ext cx="3201366" cy="3387497"/>
          </a:xfrm>
        </p:spPr>
        <p:txBody>
          <a:bodyPr anchor="b">
            <a:normAutofit/>
          </a:bodyPr>
          <a:lstStyle/>
          <a:p>
            <a:pPr algn="r"/>
            <a:r>
              <a:rPr lang="en-US" sz="4000" b="1">
                <a:solidFill>
                  <a:srgbClr val="FFFFFF"/>
                </a:solidFill>
                <a:latin typeface="Times New Roman"/>
                <a:cs typeface="Times New Roman"/>
              </a:rPr>
              <a:t>Histogram for BMI, HbA1c, Age</a:t>
            </a:r>
            <a:endParaRPr lang="en-US" sz="400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1A8CD342-55EC-7659-5283-52FA5C7923AD}"/>
              </a:ext>
            </a:extLst>
          </p:cNvPr>
          <p:cNvSpPr>
            <a:spLocks noGrp="1"/>
          </p:cNvSpPr>
          <p:nvPr>
            <p:ph idx="1"/>
          </p:nvPr>
        </p:nvSpPr>
        <p:spPr>
          <a:xfrm>
            <a:off x="4440356" y="782645"/>
            <a:ext cx="6555347" cy="5546047"/>
          </a:xfrm>
        </p:spPr>
        <p:txBody>
          <a:bodyPr vert="horz" lIns="91440" tIns="45720" rIns="91440" bIns="45720" rtlCol="0" anchor="ctr">
            <a:normAutofit/>
          </a:bodyPr>
          <a:lstStyle/>
          <a:p>
            <a:pPr marL="0" indent="0">
              <a:buNone/>
            </a:pPr>
            <a:r>
              <a:rPr lang="en-US" sz="1700" b="1">
                <a:latin typeface="Times New Roman"/>
                <a:cs typeface="Times New Roman"/>
              </a:rPr>
              <a:t>Specific Interpretations:</a:t>
            </a:r>
          </a:p>
          <a:p>
            <a:pPr marL="0" indent="0">
              <a:buNone/>
            </a:pPr>
            <a:r>
              <a:rPr lang="en-US" sz="1700" b="1" i="1">
                <a:latin typeface="Times New Roman"/>
                <a:cs typeface="Times New Roman"/>
              </a:rPr>
              <a:t>Distribution of BMI:</a:t>
            </a:r>
          </a:p>
          <a:p>
            <a:r>
              <a:rPr lang="en-US" sz="1700">
                <a:latin typeface="Times New Roman"/>
                <a:cs typeface="Times New Roman"/>
              </a:rPr>
              <a:t>The right-skewed distribution suggests that a larger portion of the population falls within the healthy or overweight range (BMI 18.5-24.9 and 25-29.9, respectively), while a smaller percentage falls underweight (BMI &lt; 18.5) or obese (BMI &gt; 30). </a:t>
            </a:r>
            <a:endParaRPr lang="en-US" sz="1700">
              <a:latin typeface="Times New Roman" panose="02020603050405020304" pitchFamily="18" charset="0"/>
              <a:cs typeface="Times New Roman" panose="02020603050405020304" pitchFamily="18" charset="0"/>
            </a:endParaRPr>
          </a:p>
          <a:p>
            <a:endParaRPr lang="en-US" sz="1700">
              <a:latin typeface="Times New Roman" panose="02020603050405020304" pitchFamily="18" charset="0"/>
              <a:cs typeface="Times New Roman" panose="02020603050405020304" pitchFamily="18" charset="0"/>
            </a:endParaRPr>
          </a:p>
          <a:p>
            <a:pPr marL="0" indent="0">
              <a:buNone/>
            </a:pPr>
            <a:r>
              <a:rPr lang="en-US" sz="1700" b="1" i="1">
                <a:latin typeface="Times New Roman"/>
                <a:cs typeface="Times New Roman"/>
              </a:rPr>
              <a:t>Distribution of HbA1c:</a:t>
            </a:r>
          </a:p>
          <a:p>
            <a:r>
              <a:rPr lang="en-US" sz="1700">
                <a:latin typeface="Times New Roman"/>
                <a:cs typeface="Times New Roman"/>
              </a:rPr>
              <a:t>This histogram shows a right-skewed distribution with a potential tail towards higher values. While the peak suggests a majority with HbA1c levels within the normal range, the tail indicates individuals who might be prediabetic or diabetic. HbA1c reflects long-term blood sugar control, and elevated levels are associated with diabetes and its complications.</a:t>
            </a:r>
          </a:p>
          <a:p>
            <a:pPr marL="0" indent="0">
              <a:buNone/>
            </a:pPr>
            <a:r>
              <a:rPr lang="en-US" sz="1700" b="1" i="1">
                <a:latin typeface="Times New Roman"/>
                <a:cs typeface="Times New Roman"/>
              </a:rPr>
              <a:t>Distribution of Age:</a:t>
            </a:r>
          </a:p>
          <a:p>
            <a:r>
              <a:rPr lang="en-US" sz="1700">
                <a:latin typeface="Times New Roman"/>
                <a:cs typeface="Times New Roman"/>
              </a:rPr>
              <a:t>The right-skewed distribution suggests a focus on a middle-aged to older adult population. This aligns with the age groups most susceptible to chronic diseases like those potentially reflected in the other histograms.</a:t>
            </a:r>
          </a:p>
          <a:p>
            <a:endParaRPr lang="en-US" sz="1700">
              <a:latin typeface="Times New Roman" panose="02020603050405020304" pitchFamily="18" charset="0"/>
              <a:cs typeface="Times New Roman" panose="02020603050405020304" pitchFamily="18" charset="0"/>
            </a:endParaRPr>
          </a:p>
          <a:p>
            <a:endParaRPr lang="en-US" sz="17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678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Isosceles Triangle 2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oup of different colored bars">
            <a:extLst>
              <a:ext uri="{FF2B5EF4-FFF2-40B4-BE49-F238E27FC236}">
                <a16:creationId xmlns:a16="http://schemas.microsoft.com/office/drawing/2014/main" id="{07364C2D-1AD1-CD48-D9AD-5B32BDED90CE}"/>
              </a:ext>
            </a:extLst>
          </p:cNvPr>
          <p:cNvPicPr>
            <a:picLocks noChangeAspect="1"/>
          </p:cNvPicPr>
          <p:nvPr/>
        </p:nvPicPr>
        <p:blipFill>
          <a:blip r:embed="rId2"/>
          <a:stretch>
            <a:fillRect/>
          </a:stretch>
        </p:blipFill>
        <p:spPr>
          <a:xfrm>
            <a:off x="1391781" y="744109"/>
            <a:ext cx="9049002" cy="5571065"/>
          </a:xfrm>
          <a:prstGeom prst="rect">
            <a:avLst/>
          </a:prstGeom>
          <a:ln>
            <a:noFill/>
          </a:ln>
        </p:spPr>
      </p:pic>
      <p:sp>
        <p:nvSpPr>
          <p:cNvPr id="31" name="Isosceles Triangle 3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0116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F765554-6AEC-C4DA-E38C-7FBEC692896C}"/>
              </a:ext>
            </a:extLst>
          </p:cNvPr>
          <p:cNvPicPr>
            <a:picLocks noChangeAspect="1"/>
          </p:cNvPicPr>
          <p:nvPr/>
        </p:nvPicPr>
        <p:blipFill rotWithShape="1">
          <a:blip r:embed="rId2"/>
          <a:srcRect t="35770" b="15480"/>
          <a:stretch/>
        </p:blipFill>
        <p:spPr>
          <a:xfrm>
            <a:off x="457200" y="457200"/>
            <a:ext cx="11277600" cy="5943600"/>
          </a:xfrm>
          <a:prstGeom prst="rect">
            <a:avLst/>
          </a:prstGeom>
        </p:spPr>
      </p:pic>
    </p:spTree>
    <p:extLst>
      <p:ext uri="{BB962C8B-B14F-4D97-AF65-F5344CB8AC3E}">
        <p14:creationId xmlns:p14="http://schemas.microsoft.com/office/powerpoint/2010/main" val="2959219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51A23-CC76-6A2B-E0AE-4E0743DADFA3}"/>
              </a:ext>
            </a:extLst>
          </p:cNvPr>
          <p:cNvSpPr>
            <a:spLocks noGrp="1"/>
          </p:cNvSpPr>
          <p:nvPr>
            <p:ph type="ctrTitle"/>
          </p:nvPr>
        </p:nvSpPr>
        <p:spPr>
          <a:xfrm>
            <a:off x="450677" y="639520"/>
            <a:ext cx="3429000" cy="1719072"/>
          </a:xfrm>
        </p:spPr>
        <p:txBody>
          <a:bodyPr vert="horz" lIns="91440" tIns="45720" rIns="91440" bIns="45720" rtlCol="0" anchor="b">
            <a:normAutofit/>
          </a:bodyPr>
          <a:lstStyle/>
          <a:p>
            <a:pPr algn="l"/>
            <a:r>
              <a:rPr lang="en-US" sz="5400" b="1" kern="1200">
                <a:solidFill>
                  <a:schemeClr val="tx1"/>
                </a:solidFill>
                <a:latin typeface="+mj-lt"/>
                <a:ea typeface="+mj-ea"/>
                <a:cs typeface="+mj-cs"/>
              </a:rPr>
              <a:t>T-Test</a:t>
            </a:r>
          </a:p>
        </p:txBody>
      </p:sp>
      <p:sp>
        <p:nvSpPr>
          <p:cNvPr id="4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5C6DB1B2-CCEC-0BA1-10D0-2A68B88FC4E3}"/>
              </a:ext>
            </a:extLst>
          </p:cNvPr>
          <p:cNvSpPr>
            <a:spLocks noGrp="1"/>
          </p:cNvSpPr>
          <p:nvPr>
            <p:ph type="subTitle" idx="1"/>
          </p:nvPr>
        </p:nvSpPr>
        <p:spPr>
          <a:xfrm>
            <a:off x="254033" y="3020240"/>
            <a:ext cx="3822290" cy="4148131"/>
          </a:xfrm>
        </p:spPr>
        <p:txBody>
          <a:bodyPr vert="horz" lIns="91440" tIns="45720" rIns="91440" bIns="45720" rtlCol="0" anchor="t">
            <a:normAutofit fontScale="92500" lnSpcReduction="10000"/>
          </a:bodyPr>
          <a:lstStyle/>
          <a:p>
            <a:pPr marL="400050" indent="-285750" algn="l">
              <a:buChar char="•"/>
            </a:pPr>
            <a:r>
              <a:rPr lang="en-US" sz="1800">
                <a:latin typeface="Times New Roman"/>
                <a:cs typeface="Times New Roman"/>
              </a:rPr>
              <a:t>T- test was performed between all the variables and target variable 'CLASS'.</a:t>
            </a:r>
            <a:endParaRPr lang="en-US" sz="1800">
              <a:latin typeface="Times New Roman"/>
              <a:cs typeface="Calibri"/>
            </a:endParaRPr>
          </a:p>
          <a:p>
            <a:pPr marL="400050" indent="-285750" algn="l">
              <a:buChar char="•"/>
            </a:pPr>
            <a:r>
              <a:rPr lang="en-US" sz="1800">
                <a:latin typeface="Times New Roman"/>
                <a:cs typeface="Times New Roman"/>
              </a:rPr>
              <a:t>The p-value obtained while comparing the variables is less than 0.05. </a:t>
            </a:r>
            <a:endParaRPr lang="en-US" sz="1800">
              <a:latin typeface="Times New Roman"/>
              <a:ea typeface="Calibri" panose="020F0502020204030204"/>
              <a:cs typeface="Times New Roman"/>
            </a:endParaRPr>
          </a:p>
          <a:p>
            <a:pPr marL="285750" indent="-285750" algn="l">
              <a:buChar char="•"/>
            </a:pPr>
            <a:r>
              <a:rPr lang="en-US" sz="1800">
                <a:latin typeface="Times New Roman"/>
                <a:ea typeface="Calibri" panose="020F0502020204030204"/>
                <a:cs typeface="Calibri" panose="020F0502020204030204"/>
              </a:rPr>
              <a:t>This reveals that there is statistical significant differences (p &lt; 0.05) across all parameters. These findings underscore the potential significance of each variable in predicting diabetes, emphasizing their relevance in distinguishing between the two class categories.</a:t>
            </a:r>
          </a:p>
          <a:p>
            <a:pPr marL="114300" algn="l"/>
            <a:endParaRPr lang="en-US" sz="1400">
              <a:ea typeface="Calibri" panose="020F0502020204030204"/>
              <a:cs typeface="Calibri" panose="020F0502020204030204"/>
            </a:endParaRPr>
          </a:p>
          <a:p>
            <a:pPr marL="114300" algn="l"/>
            <a:br>
              <a:rPr lang="en-US" sz="1400"/>
            </a:br>
            <a:endParaRPr lang="en-US" sz="1400">
              <a:ea typeface="Calibri" panose="020F0502020204030204"/>
              <a:cs typeface="Calibri" panose="020F0502020204030204"/>
            </a:endParaRPr>
          </a:p>
          <a:p>
            <a:pPr marL="342900" indent="-228600" algn="l">
              <a:buFont typeface="Arial" panose="020B0604020202020204" pitchFamily="34" charset="0"/>
              <a:buChar char="•"/>
            </a:pPr>
            <a:endParaRPr lang="en-US" sz="1400"/>
          </a:p>
        </p:txBody>
      </p:sp>
      <p:pic>
        <p:nvPicPr>
          <p:cNvPr id="4" name="Picture 3" descr="A screenshot of a computer&#10;&#10;Description automatically generated">
            <a:extLst>
              <a:ext uri="{FF2B5EF4-FFF2-40B4-BE49-F238E27FC236}">
                <a16:creationId xmlns:a16="http://schemas.microsoft.com/office/drawing/2014/main" id="{4A71577F-AE11-5B72-41A7-D1E867BB52DA}"/>
              </a:ext>
            </a:extLst>
          </p:cNvPr>
          <p:cNvPicPr>
            <a:picLocks noChangeAspect="1"/>
          </p:cNvPicPr>
          <p:nvPr/>
        </p:nvPicPr>
        <p:blipFill rotWithShape="1">
          <a:blip r:embed="rId2"/>
          <a:srcRect l="-322" t="-19" r="-805" b="258"/>
          <a:stretch/>
        </p:blipFill>
        <p:spPr>
          <a:xfrm>
            <a:off x="4080534" y="1127858"/>
            <a:ext cx="8011942" cy="5075693"/>
          </a:xfrm>
          <a:prstGeom prst="rect">
            <a:avLst/>
          </a:prstGeom>
        </p:spPr>
      </p:pic>
    </p:spTree>
    <p:extLst>
      <p:ext uri="{BB962C8B-B14F-4D97-AF65-F5344CB8AC3E}">
        <p14:creationId xmlns:p14="http://schemas.microsoft.com/office/powerpoint/2010/main" val="3173398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3" name="!!Rectangle">
            <a:extLst>
              <a:ext uri="{FF2B5EF4-FFF2-40B4-BE49-F238E27FC236}">
                <a16:creationId xmlns:a16="http://schemas.microsoft.com/office/drawing/2014/main" id="{21ED5FCA-9564-42B4-9F52-2CCED8ED6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8" name="TextBox 477">
            <a:extLst>
              <a:ext uri="{FF2B5EF4-FFF2-40B4-BE49-F238E27FC236}">
                <a16:creationId xmlns:a16="http://schemas.microsoft.com/office/drawing/2014/main" id="{0818B914-8C9D-FED5-3D49-419D68FA0805}"/>
              </a:ext>
            </a:extLst>
          </p:cNvPr>
          <p:cNvSpPr txBox="1"/>
          <p:nvPr/>
        </p:nvSpPr>
        <p:spPr>
          <a:xfrm>
            <a:off x="838200" y="365125"/>
            <a:ext cx="10515600" cy="132556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400">
                <a:solidFill>
                  <a:srgbClr val="FFFFFF"/>
                </a:solidFill>
                <a:latin typeface="+mj-lt"/>
                <a:ea typeface="+mj-ea"/>
                <a:cs typeface="+mj-cs"/>
              </a:rPr>
              <a:t>Shapiro-Wilk Test</a:t>
            </a:r>
          </a:p>
        </p:txBody>
      </p:sp>
      <p:sp>
        <p:nvSpPr>
          <p:cNvPr id="485" name="Arc 48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aphicFrame>
        <p:nvGraphicFramePr>
          <p:cNvPr id="44" name="TextBox 1">
            <a:extLst>
              <a:ext uri="{FF2B5EF4-FFF2-40B4-BE49-F238E27FC236}">
                <a16:creationId xmlns:a16="http://schemas.microsoft.com/office/drawing/2014/main" id="{B5E82AC6-C60A-CEE9-12B5-7780F74FE3E9}"/>
              </a:ext>
            </a:extLst>
          </p:cNvPr>
          <p:cNvGraphicFramePr/>
          <p:nvPr>
            <p:extLst>
              <p:ext uri="{D42A27DB-BD31-4B8C-83A1-F6EECF244321}">
                <p14:modId xmlns:p14="http://schemas.microsoft.com/office/powerpoint/2010/main" val="1269336061"/>
              </p:ext>
            </p:extLst>
          </p:nvPr>
        </p:nvGraphicFramePr>
        <p:xfrm>
          <a:off x="-503349" y="1530224"/>
          <a:ext cx="7473332" cy="4957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 name="Picture 29">
            <a:extLst>
              <a:ext uri="{FF2B5EF4-FFF2-40B4-BE49-F238E27FC236}">
                <a16:creationId xmlns:a16="http://schemas.microsoft.com/office/drawing/2014/main" id="{BA5C3564-F371-C05E-CFFB-C715DC9859B4}"/>
              </a:ext>
            </a:extLst>
          </p:cNvPr>
          <p:cNvPicPr>
            <a:picLocks noChangeAspect="1"/>
          </p:cNvPicPr>
          <p:nvPr/>
        </p:nvPicPr>
        <p:blipFill>
          <a:blip r:embed="rId7"/>
          <a:stretch>
            <a:fillRect/>
          </a:stretch>
        </p:blipFill>
        <p:spPr>
          <a:xfrm>
            <a:off x="6972971" y="1581822"/>
            <a:ext cx="3966424" cy="4327567"/>
          </a:xfrm>
          <a:prstGeom prst="rect">
            <a:avLst/>
          </a:prstGeom>
        </p:spPr>
      </p:pic>
    </p:spTree>
    <p:extLst>
      <p:ext uri="{BB962C8B-B14F-4D97-AF65-F5344CB8AC3E}">
        <p14:creationId xmlns:p14="http://schemas.microsoft.com/office/powerpoint/2010/main" val="16701283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graph&#10;&#10;Description automatically generated">
            <a:extLst>
              <a:ext uri="{FF2B5EF4-FFF2-40B4-BE49-F238E27FC236}">
                <a16:creationId xmlns:a16="http://schemas.microsoft.com/office/drawing/2014/main" id="{E5C46A02-6733-352C-371A-36117CE1224A}"/>
              </a:ext>
            </a:extLst>
          </p:cNvPr>
          <p:cNvPicPr>
            <a:picLocks noChangeAspect="1"/>
          </p:cNvPicPr>
          <p:nvPr/>
        </p:nvPicPr>
        <p:blipFill rotWithShape="1">
          <a:blip r:embed="rId2"/>
          <a:srcRect l="-1529" t="-8594" r="-1783" b="-2865"/>
          <a:stretch/>
        </p:blipFill>
        <p:spPr>
          <a:xfrm>
            <a:off x="349849" y="-436037"/>
            <a:ext cx="11651135" cy="6159217"/>
          </a:xfrm>
          <a:prstGeom prst="rect">
            <a:avLst/>
          </a:prstGeom>
        </p:spPr>
      </p:pic>
    </p:spTree>
    <p:extLst>
      <p:ext uri="{BB962C8B-B14F-4D97-AF65-F5344CB8AC3E}">
        <p14:creationId xmlns:p14="http://schemas.microsoft.com/office/powerpoint/2010/main" val="416543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BB7169B8-2507-43F4-A148-FA791CD9C6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006B5C1-DDA6-62E5-C8F0-5C420D987806}"/>
              </a:ext>
            </a:extLst>
          </p:cNvPr>
          <p:cNvSpPr>
            <a:spLocks noGrp="1"/>
          </p:cNvSpPr>
          <p:nvPr>
            <p:ph type="title"/>
          </p:nvPr>
        </p:nvSpPr>
        <p:spPr>
          <a:xfrm>
            <a:off x="838199" y="3619967"/>
            <a:ext cx="5257801" cy="2413971"/>
          </a:xfrm>
        </p:spPr>
        <p:txBody>
          <a:bodyPr vert="horz" lIns="91440" tIns="45720" rIns="91440" bIns="45720" rtlCol="0" anchor="b">
            <a:normAutofit/>
          </a:bodyPr>
          <a:lstStyle/>
          <a:p>
            <a:br>
              <a:rPr lang="en-US" sz="5600" kern="1200">
                <a:solidFill>
                  <a:schemeClr val="tx1"/>
                </a:solidFill>
                <a:latin typeface="+mj-lt"/>
                <a:ea typeface="+mj-ea"/>
                <a:cs typeface="+mj-cs"/>
              </a:rPr>
            </a:br>
            <a:br>
              <a:rPr lang="en-US" sz="5600" kern="1200">
                <a:solidFill>
                  <a:schemeClr val="tx1"/>
                </a:solidFill>
                <a:effectLst/>
                <a:latin typeface="+mj-lt"/>
                <a:ea typeface="+mj-ea"/>
                <a:cs typeface="+mj-cs"/>
              </a:rPr>
            </a:br>
            <a:endParaRPr lang="en-US" sz="5600" kern="1200">
              <a:solidFill>
                <a:schemeClr val="tx1"/>
              </a:solidFill>
              <a:latin typeface="+mj-lt"/>
              <a:ea typeface="+mj-ea"/>
              <a:cs typeface="+mj-cs"/>
            </a:endParaRPr>
          </a:p>
        </p:txBody>
      </p:sp>
      <p:cxnSp>
        <p:nvCxnSpPr>
          <p:cNvPr id="60" name="Straight Connector 59">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906628"/>
            <a:ext cx="0" cy="5942494"/>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pic>
        <p:nvPicPr>
          <p:cNvPr id="19" name="Picture 18" descr="A math equations on a white background&#10;&#10;Description automatically generated">
            <a:extLst>
              <a:ext uri="{FF2B5EF4-FFF2-40B4-BE49-F238E27FC236}">
                <a16:creationId xmlns:a16="http://schemas.microsoft.com/office/drawing/2014/main" id="{DDFA62FF-C17B-EB03-5B60-3FBDB6492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3997" y="2843024"/>
            <a:ext cx="4691846" cy="879721"/>
          </a:xfrm>
          <a:prstGeom prst="rect">
            <a:avLst/>
          </a:prstGeom>
        </p:spPr>
      </p:pic>
      <p:grpSp>
        <p:nvGrpSpPr>
          <p:cNvPr id="61" name="Group 60">
            <a:extLst>
              <a:ext uri="{FF2B5EF4-FFF2-40B4-BE49-F238E27FC236}">
                <a16:creationId xmlns:a16="http://schemas.microsoft.com/office/drawing/2014/main" id="{15575A9B-DBF3-42FB-B0CA-CF2CC74D45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61620" y="635895"/>
            <a:ext cx="492251" cy="851541"/>
            <a:chOff x="5661620" y="635895"/>
            <a:chExt cx="492251" cy="851541"/>
          </a:xfrm>
        </p:grpSpPr>
        <p:sp>
          <p:nvSpPr>
            <p:cNvPr id="6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61620" y="635895"/>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6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2733" y="76951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6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41870" y="135972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pSp>
      <p:sp>
        <p:nvSpPr>
          <p:cNvPr id="11" name="TextBox 10">
            <a:extLst>
              <a:ext uri="{FF2B5EF4-FFF2-40B4-BE49-F238E27FC236}">
                <a16:creationId xmlns:a16="http://schemas.microsoft.com/office/drawing/2014/main" id="{E8F6F4E7-405C-FB35-09C8-FB463ECD93F1}"/>
              </a:ext>
            </a:extLst>
          </p:cNvPr>
          <p:cNvSpPr txBox="1"/>
          <p:nvPr/>
        </p:nvSpPr>
        <p:spPr>
          <a:xfrm>
            <a:off x="6162242" y="304943"/>
            <a:ext cx="5953558" cy="6431767"/>
          </a:xfrm>
          <a:prstGeom prst="rect">
            <a:avLst/>
          </a:prstGeom>
        </p:spPr>
        <p:txBody>
          <a:bodyPr vert="horz" lIns="91440" tIns="45720" rIns="91440" bIns="45720" rtlCol="0" anchor="b">
            <a:noAutofit/>
          </a:bodyPr>
          <a:lstStyle/>
          <a:p>
            <a:pPr marL="0" marR="0" indent="-228600">
              <a:lnSpc>
                <a:spcPct val="90000"/>
              </a:lnSpc>
              <a:spcBef>
                <a:spcPct val="0"/>
              </a:spcBef>
              <a:buFont typeface="Arial" panose="020B0604020202020204" pitchFamily="34" charset="0"/>
              <a:buChar char="•"/>
            </a:pPr>
            <a:endParaRPr lang="en-US" sz="1600">
              <a:solidFill>
                <a:schemeClr val="tx1">
                  <a:alpha val="80000"/>
                </a:schemeClr>
              </a:solidFill>
              <a:effectLst/>
              <a:latin typeface="Times New Roman"/>
              <a:cs typeface="Times New Roman"/>
            </a:endParaRPr>
          </a:p>
          <a:p>
            <a:pPr indent="-228600">
              <a:lnSpc>
                <a:spcPct val="90000"/>
              </a:lnSpc>
              <a:spcBef>
                <a:spcPct val="0"/>
              </a:spcBef>
              <a:buFont typeface="Arial" panose="020B0604020202020204" pitchFamily="34" charset="0"/>
              <a:buChar char="•"/>
            </a:pPr>
            <a:r>
              <a:rPr lang="en-US" b="1">
                <a:solidFill>
                  <a:schemeClr val="tx1">
                    <a:alpha val="80000"/>
                  </a:schemeClr>
                </a:solidFill>
                <a:latin typeface="Times New Roman"/>
                <a:cs typeface="Times New Roman"/>
              </a:rPr>
              <a:t>Chi- Square Test- Categorical Variables:</a:t>
            </a:r>
            <a:endParaRPr lang="en-US">
              <a:solidFill>
                <a:schemeClr val="tx1">
                  <a:alpha val="80000"/>
                </a:schemeClr>
              </a:solidFill>
              <a:latin typeface="Times New Roman"/>
              <a:cs typeface="Times New Roman"/>
            </a:endParaRP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Tests association between categorical variables</a:t>
            </a:r>
          </a:p>
          <a:p>
            <a:pPr indent="-228600">
              <a:lnSpc>
                <a:spcPct val="90000"/>
              </a:lnSpc>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Gender and class in this case</a:t>
            </a:r>
            <a:r>
              <a:rPr lang="en-US">
                <a:solidFill>
                  <a:schemeClr val="tx1">
                    <a:alpha val="80000"/>
                  </a:schemeClr>
                </a:solidFill>
                <a:latin typeface="Times New Roman"/>
                <a:cs typeface="Times New Roman"/>
              </a:rPr>
              <a:t> </a:t>
            </a:r>
            <a:endParaRPr lang="en-US">
              <a:solidFill>
                <a:schemeClr val="tx1">
                  <a:alpha val="80000"/>
                </a:schemeClr>
              </a:solidFill>
              <a:effectLst/>
              <a:latin typeface="Times New Roman"/>
              <a:cs typeface="Times New Roman"/>
            </a:endParaRPr>
          </a:p>
          <a:p>
            <a:pPr marL="0" marR="0" indent="-228600">
              <a:lnSpc>
                <a:spcPct val="90000"/>
              </a:lnSpc>
              <a:spcBef>
                <a:spcPts val="0"/>
              </a:spcBef>
              <a:spcAft>
                <a:spcPts val="800"/>
              </a:spcAft>
              <a:buFont typeface="Arial" panose="020B0604020202020204" pitchFamily="34" charset="0"/>
              <a:buChar char="•"/>
            </a:pPr>
            <a:r>
              <a:rPr lang="en-US" b="1" i="1">
                <a:solidFill>
                  <a:schemeClr val="tx1">
                    <a:alpha val="80000"/>
                  </a:schemeClr>
                </a:solidFill>
                <a:effectLst/>
                <a:latin typeface="Times New Roman"/>
                <a:cs typeface="Times New Roman"/>
              </a:rPr>
              <a:t>Test Statistic:</a:t>
            </a:r>
            <a:endParaRPr lang="en-US">
              <a:solidFill>
                <a:schemeClr val="tx1">
                  <a:alpha val="80000"/>
                </a:schemeClr>
              </a:solidFill>
              <a:effectLst/>
              <a:latin typeface="Times New Roman"/>
              <a:cs typeface="Times New Roman"/>
            </a:endParaRPr>
          </a:p>
          <a:p>
            <a:pPr indent="-228600">
              <a:lnSpc>
                <a:spcPct val="90000"/>
              </a:lnSpc>
              <a:spcAft>
                <a:spcPts val="800"/>
              </a:spcAft>
              <a:buFont typeface="Arial" panose="020B0604020202020204" pitchFamily="34" charset="0"/>
              <a:buChar char="•"/>
            </a:pPr>
            <a:r>
              <a:rPr lang="en-US">
                <a:solidFill>
                  <a:schemeClr val="tx1">
                    <a:alpha val="80000"/>
                  </a:schemeClr>
                </a:solidFill>
                <a:latin typeface="Times New Roman"/>
                <a:cs typeface="Times New Roman"/>
              </a:rPr>
              <a:t>Chi-Square</a:t>
            </a:r>
            <a:r>
              <a:rPr lang="en-US">
                <a:solidFill>
                  <a:schemeClr val="tx1">
                    <a:alpha val="80000"/>
                  </a:schemeClr>
                </a:solidFill>
                <a:effectLst/>
                <a:latin typeface="Times New Roman"/>
                <a:cs typeface="Times New Roman"/>
              </a:rPr>
              <a:t> = </a:t>
            </a:r>
            <a:r>
              <a:rPr lang="en-US">
                <a:solidFill>
                  <a:schemeClr val="tx1">
                    <a:alpha val="80000"/>
                  </a:schemeClr>
                </a:solidFill>
                <a:latin typeface="Times New Roman"/>
                <a:cs typeface="Times New Roman"/>
              </a:rPr>
              <a:t>18.202                                                                                        </a:t>
            </a:r>
            <a:endParaRPr lang="en-US">
              <a:solidFill>
                <a:schemeClr val="tx1">
                  <a:alpha val="80000"/>
                </a:schemeClr>
              </a:solidFill>
              <a:effectLst/>
              <a:latin typeface="Times New Roman"/>
              <a:cs typeface="Times New Roman"/>
            </a:endParaRP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P-Value= 0.00011</a:t>
            </a:r>
          </a:p>
          <a:p>
            <a:pPr marL="0" marR="0" indent="-228600">
              <a:lnSpc>
                <a:spcPct val="90000"/>
              </a:lnSpc>
              <a:spcBef>
                <a:spcPts val="0"/>
              </a:spcBef>
              <a:spcAft>
                <a:spcPts val="800"/>
              </a:spcAft>
              <a:buFont typeface="Arial" panose="020B0604020202020204" pitchFamily="34" charset="0"/>
              <a:buChar char="•"/>
            </a:pPr>
            <a:r>
              <a:rPr lang="en-US" b="1" i="1">
                <a:solidFill>
                  <a:schemeClr val="tx1">
                    <a:alpha val="80000"/>
                  </a:schemeClr>
                </a:solidFill>
                <a:effectLst/>
                <a:latin typeface="Times New Roman"/>
                <a:cs typeface="Times New Roman"/>
              </a:rPr>
              <a:t>Interpretation:</a:t>
            </a:r>
            <a:endParaRPr lang="en-US">
              <a:solidFill>
                <a:schemeClr val="tx1">
                  <a:alpha val="80000"/>
                </a:schemeClr>
              </a:solidFill>
              <a:effectLst/>
              <a:latin typeface="Times New Roman"/>
              <a:cs typeface="Times New Roman"/>
            </a:endParaRP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P-Value &lt; 0.05 Threshold</a:t>
            </a: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There is a significant association between gender and class.</a:t>
            </a:r>
          </a:p>
          <a:p>
            <a:pPr marL="0" marR="0" indent="-228600">
              <a:lnSpc>
                <a:spcPct val="90000"/>
              </a:lnSpc>
              <a:spcBef>
                <a:spcPts val="0"/>
              </a:spcBef>
              <a:spcAft>
                <a:spcPts val="800"/>
              </a:spcAft>
              <a:buFont typeface="Arial" panose="020B0604020202020204" pitchFamily="34" charset="0"/>
              <a:buChar char="•"/>
            </a:pPr>
            <a:r>
              <a:rPr lang="en-US" b="1" i="1">
                <a:solidFill>
                  <a:schemeClr val="tx1">
                    <a:alpha val="80000"/>
                  </a:schemeClr>
                </a:solidFill>
                <a:effectLst/>
                <a:latin typeface="Times New Roman"/>
                <a:cs typeface="Times New Roman"/>
              </a:rPr>
              <a:t>Result:</a:t>
            </a:r>
            <a:endParaRPr lang="en-US">
              <a:solidFill>
                <a:schemeClr val="tx1">
                  <a:alpha val="80000"/>
                </a:schemeClr>
              </a:solidFill>
              <a:effectLst/>
              <a:latin typeface="Times New Roman"/>
              <a:cs typeface="Times New Roman"/>
            </a:endParaRP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Since the P-value is lower than the 0.05 significance level</a:t>
            </a: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There is a link between gender and class</a:t>
            </a:r>
          </a:p>
          <a:p>
            <a:pPr marL="0" marR="0" indent="-228600">
              <a:lnSpc>
                <a:spcPct val="90000"/>
              </a:lnSpc>
              <a:spcBef>
                <a:spcPts val="0"/>
              </a:spcBef>
              <a:spcAft>
                <a:spcPts val="800"/>
              </a:spcAft>
              <a:buFont typeface="Arial" panose="020B0604020202020204" pitchFamily="34" charset="0"/>
              <a:buChar char="•"/>
            </a:pPr>
            <a:r>
              <a:rPr lang="en-US">
                <a:solidFill>
                  <a:schemeClr val="tx1">
                    <a:alpha val="80000"/>
                  </a:schemeClr>
                </a:solidFill>
                <a:effectLst/>
                <a:latin typeface="Times New Roman"/>
                <a:cs typeface="Times New Roman"/>
              </a:rPr>
              <a:t>This provides evidence that gender and class variables are related based on distributions in the dataset.</a:t>
            </a:r>
          </a:p>
          <a:p>
            <a:pPr indent="-228600">
              <a:lnSpc>
                <a:spcPct val="90000"/>
              </a:lnSpc>
              <a:buFont typeface="Arial" panose="020B0604020202020204" pitchFamily="34" charset="0"/>
              <a:buChar char="•"/>
            </a:pPr>
            <a:endParaRPr lang="en-US" sz="1400">
              <a:solidFill>
                <a:schemeClr val="tx1">
                  <a:alpha val="80000"/>
                </a:schemeClr>
              </a:solidFill>
            </a:endParaRPr>
          </a:p>
        </p:txBody>
      </p:sp>
      <p:sp>
        <p:nvSpPr>
          <p:cNvPr id="9" name="TextBox 8">
            <a:extLst>
              <a:ext uri="{FF2B5EF4-FFF2-40B4-BE49-F238E27FC236}">
                <a16:creationId xmlns:a16="http://schemas.microsoft.com/office/drawing/2014/main" id="{CDD46A3E-8131-5AB8-E5C1-FA16DFDCA1F9}"/>
              </a:ext>
            </a:extLst>
          </p:cNvPr>
          <p:cNvSpPr txBox="1"/>
          <p:nvPr/>
        </p:nvSpPr>
        <p:spPr>
          <a:xfrm>
            <a:off x="5636794" y="2971800"/>
            <a:ext cx="914400" cy="369332"/>
          </a:xfrm>
          <a:prstGeom prst="rect">
            <a:avLst/>
          </a:prstGeom>
          <a:noFill/>
        </p:spPr>
        <p:txBody>
          <a:bodyPr wrap="square" rtlCol="0">
            <a:spAutoFit/>
          </a:bodyPr>
          <a:lstStyle/>
          <a:p>
            <a:endParaRPr lang="en-US">
              <a:latin typeface="Times New Roman"/>
              <a:cs typeface="Times New Roman"/>
            </a:endParaRPr>
          </a:p>
        </p:txBody>
      </p:sp>
    </p:spTree>
    <p:extLst>
      <p:ext uri="{BB962C8B-B14F-4D97-AF65-F5344CB8AC3E}">
        <p14:creationId xmlns:p14="http://schemas.microsoft.com/office/powerpoint/2010/main" val="1025537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E60378-A1B6-A655-945E-14EDDB9570CF}"/>
              </a:ext>
            </a:extLst>
          </p:cNvPr>
          <p:cNvSpPr>
            <a:spLocks noGrp="1"/>
          </p:cNvSpPr>
          <p:nvPr>
            <p:ph type="title"/>
          </p:nvPr>
        </p:nvSpPr>
        <p:spPr>
          <a:xfrm>
            <a:off x="1371599" y="294538"/>
            <a:ext cx="9895951" cy="1033669"/>
          </a:xfrm>
        </p:spPr>
        <p:txBody>
          <a:bodyPr>
            <a:normAutofit/>
          </a:bodyPr>
          <a:lstStyle/>
          <a:p>
            <a:r>
              <a:rPr lang="en-US" sz="4000" b="1">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F19BE298-2F76-72BE-62A8-4C430255AC54}"/>
              </a:ext>
            </a:extLst>
          </p:cNvPr>
          <p:cNvSpPr>
            <a:spLocks noGrp="1"/>
          </p:cNvSpPr>
          <p:nvPr>
            <p:ph idx="1"/>
          </p:nvPr>
        </p:nvSpPr>
        <p:spPr>
          <a:xfrm>
            <a:off x="313422" y="1328559"/>
            <a:ext cx="11625586" cy="5532530"/>
          </a:xfrm>
        </p:spPr>
        <p:txBody>
          <a:bodyPr anchor="ctr">
            <a:normAutofit/>
          </a:bodyPr>
          <a:lstStyle/>
          <a:p>
            <a:pPr marL="285750" indent="-285750">
              <a:buFont typeface="Wingdings" panose="05000000000000000000" pitchFamily="2" charset="2"/>
              <a:buChar char="Ø"/>
            </a:pPr>
            <a:r>
              <a:rPr lang="en-US" sz="1600" b="0" i="0" u="none">
                <a:latin typeface="Times New Roman"/>
                <a:cs typeface="Times New Roman"/>
              </a:rPr>
              <a:t>Diabetes Mellitus is a significant global health challenge, affecting an estimated 285 million people worldwide as of 2010, a figure projected to rise to 430 million by 2030 in the absence of improved interventions (Kaul et al., 2012).</a:t>
            </a:r>
            <a:r>
              <a:rPr lang="en-US" sz="1600">
                <a:latin typeface="Times New Roman"/>
                <a:cs typeface="Times New Roman"/>
              </a:rPr>
              <a:t> </a:t>
            </a:r>
            <a:endParaRPr lang="en-US" sz="1600" b="0" i="0" u="none">
              <a:latin typeface="Times New Roman" panose="02020603050405020304" pitchFamily="18" charset="0"/>
              <a:cs typeface="Times New Roman" panose="02020603050405020304" pitchFamily="18" charset="0"/>
            </a:endParaRPr>
          </a:p>
          <a:p>
            <a:endParaRPr lang="en-US" sz="1600" b="0" i="0" u="none">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i="0" u="none">
                <a:latin typeface="Times New Roman"/>
                <a:cs typeface="Times New Roman"/>
              </a:rPr>
              <a:t>Characterized as a chronic metabolic disorder, its increasing prevalence is primarily attributed to an aging population and the rising rates of obesity.</a:t>
            </a:r>
            <a:br>
              <a:rPr lang="en-US" sz="1600" b="0" i="0" u="none">
                <a:latin typeface="Times New Roman" panose="02020603050405020304" pitchFamily="18" charset="0"/>
                <a:cs typeface="Times New Roman" panose="02020603050405020304" pitchFamily="18" charset="0"/>
              </a:rPr>
            </a:br>
            <a:r>
              <a:rPr lang="en-US" sz="1600">
                <a:latin typeface="Times New Roman"/>
                <a:cs typeface="Times New Roman"/>
              </a:rPr>
              <a:t> </a:t>
            </a:r>
            <a:endParaRPr lang="en-US" sz="160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i="0" u="none">
                <a:latin typeface="Times New Roman"/>
                <a:cs typeface="Times New Roman"/>
              </a:rPr>
              <a:t>The disease manifests in various forms, each with its own set of complications, such as retinopathy, nephropathy, neuropathy, cardiovascular diseases, and diabetic foot, significantly impacting the immune system and overall health.</a:t>
            </a:r>
            <a:br>
              <a:rPr lang="en-US" sz="1600" b="0" i="0" u="none">
                <a:latin typeface="Times New Roman" panose="02020603050405020304" pitchFamily="18" charset="0"/>
                <a:cs typeface="Times New Roman" panose="02020603050405020304" pitchFamily="18" charset="0"/>
              </a:rPr>
            </a:br>
            <a:endParaRPr lang="en-US" sz="1600" b="0" i="0" u="none">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b="0" i="0" u="none">
                <a:latin typeface="Times New Roman"/>
                <a:cs typeface="Times New Roman"/>
              </a:rPr>
              <a:t>The chapter by Kaul et al. (2012) not only provides a comprehensive overview of the types and complications of diabetes but also delves into current management strategies, treatments, and emerging therapies, underscoring the complexity and multifaceted nature of this global health issue.</a:t>
            </a:r>
            <a:endParaRPr lang="en-US" sz="1600">
              <a:latin typeface="Times New Roman"/>
              <a:cs typeface="Times New Roman"/>
            </a:endParaRPr>
          </a:p>
          <a:p>
            <a:endParaRPr lang="en-US" sz="1600">
              <a:cs typeface="Calibri"/>
            </a:endParaRPr>
          </a:p>
          <a:p>
            <a:endParaRPr lang="en-US" sz="1600">
              <a:cs typeface="Calibri"/>
            </a:endParaRPr>
          </a:p>
        </p:txBody>
      </p:sp>
    </p:spTree>
    <p:extLst>
      <p:ext uri="{BB962C8B-B14F-4D97-AF65-F5344CB8AC3E}">
        <p14:creationId xmlns:p14="http://schemas.microsoft.com/office/powerpoint/2010/main" val="5868493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ine art of machine learning&#10;&#10;Description automatically generated">
            <a:extLst>
              <a:ext uri="{FF2B5EF4-FFF2-40B4-BE49-F238E27FC236}">
                <a16:creationId xmlns:a16="http://schemas.microsoft.com/office/drawing/2014/main" id="{424DBDF5-22FA-CDBE-A4E8-1602FB4DE832}"/>
              </a:ext>
            </a:extLst>
          </p:cNvPr>
          <p:cNvPicPr>
            <a:picLocks noChangeAspect="1"/>
          </p:cNvPicPr>
          <p:nvPr/>
        </p:nvPicPr>
        <p:blipFill>
          <a:blip r:embed="rId2"/>
          <a:stretch>
            <a:fillRect/>
          </a:stretch>
        </p:blipFill>
        <p:spPr>
          <a:xfrm>
            <a:off x="-38100" y="0"/>
            <a:ext cx="12230100" cy="6858000"/>
          </a:xfrm>
          <a:prstGeom prst="rect">
            <a:avLst/>
          </a:prstGeom>
        </p:spPr>
      </p:pic>
    </p:spTree>
    <p:extLst>
      <p:ext uri="{BB962C8B-B14F-4D97-AF65-F5344CB8AC3E}">
        <p14:creationId xmlns:p14="http://schemas.microsoft.com/office/powerpoint/2010/main" val="1477580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F9773D-1AF6-52D7-362A-59F3E575E41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Times New Roman"/>
                <a:cs typeface="Times New Roman"/>
              </a:rPr>
              <a:t>Feature Importance:</a:t>
            </a:r>
            <a:endParaRPr lang="en-US" sz="4000" kern="1200">
              <a:solidFill>
                <a:srgbClr val="FFFFFF"/>
              </a:solidFill>
              <a:latin typeface="Times New Roman"/>
              <a:cs typeface="Times New Roman"/>
            </a:endParaRPr>
          </a:p>
          <a:p>
            <a:pPr algn="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C666FCDE-5ACD-A3BC-0BC5-7E365B6855C8}"/>
              </a:ext>
            </a:extLst>
          </p:cNvPr>
          <p:cNvSpPr>
            <a:spLocks noGrp="1"/>
          </p:cNvSpPr>
          <p:nvPr>
            <p:ph sz="half" idx="1"/>
          </p:nvPr>
        </p:nvSpPr>
        <p:spPr>
          <a:xfrm>
            <a:off x="4093455" y="121242"/>
            <a:ext cx="3538756" cy="6089081"/>
          </a:xfrm>
        </p:spPr>
        <p:txBody>
          <a:bodyPr vert="horz" lIns="91440" tIns="45720" rIns="91440" bIns="45720" rtlCol="0" anchor="ctr">
            <a:normAutofit/>
          </a:bodyPr>
          <a:lstStyle/>
          <a:p>
            <a:pPr marL="342900">
              <a:spcBef>
                <a:spcPts val="0"/>
              </a:spcBef>
            </a:pPr>
            <a:r>
              <a:rPr lang="en-US" sz="2000">
                <a:latin typeface="Times New Roman"/>
                <a:cs typeface="Times New Roman"/>
              </a:rPr>
              <a:t>Feature importance in predictive modeling provides valuable insights into the contribution of each predictor variable to the model's predictive power. By quantifying the significance of each feature, we can prioritize the most influential variables, enhancing our understanding of the dataset and guiding more focused data collection and preprocessing. </a:t>
            </a:r>
          </a:p>
          <a:p>
            <a:endParaRPr lang="en-US" sz="2000"/>
          </a:p>
        </p:txBody>
      </p:sp>
      <p:pic>
        <p:nvPicPr>
          <p:cNvPr id="5" name="Content Placeholder 4" descr="A list of letters and numbers&#10;&#10;Description automatically generated with medium confidence">
            <a:extLst>
              <a:ext uri="{FF2B5EF4-FFF2-40B4-BE49-F238E27FC236}">
                <a16:creationId xmlns:a16="http://schemas.microsoft.com/office/drawing/2014/main" id="{8705AF9B-C7D1-62BC-2363-EAB0978EB339}"/>
              </a:ext>
            </a:extLst>
          </p:cNvPr>
          <p:cNvPicPr>
            <a:picLocks noGrp="1" noChangeAspect="1"/>
          </p:cNvPicPr>
          <p:nvPr>
            <p:ph sz="half" idx="2"/>
          </p:nvPr>
        </p:nvPicPr>
        <p:blipFill rotWithShape="1">
          <a:blip r:embed="rId2"/>
          <a:srcRect l="9091" t="1465" r="-9091" b="-733"/>
          <a:stretch/>
        </p:blipFill>
        <p:spPr>
          <a:xfrm>
            <a:off x="7678435" y="1606941"/>
            <a:ext cx="3800736" cy="3889404"/>
          </a:xfrm>
          <a:prstGeom prst="rect">
            <a:avLst/>
          </a:prstGeom>
        </p:spPr>
      </p:pic>
    </p:spTree>
    <p:extLst>
      <p:ext uri="{BB962C8B-B14F-4D97-AF65-F5344CB8AC3E}">
        <p14:creationId xmlns:p14="http://schemas.microsoft.com/office/powerpoint/2010/main" val="220692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EFF0A-5106-405C-6537-FCD559A327FD}"/>
              </a:ext>
            </a:extLst>
          </p:cNvPr>
          <p:cNvSpPr>
            <a:spLocks noGrp="1"/>
          </p:cNvSpPr>
          <p:nvPr>
            <p:ph type="title"/>
          </p:nvPr>
        </p:nvSpPr>
        <p:spPr>
          <a:xfrm>
            <a:off x="512894" y="238099"/>
            <a:ext cx="5631792" cy="1746651"/>
          </a:xfrm>
        </p:spPr>
        <p:txBody>
          <a:bodyPr vert="horz" lIns="91440" tIns="45720" rIns="91440" bIns="45720" rtlCol="0" anchor="ctr">
            <a:normAutofit/>
          </a:bodyPr>
          <a:lstStyle/>
          <a:p>
            <a:r>
              <a:rPr lang="en-US" sz="1800" b="1">
                <a:latin typeface="Times New Roman" panose="02020603050405020304" pitchFamily="18" charset="0"/>
                <a:cs typeface="Times New Roman" panose="02020603050405020304" pitchFamily="18" charset="0"/>
              </a:rPr>
              <a:t>MULTIPLE LOGISTIC REGRESSION</a:t>
            </a:r>
            <a:endParaRPr lang="en-US" sz="1800">
              <a:latin typeface="Times New Roman" panose="02020603050405020304" pitchFamily="18" charset="0"/>
              <a:cs typeface="Times New Roman" panose="02020603050405020304" pitchFamily="18" charset="0"/>
            </a:endParaRPr>
          </a:p>
          <a:p>
            <a:endParaRPr lang="en-US" sz="3400"/>
          </a:p>
        </p:txBody>
      </p:sp>
      <p:pic>
        <p:nvPicPr>
          <p:cNvPr id="7" name="Picture 6" descr="A screenshot of a computer&#10;&#10;Description automatically generated">
            <a:extLst>
              <a:ext uri="{FF2B5EF4-FFF2-40B4-BE49-F238E27FC236}">
                <a16:creationId xmlns:a16="http://schemas.microsoft.com/office/drawing/2014/main" id="{8EDDBF22-B3AB-FD0A-627E-C024F5DBFC73}"/>
              </a:ext>
            </a:extLst>
          </p:cNvPr>
          <p:cNvPicPr>
            <a:picLocks noChangeAspect="1"/>
          </p:cNvPicPr>
          <p:nvPr/>
        </p:nvPicPr>
        <p:blipFill>
          <a:blip r:embed="rId2"/>
          <a:stretch>
            <a:fillRect/>
          </a:stretch>
        </p:blipFill>
        <p:spPr>
          <a:xfrm>
            <a:off x="6368582" y="3634336"/>
            <a:ext cx="5402049" cy="2451636"/>
          </a:xfrm>
          <a:prstGeom prst="rect">
            <a:avLst/>
          </a:prstGeom>
        </p:spPr>
      </p:pic>
      <p:pic>
        <p:nvPicPr>
          <p:cNvPr id="6" name="Picture 5" descr="A computer screen shot of a number&#10;&#10;Description automatically generated">
            <a:extLst>
              <a:ext uri="{FF2B5EF4-FFF2-40B4-BE49-F238E27FC236}">
                <a16:creationId xmlns:a16="http://schemas.microsoft.com/office/drawing/2014/main" id="{C67FA41A-46AB-1516-25F9-1BBE11168DC5}"/>
              </a:ext>
            </a:extLst>
          </p:cNvPr>
          <p:cNvPicPr>
            <a:picLocks noChangeAspect="1"/>
          </p:cNvPicPr>
          <p:nvPr/>
        </p:nvPicPr>
        <p:blipFill>
          <a:blip r:embed="rId3"/>
          <a:stretch>
            <a:fillRect/>
          </a:stretch>
        </p:blipFill>
        <p:spPr>
          <a:xfrm>
            <a:off x="6370800" y="374931"/>
            <a:ext cx="5749757" cy="2472732"/>
          </a:xfrm>
          <a:prstGeom prst="rect">
            <a:avLst/>
          </a:prstGeom>
        </p:spPr>
      </p:pic>
      <p:graphicFrame>
        <p:nvGraphicFramePr>
          <p:cNvPr id="9" name="Content Placeholder 2">
            <a:extLst>
              <a:ext uri="{FF2B5EF4-FFF2-40B4-BE49-F238E27FC236}">
                <a16:creationId xmlns:a16="http://schemas.microsoft.com/office/drawing/2014/main" id="{E681A8F1-4C4A-4C63-A54E-408D063FD643}"/>
              </a:ext>
            </a:extLst>
          </p:cNvPr>
          <p:cNvGraphicFramePr/>
          <p:nvPr>
            <p:extLst>
              <p:ext uri="{D42A27DB-BD31-4B8C-83A1-F6EECF244321}">
                <p14:modId xmlns:p14="http://schemas.microsoft.com/office/powerpoint/2010/main" val="165334885"/>
              </p:ext>
            </p:extLst>
          </p:nvPr>
        </p:nvGraphicFramePr>
        <p:xfrm>
          <a:off x="438912" y="1151369"/>
          <a:ext cx="5735364" cy="535110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17057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F75E9-3F45-5CD0-BDB3-28C28E454D66}"/>
              </a:ext>
            </a:extLst>
          </p:cNvPr>
          <p:cNvSpPr>
            <a:spLocks noGrp="1"/>
          </p:cNvSpPr>
          <p:nvPr>
            <p:ph type="title"/>
          </p:nvPr>
        </p:nvSpPr>
        <p:spPr/>
        <p:txBody>
          <a:bodyPr>
            <a:normAutofit/>
          </a:bodyPr>
          <a:lstStyle/>
          <a:p>
            <a:r>
              <a:rPr lang="en-GB" sz="3200" b="1">
                <a:latin typeface="Times New Roman"/>
                <a:cs typeface="Calibri Light"/>
              </a:rPr>
              <a:t>LIMITATIONS</a:t>
            </a:r>
            <a:endParaRPr lang="en-GB" sz="3200" b="1">
              <a:latin typeface="Times New Roman"/>
              <a:cs typeface="Times New Roman"/>
            </a:endParaRPr>
          </a:p>
        </p:txBody>
      </p:sp>
      <p:graphicFrame>
        <p:nvGraphicFramePr>
          <p:cNvPr id="17" name="Content Placeholder 2">
            <a:extLst>
              <a:ext uri="{FF2B5EF4-FFF2-40B4-BE49-F238E27FC236}">
                <a16:creationId xmlns:a16="http://schemas.microsoft.com/office/drawing/2014/main" id="{19E40074-8EB9-71FF-B171-A376542E2BA4}"/>
              </a:ext>
            </a:extLst>
          </p:cNvPr>
          <p:cNvGraphicFramePr>
            <a:graphicFrameLocks noGrp="1"/>
          </p:cNvGraphicFramePr>
          <p:nvPr>
            <p:ph idx="1"/>
            <p:extLst>
              <p:ext uri="{D42A27DB-BD31-4B8C-83A1-F6EECF244321}">
                <p14:modId xmlns:p14="http://schemas.microsoft.com/office/powerpoint/2010/main" val="3358801371"/>
              </p:ext>
            </p:extLst>
          </p:nvPr>
        </p:nvGraphicFramePr>
        <p:xfrm>
          <a:off x="622300" y="1135499"/>
          <a:ext cx="10951028" cy="51049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1587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AD49A2-CCB0-ED55-BE6C-05F86F53C69A}"/>
              </a:ext>
            </a:extLst>
          </p:cNvPr>
          <p:cNvSpPr>
            <a:spLocks noGrp="1"/>
          </p:cNvSpPr>
          <p:nvPr>
            <p:ph type="title"/>
          </p:nvPr>
        </p:nvSpPr>
        <p:spPr>
          <a:xfrm>
            <a:off x="1371599" y="294538"/>
            <a:ext cx="9895951" cy="1033669"/>
          </a:xfrm>
        </p:spPr>
        <p:txBody>
          <a:bodyPr>
            <a:normAutofit/>
          </a:bodyPr>
          <a:lstStyle/>
          <a:p>
            <a:r>
              <a:rPr lang="en-GB" sz="4000" b="1">
                <a:solidFill>
                  <a:srgbClr val="FFFFFF"/>
                </a:solidFill>
                <a:latin typeface="Times New Roman"/>
                <a:cs typeface="Calibri Light"/>
              </a:rPr>
              <a:t>CONCLUSION</a:t>
            </a:r>
            <a:endParaRPr lang="en-GB" sz="4000" b="1">
              <a:solidFill>
                <a:srgbClr val="FFFFFF"/>
              </a:solidFill>
              <a:latin typeface="Times New Roman"/>
            </a:endParaRPr>
          </a:p>
        </p:txBody>
      </p:sp>
      <p:sp>
        <p:nvSpPr>
          <p:cNvPr id="3" name="Content Placeholder 2">
            <a:extLst>
              <a:ext uri="{FF2B5EF4-FFF2-40B4-BE49-F238E27FC236}">
                <a16:creationId xmlns:a16="http://schemas.microsoft.com/office/drawing/2014/main" id="{805D790B-59C3-B91E-BE43-4E2B976A3673}"/>
              </a:ext>
            </a:extLst>
          </p:cNvPr>
          <p:cNvSpPr>
            <a:spLocks noGrp="1"/>
          </p:cNvSpPr>
          <p:nvPr>
            <p:ph idx="1"/>
          </p:nvPr>
        </p:nvSpPr>
        <p:spPr>
          <a:xfrm>
            <a:off x="383512" y="1732044"/>
            <a:ext cx="11532733" cy="4704939"/>
          </a:xfrm>
        </p:spPr>
        <p:txBody>
          <a:bodyPr vert="horz" lIns="91440" tIns="45720" rIns="91440" bIns="45720" rtlCol="0" anchor="ctr">
            <a:normAutofit/>
          </a:bodyPr>
          <a:lstStyle/>
          <a:p>
            <a:r>
              <a:rPr lang="en-GB" sz="1900">
                <a:latin typeface="Times New Roman"/>
                <a:ea typeface="+mn-lt"/>
                <a:cs typeface="+mn-lt"/>
              </a:rPr>
              <a:t>Both the two-sample t-test and Shapiro-Wilk test reveal a significant association between all variables and the target variable.</a:t>
            </a:r>
          </a:p>
          <a:p>
            <a:r>
              <a:rPr lang="en-GB" sz="1900">
                <a:latin typeface="Times New Roman"/>
                <a:ea typeface="+mn-lt"/>
                <a:cs typeface="+mn-lt"/>
              </a:rPr>
              <a:t>A Chi-square test is employed for categorical variables, highlighting a significant relationship between gender and the class variable.</a:t>
            </a:r>
          </a:p>
          <a:p>
            <a:r>
              <a:rPr lang="en-GB" sz="1900">
                <a:latin typeface="Times New Roman"/>
                <a:ea typeface="+mn-lt"/>
                <a:cs typeface="+mn-lt"/>
              </a:rPr>
              <a:t>Through the calculation of feature importance concerning the target variable, it is discerned that HbA1c, Age, and BMI emerge as the most influential variables affecting the target variable.</a:t>
            </a:r>
          </a:p>
          <a:p>
            <a:r>
              <a:rPr lang="en-GB" sz="1900">
                <a:latin typeface="Times New Roman"/>
                <a:ea typeface="+mn-lt"/>
                <a:cs typeface="+mn-lt"/>
              </a:rPr>
              <a:t>Utilizing a multiple logistic regression model to predict the 'CLASS' variable with HbA1c, Age, and BMI yields an impressive accuracy of 92.9%, suggesting a well-fitting model.</a:t>
            </a:r>
          </a:p>
          <a:p>
            <a:r>
              <a:rPr lang="en-GB" sz="1900">
                <a:latin typeface="Times New Roman"/>
                <a:ea typeface="+mn-lt"/>
                <a:cs typeface="+mn-lt"/>
              </a:rPr>
              <a:t>The small p-values from the Shapiro-Wilk and t-test outcomes provide substantial evidence to reject the null hypothesis. Consequently, we can assert that a meaningful association exists between the variables HbA1c, Age, BMI, and the target variable.</a:t>
            </a:r>
          </a:p>
          <a:p>
            <a:endParaRPr lang="en-GB" sz="1900">
              <a:ea typeface="+mn-lt"/>
              <a:cs typeface="+mn-lt"/>
            </a:endParaRPr>
          </a:p>
        </p:txBody>
      </p:sp>
    </p:spTree>
    <p:extLst>
      <p:ext uri="{BB962C8B-B14F-4D97-AF65-F5344CB8AC3E}">
        <p14:creationId xmlns:p14="http://schemas.microsoft.com/office/powerpoint/2010/main" val="3482831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19E220-5459-B8A6-E50B-609FE5704B5A}"/>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a:cs typeface="Calibri Light"/>
              </a:rPr>
              <a:t>References</a:t>
            </a:r>
            <a:endParaRPr lang="en-US" sz="4000">
              <a:solidFill>
                <a:srgbClr val="FFFFFF"/>
              </a:solidFill>
              <a:latin typeface="Times New Roman"/>
            </a:endParaRPr>
          </a:p>
        </p:txBody>
      </p:sp>
      <p:sp>
        <p:nvSpPr>
          <p:cNvPr id="3" name="Content Placeholder 2">
            <a:extLst>
              <a:ext uri="{FF2B5EF4-FFF2-40B4-BE49-F238E27FC236}">
                <a16:creationId xmlns:a16="http://schemas.microsoft.com/office/drawing/2014/main" id="{0953349B-6D5E-8A41-5E64-6BB5B2DD91F3}"/>
              </a:ext>
            </a:extLst>
          </p:cNvPr>
          <p:cNvSpPr>
            <a:spLocks noGrp="1"/>
          </p:cNvSpPr>
          <p:nvPr>
            <p:ph idx="1"/>
          </p:nvPr>
        </p:nvSpPr>
        <p:spPr>
          <a:xfrm>
            <a:off x="4226059" y="154180"/>
            <a:ext cx="7495147" cy="6574747"/>
          </a:xfrm>
        </p:spPr>
        <p:txBody>
          <a:bodyPr vert="horz" lIns="91440" tIns="45720" rIns="91440" bIns="45720" rtlCol="0" anchor="ctr">
            <a:normAutofit/>
          </a:bodyPr>
          <a:lstStyle/>
          <a:p>
            <a:r>
              <a:rPr lang="en-US" sz="2400">
                <a:latin typeface="Times New Roman"/>
                <a:ea typeface="+mn-lt"/>
                <a:cs typeface="+mn-lt"/>
              </a:rPr>
              <a:t>Kaul, K., Tarr, J. M., Ahmad, S. I., Kohner, E. M., &amp; </a:t>
            </a:r>
            <a:r>
              <a:rPr lang="en-US" sz="2400" err="1">
                <a:latin typeface="Times New Roman"/>
                <a:ea typeface="+mn-lt"/>
                <a:cs typeface="+mn-lt"/>
              </a:rPr>
              <a:t>Chibber</a:t>
            </a:r>
            <a:r>
              <a:rPr lang="en-US" sz="2400">
                <a:latin typeface="Times New Roman"/>
                <a:ea typeface="+mn-lt"/>
                <a:cs typeface="+mn-lt"/>
              </a:rPr>
              <a:t>, R. (2012). Introduction to diabetes mellitus. </a:t>
            </a:r>
            <a:r>
              <a:rPr lang="en-US" sz="2400" i="1">
                <a:latin typeface="Times New Roman"/>
                <a:ea typeface="+mn-lt"/>
                <a:cs typeface="+mn-lt"/>
              </a:rPr>
              <a:t>Advances in Experimental Medicine and Biology</a:t>
            </a:r>
            <a:r>
              <a:rPr lang="en-US" sz="2400">
                <a:latin typeface="Times New Roman"/>
                <a:ea typeface="+mn-lt"/>
                <a:cs typeface="+mn-lt"/>
              </a:rPr>
              <a:t>, </a:t>
            </a:r>
            <a:r>
              <a:rPr lang="en-US" sz="2400" i="1">
                <a:latin typeface="Times New Roman"/>
                <a:ea typeface="+mn-lt"/>
                <a:cs typeface="+mn-lt"/>
              </a:rPr>
              <a:t>771</a:t>
            </a:r>
            <a:r>
              <a:rPr lang="en-US" sz="2400">
                <a:latin typeface="Times New Roman"/>
                <a:ea typeface="+mn-lt"/>
                <a:cs typeface="+mn-lt"/>
              </a:rPr>
              <a:t>, 1–11.</a:t>
            </a:r>
            <a:r>
              <a:rPr lang="en-US" sz="2400" u="sng">
                <a:latin typeface="Times New Roman"/>
                <a:ea typeface="+mn-lt"/>
                <a:cs typeface="+mn-lt"/>
              </a:rPr>
              <a:t> </a:t>
            </a:r>
            <a:r>
              <a:rPr lang="en-US" sz="2400" u="sng">
                <a:latin typeface="Times New Roman"/>
                <a:ea typeface="+mn-lt"/>
                <a:cs typeface="+mn-lt"/>
                <a:hlinkClick r:id="rId2"/>
              </a:rPr>
              <a:t>https://doi.org/10.1007/978-1-4614-5441-0_1</a:t>
            </a:r>
            <a:endParaRPr lang="en-US" sz="2400" u="sng">
              <a:latin typeface="Times New Roman"/>
              <a:ea typeface="+mn-lt"/>
              <a:cs typeface="+mn-lt"/>
            </a:endParaRPr>
          </a:p>
          <a:p>
            <a:endParaRPr lang="en-US" sz="2000">
              <a:latin typeface="Calibri"/>
              <a:ea typeface="+mn-lt"/>
              <a:cs typeface="+mn-lt"/>
            </a:endParaRPr>
          </a:p>
          <a:p>
            <a:r>
              <a:rPr lang="en-US" sz="2400">
                <a:latin typeface="Times New Roman"/>
                <a:ea typeface="+mn-lt"/>
                <a:cs typeface="+mn-lt"/>
              </a:rPr>
              <a:t>Rashid, Ahlam (2020), “Diabetes Dataset”, Mendeley Data, V1, </a:t>
            </a:r>
            <a:r>
              <a:rPr lang="en-US" sz="2400" err="1">
                <a:latin typeface="Times New Roman"/>
                <a:ea typeface="+mn-lt"/>
                <a:cs typeface="+mn-lt"/>
              </a:rPr>
              <a:t>doi</a:t>
            </a:r>
            <a:r>
              <a:rPr lang="en-US" sz="2400">
                <a:latin typeface="Times New Roman"/>
                <a:ea typeface="+mn-lt"/>
                <a:cs typeface="+mn-lt"/>
              </a:rPr>
              <a:t>: 10.17632/wj9rwkp9c2.1</a:t>
            </a:r>
          </a:p>
          <a:p>
            <a:pPr marL="0" indent="0">
              <a:buNone/>
            </a:pPr>
            <a:br>
              <a:rPr lang="en-US" sz="2000"/>
            </a:br>
            <a:endParaRPr lang="en-US" sz="2000">
              <a:cs typeface="Calibri"/>
            </a:endParaRPr>
          </a:p>
          <a:p>
            <a:endParaRPr lang="en-US" sz="2000">
              <a:cs typeface="Calibri"/>
            </a:endParaRPr>
          </a:p>
        </p:txBody>
      </p:sp>
    </p:spTree>
    <p:extLst>
      <p:ext uri="{BB962C8B-B14F-4D97-AF65-F5344CB8AC3E}">
        <p14:creationId xmlns:p14="http://schemas.microsoft.com/office/powerpoint/2010/main" val="32301541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951CB0-B3FA-6EAE-079A-F641243C36F9}"/>
              </a:ext>
            </a:extLst>
          </p:cNvPr>
          <p:cNvSpPr>
            <a:spLocks noGrp="1"/>
          </p:cNvSpPr>
          <p:nvPr>
            <p:ph idx="1"/>
          </p:nvPr>
        </p:nvSpPr>
        <p:spPr>
          <a:xfrm>
            <a:off x="444500" y="276225"/>
            <a:ext cx="10909300" cy="5900738"/>
          </a:xfrm>
        </p:spPr>
        <p:txBody>
          <a:bodyPr vert="horz" lIns="91440" tIns="45720" rIns="91440" bIns="45720" rtlCol="0" anchor="t">
            <a:normAutofit/>
          </a:bodyPr>
          <a:lstStyle/>
          <a:p>
            <a:pPr marL="0" indent="0">
              <a:buNone/>
            </a:pP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br>
              <a:rPr lang="en-US">
                <a:ea typeface="Calibri"/>
                <a:cs typeface="Calibri"/>
              </a:rPr>
            </a:br>
            <a:endParaRPr lang="en-US">
              <a:ea typeface="Calibri"/>
              <a:cs typeface="Calibri"/>
            </a:endParaRPr>
          </a:p>
        </p:txBody>
      </p:sp>
      <p:pic>
        <p:nvPicPr>
          <p:cNvPr id="2" name="Picture 1" descr="A thank you card with blue sky and buildings&#10;&#10;Description automatically generated">
            <a:extLst>
              <a:ext uri="{FF2B5EF4-FFF2-40B4-BE49-F238E27FC236}">
                <a16:creationId xmlns:a16="http://schemas.microsoft.com/office/drawing/2014/main" id="{9110ED17-C2FA-7137-5EE0-FBCBD08F63E6}"/>
              </a:ext>
            </a:extLst>
          </p:cNvPr>
          <p:cNvPicPr>
            <a:picLocks noChangeAspect="1"/>
          </p:cNvPicPr>
          <p:nvPr/>
        </p:nvPicPr>
        <p:blipFill>
          <a:blip r:embed="rId2"/>
          <a:stretch>
            <a:fillRect/>
          </a:stretch>
        </p:blipFill>
        <p:spPr>
          <a:xfrm>
            <a:off x="0" y="-110414"/>
            <a:ext cx="12192000" cy="6964529"/>
          </a:xfrm>
          <a:prstGeom prst="rect">
            <a:avLst/>
          </a:prstGeom>
        </p:spPr>
      </p:pic>
    </p:spTree>
    <p:extLst>
      <p:ext uri="{BB962C8B-B14F-4D97-AF65-F5344CB8AC3E}">
        <p14:creationId xmlns:p14="http://schemas.microsoft.com/office/powerpoint/2010/main" val="3947994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0" name="Rectangle 29">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Rectangle 30">
            <a:extLst>
              <a:ext uri="{FF2B5EF4-FFF2-40B4-BE49-F238E27FC236}">
                <a16:creationId xmlns:a16="http://schemas.microsoft.com/office/drawing/2014/main" id="{541CEA24-8518-4C08-A11E-B7E64FB31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053466-F2BF-8BE3-8EF0-34E41125AB40}"/>
              </a:ext>
            </a:extLst>
          </p:cNvPr>
          <p:cNvSpPr>
            <a:spLocks noGrp="1"/>
          </p:cNvSpPr>
          <p:nvPr>
            <p:ph type="title"/>
          </p:nvPr>
        </p:nvSpPr>
        <p:spPr>
          <a:xfrm>
            <a:off x="3479211" y="913233"/>
            <a:ext cx="6881061" cy="818949"/>
          </a:xfrm>
        </p:spPr>
        <p:txBody>
          <a:bodyPr vert="horz" lIns="91440" tIns="45720" rIns="91440" bIns="45720" rtlCol="0" anchor="b">
            <a:normAutofit fontScale="90000"/>
          </a:bodyPr>
          <a:lstStyle/>
          <a:p>
            <a:br>
              <a:rPr lang="en-US" sz="4800" b="1" i="0" kern="1200"/>
            </a:br>
            <a:r>
              <a:rPr lang="en-US" sz="4800" b="1" i="0" kern="1200">
                <a:latin typeface="Times New Roman"/>
                <a:cs typeface="Times New Roman"/>
              </a:rPr>
              <a:t>Aim of the Project</a:t>
            </a:r>
            <a:endParaRPr lang="en-US" sz="4800" kern="1200">
              <a:latin typeface="Times New Roman"/>
              <a:cs typeface="Times New Roman"/>
            </a:endParaRPr>
          </a:p>
        </p:txBody>
      </p:sp>
      <p:sp>
        <p:nvSpPr>
          <p:cNvPr id="3" name="Text Placeholder 2">
            <a:extLst>
              <a:ext uri="{FF2B5EF4-FFF2-40B4-BE49-F238E27FC236}">
                <a16:creationId xmlns:a16="http://schemas.microsoft.com/office/drawing/2014/main" id="{B5855012-0B03-E88D-72F4-DB14BCB213CB}"/>
              </a:ext>
            </a:extLst>
          </p:cNvPr>
          <p:cNvSpPr>
            <a:spLocks noGrp="1"/>
          </p:cNvSpPr>
          <p:nvPr>
            <p:ph type="body" idx="1"/>
          </p:nvPr>
        </p:nvSpPr>
        <p:spPr>
          <a:xfrm>
            <a:off x="3650574" y="1728927"/>
            <a:ext cx="7772653" cy="4222275"/>
          </a:xfrm>
        </p:spPr>
        <p:txBody>
          <a:bodyPr vert="horz" lIns="91440" tIns="45720" rIns="91440" bIns="45720" rtlCol="0" anchor="t">
            <a:noAutofit/>
          </a:bodyPr>
          <a:lstStyle/>
          <a:p>
            <a:endParaRPr lang="en-US" sz="1800" b="0" i="0" kern="1200">
              <a:solidFill>
                <a:schemeClr val="tx1"/>
              </a:solidFill>
              <a:latin typeface="+mn-lt"/>
              <a:cs typeface="Calibri"/>
            </a:endParaRPr>
          </a:p>
          <a:p>
            <a:r>
              <a:rPr lang="en-US" sz="1800" i="0" kern="1200">
                <a:solidFill>
                  <a:schemeClr val="tx1"/>
                </a:solidFill>
                <a:latin typeface="Times New Roman"/>
                <a:cs typeface="Times New Roman"/>
              </a:rPr>
              <a:t>The objective of this project is to develop machine learning algorithms capable of precisely categorizing individuals as diabetic, pre-diabetic, or non-diabetic, using their health data. Such models will assist medical practitioners in recognizing those at potential risk for diabetes, enabling earlier diagnosis and prompt treatment.</a:t>
            </a:r>
            <a:endParaRPr lang="en-US" sz="1800" kern="1200">
              <a:solidFill>
                <a:schemeClr val="tx1"/>
              </a:solidFill>
              <a:latin typeface="Times New Roman"/>
              <a:cs typeface="Times New Roman"/>
            </a:endParaRPr>
          </a:p>
          <a:p>
            <a:r>
              <a:rPr lang="en-US" sz="1800" b="0" i="0" kern="1200">
                <a:solidFill>
                  <a:schemeClr val="tx1"/>
                </a:solidFill>
                <a:latin typeface="Times New Roman"/>
                <a:cs typeface="Times New Roman"/>
              </a:rPr>
              <a:t>This project aims to develop machine learning models that effectively distinguish between diabetic, non-diabetic, and pre-diabetic patients. By facilitating early diagnosis and timely treatment, these models aim to improve patient outcomes and quality of life. They will support healthcare professionals in pinpointing individuals at risk, allowing for tailored treatment strategies and more informed decisions regarding patient care. Additionally, this initiative seeks to contribute to public health by tackling the diabetes crisis, minimizing diabetes-related complications, and enhancing general health conditions.</a:t>
            </a:r>
            <a:endParaRPr lang="en-US" sz="1800" b="1" kern="1200">
              <a:solidFill>
                <a:schemeClr val="tx1"/>
              </a:solidFill>
              <a:latin typeface="Times New Roman"/>
              <a:cs typeface="Times New Roman"/>
            </a:endParaRPr>
          </a:p>
          <a:p>
            <a:endParaRPr lang="en-US" sz="1100" kern="1200">
              <a:solidFill>
                <a:schemeClr val="tx1"/>
              </a:solidFill>
              <a:latin typeface="+mn-lt"/>
              <a:ea typeface="+mn-ea"/>
              <a:cs typeface="+mn-cs"/>
            </a:endParaRPr>
          </a:p>
        </p:txBody>
      </p:sp>
      <p:cxnSp>
        <p:nvCxnSpPr>
          <p:cNvPr id="38" name="Straight Connector 37">
            <a:extLst>
              <a:ext uri="{FF2B5EF4-FFF2-40B4-BE49-F238E27FC236}">
                <a16:creationId xmlns:a16="http://schemas.microsoft.com/office/drawing/2014/main" id="{5D28AB17-F6FA-4C53-B3E3-D0A39D4A33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EFADC67-92A1-44FB-8691-D8CD71A21EF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4AA74EAB-FD76-4F40-A962-CEADC30542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1425172"/>
            <a:ext cx="1469410" cy="46953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pic>
        <p:nvPicPr>
          <p:cNvPr id="27" name="Graphic 26" descr="Statistics">
            <a:extLst>
              <a:ext uri="{FF2B5EF4-FFF2-40B4-BE49-F238E27FC236}">
                <a16:creationId xmlns:a16="http://schemas.microsoft.com/office/drawing/2014/main" id="{31D09210-08C8-1ABD-D953-E9F126EF3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37501" y="1542850"/>
            <a:ext cx="3756276" cy="3756276"/>
          </a:xfrm>
          <a:prstGeom prst="rect">
            <a:avLst/>
          </a:prstGeom>
        </p:spPr>
      </p:pic>
    </p:spTree>
    <p:extLst>
      <p:ext uri="{BB962C8B-B14F-4D97-AF65-F5344CB8AC3E}">
        <p14:creationId xmlns:p14="http://schemas.microsoft.com/office/powerpoint/2010/main" val="2377177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Rectangle 37">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15B50E-B0AF-B562-353F-FEB7B564560B}"/>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latin typeface="Times New Roman"/>
                <a:cs typeface="Calibri Light"/>
              </a:rPr>
              <a:t>Research Question</a:t>
            </a:r>
            <a:endParaRPr lang="en-US" sz="4000">
              <a:solidFill>
                <a:srgbClr val="FFFFFF"/>
              </a:solidFill>
              <a:latin typeface="Times New Roman"/>
              <a:cs typeface="Times New Roman"/>
            </a:endParaRPr>
          </a:p>
        </p:txBody>
      </p:sp>
      <p:sp>
        <p:nvSpPr>
          <p:cNvPr id="3" name="Content Placeholder 2">
            <a:extLst>
              <a:ext uri="{FF2B5EF4-FFF2-40B4-BE49-F238E27FC236}">
                <a16:creationId xmlns:a16="http://schemas.microsoft.com/office/drawing/2014/main" id="{AFCBD58B-F4DD-5714-53D6-014167CACFAC}"/>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a:latin typeface="Times New Roman"/>
                <a:ea typeface="+mn-lt"/>
                <a:cs typeface="+mn-lt"/>
              </a:rPr>
              <a:t> How do physiological markers, including blood sugar levels( HbA1C) and BMI, serve as reliable predictors of diabetes disease status in patients, and to what extent do demographic factors like age and gender fluence the likelihood of diabetes?</a:t>
            </a:r>
            <a:endParaRPr lang="en-US" sz="2000"/>
          </a:p>
        </p:txBody>
      </p:sp>
    </p:spTree>
    <p:extLst>
      <p:ext uri="{BB962C8B-B14F-4D97-AF65-F5344CB8AC3E}">
        <p14:creationId xmlns:p14="http://schemas.microsoft.com/office/powerpoint/2010/main" val="272948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845A0EE-C4C8-4AE1-B3C6-1261368AC0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8B5E1C5-EC78-0E76-5305-428BC61992EE}"/>
              </a:ext>
            </a:extLst>
          </p:cNvPr>
          <p:cNvSpPr txBox="1"/>
          <p:nvPr/>
        </p:nvSpPr>
        <p:spPr>
          <a:xfrm>
            <a:off x="6096000" y="3543300"/>
            <a:ext cx="5459413" cy="2674938"/>
          </a:xfrm>
          <a:prstGeom prst="rect">
            <a:avLst/>
          </a:prstGeom>
          <a:noFill/>
        </p:spPr>
        <p:txBody>
          <a:bodyPr wrap="square" lIns="91440" tIns="45720" rIns="91440" bIns="45720" rtlCol="0" anchor="t">
            <a:normAutofit/>
          </a:bodyPr>
          <a:lstStyle/>
          <a:p>
            <a:pPr>
              <a:lnSpc>
                <a:spcPct val="90000"/>
              </a:lnSpc>
              <a:spcAft>
                <a:spcPts val="600"/>
              </a:spcAft>
            </a:pPr>
            <a:r>
              <a:rPr lang="en-US" sz="2200" b="1">
                <a:latin typeface="Times New Roman"/>
                <a:cs typeface="Times New Roman"/>
              </a:rPr>
              <a:t>Alternate Hypothesis:</a:t>
            </a:r>
          </a:p>
          <a:p>
            <a:pPr>
              <a:lnSpc>
                <a:spcPct val="90000"/>
              </a:lnSpc>
              <a:spcAft>
                <a:spcPts val="600"/>
              </a:spcAft>
            </a:pPr>
            <a:endParaRPr lang="en-US" sz="2200" b="1">
              <a:latin typeface="Times New Roman" panose="02020603050405020304" pitchFamily="18" charset="0"/>
              <a:cs typeface="Times New Roman" panose="02020603050405020304" pitchFamily="18" charset="0"/>
            </a:endParaRPr>
          </a:p>
          <a:p>
            <a:pPr>
              <a:lnSpc>
                <a:spcPct val="90000"/>
              </a:lnSpc>
              <a:spcAft>
                <a:spcPts val="600"/>
              </a:spcAft>
            </a:pPr>
            <a:r>
              <a:rPr lang="en-IN" sz="2200" kern="1200">
                <a:latin typeface="Times New Roman"/>
                <a:cs typeface="Times New Roman"/>
              </a:rPr>
              <a:t>Statistical evidence indicates a significant correlation between variables including age, urea, HbA1c, cholesterol, VLDL, BMI, and gender in categorizing individuals as diabetic, non-diabetic, or pre-diabetic.</a:t>
            </a:r>
            <a:endParaRPr lang="en-IN" sz="2200">
              <a:latin typeface="Times New Roman"/>
              <a:cs typeface="Times New Roman"/>
            </a:endParaRPr>
          </a:p>
          <a:p>
            <a:pPr>
              <a:lnSpc>
                <a:spcPct val="90000"/>
              </a:lnSpc>
              <a:spcAft>
                <a:spcPts val="600"/>
              </a:spcAft>
            </a:pPr>
            <a:endParaRPr lang="en-US" sz="2200" b="1">
              <a:latin typeface="Times New Roman" panose="02020603050405020304" pitchFamily="18" charset="0"/>
              <a:cs typeface="Times New Roman" panose="02020603050405020304" pitchFamily="18" charset="0"/>
            </a:endParaRPr>
          </a:p>
          <a:p>
            <a:pPr>
              <a:lnSpc>
                <a:spcPct val="90000"/>
              </a:lnSpc>
              <a:spcAft>
                <a:spcPts val="600"/>
              </a:spcAft>
            </a:pPr>
            <a:endParaRPr lang="en-US" sz="2200" b="1">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93CBE260-3764-8AA5-4070-1F34AA10A542}"/>
              </a:ext>
            </a:extLst>
          </p:cNvPr>
          <p:cNvSpPr>
            <a:spLocks noGrp="1"/>
          </p:cNvSpPr>
          <p:nvPr>
            <p:ph type="title"/>
          </p:nvPr>
        </p:nvSpPr>
        <p:spPr>
          <a:xfrm>
            <a:off x="621629" y="640080"/>
            <a:ext cx="4225290" cy="5578816"/>
          </a:xfrm>
        </p:spPr>
        <p:txBody>
          <a:bodyPr vert="horz" lIns="91440" tIns="45720" rIns="91440" bIns="45720" rtlCol="0" anchor="ctr">
            <a:normAutofit/>
          </a:bodyPr>
          <a:lstStyle/>
          <a:p>
            <a:pPr algn="ctr"/>
            <a:r>
              <a:rPr lang="en-US" sz="4400" b="1" kern="1200">
                <a:solidFill>
                  <a:srgbClr val="FFFFFF"/>
                </a:solidFill>
                <a:latin typeface="Times New Roman"/>
                <a:cs typeface="Times New Roman"/>
              </a:rPr>
              <a:t>Research Hypothesis</a:t>
            </a:r>
          </a:p>
        </p:txBody>
      </p:sp>
      <p:sp>
        <p:nvSpPr>
          <p:cNvPr id="3" name="Text Placeholder 2">
            <a:extLst>
              <a:ext uri="{FF2B5EF4-FFF2-40B4-BE49-F238E27FC236}">
                <a16:creationId xmlns:a16="http://schemas.microsoft.com/office/drawing/2014/main" id="{AB64AEB2-CF52-8DDA-2285-5B88D81411CC}"/>
              </a:ext>
            </a:extLst>
          </p:cNvPr>
          <p:cNvSpPr>
            <a:spLocks noGrp="1"/>
          </p:cNvSpPr>
          <p:nvPr>
            <p:ph type="body" idx="1"/>
          </p:nvPr>
        </p:nvSpPr>
        <p:spPr>
          <a:xfrm>
            <a:off x="6096000" y="639763"/>
            <a:ext cx="5459413" cy="2835275"/>
          </a:xfrm>
        </p:spPr>
        <p:txBody>
          <a:bodyPr vert="horz" wrap="square" lIns="91440" tIns="45720" rIns="91440" bIns="45720" rtlCol="0" anchor="t">
            <a:normAutofit/>
          </a:bodyPr>
          <a:lstStyle/>
          <a:p>
            <a:pPr defTabSz="430500">
              <a:spcAft>
                <a:spcPts val="600"/>
              </a:spcAft>
            </a:pPr>
            <a:r>
              <a:rPr lang="en-IN" b="1" kern="1200">
                <a:solidFill>
                  <a:schemeClr val="tx1"/>
                </a:solidFill>
                <a:latin typeface="Times New Roman"/>
                <a:cs typeface="Times New Roman"/>
              </a:rPr>
              <a:t>Null Hypothesis:</a:t>
            </a:r>
            <a:endParaRPr lang="en-IN" kern="1200">
              <a:solidFill>
                <a:schemeClr val="tx1"/>
              </a:solidFill>
              <a:latin typeface="Times New Roman"/>
              <a:cs typeface="Times New Roman"/>
            </a:endParaRPr>
          </a:p>
          <a:p>
            <a:pPr defTabSz="430500">
              <a:spcAft>
                <a:spcPts val="600"/>
              </a:spcAft>
            </a:pPr>
            <a:r>
              <a:rPr lang="en-IN" kern="1200">
                <a:solidFill>
                  <a:schemeClr val="tx1"/>
                </a:solidFill>
                <a:latin typeface="Times New Roman"/>
                <a:cs typeface="Times New Roman"/>
              </a:rPr>
              <a:t>Statistical analysis reveals no significant correlation between variables like age, urea, HbA1c, cholesterol, VLDL, BMI, and gender in determining whether an individual is classified as diabetic, non-diabetic, or pre-diabetic.</a:t>
            </a:r>
            <a:endParaRPr lang="en-IN">
              <a:solidFill>
                <a:schemeClr val="tx1"/>
              </a:solidFill>
              <a:latin typeface="Times New Roman"/>
              <a:cs typeface="Times New Roman"/>
            </a:endParaRPr>
          </a:p>
          <a:p>
            <a:endParaRPr lang="en-US"/>
          </a:p>
        </p:txBody>
      </p:sp>
    </p:spTree>
    <p:extLst>
      <p:ext uri="{BB962C8B-B14F-4D97-AF65-F5344CB8AC3E}">
        <p14:creationId xmlns:p14="http://schemas.microsoft.com/office/powerpoint/2010/main" val="29323813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76" name="Rectangle 75">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1" name="Rectangle 80">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3" name="Rectangle 8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04967" y="675564"/>
            <a:ext cx="3609833" cy="5204085"/>
          </a:xfrm>
        </p:spPr>
        <p:txBody>
          <a:bodyPr vert="horz" lIns="91440" tIns="45720" rIns="91440" bIns="45720" rtlCol="0" anchor="ctr">
            <a:normAutofit/>
          </a:bodyPr>
          <a:lstStyle/>
          <a:p>
            <a:pPr>
              <a:spcAft>
                <a:spcPts val="800"/>
              </a:spcAft>
            </a:pPr>
            <a:r>
              <a:rPr lang="en-US" sz="2400" kern="1200">
                <a:latin typeface="Times New Roman"/>
                <a:cs typeface="Times New Roman"/>
              </a:rPr>
              <a:t>The dataset was obtained from the Medical City Hospital and the Specialized Center for Endocrinology and Diabetes at Al-Kindy Teaching Hospital in Iraq.</a:t>
            </a:r>
            <a:br>
              <a:rPr lang="en-US" sz="2400" kern="1200">
                <a:latin typeface="Times New Roman"/>
              </a:rPr>
            </a:br>
            <a:r>
              <a:rPr lang="en-US" sz="2400" kern="1200">
                <a:latin typeface="Times New Roman"/>
                <a:cs typeface="Times New Roman"/>
              </a:rPr>
              <a:t>Rashid, A. (2020). Diabetes Dataset. Data.mendeley.com, 1. </a:t>
            </a:r>
            <a:r>
              <a:rPr lang="en-US" sz="2400" kern="1200">
                <a:latin typeface="Times New Roman"/>
                <a:cs typeface="Times New Roman"/>
                <a:hlinkClick r:id="rId2">
                  <a:extLst>
                    <a:ext uri="{A12FA001-AC4F-418D-AE19-62706E023703}">
                      <ahyp:hlinkClr xmlns:ahyp="http://schemas.microsoft.com/office/drawing/2018/hyperlinkcolor" val="tx"/>
                    </a:ext>
                  </a:extLst>
                </a:hlinkClick>
              </a:rPr>
              <a:t>https://doi.org/10.17632/wj9rwkp9c2.1</a:t>
            </a:r>
            <a:br>
              <a:rPr lang="en-US" sz="2400" kern="1200">
                <a:latin typeface="Times New Roman"/>
              </a:rPr>
            </a:br>
            <a:endParaRPr lang="en-US" sz="2400" kern="1200">
              <a:solidFill>
                <a:schemeClr val="tx1"/>
              </a:solidFill>
              <a:latin typeface="+mj-lt"/>
              <a:ea typeface="+mj-ea"/>
              <a:cs typeface="+mj-cs"/>
            </a:endParaRPr>
          </a:p>
        </p:txBody>
      </p:sp>
      <p:cxnSp>
        <p:nvCxnSpPr>
          <p:cNvPr id="87" name="Straight Connector 8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4BD8B325-65F7-9BFB-E878-324B6109FBFD}"/>
              </a:ext>
            </a:extLst>
          </p:cNvPr>
          <p:cNvSpPr>
            <a:spLocks/>
          </p:cNvSpPr>
          <p:nvPr/>
        </p:nvSpPr>
        <p:spPr>
          <a:xfrm>
            <a:off x="4546692" y="2003662"/>
            <a:ext cx="2565438" cy="583989"/>
          </a:xfrm>
          <a:prstGeom prst="rect">
            <a:avLst/>
          </a:prstGeom>
        </p:spPr>
        <p:txBody>
          <a:bodyPr wrap="square" lIns="91440" tIns="45720" rIns="91440" bIns="45720" anchor="t">
            <a:noAutofit/>
          </a:bodyPr>
          <a:lstStyle/>
          <a:p>
            <a:pPr defTabSz="521574">
              <a:spcAft>
                <a:spcPts val="372"/>
              </a:spcAft>
            </a:pPr>
            <a:r>
              <a:rPr lang="en-US" sz="2000" b="1" kern="1200">
                <a:latin typeface="Times New Roman"/>
                <a:ea typeface="+mn-ea"/>
                <a:cs typeface="Times New Roman"/>
              </a:rPr>
              <a:t>Categorical variables</a:t>
            </a:r>
            <a:r>
              <a:rPr lang="en-US" b="1" kern="1200">
                <a:latin typeface="Times New Roman"/>
                <a:ea typeface="+mn-ea"/>
                <a:cs typeface="Times New Roman"/>
              </a:rPr>
              <a:t> </a:t>
            </a:r>
            <a:endParaRPr lang="en-US" b="1" kern="1200">
              <a:latin typeface="Times New Roman" panose="02020603050405020304" pitchFamily="18" charset="0"/>
              <a:ea typeface="+mn-ea"/>
              <a:cs typeface="Times New Roman" panose="02020603050405020304" pitchFamily="18" charset="0"/>
            </a:endParaRPr>
          </a:p>
          <a:p>
            <a:pPr>
              <a:spcAft>
                <a:spcPts val="600"/>
              </a:spcAft>
            </a:pPr>
            <a:endParaRPr lang="en-US" sz="2800"/>
          </a:p>
        </p:txBody>
      </p:sp>
      <p:sp>
        <p:nvSpPr>
          <p:cNvPr id="74" name="Content Placeholder 5">
            <a:extLst>
              <a:ext uri="{FF2B5EF4-FFF2-40B4-BE49-F238E27FC236}">
                <a16:creationId xmlns:a16="http://schemas.microsoft.com/office/drawing/2014/main" id="{388D180A-E652-0D87-3697-EFA7D18B5B61}"/>
              </a:ext>
            </a:extLst>
          </p:cNvPr>
          <p:cNvSpPr>
            <a:spLocks/>
          </p:cNvSpPr>
          <p:nvPr/>
        </p:nvSpPr>
        <p:spPr>
          <a:xfrm>
            <a:off x="4776730" y="2512480"/>
            <a:ext cx="1933394" cy="1729640"/>
          </a:xfrm>
          <a:prstGeom prst="rect">
            <a:avLst/>
          </a:prstGeom>
        </p:spPr>
        <p:txBody>
          <a:bodyPr wrap="square" lIns="91440" tIns="45720" rIns="91440" bIns="45720" anchor="t">
            <a:noAutofit/>
          </a:bodyPr>
          <a:lstStyle/>
          <a:p>
            <a:pPr defTabSz="260787">
              <a:lnSpc>
                <a:spcPct val="90000"/>
              </a:lnSpc>
              <a:spcAft>
                <a:spcPts val="372"/>
              </a:spcAft>
            </a:pPr>
            <a:r>
              <a:rPr lang="pt-BR" kern="1200">
                <a:solidFill>
                  <a:sysClr val="windowText" lastClr="000000"/>
                </a:solidFill>
                <a:latin typeface="Times New Roman"/>
                <a:ea typeface="+mn-ea"/>
                <a:cs typeface="Times New Roman"/>
              </a:rPr>
              <a:t>Gender</a:t>
            </a:r>
            <a:endParaRPr lang="pt-BR" kern="1200">
              <a:solidFill>
                <a:sysClr val="windowText" lastClr="000000"/>
              </a:solidFill>
              <a:latin typeface="Times New Roman"/>
              <a:cs typeface="Times New Roman"/>
            </a:endParaRPr>
          </a:p>
          <a:p>
            <a:pPr defTabSz="260787">
              <a:lnSpc>
                <a:spcPct val="90000"/>
              </a:lnSpc>
              <a:spcAft>
                <a:spcPts val="372"/>
              </a:spcAft>
            </a:pPr>
            <a:r>
              <a:rPr lang="pt-BR" kern="1200">
                <a:solidFill>
                  <a:sysClr val="windowText" lastClr="000000"/>
                </a:solidFill>
                <a:latin typeface="Times New Roman"/>
                <a:ea typeface="+mn-ea"/>
                <a:cs typeface="Times New Roman"/>
              </a:rPr>
              <a:t>Diabetic status – </a:t>
            </a:r>
            <a:r>
              <a:rPr lang="pt-BR" kern="1200" err="1">
                <a:solidFill>
                  <a:sysClr val="windowText" lastClr="000000"/>
                </a:solidFill>
                <a:latin typeface="Times New Roman"/>
                <a:ea typeface="+mn-ea"/>
                <a:cs typeface="Times New Roman"/>
              </a:rPr>
              <a:t>Prediabetic</a:t>
            </a:r>
            <a:r>
              <a:rPr lang="pt-BR" kern="1200">
                <a:solidFill>
                  <a:sysClr val="windowText" lastClr="000000"/>
                </a:solidFill>
                <a:latin typeface="Times New Roman"/>
                <a:ea typeface="+mn-ea"/>
                <a:cs typeface="Times New Roman"/>
              </a:rPr>
              <a:t>-P</a:t>
            </a:r>
            <a:endParaRPr lang="pt-BR" kern="1200">
              <a:solidFill>
                <a:sysClr val="windowText" lastClr="000000"/>
              </a:solidFill>
              <a:latin typeface="Times New Roman"/>
              <a:cs typeface="Times New Roman"/>
            </a:endParaRPr>
          </a:p>
          <a:p>
            <a:pPr defTabSz="260787">
              <a:lnSpc>
                <a:spcPct val="90000"/>
              </a:lnSpc>
              <a:spcAft>
                <a:spcPts val="372"/>
              </a:spcAft>
            </a:pPr>
            <a:r>
              <a:rPr lang="pt-BR" kern="1200">
                <a:solidFill>
                  <a:sysClr val="windowText" lastClr="000000"/>
                </a:solidFill>
                <a:latin typeface="Times New Roman"/>
                <a:ea typeface="+mn-ea"/>
                <a:cs typeface="Times New Roman"/>
              </a:rPr>
              <a:t>Diabetic-Y</a:t>
            </a:r>
            <a:endParaRPr lang="pt-BR" kern="1200">
              <a:solidFill>
                <a:sysClr val="windowText" lastClr="000000"/>
              </a:solidFill>
              <a:latin typeface="Times New Roman"/>
              <a:cs typeface="Times New Roman"/>
            </a:endParaRPr>
          </a:p>
          <a:p>
            <a:pPr defTabSz="260787">
              <a:lnSpc>
                <a:spcPct val="90000"/>
              </a:lnSpc>
              <a:spcAft>
                <a:spcPts val="372"/>
              </a:spcAft>
            </a:pPr>
            <a:r>
              <a:rPr lang="pt-BR" kern="1200">
                <a:solidFill>
                  <a:sysClr val="windowText" lastClr="000000"/>
                </a:solidFill>
                <a:latin typeface="Times New Roman"/>
                <a:ea typeface="+mn-ea"/>
                <a:cs typeface="Times New Roman"/>
              </a:rPr>
              <a:t> Non-Diabetic-N</a:t>
            </a:r>
            <a:endParaRPr lang="en-US" kern="1200">
              <a:solidFill>
                <a:sysClr val="windowText" lastClr="000000"/>
              </a:solidFill>
              <a:latin typeface="Times New Roman"/>
              <a:cs typeface="Times New Roman"/>
            </a:endParaRPr>
          </a:p>
          <a:p>
            <a:pPr>
              <a:lnSpc>
                <a:spcPct val="90000"/>
              </a:lnSpc>
              <a:spcAft>
                <a:spcPts val="600"/>
              </a:spcAft>
            </a:pPr>
            <a:endParaRPr lang="en-US">
              <a:latin typeface="Times New Roman"/>
              <a:cs typeface="Calibri"/>
            </a:endParaRPr>
          </a:p>
        </p:txBody>
      </p:sp>
      <p:sp>
        <p:nvSpPr>
          <p:cNvPr id="7" name="Text Placeholder 6">
            <a:extLst>
              <a:ext uri="{FF2B5EF4-FFF2-40B4-BE49-F238E27FC236}">
                <a16:creationId xmlns:a16="http://schemas.microsoft.com/office/drawing/2014/main" id="{D2D0866E-C5C2-0792-0693-70E657AC6673}"/>
              </a:ext>
            </a:extLst>
          </p:cNvPr>
          <p:cNvSpPr>
            <a:spLocks/>
          </p:cNvSpPr>
          <p:nvPr/>
        </p:nvSpPr>
        <p:spPr>
          <a:xfrm>
            <a:off x="7405930" y="2046794"/>
            <a:ext cx="4611089" cy="257720"/>
          </a:xfrm>
          <a:prstGeom prst="rect">
            <a:avLst/>
          </a:prstGeom>
        </p:spPr>
        <p:txBody>
          <a:bodyPr wrap="square" lIns="91440" tIns="45720" rIns="91440" bIns="45720" anchor="t">
            <a:noAutofit/>
          </a:bodyPr>
          <a:lstStyle/>
          <a:p>
            <a:pPr defTabSz="521574">
              <a:lnSpc>
                <a:spcPct val="90000"/>
              </a:lnSpc>
              <a:spcAft>
                <a:spcPts val="372"/>
              </a:spcAft>
            </a:pPr>
            <a:r>
              <a:rPr lang="en-US" sz="2000" b="1" kern="1200">
                <a:latin typeface="Times New Roman"/>
                <a:ea typeface="+mn-ea"/>
                <a:cs typeface="Times New Roman"/>
              </a:rPr>
              <a:t>Continuous variables</a:t>
            </a:r>
            <a:endParaRPr lang="en-US" sz="2000" b="1" kern="1200">
              <a:latin typeface="Times New Roman"/>
              <a:cs typeface="Times New Roman"/>
            </a:endParaRPr>
          </a:p>
          <a:p>
            <a:pPr>
              <a:lnSpc>
                <a:spcPct val="90000"/>
              </a:lnSpc>
              <a:spcAft>
                <a:spcPts val="600"/>
              </a:spcAft>
            </a:pPr>
            <a:endParaRPr lang="en-US" sz="1500"/>
          </a:p>
        </p:txBody>
      </p:sp>
      <p:sp>
        <p:nvSpPr>
          <p:cNvPr id="8" name="Content Placeholder 7">
            <a:extLst>
              <a:ext uri="{FF2B5EF4-FFF2-40B4-BE49-F238E27FC236}">
                <a16:creationId xmlns:a16="http://schemas.microsoft.com/office/drawing/2014/main" id="{C2A275DF-80A4-EF64-94B7-8D2CA64B5824}"/>
              </a:ext>
            </a:extLst>
          </p:cNvPr>
          <p:cNvSpPr>
            <a:spLocks/>
          </p:cNvSpPr>
          <p:nvPr/>
        </p:nvSpPr>
        <p:spPr>
          <a:xfrm>
            <a:off x="7672260" y="2457709"/>
            <a:ext cx="3455389" cy="3169696"/>
          </a:xfrm>
          <a:prstGeom prst="rect">
            <a:avLst/>
          </a:prstGeom>
        </p:spPr>
        <p:txBody>
          <a:bodyPr wrap="square" lIns="91440" tIns="45720" rIns="91440" bIns="45720" anchor="t">
            <a:noAutofit/>
          </a:bodyPr>
          <a:lstStyle/>
          <a:p>
            <a:pPr defTabSz="260787">
              <a:lnSpc>
                <a:spcPct val="90000"/>
              </a:lnSpc>
              <a:spcAft>
                <a:spcPts val="372"/>
              </a:spcAft>
              <a:defRPr/>
            </a:pPr>
            <a:r>
              <a:rPr lang="en-US" kern="1200">
                <a:solidFill>
                  <a:sysClr val="windowText" lastClr="000000"/>
                </a:solidFill>
                <a:latin typeface="Times New Roman"/>
                <a:ea typeface="+mn-ea"/>
                <a:cs typeface="Times New Roman"/>
              </a:rPr>
              <a:t>Age</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Urea</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Creatinine (Cr)</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HbA1c</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Cholesterol</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Triglycerides (TG)</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High-Density Lipoprotein (HDL)</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Low-Density Lipoprotein (LDL)C</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Very Low-Density Lipoprotein (VLDL)</a:t>
            </a:r>
            <a:endParaRPr lang="en-US" kern="1200">
              <a:solidFill>
                <a:sysClr val="windowText" lastClr="000000"/>
              </a:solidFill>
              <a:latin typeface="Times New Roman"/>
              <a:cs typeface="Times New Roman"/>
            </a:endParaRPr>
          </a:p>
          <a:p>
            <a:pPr defTabSz="260787">
              <a:lnSpc>
                <a:spcPct val="90000"/>
              </a:lnSpc>
              <a:spcAft>
                <a:spcPts val="372"/>
              </a:spcAft>
              <a:defRPr/>
            </a:pPr>
            <a:r>
              <a:rPr lang="en-US" kern="1200">
                <a:solidFill>
                  <a:sysClr val="windowText" lastClr="000000"/>
                </a:solidFill>
                <a:latin typeface="Times New Roman"/>
                <a:ea typeface="+mn-ea"/>
                <a:cs typeface="Times New Roman"/>
              </a:rPr>
              <a:t> Body Mass Index (BMI).</a:t>
            </a:r>
            <a:endParaRPr lang="en-US" kern="1200">
              <a:solidFill>
                <a:sysClr val="windowText" lastClr="000000"/>
              </a:solidFill>
              <a:latin typeface="Times New Roman"/>
              <a:cs typeface="Times New Roman"/>
            </a:endParaRPr>
          </a:p>
          <a:p>
            <a:pPr>
              <a:lnSpc>
                <a:spcPct val="90000"/>
              </a:lnSpc>
              <a:spcAft>
                <a:spcPts val="600"/>
              </a:spcAft>
            </a:pPr>
            <a:endParaRPr lang="en-US" sz="2200"/>
          </a:p>
        </p:txBody>
      </p:sp>
    </p:spTree>
    <p:extLst>
      <p:ext uri="{BB962C8B-B14F-4D97-AF65-F5344CB8AC3E}">
        <p14:creationId xmlns:p14="http://schemas.microsoft.com/office/powerpoint/2010/main" val="399537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8" name="Freeform: Shape 17">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Isosceles Triangle 22">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8878CAE0-0B0B-8356-FE7A-9D3D685B35CB}"/>
              </a:ext>
            </a:extLst>
          </p:cNvPr>
          <p:cNvSpPr>
            <a:spLocks/>
          </p:cNvSpPr>
          <p:nvPr/>
        </p:nvSpPr>
        <p:spPr>
          <a:xfrm>
            <a:off x="766316" y="1803704"/>
            <a:ext cx="10659367" cy="4410828"/>
          </a:xfrm>
          <a:prstGeom prst="rect">
            <a:avLst/>
          </a:prstGeom>
        </p:spPr>
        <p:txBody>
          <a:bodyPr>
            <a:normAutofit/>
          </a:bodyPr>
          <a:lstStyle/>
          <a:p>
            <a:pPr defTabSz="923544">
              <a:lnSpc>
                <a:spcPct val="107000"/>
              </a:lnSpc>
              <a:spcAft>
                <a:spcPts val="808"/>
              </a:spcAft>
            </a:pPr>
            <a:endParaRPr lang="en-US" sz="3232" kern="1200">
              <a:solidFill>
                <a:schemeClr val="tx1"/>
              </a:solidFill>
              <a:latin typeface="+mn-lt"/>
              <a:ea typeface="+mn-ea"/>
              <a:cs typeface="+mn-cs"/>
            </a:endParaRPr>
          </a:p>
          <a:p>
            <a:endParaRPr lang="en-US"/>
          </a:p>
        </p:txBody>
      </p:sp>
      <p:sp>
        <p:nvSpPr>
          <p:cNvPr id="10" name="TextBox 9">
            <a:extLst>
              <a:ext uri="{FF2B5EF4-FFF2-40B4-BE49-F238E27FC236}">
                <a16:creationId xmlns:a16="http://schemas.microsoft.com/office/drawing/2014/main" id="{DB286D85-F366-C464-3AE4-FAB35E144808}"/>
              </a:ext>
            </a:extLst>
          </p:cNvPr>
          <p:cNvSpPr txBox="1"/>
          <p:nvPr/>
        </p:nvSpPr>
        <p:spPr>
          <a:xfrm>
            <a:off x="1103542" y="643467"/>
            <a:ext cx="10322141" cy="4112151"/>
          </a:xfrm>
          <a:prstGeom prst="rect">
            <a:avLst/>
          </a:prstGeom>
          <a:noFill/>
        </p:spPr>
        <p:txBody>
          <a:bodyPr wrap="square" lIns="91440" tIns="45720" rIns="91440" bIns="45720" rtlCol="0" anchor="t">
            <a:spAutoFit/>
          </a:bodyPr>
          <a:lstStyle/>
          <a:p>
            <a:pPr defTabSz="923544"/>
            <a:r>
              <a:rPr lang="en-US" b="1" kern="1200">
                <a:latin typeface="Times New Roman"/>
                <a:ea typeface="+mn-ea"/>
                <a:cs typeface="Times New Roman"/>
              </a:rPr>
              <a:t>Data Storage: </a:t>
            </a:r>
            <a:r>
              <a:rPr lang="en-US" kern="1200">
                <a:latin typeface="Times New Roman"/>
                <a:ea typeface="+mn-ea"/>
                <a:cs typeface="Times New Roman"/>
              </a:rPr>
              <a:t>CSV files, R file</a:t>
            </a:r>
          </a:p>
          <a:p>
            <a:pPr defTabSz="923544">
              <a:lnSpc>
                <a:spcPct val="107000"/>
              </a:lnSpc>
              <a:spcAft>
                <a:spcPts val="808"/>
              </a:spcAft>
            </a:pPr>
            <a:r>
              <a:rPr lang="en-US" b="1" kern="100">
                <a:latin typeface="Times New Roman"/>
                <a:cs typeface="Times New Roman"/>
              </a:rPr>
              <a:t>Models</a:t>
            </a:r>
            <a:r>
              <a:rPr lang="en-US" kern="100">
                <a:latin typeface="Times New Roman"/>
                <a:cs typeface="Times New Roman"/>
              </a:rPr>
              <a:t>: Machine</a:t>
            </a:r>
            <a:r>
              <a:rPr lang="en-US" kern="100">
                <a:latin typeface="Times New Roman"/>
                <a:ea typeface="+mn-ea"/>
                <a:cs typeface="Times New Roman"/>
              </a:rPr>
              <a:t> learning classifiers like Logistic Regression, was used.</a:t>
            </a:r>
            <a:endParaRPr lang="en-US" kern="100">
              <a:latin typeface="Times New Roman"/>
              <a:cs typeface="Times New Roman"/>
            </a:endParaRPr>
          </a:p>
          <a:p>
            <a:pPr defTabSz="923544">
              <a:lnSpc>
                <a:spcPct val="107000"/>
              </a:lnSpc>
              <a:spcAft>
                <a:spcPts val="808"/>
              </a:spcAft>
            </a:pPr>
            <a:r>
              <a:rPr lang="en-US" b="1" kern="100">
                <a:latin typeface="Times New Roman"/>
                <a:ea typeface="+mn-ea"/>
                <a:cs typeface="Times New Roman"/>
              </a:rPr>
              <a:t>Data Cleaning: </a:t>
            </a:r>
            <a:endParaRPr lang="en-US" b="1" kern="100">
              <a:latin typeface="Times New Roman"/>
              <a:cs typeface="Times New Roman"/>
            </a:endParaRPr>
          </a:p>
          <a:p>
            <a:pPr defTabSz="923544">
              <a:lnSpc>
                <a:spcPct val="107000"/>
              </a:lnSpc>
              <a:spcAft>
                <a:spcPts val="808"/>
              </a:spcAft>
            </a:pPr>
            <a:r>
              <a:rPr lang="en-US" kern="100">
                <a:latin typeface="Times New Roman"/>
                <a:ea typeface="+mn-ea"/>
                <a:cs typeface="Times New Roman"/>
              </a:rPr>
              <a:t>Data cleaning done by reading  the CSV data file as the Data Frame</a:t>
            </a:r>
            <a:endParaRPr lang="en-US" kern="100">
              <a:latin typeface="Times New Roman"/>
              <a:cs typeface="Times New Roman"/>
            </a:endParaRPr>
          </a:p>
          <a:p>
            <a:pPr defTabSz="923544">
              <a:lnSpc>
                <a:spcPct val="107000"/>
              </a:lnSpc>
              <a:spcAft>
                <a:spcPts val="808"/>
              </a:spcAft>
            </a:pPr>
            <a:r>
              <a:rPr lang="en-US" b="1" kern="100">
                <a:latin typeface="Times New Roman"/>
                <a:cs typeface="Times New Roman"/>
              </a:rPr>
              <a:t>Data Encoding:</a:t>
            </a:r>
            <a:endParaRPr lang="en-US" b="1" kern="100">
              <a:solidFill>
                <a:schemeClr val="tx1"/>
              </a:solidFill>
              <a:latin typeface="Times New Roman" panose="02020603050405020304" pitchFamily="18" charset="0"/>
              <a:ea typeface="+mn-ea"/>
              <a:cs typeface="Times New Roman" panose="02020603050405020304" pitchFamily="18" charset="0"/>
            </a:endParaRPr>
          </a:p>
          <a:p>
            <a:pPr defTabSz="923544">
              <a:lnSpc>
                <a:spcPct val="107000"/>
              </a:lnSpc>
              <a:spcAft>
                <a:spcPts val="808"/>
              </a:spcAft>
            </a:pPr>
            <a:r>
              <a:rPr lang="en-US" kern="100">
                <a:latin typeface="Times New Roman"/>
                <a:ea typeface="+mn-lt"/>
                <a:cs typeface="+mn-lt"/>
              </a:rPr>
              <a:t>In this step, the 'CLASS' column in the dataset is transformed into numerical values, where 'Y' is coded as 1, 'N' as 0, and 'P' as 2. Simultaneously, the 'Gender' column is converted to numerical values, with 'F' and 'f' mapped to 1, and 'M' mapped to 0.</a:t>
            </a:r>
            <a:endParaRPr lang="en-US">
              <a:latin typeface="Times New Roman"/>
            </a:endParaRPr>
          </a:p>
          <a:p>
            <a:pPr defTabSz="923544">
              <a:lnSpc>
                <a:spcPct val="107000"/>
              </a:lnSpc>
              <a:spcAft>
                <a:spcPts val="808"/>
              </a:spcAft>
            </a:pPr>
            <a:endParaRPr lang="en-US" sz="1414" b="1" kern="100">
              <a:solidFill>
                <a:schemeClr val="tx1"/>
              </a:solidFill>
              <a:latin typeface="Times New Roman" panose="02020603050405020304" pitchFamily="18" charset="0"/>
              <a:cs typeface="Times New Roman" panose="02020603050405020304" pitchFamily="18" charset="0"/>
            </a:endParaRPr>
          </a:p>
          <a:p>
            <a:pPr defTabSz="923544">
              <a:lnSpc>
                <a:spcPct val="107000"/>
              </a:lnSpc>
              <a:spcAft>
                <a:spcPts val="808"/>
              </a:spcAft>
            </a:pPr>
            <a:endParaRPr lang="en-US" sz="1212" kern="100">
              <a:solidFill>
                <a:schemeClr val="tx1"/>
              </a:solidFill>
              <a:latin typeface="Times New Roman" panose="02020603050405020304" pitchFamily="18" charset="0"/>
              <a:ea typeface="+mn-ea"/>
              <a:cs typeface="Times New Roman" panose="02020603050405020304" pitchFamily="18" charset="0"/>
            </a:endParaRPr>
          </a:p>
          <a:p>
            <a:pPr>
              <a:lnSpc>
                <a:spcPct val="107000"/>
              </a:lnSpc>
              <a:spcAft>
                <a:spcPts val="808"/>
              </a:spcAft>
            </a:pPr>
            <a:endParaRPr lang="en-US" sz="1212" kern="100">
              <a:latin typeface="Times New Roman" panose="02020603050405020304" pitchFamily="18" charset="0"/>
              <a:cs typeface="Times New Roman" panose="02020603050405020304" pitchFamily="18" charset="0"/>
            </a:endParaRPr>
          </a:p>
          <a:p>
            <a:endParaRPr lang="en-US" sz="1400">
              <a:latin typeface="Times New Roman" panose="02020603050405020304" pitchFamily="18" charset="0"/>
              <a:cs typeface="Times New Roman" panose="02020603050405020304" pitchFamily="18" charset="0"/>
            </a:endParaRPr>
          </a:p>
        </p:txBody>
      </p:sp>
      <p:pic>
        <p:nvPicPr>
          <p:cNvPr id="2" name="Picture 1" descr="A number and numbers on a white background&#10;&#10;Description automatically generated">
            <a:extLst>
              <a:ext uri="{FF2B5EF4-FFF2-40B4-BE49-F238E27FC236}">
                <a16:creationId xmlns:a16="http://schemas.microsoft.com/office/drawing/2014/main" id="{5E953AA5-E888-F39C-DD15-D3374239378D}"/>
              </a:ext>
            </a:extLst>
          </p:cNvPr>
          <p:cNvPicPr>
            <a:picLocks noChangeAspect="1"/>
          </p:cNvPicPr>
          <p:nvPr/>
        </p:nvPicPr>
        <p:blipFill>
          <a:blip r:embed="rId2"/>
          <a:stretch>
            <a:fillRect/>
          </a:stretch>
        </p:blipFill>
        <p:spPr>
          <a:xfrm>
            <a:off x="1173193" y="3854797"/>
            <a:ext cx="9802482" cy="2282671"/>
          </a:xfrm>
          <a:prstGeom prst="rect">
            <a:avLst/>
          </a:prstGeom>
        </p:spPr>
      </p:pic>
    </p:spTree>
    <p:extLst>
      <p:ext uri="{BB962C8B-B14F-4D97-AF65-F5344CB8AC3E}">
        <p14:creationId xmlns:p14="http://schemas.microsoft.com/office/powerpoint/2010/main" val="2812702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5" name="Freeform: Shape 14">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1496612-E035-BC1A-29DD-7FE1BF4A317A}"/>
              </a:ext>
            </a:extLst>
          </p:cNvPr>
          <p:cNvSpPr>
            <a:spLocks/>
          </p:cNvSpPr>
          <p:nvPr/>
        </p:nvSpPr>
        <p:spPr>
          <a:xfrm>
            <a:off x="643467" y="678998"/>
            <a:ext cx="10503332" cy="5500003"/>
          </a:xfrm>
          <a:prstGeom prst="rect">
            <a:avLst/>
          </a:prstGeom>
        </p:spPr>
        <p:txBody>
          <a:bodyPr vert="horz" lIns="91440" tIns="45720" rIns="91440" bIns="45720" rtlCol="0" anchor="t">
            <a:normAutofit/>
          </a:bodyPr>
          <a:lstStyle/>
          <a:p>
            <a:pPr defTabSz="886968">
              <a:spcAft>
                <a:spcPts val="600"/>
              </a:spcAft>
            </a:pPr>
            <a:r>
              <a:rPr lang="en-IN" b="1" kern="1200">
                <a:latin typeface="Times New Roman"/>
                <a:ea typeface="+mn-ea"/>
                <a:cs typeface="Times New Roman"/>
              </a:rPr>
              <a:t>Missing values in the dataset : </a:t>
            </a:r>
            <a:endParaRPr lang="en-IN" b="1" kern="1200">
              <a:latin typeface="Times New Roman" panose="02020603050405020304" pitchFamily="18" charset="0"/>
              <a:cs typeface="Times New Roman" panose="02020603050405020304" pitchFamily="18" charset="0"/>
            </a:endParaRPr>
          </a:p>
          <a:p>
            <a:pPr defTabSz="886968">
              <a:spcAft>
                <a:spcPts val="600"/>
              </a:spcAft>
            </a:pPr>
            <a:r>
              <a:rPr lang="en-IN" kern="1200">
                <a:latin typeface="Times New Roman"/>
                <a:ea typeface="+mn-ea"/>
                <a:cs typeface="Times New Roman"/>
              </a:rPr>
              <a:t>No missing values in the dataset </a:t>
            </a:r>
            <a:endParaRPr lang="en-US" kern="1200">
              <a:latin typeface="Times New Roman" panose="02020603050405020304" pitchFamily="18" charset="0"/>
              <a:ea typeface="+mn-ea"/>
              <a:cs typeface="Times New Roman" panose="02020603050405020304" pitchFamily="18" charset="0"/>
            </a:endParaRPr>
          </a:p>
          <a:p>
            <a:pPr defTabSz="886968">
              <a:spcAft>
                <a:spcPts val="600"/>
              </a:spcAft>
            </a:pPr>
            <a:endParaRPr lang="en-US" sz="1746" b="1" kern="1200">
              <a:solidFill>
                <a:schemeClr val="tx1"/>
              </a:solidFill>
              <a:latin typeface="Times New Roman" panose="02020603050405020304" pitchFamily="18" charset="0"/>
              <a:ea typeface="+mn-ea"/>
              <a:cs typeface="Times New Roman" panose="02020603050405020304" pitchFamily="18" charset="0"/>
            </a:endParaRPr>
          </a:p>
          <a:p>
            <a:pPr defTabSz="886968">
              <a:spcAft>
                <a:spcPts val="600"/>
              </a:spcAft>
            </a:pPr>
            <a:endParaRPr lang="en-US" sz="1746" kern="1200">
              <a:solidFill>
                <a:schemeClr val="tx1"/>
              </a:solidFill>
              <a:latin typeface="+mn-lt"/>
              <a:ea typeface="+mn-ea"/>
              <a:cs typeface="Calibri"/>
            </a:endParaRPr>
          </a:p>
          <a:p>
            <a:pPr defTabSz="886968">
              <a:spcAft>
                <a:spcPts val="600"/>
              </a:spcAft>
            </a:pPr>
            <a:endParaRPr lang="en-US" sz="1746" kern="1200">
              <a:solidFill>
                <a:schemeClr val="tx1"/>
              </a:solidFill>
              <a:latin typeface="+mn-lt"/>
              <a:ea typeface="+mn-ea"/>
              <a:cs typeface="Calibri"/>
            </a:endParaRPr>
          </a:p>
          <a:p>
            <a:pPr defTabSz="886968">
              <a:spcAft>
                <a:spcPts val="600"/>
              </a:spcAft>
            </a:pPr>
            <a:endParaRPr lang="en-US" sz="1746" kern="1200">
              <a:solidFill>
                <a:schemeClr val="tx1"/>
              </a:solidFill>
              <a:latin typeface="+mn-lt"/>
              <a:ea typeface="+mn-ea"/>
              <a:cs typeface="Calibri"/>
            </a:endParaRPr>
          </a:p>
          <a:p>
            <a:pPr defTabSz="886968">
              <a:spcAft>
                <a:spcPts val="600"/>
              </a:spcAft>
            </a:pPr>
            <a:endParaRPr lang="en-US" sz="1746" kern="1200">
              <a:solidFill>
                <a:schemeClr val="tx1"/>
              </a:solidFill>
              <a:latin typeface="+mn-lt"/>
              <a:ea typeface="+mn-ea"/>
              <a:cs typeface="Calibri"/>
            </a:endParaRPr>
          </a:p>
          <a:p>
            <a:pPr defTabSz="886968">
              <a:spcAft>
                <a:spcPts val="600"/>
              </a:spcAft>
            </a:pPr>
            <a:r>
              <a:rPr lang="en-US" b="1" kern="1200">
                <a:latin typeface="Times New Roman"/>
                <a:ea typeface="+mn-ea"/>
                <a:cs typeface="Times New Roman"/>
              </a:rPr>
              <a:t>Checking for duplicate values :</a:t>
            </a:r>
            <a:endParaRPr lang="en-US" b="1" kern="1200">
              <a:latin typeface="Times New Roman"/>
              <a:cs typeface="Times New Roman"/>
            </a:endParaRPr>
          </a:p>
          <a:p>
            <a:pPr defTabSz="886968">
              <a:spcAft>
                <a:spcPts val="600"/>
              </a:spcAft>
            </a:pPr>
            <a:r>
              <a:rPr lang="en-US" kern="1200">
                <a:latin typeface="Times New Roman"/>
                <a:ea typeface="+mn-ea"/>
                <a:cs typeface="Times New Roman"/>
              </a:rPr>
              <a:t>No Duplicate values found    </a:t>
            </a:r>
            <a:r>
              <a:rPr lang="en-US" sz="1700" kern="1200">
                <a:latin typeface="Times New Roman"/>
                <a:ea typeface="+mn-ea"/>
                <a:cs typeface="Times New Roman"/>
              </a:rPr>
              <a:t>                                                                                                             </a:t>
            </a:r>
            <a:endParaRPr lang="en-US" sz="1700" kern="1200">
              <a:latin typeface="Times New Roman" panose="02020603050405020304" pitchFamily="18" charset="0"/>
              <a:ea typeface="+mn-ea"/>
              <a:cs typeface="Times New Roman" panose="02020603050405020304" pitchFamily="18" charset="0"/>
            </a:endParaRPr>
          </a:p>
          <a:p>
            <a:pPr marL="0" indent="0">
              <a:spcAft>
                <a:spcPts val="600"/>
              </a:spcAft>
              <a:buNone/>
            </a:pPr>
            <a:endParaRPr lang="en-US" sz="1800">
              <a:cs typeface="Calibri"/>
            </a:endParaRPr>
          </a:p>
        </p:txBody>
      </p:sp>
      <p:pic>
        <p:nvPicPr>
          <p:cNvPr id="4" name="Picture 3">
            <a:extLst>
              <a:ext uri="{FF2B5EF4-FFF2-40B4-BE49-F238E27FC236}">
                <a16:creationId xmlns:a16="http://schemas.microsoft.com/office/drawing/2014/main" id="{83AC0BD3-0A82-B478-BB91-56B38115B778}"/>
              </a:ext>
            </a:extLst>
          </p:cNvPr>
          <p:cNvPicPr>
            <a:picLocks noChangeAspect="1"/>
          </p:cNvPicPr>
          <p:nvPr/>
        </p:nvPicPr>
        <p:blipFill>
          <a:blip r:embed="rId2"/>
          <a:stretch>
            <a:fillRect/>
          </a:stretch>
        </p:blipFill>
        <p:spPr>
          <a:xfrm>
            <a:off x="6195409" y="1697069"/>
            <a:ext cx="4710142" cy="1142964"/>
          </a:xfrm>
          <a:prstGeom prst="rect">
            <a:avLst/>
          </a:prstGeom>
        </p:spPr>
      </p:pic>
      <p:sp>
        <p:nvSpPr>
          <p:cNvPr id="6" name="TextBox 5">
            <a:extLst>
              <a:ext uri="{FF2B5EF4-FFF2-40B4-BE49-F238E27FC236}">
                <a16:creationId xmlns:a16="http://schemas.microsoft.com/office/drawing/2014/main" id="{54C8D493-C13C-6EB1-03F5-D5E8D99BEA4A}"/>
              </a:ext>
            </a:extLst>
          </p:cNvPr>
          <p:cNvSpPr txBox="1"/>
          <p:nvPr/>
        </p:nvSpPr>
        <p:spPr>
          <a:xfrm>
            <a:off x="6863576" y="1135070"/>
            <a:ext cx="1878890" cy="369332"/>
          </a:xfrm>
          <a:prstGeom prst="rect">
            <a:avLst/>
          </a:prstGeom>
          <a:noFill/>
        </p:spPr>
        <p:txBody>
          <a:bodyPr wrap="square" lIns="91440" tIns="45720" rIns="91440" bIns="45720" anchor="t">
            <a:spAutoFit/>
          </a:bodyPr>
          <a:lstStyle/>
          <a:p>
            <a:pPr defTabSz="886968">
              <a:spcAft>
                <a:spcPts val="600"/>
              </a:spcAft>
            </a:pPr>
            <a:r>
              <a:rPr lang="en-IN" kern="1200">
                <a:latin typeface="Times New Roman"/>
                <a:ea typeface="+mn-ea"/>
                <a:cs typeface="Times New Roman"/>
              </a:rPr>
              <a:t>sum(is.na(data))</a:t>
            </a:r>
            <a:endParaRPr lang="en-IN">
              <a:latin typeface="Times New Roman"/>
              <a:cs typeface="Times New Roman"/>
            </a:endParaRPr>
          </a:p>
        </p:txBody>
      </p:sp>
      <p:pic>
        <p:nvPicPr>
          <p:cNvPr id="7" name="Picture 6">
            <a:extLst>
              <a:ext uri="{FF2B5EF4-FFF2-40B4-BE49-F238E27FC236}">
                <a16:creationId xmlns:a16="http://schemas.microsoft.com/office/drawing/2014/main" id="{5734F5CB-D957-FA3E-550A-046A1CAE5797}"/>
              </a:ext>
            </a:extLst>
          </p:cNvPr>
          <p:cNvPicPr>
            <a:picLocks noChangeAspect="1"/>
          </p:cNvPicPr>
          <p:nvPr/>
        </p:nvPicPr>
        <p:blipFill>
          <a:blip r:embed="rId3"/>
          <a:stretch>
            <a:fillRect/>
          </a:stretch>
        </p:blipFill>
        <p:spPr>
          <a:xfrm>
            <a:off x="6339654" y="3429772"/>
            <a:ext cx="5208879" cy="1869846"/>
          </a:xfrm>
          <a:prstGeom prst="rect">
            <a:avLst/>
          </a:prstGeom>
        </p:spPr>
      </p:pic>
    </p:spTree>
    <p:extLst>
      <p:ext uri="{BB962C8B-B14F-4D97-AF65-F5344CB8AC3E}">
        <p14:creationId xmlns:p14="http://schemas.microsoft.com/office/powerpoint/2010/main" val="15985716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2241CA5-C773-A82F-1F3F-7CDBF2054789}"/>
              </a:ext>
            </a:extLst>
          </p:cNvPr>
          <p:cNvSpPr txBox="1"/>
          <p:nvPr/>
        </p:nvSpPr>
        <p:spPr>
          <a:xfrm>
            <a:off x="113941" y="2767106"/>
            <a:ext cx="3426928" cy="3071906"/>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b="1" kern="1200">
                <a:solidFill>
                  <a:srgbClr val="FFFFFF"/>
                </a:solidFill>
                <a:latin typeface="Times New Roman"/>
                <a:ea typeface="+mj-ea"/>
                <a:cs typeface="Times New Roman"/>
              </a:rPr>
              <a:t>Correlation Heatmap for the Dataset.</a:t>
            </a:r>
            <a:r>
              <a:rPr lang="en-US" sz="4000" b="1" kern="1200">
                <a:solidFill>
                  <a:srgbClr val="FFFFFF"/>
                </a:solidFill>
                <a:latin typeface="+mj-lt"/>
                <a:ea typeface="+mj-ea"/>
                <a:cs typeface="+mj-cs"/>
              </a:rPr>
              <a:t> </a:t>
            </a:r>
            <a:endParaRPr lang="en-US" sz="4000" kern="1200">
              <a:solidFill>
                <a:srgbClr val="FFFFFF"/>
              </a:solidFill>
              <a:latin typeface="+mj-lt"/>
              <a:ea typeface="+mj-ea"/>
              <a:cs typeface="+mj-cs"/>
            </a:endParaRPr>
          </a:p>
        </p:txBody>
      </p:sp>
      <p:pic>
        <p:nvPicPr>
          <p:cNvPr id="5" name="Content Placeholder 5">
            <a:extLst>
              <a:ext uri="{FF2B5EF4-FFF2-40B4-BE49-F238E27FC236}">
                <a16:creationId xmlns:a16="http://schemas.microsoft.com/office/drawing/2014/main" id="{4A93843D-8652-AE0A-8FE7-189F689D48B1}"/>
              </a:ext>
            </a:extLst>
          </p:cNvPr>
          <p:cNvPicPr>
            <a:picLocks noGrp="1" noChangeAspect="1"/>
          </p:cNvPicPr>
          <p:nvPr>
            <p:ph idx="1"/>
          </p:nvPr>
        </p:nvPicPr>
        <p:blipFill>
          <a:blip r:embed="rId2"/>
          <a:stretch>
            <a:fillRect/>
          </a:stretch>
        </p:blipFill>
        <p:spPr>
          <a:xfrm>
            <a:off x="4502428" y="556765"/>
            <a:ext cx="7225748" cy="5744469"/>
          </a:xfrm>
          <a:prstGeom prst="rect">
            <a:avLst/>
          </a:prstGeom>
        </p:spPr>
      </p:pic>
    </p:spTree>
    <p:extLst>
      <p:ext uri="{BB962C8B-B14F-4D97-AF65-F5344CB8AC3E}">
        <p14:creationId xmlns:p14="http://schemas.microsoft.com/office/powerpoint/2010/main" val="1151050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PREDICTIVE ANALYSIS OF DIABETES STATUS USING MACHINE LEARNING MODELS</vt:lpstr>
      <vt:lpstr>Introduction:</vt:lpstr>
      <vt:lpstr> Aim of the Project</vt:lpstr>
      <vt:lpstr>Research Question</vt:lpstr>
      <vt:lpstr>Research Hypothesis</vt:lpstr>
      <vt:lpstr>The dataset was obtained from the Medical City Hospital and the Specialized Center for Endocrinology and Diabetes at Al-Kindy Teaching Hospital in Iraq. Rashid, A. (2020). Diabetes Dataset. Data.mendeley.com, 1. https://doi.org/10.17632/wj9rwkp9c2.1 </vt:lpstr>
      <vt:lpstr>PowerPoint Presentation</vt:lpstr>
      <vt:lpstr>PowerPoint Presentation</vt:lpstr>
      <vt:lpstr>PowerPoint Presentation</vt:lpstr>
      <vt:lpstr>Checking for outliers using boxplot </vt:lpstr>
      <vt:lpstr> Replacing outliers with IQR(Interquartile range) -Boxplot </vt:lpstr>
      <vt:lpstr>Summary Statistics of the Data  </vt:lpstr>
      <vt:lpstr>Histogram for BMI, HbA1c, Age</vt:lpstr>
      <vt:lpstr>PowerPoint Presentation</vt:lpstr>
      <vt:lpstr>PowerPoint Presentation</vt:lpstr>
      <vt:lpstr>T-Test</vt:lpstr>
      <vt:lpstr>PowerPoint Presentation</vt:lpstr>
      <vt:lpstr>PowerPoint Presentation</vt:lpstr>
      <vt:lpstr>  </vt:lpstr>
      <vt:lpstr>PowerPoint Presentation</vt:lpstr>
      <vt:lpstr>Feature Importance: </vt:lpstr>
      <vt:lpstr>MULTIPLE LOGISTIC REGRESSION </vt:lpstr>
      <vt:lpstr>LIMITATIONS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revision>8</cp:revision>
  <dcterms:created xsi:type="dcterms:W3CDTF">2023-12-01T21:14:44Z</dcterms:created>
  <dcterms:modified xsi:type="dcterms:W3CDTF">2023-12-15T04:18:18Z</dcterms:modified>
</cp:coreProperties>
</file>