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99" r:id="rId3"/>
    <p:sldId id="342" r:id="rId4"/>
    <p:sldId id="302" r:id="rId5"/>
    <p:sldId id="343" r:id="rId6"/>
    <p:sldId id="344" r:id="rId7"/>
    <p:sldId id="345" r:id="rId8"/>
    <p:sldId id="346" r:id="rId9"/>
    <p:sldId id="304" r:id="rId10"/>
    <p:sldId id="309" r:id="rId11"/>
    <p:sldId id="347" r:id="rId12"/>
    <p:sldId id="348" r:id="rId13"/>
    <p:sldId id="349" r:id="rId14"/>
    <p:sldId id="350" r:id="rId15"/>
    <p:sldId id="296" r:id="rId16"/>
    <p:sldId id="303" r:id="rId17"/>
    <p:sldId id="351" r:id="rId18"/>
    <p:sldId id="352" r:id="rId19"/>
    <p:sldId id="353" r:id="rId20"/>
    <p:sldId id="354" r:id="rId21"/>
    <p:sldId id="357" r:id="rId22"/>
    <p:sldId id="361" r:id="rId23"/>
    <p:sldId id="362" r:id="rId24"/>
    <p:sldId id="356" r:id="rId25"/>
    <p:sldId id="363" r:id="rId26"/>
    <p:sldId id="358" r:id="rId27"/>
    <p:sldId id="355" r:id="rId28"/>
    <p:sldId id="365" r:id="rId29"/>
    <p:sldId id="368" r:id="rId30"/>
    <p:sldId id="366" r:id="rId31"/>
    <p:sldId id="369" r:id="rId32"/>
    <p:sldId id="370" r:id="rId33"/>
    <p:sldId id="371" r:id="rId34"/>
    <p:sldId id="372" r:id="rId35"/>
    <p:sldId id="359" r:id="rId36"/>
    <p:sldId id="374" r:id="rId37"/>
    <p:sldId id="375" r:id="rId38"/>
    <p:sldId id="360" r:id="rId39"/>
    <p:sldId id="376" r:id="rId40"/>
    <p:sldId id="389" r:id="rId41"/>
    <p:sldId id="377" r:id="rId42"/>
    <p:sldId id="378" r:id="rId43"/>
    <p:sldId id="379" r:id="rId44"/>
    <p:sldId id="384" r:id="rId45"/>
    <p:sldId id="380" r:id="rId46"/>
    <p:sldId id="382" r:id="rId47"/>
    <p:sldId id="391" r:id="rId48"/>
    <p:sldId id="392" r:id="rId49"/>
    <p:sldId id="394" r:id="rId50"/>
    <p:sldId id="393" r:id="rId51"/>
    <p:sldId id="395" r:id="rId52"/>
    <p:sldId id="396" r:id="rId53"/>
    <p:sldId id="397" r:id="rId54"/>
    <p:sldId id="398" r:id="rId55"/>
    <p:sldId id="400" r:id="rId56"/>
    <p:sldId id="399" r:id="rId57"/>
    <p:sldId id="401" r:id="rId58"/>
    <p:sldId id="402" r:id="rId59"/>
    <p:sldId id="403" r:id="rId60"/>
    <p:sldId id="404" r:id="rId61"/>
    <p:sldId id="405" r:id="rId62"/>
    <p:sldId id="407" r:id="rId63"/>
    <p:sldId id="40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0723" autoAdjust="0"/>
  </p:normalViewPr>
  <p:slideViewPr>
    <p:cSldViewPr snapToGrid="0">
      <p:cViewPr varScale="1">
        <p:scale>
          <a:sx n="54" d="100"/>
          <a:sy n="54" d="100"/>
        </p:scale>
        <p:origin x="1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29F65-7F31-4F15-BFB6-3FE215C4F8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3D11A-7D97-4958-8158-DED1B53D422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A93031-50B9-49D2-8E70-29E4575B732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4/12/2020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8ABC-60B0-41F9-9B9C-31C600FCCD1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044D-6C5A-4905-92A3-46D86764C4A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2DE38E-9DF3-463A-90B7-5871F35A6AF2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985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DF016-C4C3-431D-9AA6-414DE508D87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D6E1F-F050-483F-BCF4-5C877493A6E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CDE46A4-0C80-4870-A165-62C39F8F202B}" type="datetime1">
              <a:rPr lang="en-US"/>
              <a:pPr lvl="0"/>
              <a:t>4/12/2020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0221D6-E540-40A0-A2AE-35CE800C20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4658A4F-CB37-42F3-BF25-E678DAF0355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49FE-4CE2-42C9-822B-6FAE73D9039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82FA-B014-4229-A261-67AD5C9EE0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A0836A-FB85-4BC0-92EE-D4130B1766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8281C-9055-4371-AC47-8FB33DD54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E6003-B486-40B8-A90F-165C6054FC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FD4-0525-43B1-A7F8-F5C9650108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0A68D4-0071-48E9-8B0C-3DB23434B874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A16D7-C5BA-428E-A159-8D7D98169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49D7E-8EA2-4E58-B78F-7CB2040ABA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NAMESPACES  is to limit what you see and identify system resources.  Restrict what a process can or can’t see.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ls –l   /proc/id/ns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0500-6F54-4BFD-A270-09844477A8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9CA189-F187-4A04-8434-AA1627519FA3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A16D7-C5BA-428E-A159-8D7D98169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49D7E-8EA2-4E58-B78F-7CB2040ABA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NAMESPACES  is to limit what you see and identify system resources.  Restrict what a process can or can’t see.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ls –l   /proc/id/ns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0500-6F54-4BFD-A270-09844477A8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9CA189-F187-4A04-8434-AA1627519FA3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77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A16D7-C5BA-428E-A159-8D7D98169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49D7E-8EA2-4E58-B78F-7CB2040ABA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</a:rPr>
              <a:t>Control loop that watches the shared state of the cluster</a:t>
            </a:r>
            <a:endParaRPr lang="en-IN" sz="1200" b="0" dirty="0">
              <a:solidFill>
                <a:schemeClr val="bg1"/>
              </a:solidFill>
            </a:endParaRPr>
          </a:p>
          <a:p>
            <a:pPr lvl="0"/>
            <a:r>
              <a:rPr lang="en-US" b="0" dirty="0"/>
              <a:t> makes changes attempting to move the current state towards the desired state</a:t>
            </a:r>
          </a:p>
          <a:p>
            <a:pPr lvl="0"/>
            <a:endParaRPr lang="en-US" b="0" dirty="0"/>
          </a:p>
          <a:p>
            <a:r>
              <a:rPr lang="en-US" sz="1200" b="0" dirty="0">
                <a:solidFill>
                  <a:schemeClr val="bg1"/>
                </a:solidFill>
              </a:rPr>
              <a:t>Node Controller  - Responsible for noticing and responding when nodes go down.</a:t>
            </a:r>
          </a:p>
          <a:p>
            <a:r>
              <a:rPr lang="en-US" sz="1200" b="0" dirty="0">
                <a:solidFill>
                  <a:schemeClr val="bg1"/>
                </a:solidFill>
              </a:rPr>
              <a:t>Replication Controller - Responsible for maintaining the correct number of pods for every replication controller object in the system.</a:t>
            </a:r>
          </a:p>
          <a:p>
            <a:endParaRPr lang="en-US" sz="1200" b="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</a:rPr>
              <a:t>Endpoint Controller -Populates the Endpoints object (that is, joins Services &amp; Pods)</a:t>
            </a:r>
          </a:p>
          <a:p>
            <a:endParaRPr lang="en-US" sz="1200" b="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</a:rPr>
              <a:t>Service Accounts,  Token controller   Create default accounts and API access tokens for new namespaces.</a:t>
            </a:r>
          </a:p>
          <a:p>
            <a:endParaRPr lang="en-US" sz="1200" b="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- </a:t>
            </a:r>
            <a:r>
              <a:rPr lang="en-US" sz="1200" b="0" dirty="0">
                <a:solidFill>
                  <a:schemeClr val="bg1"/>
                </a:solidFill>
              </a:rPr>
              <a:t>namespace creation and lifecycle, </a:t>
            </a:r>
          </a:p>
          <a:p>
            <a:r>
              <a:rPr lang="en-US" sz="1200" b="0" dirty="0">
                <a:solidFill>
                  <a:schemeClr val="bg1"/>
                </a:solidFill>
              </a:rPr>
              <a:t>	- event garbage collection, </a:t>
            </a:r>
          </a:p>
          <a:p>
            <a:r>
              <a:rPr lang="en-US" sz="1200" b="0" dirty="0">
                <a:solidFill>
                  <a:schemeClr val="bg1"/>
                </a:solidFill>
              </a:rPr>
              <a:t>	- terminated-pod garbage collection, </a:t>
            </a:r>
          </a:p>
          <a:p>
            <a:r>
              <a:rPr lang="en-US" sz="1200" b="0" dirty="0">
                <a:solidFill>
                  <a:schemeClr val="bg1"/>
                </a:solidFill>
              </a:rPr>
              <a:t>	- cascading-deletion garbage collection, </a:t>
            </a:r>
          </a:p>
          <a:p>
            <a:r>
              <a:rPr lang="en-US" sz="1200" b="0" dirty="0">
                <a:solidFill>
                  <a:schemeClr val="bg1"/>
                </a:solidFill>
              </a:rPr>
              <a:t>	- node garbage collection, etc.</a:t>
            </a:r>
          </a:p>
          <a:p>
            <a:endParaRPr lang="en-US" sz="1200" b="0" dirty="0">
              <a:solidFill>
                <a:schemeClr val="bg1"/>
              </a:solidFill>
            </a:endParaRPr>
          </a:p>
          <a:p>
            <a:endParaRPr lang="en-US" sz="1200" b="0" dirty="0">
              <a:solidFill>
                <a:schemeClr val="bg1"/>
              </a:solidFill>
            </a:endParaRPr>
          </a:p>
          <a:p>
            <a:endParaRPr lang="en-US" sz="1200" b="0" dirty="0">
              <a:solidFill>
                <a:schemeClr val="bg1"/>
              </a:solidFill>
            </a:endParaRPr>
          </a:p>
          <a:p>
            <a:endParaRPr lang="en-US" sz="1200" b="0" dirty="0">
              <a:solidFill>
                <a:schemeClr val="bg1"/>
              </a:solidFill>
            </a:endParaRPr>
          </a:p>
          <a:p>
            <a:pPr lvl="0"/>
            <a:endParaRPr lang="en-I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0500-6F54-4BFD-A270-09844477A8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9CA189-F187-4A04-8434-AA1627519FA3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03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A16D7-C5BA-428E-A159-8D7D98169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49D7E-8EA2-4E58-B78F-7CB2040ABA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NAMESPACES  is to limit what you see and identify system resources.  Restrict what a process can or can’t see.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ls –l   /proc/id/ns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0500-6F54-4BFD-A270-09844477A8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9CA189-F187-4A04-8434-AA1627519FA3}" type="slidenum">
              <a:t>13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95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A16D7-C5BA-428E-A159-8D7D98169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49D7E-8EA2-4E58-B78F-7CB2040ABA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“node agent” that runs on each node. Ensures pod spec it receive from API server are running and healthy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0500-6F54-4BFD-A270-09844477A8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9CA189-F187-4A04-8434-AA1627519FA3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66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ADB98E-16C4-4197-ABED-430F27015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B5020-3B4C-4180-8515-7731010C22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ECA38-9F90-4384-855E-5733B604A4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122BD1-AA76-4B1E-8F8B-0BA6AA8DF3DE}" type="slidenum">
              <a:t>15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797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18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813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898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9ADBE-9F1C-45DA-9500-3045DACF7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805CE-E982-4200-8C4E-3E524B2849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Kubernetes is an orchestration tool which allow us to run manage container based workloads.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9A25-BAF5-423A-B1DC-F4DD5E1F8AC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D064A4-1B81-4C50-8464-7BB3C73FA37F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516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335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642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02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625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707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4101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05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015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41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9ADBE-9F1C-45DA-9500-3045DACF7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805CE-E982-4200-8C4E-3E524B2849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Kubernetes is an orchestration tool which allow us to run manage container based workloads.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9A25-BAF5-423A-B1DC-F4DD5E1F8AC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D064A4-1B81-4C50-8464-7BB3C73FA37F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273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1239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749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702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73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403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247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36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01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5200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893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1E14-086B-4F72-BE8D-3CED2791C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9D5E5-DBA2-4962-9A55-FF6B8E3EB0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1122-3933-4AA8-8CFB-7D635217C4C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367609-1730-4756-8ECC-25885CE900D2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4310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4171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1190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7496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3787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4513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3226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765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822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49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2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1E14-086B-4F72-BE8D-3CED2791C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9D5E5-DBA2-4962-9A55-FF6B8E3EB0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1122-3933-4AA8-8CFB-7D635217C4C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367609-1730-4756-8ECC-25885CE900D2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5115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50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2354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51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213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52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6761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53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1800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54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1668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55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2346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56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48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57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5404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58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5956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59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55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1E14-086B-4F72-BE8D-3CED2791C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9D5E5-DBA2-4962-9A55-FF6B8E3EB0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1122-3933-4AA8-8CFB-7D635217C4C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367609-1730-4756-8ECC-25885CE900D2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6814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60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6595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61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83777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62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7385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CB08B-A120-4253-8C43-3D97CFF2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E066F-5C9C-41CE-8BA2-9529D2838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7658-004D-4EA6-95F9-E55B8C8616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043A28-CF12-49D2-B67F-3CD963883236}" type="slidenum">
              <a:t>63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9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1E14-086B-4F72-BE8D-3CED2791C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9D5E5-DBA2-4962-9A55-FF6B8E3EB0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1122-3933-4AA8-8CFB-7D635217C4C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367609-1730-4756-8ECC-25885CE900D2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17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ADB98E-16C4-4197-ABED-430F27015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B5020-3B4C-4180-8515-7731010C22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ECA38-9F90-4384-855E-5733B604A4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122BD1-AA76-4B1E-8F8B-0BA6AA8DF3DE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663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4F956-2701-4D2B-BA5F-0208C3FDD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E9F25-9457-4A6A-BF54-D4875A0B92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Cloud repository to create, test and distribute docker images.</a:t>
            </a:r>
          </a:p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5AC5D-9A70-4A06-BFBD-C0E691FED0F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158D71-56A6-4353-8214-7FF5E3301E3D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88B0A68-9AA7-4113-BA6E-C713A951B09E}"/>
              </a:ext>
            </a:extLst>
          </p:cNvPr>
          <p:cNvSpPr/>
          <p:nvPr/>
        </p:nvSpPr>
        <p:spPr>
          <a:xfrm>
            <a:off x="254953" y="262780"/>
            <a:ext cx="11682100" cy="6332430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6E8067-DCF1-40B9-B22A-6DA0F04CCD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98745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2CA93CD9-AA36-454B-9AC2-92E7E33FFEA0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19120552-4FD8-4B38-BDED-B403AF5EF257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355B426-D003-4E0A-AA75-37D6B8D4D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7120" cy="640080"/>
          </a:xfrm>
        </p:spPr>
        <p:txBody>
          <a:bodyPr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F6A1E8-933F-4162-9CC0-4848DCC2951E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35E6227-2AC4-49B6-AF30-0A5732DB95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DA2EC1-B7BA-43F6-B2F4-9D68D5B60AC6}" type="datetime1">
              <a:rPr lang="en-US"/>
              <a:pPr lvl="0"/>
              <a:t>4/12/2020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9D17BF5-51F0-4057-8DC7-B5CB1ED6EF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F34477-1B3C-45DA-8AF6-BD355982CC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371926" y="6203947"/>
            <a:ext cx="3276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8B1F5F3-F3A7-4268-A4E6-687D228A32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04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EAF049A-3BE9-45A4-8E27-59E428CE837C}"/>
              </a:ext>
            </a:extLst>
          </p:cNvPr>
          <p:cNvSpPr/>
          <p:nvPr/>
        </p:nvSpPr>
        <p:spPr>
          <a:xfrm>
            <a:off x="254953" y="262780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90B977E-033B-42E8-B44C-A20823CB2DB7}"/>
              </a:ext>
            </a:extLst>
          </p:cNvPr>
          <p:cNvSpPr/>
          <p:nvPr/>
        </p:nvSpPr>
        <p:spPr>
          <a:xfrm>
            <a:off x="254953" y="262780"/>
            <a:ext cx="11682100" cy="2072643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C93183-4BDF-4108-9BE2-4A1FF88D50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C4E6A7B-5C98-4B24-930E-A8F443037AF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9496" y="2560320"/>
            <a:ext cx="9445752" cy="3977639"/>
          </a:xfrm>
        </p:spPr>
        <p:txBody>
          <a:bodyPr/>
          <a:lstStyle>
            <a:lvl1pPr>
              <a:defRPr sz="2400">
                <a:solidFill>
                  <a:srgbClr val="404040"/>
                </a:solidFill>
                <a:latin typeface="Segoe UI Light"/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57844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796C46E-58F2-47C4-8119-7B25409E2F05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36E6720-2B8E-4ADF-9535-E37874C0A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64198E1-6DDA-4A9F-B787-A1B10F5252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0B547E-AD14-4693-8620-1A500896120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9496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5FE66930-F9D2-4FDC-ADC7-2A34662F97E8}" type="datetime1">
              <a:rPr lang="en-US"/>
              <a:pPr lvl="0"/>
              <a:t>4/12/2020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11EF5A-A50B-4788-B3B0-F1006ACD1C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648196" y="6203947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4D29A-5E4F-4E30-BAA5-B1FC5C8DB22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375904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DDF39BA7-958C-4DAD-AF74-22059A775663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CCC865-C0F5-4429-A874-8E408D7519EE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Segoe UI Light"/>
        </a:defRPr>
      </a:lvl1pPr>
    </p:titleStyle>
    <p:bodyStyle>
      <a:lvl1pPr marL="0" marR="0" lvl="0" indent="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None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1pPr>
      <a:lvl2pPr marL="228600" marR="0" lvl="1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685800" marR="0" lvl="2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1143000" marR="0" lvl="3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600200" marR="0" lvl="4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D84A-654C-4FB1-9354-A9E6733F1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164323"/>
            <a:ext cx="10515600" cy="2387598"/>
          </a:xfrm>
        </p:spPr>
        <p:txBody>
          <a:bodyPr anchor="ctr"/>
          <a:lstStyle/>
          <a:p>
            <a:pPr lvl="0"/>
            <a:r>
              <a:rPr lang="en-US" sz="4800" dirty="0">
                <a:solidFill>
                  <a:srgbClr val="FFFFFF"/>
                </a:solidFill>
              </a:rPr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EF24F-C325-4E87-80EA-FEC9E300FF4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55622" y="2933102"/>
            <a:ext cx="9582738" cy="1137797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Segoe UI Light"/>
              </a:rPr>
              <a:t>Container Orchestration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EB5F4D1-7E0F-4287-8025-AA3A82FE6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API Server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019653C-2117-4C17-91BA-C020D83B14B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2A6AD-9F29-4F5B-98D3-5EA82DFC36AE}"/>
              </a:ext>
            </a:extLst>
          </p:cNvPr>
          <p:cNvCxnSpPr/>
          <p:nvPr/>
        </p:nvCxnSpPr>
        <p:spPr>
          <a:xfrm>
            <a:off x="5644586" y="1731775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0056B-DBF0-44AE-B99C-0C2C93F53359}"/>
              </a:ext>
            </a:extLst>
          </p:cNvPr>
          <p:cNvSpPr txBox="1"/>
          <p:nvPr/>
        </p:nvSpPr>
        <p:spPr>
          <a:xfrm>
            <a:off x="1273217" y="3477229"/>
            <a:ext cx="380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Interface to external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C0CB4-F909-47D2-B59C-27C2AE1BA648}"/>
              </a:ext>
            </a:extLst>
          </p:cNvPr>
          <p:cNvSpPr txBox="1"/>
          <p:nvPr/>
        </p:nvSpPr>
        <p:spPr>
          <a:xfrm>
            <a:off x="6449031" y="2506883"/>
            <a:ext cx="380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Client Authentication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59091-906C-4F06-BCE5-E89E1B5F4E87}"/>
              </a:ext>
            </a:extLst>
          </p:cNvPr>
          <p:cNvSpPr txBox="1"/>
          <p:nvPr/>
        </p:nvSpPr>
        <p:spPr>
          <a:xfrm>
            <a:off x="6450960" y="3388489"/>
            <a:ext cx="380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Validate the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7BEE0-1CDC-4790-AA8C-CE4077C044D8}"/>
              </a:ext>
            </a:extLst>
          </p:cNvPr>
          <p:cNvSpPr txBox="1"/>
          <p:nvPr/>
        </p:nvSpPr>
        <p:spPr>
          <a:xfrm>
            <a:off x="6429738" y="4177498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Update ETCD, scheduler and </a:t>
            </a:r>
            <a:r>
              <a:rPr lang="en-US" sz="2400" b="1" dirty="0" err="1">
                <a:solidFill>
                  <a:schemeClr val="bg1"/>
                </a:solidFill>
              </a:rPr>
              <a:t>kubelet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50D2F-4C3D-4F3F-9528-B2DA3EC8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63" y="2425046"/>
            <a:ext cx="2009775" cy="45720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EB5F4D1-7E0F-4287-8025-AA3A82FE6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ETCD Cluster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019653C-2117-4C17-91BA-C020D83B14B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2A6AD-9F29-4F5B-98D3-5EA82DFC36AE}"/>
              </a:ext>
            </a:extLst>
          </p:cNvPr>
          <p:cNvCxnSpPr/>
          <p:nvPr/>
        </p:nvCxnSpPr>
        <p:spPr>
          <a:xfrm>
            <a:off x="5644586" y="1731775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0056B-DBF0-44AE-B99C-0C2C93F53359}"/>
              </a:ext>
            </a:extLst>
          </p:cNvPr>
          <p:cNvSpPr txBox="1"/>
          <p:nvPr/>
        </p:nvSpPr>
        <p:spPr>
          <a:xfrm>
            <a:off x="775507" y="3477229"/>
            <a:ext cx="430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Highly available Key value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C0CB4-F909-47D2-B59C-27C2AE1BA648}"/>
              </a:ext>
            </a:extLst>
          </p:cNvPr>
          <p:cNvSpPr txBox="1"/>
          <p:nvPr/>
        </p:nvSpPr>
        <p:spPr>
          <a:xfrm>
            <a:off x="6449031" y="2506883"/>
            <a:ext cx="526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Stores configuration information 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59091-906C-4F06-BCE5-E89E1B5F4E87}"/>
              </a:ext>
            </a:extLst>
          </p:cNvPr>
          <p:cNvSpPr txBox="1"/>
          <p:nvPr/>
        </p:nvSpPr>
        <p:spPr>
          <a:xfrm>
            <a:off x="6450960" y="3388489"/>
            <a:ext cx="496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Distributed among multiple nodes.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7BEE0-1CDC-4790-AA8C-CE4077C044D8}"/>
              </a:ext>
            </a:extLst>
          </p:cNvPr>
          <p:cNvSpPr txBox="1"/>
          <p:nvPr/>
        </p:nvSpPr>
        <p:spPr>
          <a:xfrm>
            <a:off x="6429738" y="4177498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Accessible only by API server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DC9160-1A2F-41DA-AAFE-B7E67879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67" y="2418627"/>
            <a:ext cx="1190625" cy="63817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C5D470-BC50-40FA-8A7E-717838251A50}"/>
              </a:ext>
            </a:extLst>
          </p:cNvPr>
          <p:cNvSpPr txBox="1"/>
          <p:nvPr/>
        </p:nvSpPr>
        <p:spPr>
          <a:xfrm>
            <a:off x="6466389" y="4966506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Has sensitive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2059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EB5F4D1-7E0F-4287-8025-AA3A82FE6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Controller Manager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019653C-2117-4C17-91BA-C020D83B14B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2A6AD-9F29-4F5B-98D3-5EA82DFC36AE}"/>
              </a:ext>
            </a:extLst>
          </p:cNvPr>
          <p:cNvCxnSpPr/>
          <p:nvPr/>
        </p:nvCxnSpPr>
        <p:spPr>
          <a:xfrm>
            <a:off x="5644586" y="1731775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0056B-DBF0-44AE-B99C-0C2C93F53359}"/>
              </a:ext>
            </a:extLst>
          </p:cNvPr>
          <p:cNvSpPr txBox="1"/>
          <p:nvPr/>
        </p:nvSpPr>
        <p:spPr>
          <a:xfrm>
            <a:off x="752359" y="3376914"/>
            <a:ext cx="4629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Control loop that watches the shared state of the cluster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C0CB4-F909-47D2-B59C-27C2AE1BA648}"/>
              </a:ext>
            </a:extLst>
          </p:cNvPr>
          <p:cNvSpPr txBox="1"/>
          <p:nvPr/>
        </p:nvSpPr>
        <p:spPr>
          <a:xfrm>
            <a:off x="6217537" y="2506883"/>
            <a:ext cx="526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Node 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59091-906C-4F06-BCE5-E89E1B5F4E87}"/>
              </a:ext>
            </a:extLst>
          </p:cNvPr>
          <p:cNvSpPr txBox="1"/>
          <p:nvPr/>
        </p:nvSpPr>
        <p:spPr>
          <a:xfrm>
            <a:off x="6219466" y="3365339"/>
            <a:ext cx="496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Replication 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7BEE0-1CDC-4790-AA8C-CE4077C044D8}"/>
              </a:ext>
            </a:extLst>
          </p:cNvPr>
          <p:cNvSpPr txBox="1"/>
          <p:nvPr/>
        </p:nvSpPr>
        <p:spPr>
          <a:xfrm>
            <a:off x="6198244" y="4177498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Endpoint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5D470-BC50-40FA-8A7E-717838251A50}"/>
              </a:ext>
            </a:extLst>
          </p:cNvPr>
          <p:cNvSpPr txBox="1"/>
          <p:nvPr/>
        </p:nvSpPr>
        <p:spPr>
          <a:xfrm>
            <a:off x="6211745" y="4978081"/>
            <a:ext cx="553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Service Account and Token 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A3FB4-A7FC-451E-8C51-A793868E0D6E}"/>
              </a:ext>
            </a:extLst>
          </p:cNvPr>
          <p:cNvSpPr/>
          <p:nvPr/>
        </p:nvSpPr>
        <p:spPr>
          <a:xfrm>
            <a:off x="1800398" y="2661011"/>
            <a:ext cx="2009775" cy="332509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Controller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05D2F-41AC-4F96-B673-84AC25F0C5C1}"/>
              </a:ext>
            </a:extLst>
          </p:cNvPr>
          <p:cNvSpPr txBox="1"/>
          <p:nvPr/>
        </p:nvSpPr>
        <p:spPr>
          <a:xfrm>
            <a:off x="812160" y="4524737"/>
            <a:ext cx="46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Regulates Kubernetes cluster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5E28D-B1FE-424F-A230-753DB75B6994}"/>
              </a:ext>
            </a:extLst>
          </p:cNvPr>
          <p:cNvSpPr txBox="1"/>
          <p:nvPr/>
        </p:nvSpPr>
        <p:spPr>
          <a:xfrm>
            <a:off x="825662" y="5336892"/>
            <a:ext cx="46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Manages lifecycle functions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8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EB5F4D1-7E0F-4287-8025-AA3A82FE6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KubeScheduler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019653C-2117-4C17-91BA-C020D83B14B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2A6AD-9F29-4F5B-98D3-5EA82DFC36AE}"/>
              </a:ext>
            </a:extLst>
          </p:cNvPr>
          <p:cNvCxnSpPr/>
          <p:nvPr/>
        </p:nvCxnSpPr>
        <p:spPr>
          <a:xfrm>
            <a:off x="5274196" y="1648710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6C0CB4-F909-47D2-B59C-27C2AE1BA648}"/>
              </a:ext>
            </a:extLst>
          </p:cNvPr>
          <p:cNvSpPr txBox="1"/>
          <p:nvPr/>
        </p:nvSpPr>
        <p:spPr>
          <a:xfrm>
            <a:off x="5914669" y="2534860"/>
            <a:ext cx="579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Stores resources usage about each node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59091-906C-4F06-BCE5-E89E1B5F4E87}"/>
              </a:ext>
            </a:extLst>
          </p:cNvPr>
          <p:cNvSpPr txBox="1"/>
          <p:nvPr/>
        </p:nvSpPr>
        <p:spPr>
          <a:xfrm>
            <a:off x="5930098" y="3388489"/>
            <a:ext cx="496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Schedules the tasks </a:t>
            </a:r>
            <a:r>
              <a:rPr lang="en-US" sz="2400" b="1">
                <a:solidFill>
                  <a:schemeClr val="bg1"/>
                </a:solidFill>
              </a:rPr>
              <a:t>to worker </a:t>
            </a:r>
            <a:r>
              <a:rPr lang="en-US" sz="2400" b="1" dirty="0">
                <a:solidFill>
                  <a:schemeClr val="bg1"/>
                </a:solidFill>
              </a:rPr>
              <a:t>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7BEE0-1CDC-4790-AA8C-CE4077C044D8}"/>
              </a:ext>
            </a:extLst>
          </p:cNvPr>
          <p:cNvSpPr txBox="1"/>
          <p:nvPr/>
        </p:nvSpPr>
        <p:spPr>
          <a:xfrm>
            <a:off x="5955175" y="4177498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Quality of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5D470-BC50-40FA-8A7E-717838251A50}"/>
              </a:ext>
            </a:extLst>
          </p:cNvPr>
          <p:cNvSpPr txBox="1"/>
          <p:nvPr/>
        </p:nvSpPr>
        <p:spPr>
          <a:xfrm>
            <a:off x="5945525" y="4966506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Affinity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7F3700-B7E3-4439-945F-738685845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302" y="3501832"/>
            <a:ext cx="2305050" cy="40005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</p:spTree>
    <p:extLst>
      <p:ext uri="{BB962C8B-B14F-4D97-AF65-F5344CB8AC3E}">
        <p14:creationId xmlns:p14="http://schemas.microsoft.com/office/powerpoint/2010/main" val="15709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EB5F4D1-7E0F-4287-8025-AA3A82FE6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Worker components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019653C-2117-4C17-91BA-C020D83B14B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74749B-6535-4286-B00B-84CE0B4DD01A}"/>
              </a:ext>
            </a:extLst>
          </p:cNvPr>
          <p:cNvSpPr/>
          <p:nvPr/>
        </p:nvSpPr>
        <p:spPr>
          <a:xfrm>
            <a:off x="7723992" y="2807937"/>
            <a:ext cx="1818636" cy="51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kube</a:t>
            </a:r>
            <a:r>
              <a:rPr lang="en-IN" b="1" dirty="0"/>
              <a:t>-proxy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5C3D63-A3D3-4493-A8AE-120615B75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363" y="2301953"/>
            <a:ext cx="495300" cy="666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1744B7-1543-45AC-8415-96914CA0E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38" y="3067050"/>
            <a:ext cx="1123950" cy="361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8093A0-CE83-4385-BA32-3A79BE553A2B}"/>
              </a:ext>
            </a:extLst>
          </p:cNvPr>
          <p:cNvCxnSpPr/>
          <p:nvPr/>
        </p:nvCxnSpPr>
        <p:spPr>
          <a:xfrm>
            <a:off x="5667736" y="172973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082906-0355-475B-A23F-E72A21A83B66}"/>
              </a:ext>
            </a:extLst>
          </p:cNvPr>
          <p:cNvSpPr txBox="1"/>
          <p:nvPr/>
        </p:nvSpPr>
        <p:spPr>
          <a:xfrm>
            <a:off x="856531" y="3993266"/>
            <a:ext cx="4398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PODS are running as per </a:t>
            </a:r>
            <a:r>
              <a:rPr lang="en-US" sz="2400" b="1" dirty="0" err="1">
                <a:solidFill>
                  <a:schemeClr val="bg1"/>
                </a:solidFill>
              </a:rPr>
              <a:t>PodSpec</a:t>
            </a:r>
            <a:r>
              <a:rPr lang="en-US" sz="2400" b="1" dirty="0">
                <a:solidFill>
                  <a:schemeClr val="bg1"/>
                </a:solidFill>
              </a:rPr>
              <a:t> provided by API server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D6A5C1-9832-422C-8F65-D8D15310891D}"/>
              </a:ext>
            </a:extLst>
          </p:cNvPr>
          <p:cNvSpPr txBox="1"/>
          <p:nvPr/>
        </p:nvSpPr>
        <p:spPr>
          <a:xfrm>
            <a:off x="6437460" y="3995195"/>
            <a:ext cx="489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Manages the Networking in the node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1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53983BB-8247-4417-99C7-F8B22FA31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HOW IT WORKS ?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01A4E64-84FC-4520-A89F-CF08A09C79F4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B182F7-6E7A-4AC4-B9B5-7D11550C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332" y="3778834"/>
            <a:ext cx="2009775" cy="45720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3965A3-FE7F-46E7-8492-33D9B0F7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713" y="2351185"/>
            <a:ext cx="1752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FF0CE-5530-4911-B3D5-9D24B1B8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713" y="3860914"/>
            <a:ext cx="1752600" cy="295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2C9CD4-4AFD-44BF-88DC-03B411BE3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713" y="5176200"/>
            <a:ext cx="1752600" cy="295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160573-1C36-48E6-ABA4-14618EEF3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107" y="3567928"/>
            <a:ext cx="1480650" cy="3333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A8E6A-3817-4BAC-9FC9-A97B74361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057" y="4140600"/>
            <a:ext cx="1428750" cy="552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DD8F2B-71F5-4BB1-A8B9-C88F4E881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1833" y="3860914"/>
            <a:ext cx="1210071" cy="346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977187-077A-4566-A050-58036FFDBA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3663" y="3860914"/>
            <a:ext cx="1508908" cy="2640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D19BCE-F51E-481B-8D59-7FF1D9C905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3332" y="2479571"/>
            <a:ext cx="1081763" cy="9726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407A7F-5EE0-4889-96F7-321F6EEEBE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8713" y="2708854"/>
            <a:ext cx="1123950" cy="2640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A59A5E-3941-4830-8511-DC92C67780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8713" y="4216853"/>
            <a:ext cx="1123950" cy="3204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C3E10D-3865-45B8-98F8-2B9249D246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8713" y="5557287"/>
            <a:ext cx="1123950" cy="2952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52D24F-832C-4191-BF1E-74768B9F8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8713" y="3033616"/>
            <a:ext cx="615953" cy="5008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260563-E32E-4E9F-AED9-7EA3FAFC54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17317" y="2220864"/>
            <a:ext cx="646909" cy="6470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EEE53A-6663-480C-B080-E1DE584CF8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2571" y="1834214"/>
            <a:ext cx="942975" cy="990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74C7751-E86A-4C32-9211-C54D79115D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02095" y="5151565"/>
            <a:ext cx="942975" cy="990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82C97F7-E0C3-4595-B8B7-09D194C2BA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3463" y="1617854"/>
            <a:ext cx="1314450" cy="2667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2C72E0-B4D7-4FE8-AF83-6B02E07002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83045" y="4442048"/>
            <a:ext cx="962025" cy="4381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19E6303-D27D-47EE-AF70-8BD3CB08E5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92571" y="2917031"/>
            <a:ext cx="962025" cy="438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5F074E-E91F-4F1E-9111-E7A12EC844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38517" y="5954093"/>
            <a:ext cx="615953" cy="5008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3C1B3DE-8348-4C4B-BA64-4B243CA77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17317" y="3832663"/>
            <a:ext cx="646909" cy="6470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8EB1368-4027-4C7C-A260-FE64E1ACCF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60031" y="2413100"/>
            <a:ext cx="457200" cy="3143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7AF5B0-70B6-45E6-8255-96C9E8BA98B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06877" y="4880198"/>
            <a:ext cx="457200" cy="31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POD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868101" y="2569580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Atomic unit of scheduling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59D5B7-5D0F-4C13-8145-A632469C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356" y="2317767"/>
            <a:ext cx="3486150" cy="313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176098-D91A-448D-B808-CE89E43FB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456" y="2403492"/>
            <a:ext cx="3409950" cy="304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D0AEFB-7478-425E-BC50-EF180166D090}"/>
              </a:ext>
            </a:extLst>
          </p:cNvPr>
          <p:cNvSpPr txBox="1"/>
          <p:nvPr/>
        </p:nvSpPr>
        <p:spPr>
          <a:xfrm>
            <a:off x="823732" y="3659529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Can have one or more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POD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D0AEFB-7478-425E-BC50-EF180166D090}"/>
              </a:ext>
            </a:extLst>
          </p:cNvPr>
          <p:cNvSpPr txBox="1"/>
          <p:nvPr/>
        </p:nvSpPr>
        <p:spPr>
          <a:xfrm>
            <a:off x="545939" y="2513629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Each POD will have a  Pod IP address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0273A-BF58-40BD-963D-759F5178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08" y="2632354"/>
            <a:ext cx="5438353" cy="2853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0A219-9DCD-4C7F-96B6-D89E9C9F6D53}"/>
              </a:ext>
            </a:extLst>
          </p:cNvPr>
          <p:cNvSpPr txBox="1"/>
          <p:nvPr/>
        </p:nvSpPr>
        <p:spPr>
          <a:xfrm>
            <a:off x="547867" y="3395237"/>
            <a:ext cx="4855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Containers inside a POD share same network namespace and resources and can communicate using localhost</a:t>
            </a:r>
          </a:p>
        </p:txBody>
      </p:sp>
    </p:spTree>
    <p:extLst>
      <p:ext uri="{BB962C8B-B14F-4D97-AF65-F5344CB8AC3E}">
        <p14:creationId xmlns:p14="http://schemas.microsoft.com/office/powerpoint/2010/main" val="256808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POD life cycle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093DC7-66E5-4B6A-8006-021BBE899E82}"/>
              </a:ext>
            </a:extLst>
          </p:cNvPr>
          <p:cNvCxnSpPr/>
          <p:nvPr/>
        </p:nvCxnSpPr>
        <p:spPr>
          <a:xfrm>
            <a:off x="4707038" y="172973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6B815D-C94E-4866-904C-D777A1E3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334" y="5672526"/>
            <a:ext cx="914400" cy="394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CBE93-91CD-4B83-9AFB-ED75AAD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182" y="4709475"/>
            <a:ext cx="7905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52DB0-1584-4105-965F-76DD7AA44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656" y="2327092"/>
            <a:ext cx="6143625" cy="3143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E7697-8DDE-422C-AC8F-3AF7C2FF6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507" y="2397919"/>
            <a:ext cx="2133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5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POD manifest file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093DC7-66E5-4B6A-8006-021BBE899E82}"/>
              </a:ext>
            </a:extLst>
          </p:cNvPr>
          <p:cNvCxnSpPr/>
          <p:nvPr/>
        </p:nvCxnSpPr>
        <p:spPr>
          <a:xfrm>
            <a:off x="5397661" y="1776031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D26D7B7-3112-4C42-B59C-1005BD602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03" y="2266313"/>
            <a:ext cx="2847975" cy="3057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53F09B-6BF8-4138-AFCF-48BEC0D8CAB0}"/>
              </a:ext>
            </a:extLst>
          </p:cNvPr>
          <p:cNvSpPr txBox="1"/>
          <p:nvPr/>
        </p:nvSpPr>
        <p:spPr>
          <a:xfrm>
            <a:off x="5893443" y="2548352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create –f </a:t>
            </a:r>
            <a:r>
              <a:rPr lang="en-US" sz="2400" b="1" dirty="0" err="1">
                <a:solidFill>
                  <a:schemeClr val="bg1"/>
                </a:solidFill>
              </a:rPr>
              <a:t>nginx-pod.yaml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3E776-12BE-473F-9E1A-482A3B2CE58F}"/>
              </a:ext>
            </a:extLst>
          </p:cNvPr>
          <p:cNvSpPr txBox="1"/>
          <p:nvPr/>
        </p:nvSpPr>
        <p:spPr>
          <a:xfrm>
            <a:off x="5906945" y="3684599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get  pods -o wide</a:t>
            </a:r>
          </a:p>
        </p:txBody>
      </p:sp>
    </p:spTree>
    <p:extLst>
      <p:ext uri="{BB962C8B-B14F-4D97-AF65-F5344CB8AC3E}">
        <p14:creationId xmlns:p14="http://schemas.microsoft.com/office/powerpoint/2010/main" val="30594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9193BC1-D7F6-45E3-8266-62C93757F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10775442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Container Orchestration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90E8E36-C1E5-4004-9051-13F6F9BABC4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E86DC3C-C68F-422A-86EF-F6E65C50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19" y="2098686"/>
            <a:ext cx="2531453" cy="28479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10AAD5-FF4C-458B-9EED-FADC35604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30" y="2098686"/>
            <a:ext cx="2530508" cy="28479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E6AECC-DD2C-4216-8725-1EB2D94C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175" y="2569685"/>
            <a:ext cx="2530508" cy="30214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482FF78-7F56-4087-BCBB-0588B66A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38" y="3114205"/>
            <a:ext cx="2530508" cy="29396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02009-78BD-4B07-981F-911BC02E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048" y="3551674"/>
            <a:ext cx="2530508" cy="293969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POD life cycle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093DC7-66E5-4B6A-8006-021BBE899E82}"/>
              </a:ext>
            </a:extLst>
          </p:cNvPr>
          <p:cNvCxnSpPr/>
          <p:nvPr/>
        </p:nvCxnSpPr>
        <p:spPr>
          <a:xfrm>
            <a:off x="4707038" y="172973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6B815D-C94E-4866-904C-D777A1E3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647" y="5694576"/>
            <a:ext cx="914400" cy="394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CBE93-91CD-4B83-9AFB-ED75AAD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36" y="4755774"/>
            <a:ext cx="7905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52DB0-1584-4105-965F-76DD7AA44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035" y="2273958"/>
            <a:ext cx="6143625" cy="3143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E7697-8DDE-422C-AC8F-3AF7C2FF6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624" y="2649916"/>
            <a:ext cx="2133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ReplicationController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423686" y="2257062"/>
            <a:ext cx="946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Ensure that specified number of PODs are running at any point in time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0AEFB-7478-425E-BC50-EF180166D090}"/>
              </a:ext>
            </a:extLst>
          </p:cNvPr>
          <p:cNvSpPr txBox="1"/>
          <p:nvPr/>
        </p:nvSpPr>
        <p:spPr>
          <a:xfrm>
            <a:off x="1483488" y="3705827"/>
            <a:ext cx="767208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If more POD exists at any point in time, they are killed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6B78-5875-4919-8234-8A7CFD2BF4F7}"/>
              </a:ext>
            </a:extLst>
          </p:cNvPr>
          <p:cNvSpPr txBox="1"/>
          <p:nvPr/>
        </p:nvSpPr>
        <p:spPr>
          <a:xfrm>
            <a:off x="1460339" y="3034496"/>
            <a:ext cx="747531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If PODs fail, new ones are created to match the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23293-6959-427E-81F7-BEA89CFD7D0D}"/>
              </a:ext>
            </a:extLst>
          </p:cNvPr>
          <p:cNvSpPr txBox="1"/>
          <p:nvPr/>
        </p:nvSpPr>
        <p:spPr>
          <a:xfrm>
            <a:off x="1485415" y="4425386"/>
            <a:ext cx="73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ReplicationController and POD is associated using labels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753F9-0F95-45B2-ACAD-B3C175B60CBB}"/>
              </a:ext>
            </a:extLst>
          </p:cNvPr>
          <p:cNvSpPr txBox="1"/>
          <p:nvPr/>
        </p:nvSpPr>
        <p:spPr>
          <a:xfrm>
            <a:off x="1464194" y="5179671"/>
            <a:ext cx="747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Match is performed using equality based operator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06D34E-7EBC-4192-BB6F-EF912BC00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58847" y="2402422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B7805D-8D35-4607-8E2E-114969FB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72347" y="3145134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7F2B80-546C-49DE-924E-2C5EF6BC9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74274" y="3829969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2843DE-F255-42D2-9E4A-2413AFDA9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76201" y="4561104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13F27-3568-47D5-9566-7CB80C14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66553" y="5315387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38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ReplicationController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3935386" y="2858948"/>
            <a:ext cx="439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Highly Availability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6B78-5875-4919-8234-8A7CFD2BF4F7}"/>
              </a:ext>
            </a:extLst>
          </p:cNvPr>
          <p:cNvSpPr txBox="1"/>
          <p:nvPr/>
        </p:nvSpPr>
        <p:spPr>
          <a:xfrm>
            <a:off x="3960468" y="3798427"/>
            <a:ext cx="2810721" cy="4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Load balancing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064AA7-86A0-4658-9B09-5E58E10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524882" y="3922562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18B85F-D33F-493C-BCFE-82924750A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526808" y="2986945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0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ReplicationController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5467110" y="166028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E9C0D4E-F5C3-43F4-87DE-F0F1CFDA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97" y="1736346"/>
            <a:ext cx="3233193" cy="4599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F507FB-43D1-46E0-93C8-2A4582ADCD2D}"/>
              </a:ext>
            </a:extLst>
          </p:cNvPr>
          <p:cNvSpPr txBox="1"/>
          <p:nvPr/>
        </p:nvSpPr>
        <p:spPr>
          <a:xfrm>
            <a:off x="5893443" y="2745122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create –f </a:t>
            </a:r>
            <a:r>
              <a:rPr lang="en-US" sz="2400" b="1" dirty="0" err="1">
                <a:solidFill>
                  <a:schemeClr val="bg1"/>
                </a:solidFill>
              </a:rPr>
              <a:t>nginx-rc.yaml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D14AF2-6012-4470-B741-CB4435C405D7}"/>
              </a:ext>
            </a:extLst>
          </p:cNvPr>
          <p:cNvSpPr txBox="1"/>
          <p:nvPr/>
        </p:nvSpPr>
        <p:spPr>
          <a:xfrm>
            <a:off x="5906945" y="3811920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get  </a:t>
            </a:r>
            <a:r>
              <a:rPr lang="en-US" sz="2400" b="1" dirty="0" err="1">
                <a:solidFill>
                  <a:schemeClr val="bg1"/>
                </a:solidFill>
              </a:rPr>
              <a:t>rc</a:t>
            </a:r>
            <a:r>
              <a:rPr lang="en-US" sz="2400" b="1" dirty="0">
                <a:solidFill>
                  <a:schemeClr val="bg1"/>
                </a:solidFill>
              </a:rPr>
              <a:t> -o wide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79ACE-D9CF-48C3-8DF9-BBB316F228E3}"/>
              </a:ext>
            </a:extLst>
          </p:cNvPr>
          <p:cNvSpPr txBox="1"/>
          <p:nvPr/>
        </p:nvSpPr>
        <p:spPr>
          <a:xfrm>
            <a:off x="5955172" y="4901870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get  pods -o wide</a:t>
            </a:r>
          </a:p>
        </p:txBody>
      </p:sp>
    </p:spTree>
    <p:extLst>
      <p:ext uri="{BB962C8B-B14F-4D97-AF65-F5344CB8AC3E}">
        <p14:creationId xmlns:p14="http://schemas.microsoft.com/office/powerpoint/2010/main" val="1036596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ReplicaSet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597301" y="2268637"/>
            <a:ext cx="946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Ensure that specified number of PODs are running at any point in time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0AEFB-7478-425E-BC50-EF180166D090}"/>
              </a:ext>
            </a:extLst>
          </p:cNvPr>
          <p:cNvSpPr txBox="1"/>
          <p:nvPr/>
        </p:nvSpPr>
        <p:spPr>
          <a:xfrm>
            <a:off x="1610807" y="3798422"/>
            <a:ext cx="1068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If more POD exists at any point in time, they are killed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6B78-5875-4919-8234-8A7CFD2BF4F7}"/>
              </a:ext>
            </a:extLst>
          </p:cNvPr>
          <p:cNvSpPr txBox="1"/>
          <p:nvPr/>
        </p:nvSpPr>
        <p:spPr>
          <a:xfrm>
            <a:off x="1599232" y="3034493"/>
            <a:ext cx="1068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If PODs fail, new ones are created to match the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23293-6959-427E-81F7-BEA89CFD7D0D}"/>
              </a:ext>
            </a:extLst>
          </p:cNvPr>
          <p:cNvSpPr txBox="1"/>
          <p:nvPr/>
        </p:nvSpPr>
        <p:spPr>
          <a:xfrm>
            <a:off x="1635885" y="4587429"/>
            <a:ext cx="861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ReplicaSet</a:t>
            </a:r>
            <a:r>
              <a:rPr lang="en-US" sz="2400" b="1" dirty="0">
                <a:solidFill>
                  <a:schemeClr val="bg1"/>
                </a:solidFill>
              </a:rPr>
              <a:t> and POD is associated using labels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2E43E9-94F1-4899-9C1B-C63710D9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206088" y="2367697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FF92D3-7D68-4FC5-A170-B9B21E51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96438" y="3156707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D15368-651F-4E74-B4FE-51B038EE3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63643" y="3934139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31529E-1D33-4F77-A5C2-56A3976F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53997" y="4734722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BF23C4-4FA6-488E-B203-0AD1ADFF2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32772" y="5523730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83E58-EAB7-4E0E-A65B-E751F3FDD58D}"/>
              </a:ext>
            </a:extLst>
          </p:cNvPr>
          <p:cNvSpPr txBox="1"/>
          <p:nvPr/>
        </p:nvSpPr>
        <p:spPr>
          <a:xfrm>
            <a:off x="1614665" y="5399590"/>
            <a:ext cx="747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Match is performed using set based operator</a:t>
            </a:r>
          </a:p>
        </p:txBody>
      </p:sp>
    </p:spTree>
    <p:extLst>
      <p:ext uri="{BB962C8B-B14F-4D97-AF65-F5344CB8AC3E}">
        <p14:creationId xmlns:p14="http://schemas.microsoft.com/office/powerpoint/2010/main" val="403378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ReplicaSet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5617581" y="166028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F507FB-43D1-46E0-93C8-2A4582ADCD2D}"/>
              </a:ext>
            </a:extLst>
          </p:cNvPr>
          <p:cNvSpPr txBox="1"/>
          <p:nvPr/>
        </p:nvSpPr>
        <p:spPr>
          <a:xfrm>
            <a:off x="5893443" y="2745122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create –f </a:t>
            </a:r>
            <a:r>
              <a:rPr lang="en-US" sz="2400" b="1" dirty="0" err="1">
                <a:solidFill>
                  <a:schemeClr val="bg1"/>
                </a:solidFill>
              </a:rPr>
              <a:t>nginx-rs.yaml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D14AF2-6012-4470-B741-CB4435C405D7}"/>
              </a:ext>
            </a:extLst>
          </p:cNvPr>
          <p:cNvSpPr txBox="1"/>
          <p:nvPr/>
        </p:nvSpPr>
        <p:spPr>
          <a:xfrm>
            <a:off x="5906945" y="3811920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get  </a:t>
            </a:r>
            <a:r>
              <a:rPr lang="en-US" sz="2400" b="1" dirty="0" err="1">
                <a:solidFill>
                  <a:schemeClr val="bg1"/>
                </a:solidFill>
              </a:rPr>
              <a:t>rc</a:t>
            </a:r>
            <a:r>
              <a:rPr lang="en-US" sz="2400" b="1" dirty="0">
                <a:solidFill>
                  <a:schemeClr val="bg1"/>
                </a:solidFill>
              </a:rPr>
              <a:t> -o wide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79ACE-D9CF-48C3-8DF9-BBB316F228E3}"/>
              </a:ext>
            </a:extLst>
          </p:cNvPr>
          <p:cNvSpPr txBox="1"/>
          <p:nvPr/>
        </p:nvSpPr>
        <p:spPr>
          <a:xfrm>
            <a:off x="5955172" y="4901870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get  pods -o wide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B901-9248-4CC2-978C-62FEA226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00" y="1763385"/>
            <a:ext cx="4219324" cy="45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0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691899"/>
            <a:ext cx="9965455" cy="640080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Replication Controller v/s and </a:t>
            </a:r>
            <a:r>
              <a:rPr lang="en-US" sz="3600" dirty="0" err="1">
                <a:solidFill>
                  <a:srgbClr val="FFFFFF"/>
                </a:solidFill>
              </a:rPr>
              <a:t>ReplicaSet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5D3CCF-61C5-4AF1-B6A9-A9108F74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3" y="2909104"/>
            <a:ext cx="9315450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8A701-536F-406D-9920-381BD500C22B}"/>
              </a:ext>
            </a:extLst>
          </p:cNvPr>
          <p:cNvSpPr txBox="1"/>
          <p:nvPr/>
        </p:nvSpPr>
        <p:spPr>
          <a:xfrm>
            <a:off x="1662898" y="2013993"/>
            <a:ext cx="4645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ReplicationController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95884-8CAF-4AC4-822B-354E466EC599}"/>
              </a:ext>
            </a:extLst>
          </p:cNvPr>
          <p:cNvSpPr txBox="1"/>
          <p:nvPr/>
        </p:nvSpPr>
        <p:spPr>
          <a:xfrm>
            <a:off x="7012330" y="2096943"/>
            <a:ext cx="343312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ReplicaSet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73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701477" y="2060291"/>
            <a:ext cx="76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Bring your application into desired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2DB7B-3DEC-4E33-BA60-3259AE54B031}"/>
              </a:ext>
            </a:extLst>
          </p:cNvPr>
          <p:cNvSpPr txBox="1"/>
          <p:nvPr/>
        </p:nvSpPr>
        <p:spPr>
          <a:xfrm>
            <a:off x="1714980" y="2918747"/>
            <a:ext cx="457007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Rollback 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C92C7-9DB8-4D70-8B51-518D95714974}"/>
              </a:ext>
            </a:extLst>
          </p:cNvPr>
          <p:cNvSpPr txBox="1"/>
          <p:nvPr/>
        </p:nvSpPr>
        <p:spPr>
          <a:xfrm>
            <a:off x="1740056" y="3777203"/>
            <a:ext cx="429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Update pods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54681-80A9-4F45-9C62-C3B3812186DB}"/>
              </a:ext>
            </a:extLst>
          </p:cNvPr>
          <p:cNvSpPr txBox="1"/>
          <p:nvPr/>
        </p:nvSpPr>
        <p:spPr>
          <a:xfrm>
            <a:off x="1741983" y="4566210"/>
            <a:ext cx="4056929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Pauses/Resume a deployment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69405B-1413-44D3-BF3E-1365B9DAC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82938" y="2205649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F51874-4EA2-4617-BA70-116219F6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84863" y="3017805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BE4CA2-2253-47E6-A6C8-1C56EE99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63642" y="3887835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D5E5D2-ED0F-4F21-A7B3-A3FD1393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53996" y="4676843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93DF11-8C60-41F3-9166-DAA16535E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44350" y="5442703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CF3B07-7C5B-48FE-95AD-B9A9019BE196}"/>
              </a:ext>
            </a:extLst>
          </p:cNvPr>
          <p:cNvSpPr txBox="1"/>
          <p:nvPr/>
        </p:nvSpPr>
        <p:spPr>
          <a:xfrm>
            <a:off x="1755485" y="5297347"/>
            <a:ext cx="405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Scale deployment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8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134315" y="2511707"/>
            <a:ext cx="76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Define how to replace old pods by new 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2DB7B-3DEC-4E33-BA60-3259AE54B031}"/>
              </a:ext>
            </a:extLst>
          </p:cNvPr>
          <p:cNvSpPr txBox="1"/>
          <p:nvPr/>
        </p:nvSpPr>
        <p:spPr>
          <a:xfrm>
            <a:off x="1714980" y="3335438"/>
            <a:ext cx="457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chemeClr val="bg1"/>
                </a:solidFill>
              </a:rPr>
              <a:t>spec.strategy.type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C92C7-9DB8-4D70-8B51-518D95714974}"/>
              </a:ext>
            </a:extLst>
          </p:cNvPr>
          <p:cNvSpPr txBox="1"/>
          <p:nvPr/>
        </p:nvSpPr>
        <p:spPr>
          <a:xfrm>
            <a:off x="1740056" y="4240194"/>
            <a:ext cx="4290351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Rolling update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F51874-4EA2-4617-BA70-116219F6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84863" y="3480796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BE4CA2-2253-47E6-A6C8-1C56EE99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63642" y="4350826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82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839550" y="2127798"/>
            <a:ext cx="76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Supported Strategy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2DB7B-3DEC-4E33-BA60-3259AE54B031}"/>
              </a:ext>
            </a:extLst>
          </p:cNvPr>
          <p:cNvSpPr txBox="1"/>
          <p:nvPr/>
        </p:nvSpPr>
        <p:spPr>
          <a:xfrm>
            <a:off x="1358089" y="3583768"/>
            <a:ext cx="1048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ramped:   </a:t>
            </a:r>
            <a:r>
              <a:rPr lang="en-US" sz="2400" b="1" dirty="0">
                <a:solidFill>
                  <a:schemeClr val="bg1"/>
                </a:solidFill>
              </a:rPr>
              <a:t>release a new version on a rolling update fashion, one after the other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C92C7-9DB8-4D70-8B51-518D95714974}"/>
              </a:ext>
            </a:extLst>
          </p:cNvPr>
          <p:cNvSpPr txBox="1"/>
          <p:nvPr/>
        </p:nvSpPr>
        <p:spPr>
          <a:xfrm>
            <a:off x="1358089" y="3013278"/>
            <a:ext cx="10129120" cy="46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recreate:  terminate the old version and release the new one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F51874-4EA2-4617-BA70-116219F6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907069" y="3758586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BE4CA2-2253-47E6-A6C8-1C56EE99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97424" y="3135485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E1676-71E1-437B-83E3-AE9C79C943D5}"/>
              </a:ext>
            </a:extLst>
          </p:cNvPr>
          <p:cNvSpPr txBox="1"/>
          <p:nvPr/>
        </p:nvSpPr>
        <p:spPr>
          <a:xfrm>
            <a:off x="1348446" y="4164434"/>
            <a:ext cx="10260962" cy="47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blue/green: </a:t>
            </a:r>
            <a:r>
              <a:rPr lang="en-US" sz="2400" b="1" dirty="0">
                <a:solidFill>
                  <a:schemeClr val="bg1"/>
                </a:solidFill>
              </a:rPr>
              <a:t>release a new version alongside the old version then switch traffic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1C9797-7E2A-4CB3-85F2-8FCA5B729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97427" y="4316102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FBB83-5D86-4D69-8B2A-2A6C43586381}"/>
              </a:ext>
            </a:extLst>
          </p:cNvPr>
          <p:cNvSpPr txBox="1"/>
          <p:nvPr/>
        </p:nvSpPr>
        <p:spPr>
          <a:xfrm>
            <a:off x="1338799" y="4837692"/>
            <a:ext cx="1050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canary:    </a:t>
            </a:r>
            <a:r>
              <a:rPr lang="en-US" sz="2400" b="1" dirty="0">
                <a:solidFill>
                  <a:schemeClr val="bg1"/>
                </a:solidFill>
              </a:rPr>
              <a:t>release a new version to a subset of users, then proceed to a full rollout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C5E65E-D150-488B-BDB2-AA0E93FBE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76207" y="4989360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CF10A-17DC-4D57-B8EA-7442B621BD25}"/>
              </a:ext>
            </a:extLst>
          </p:cNvPr>
          <p:cNvSpPr txBox="1"/>
          <p:nvPr/>
        </p:nvSpPr>
        <p:spPr>
          <a:xfrm>
            <a:off x="1329159" y="5499377"/>
            <a:ext cx="1051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a/b testing:  </a:t>
            </a:r>
            <a:r>
              <a:rPr lang="en-US" sz="2400" b="1" dirty="0">
                <a:solidFill>
                  <a:schemeClr val="bg1"/>
                </a:solidFill>
              </a:rPr>
              <a:t>release a new version to a subset of users in a precise way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026B68-F147-4BD5-8B4C-8661F188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89710" y="5651045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9193BC1-D7F6-45E3-8266-62C93757F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10775442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Challenges in Container infrastructure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90E8E36-C1E5-4004-9051-13F6F9BABC4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94D2E4-3D6C-4741-828F-54E595CEE599}"/>
              </a:ext>
            </a:extLst>
          </p:cNvPr>
          <p:cNvSpPr txBox="1"/>
          <p:nvPr/>
        </p:nvSpPr>
        <p:spPr>
          <a:xfrm>
            <a:off x="1473896" y="2419511"/>
            <a:ext cx="807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Which container should run on which server ?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E5EF8-CCF5-4720-897D-AD2D16A33323}"/>
              </a:ext>
            </a:extLst>
          </p:cNvPr>
          <p:cNvSpPr txBox="1"/>
          <p:nvPr/>
        </p:nvSpPr>
        <p:spPr>
          <a:xfrm>
            <a:off x="1495669" y="3457281"/>
            <a:ext cx="9027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do we deploy containers based on resource utilization of servers ?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6B818-AE66-44A8-9773-985396CB19F1}"/>
              </a:ext>
            </a:extLst>
          </p:cNvPr>
          <p:cNvSpPr txBox="1"/>
          <p:nvPr/>
        </p:nvSpPr>
        <p:spPr>
          <a:xfrm>
            <a:off x="1473896" y="4470400"/>
            <a:ext cx="9822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2200" b="1" dirty="0">
                <a:solidFill>
                  <a:schemeClr val="bg1"/>
                </a:solidFill>
              </a:rPr>
              <a:t>to monitor and manage all those server and schedule automate this process ? 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7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 - Recreate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6096000" y="1677685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D47CA6-A3D6-4C2C-B98F-F4F40530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667" y="2907173"/>
            <a:ext cx="2628900" cy="160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D0E181-4472-41D8-8663-4B22D15D7DEE}"/>
              </a:ext>
            </a:extLst>
          </p:cNvPr>
          <p:cNvSpPr txBox="1"/>
          <p:nvPr/>
        </p:nvSpPr>
        <p:spPr>
          <a:xfrm>
            <a:off x="544007" y="2511707"/>
            <a:ext cx="522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Terminate all the running instances then recreate them with the newer 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AB3AA-EEB7-4E4A-B8D9-56471427EE23}"/>
              </a:ext>
            </a:extLst>
          </p:cNvPr>
          <p:cNvSpPr txBox="1"/>
          <p:nvPr/>
        </p:nvSpPr>
        <p:spPr>
          <a:xfrm>
            <a:off x="580659" y="3925747"/>
            <a:ext cx="52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For Exp: -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030299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691899"/>
            <a:ext cx="9283359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 - Ramped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6273480" y="1654535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0EFF25-E48D-4BAB-BB25-13D679EF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20" y="2569907"/>
            <a:ext cx="3152775" cy="266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3DBC9-4E71-4B6D-91B6-65566DD25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64" y="2511707"/>
            <a:ext cx="4826323" cy="278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A52876-CC3B-43DE-A180-DD598DF620AE}"/>
              </a:ext>
            </a:extLst>
          </p:cNvPr>
          <p:cNvSpPr txBox="1"/>
          <p:nvPr/>
        </p:nvSpPr>
        <p:spPr>
          <a:xfrm>
            <a:off x="800578" y="1888604"/>
            <a:ext cx="52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Slow Rollout</a:t>
            </a:r>
          </a:p>
        </p:txBody>
      </p:sp>
    </p:spTree>
    <p:extLst>
      <p:ext uri="{BB962C8B-B14F-4D97-AF65-F5344CB8AC3E}">
        <p14:creationId xmlns:p14="http://schemas.microsoft.com/office/powerpoint/2010/main" val="2106768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691899"/>
            <a:ext cx="9283359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 – Blue Green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6431668" y="1673809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2FD8AED-9CBD-45CB-9115-E6E2AD3BF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58" y="2362791"/>
            <a:ext cx="4634922" cy="2703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3B4F3-08CC-4AB9-95C4-3DEBBBA8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366" y="1791505"/>
            <a:ext cx="3305175" cy="3274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7F676-F896-42EB-9D4A-CA81F5EA1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228" y="5215411"/>
            <a:ext cx="3238354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5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691899"/>
            <a:ext cx="9283359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 – Canary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6431668" y="1673809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4507721-948C-430C-9E9E-7EAF1D15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46" y="2824222"/>
            <a:ext cx="5046283" cy="2063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2A29F4-E5E1-41F2-A85C-49060ADE9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228" y="2720165"/>
            <a:ext cx="315277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7D60D-1354-4366-9F70-1BF11857D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228" y="4314188"/>
            <a:ext cx="3181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75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691899"/>
            <a:ext cx="9283359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 – A/B Testing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6431668" y="1673809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476D85-68BC-41F3-B9F3-D4253870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3" y="2908360"/>
            <a:ext cx="4939037" cy="1721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FEC047-427A-4EFB-8B38-CB2631E1E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86" y="2578200"/>
            <a:ext cx="3190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85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Services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572954" y="2650603"/>
            <a:ext cx="76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Collection of Pods that are exposed as an endpoint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2DB7B-3DEC-4E33-BA60-3259AE54B031}"/>
              </a:ext>
            </a:extLst>
          </p:cNvPr>
          <p:cNvSpPr txBox="1"/>
          <p:nvPr/>
        </p:nvSpPr>
        <p:spPr>
          <a:xfrm>
            <a:off x="800579" y="3647955"/>
            <a:ext cx="10137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       Way of grouping of PODs running in a cluster and how to access them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5F67A6-9E00-450F-8E89-A22478382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97424" y="2776668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12A2D-D63D-4D22-80E8-544516C8F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97424" y="3795243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9D355-F77F-42FF-A8B3-963BB1F8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907319" y="4719539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7B1E8-51DE-44EF-B3C1-E08F61ABBB95}"/>
              </a:ext>
            </a:extLst>
          </p:cNvPr>
          <p:cNvSpPr txBox="1"/>
          <p:nvPr/>
        </p:nvSpPr>
        <p:spPr>
          <a:xfrm>
            <a:off x="1584829" y="4560377"/>
            <a:ext cx="9839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Allow other applications and users to connect to services inside the cluster</a:t>
            </a:r>
          </a:p>
        </p:txBody>
      </p:sp>
    </p:spTree>
    <p:extLst>
      <p:ext uri="{BB962C8B-B14F-4D97-AF65-F5344CB8AC3E}">
        <p14:creationId xmlns:p14="http://schemas.microsoft.com/office/powerpoint/2010/main" val="189266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Services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E9B6163-21BB-44BC-B5ED-63AF7472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58" y="2127045"/>
            <a:ext cx="6673884" cy="33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9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Services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03AE63-2BE3-4188-A3A5-1243523B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41" y="2256064"/>
            <a:ext cx="6419850" cy="339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0C9054-1648-41FE-ACC6-D44A62FD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66" y="3276291"/>
            <a:ext cx="1800225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91B66-3796-478C-B0AE-F18B8DBCA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886" y="3561546"/>
            <a:ext cx="16668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91710-8B69-4825-8D4B-82A05CF8B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378" y="4113964"/>
            <a:ext cx="1381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0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Types of Services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496291" y="3170716"/>
            <a:ext cx="8930248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NodePort</a:t>
            </a:r>
            <a:r>
              <a:rPr lang="en-US" sz="2400" b="1" dirty="0">
                <a:solidFill>
                  <a:schemeClr val="bg1"/>
                </a:solidFill>
              </a:rPr>
              <a:t> exposes the Service on each node's IP at a static port.</a:t>
            </a:r>
          </a:p>
          <a:p>
            <a:pPr lvl="1">
              <a:lnSpc>
                <a:spcPct val="200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ClusterIP</a:t>
            </a:r>
            <a:r>
              <a:rPr lang="en-US" sz="2400" b="1" dirty="0">
                <a:solidFill>
                  <a:schemeClr val="bg1"/>
                </a:solidFill>
              </a:rPr>
              <a:t> exposes the cluster's internal IP.</a:t>
            </a:r>
          </a:p>
          <a:p>
            <a:pPr lvl="1">
              <a:lnSpc>
                <a:spcPct val="200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LoadBalancer</a:t>
            </a:r>
            <a:r>
              <a:rPr lang="en-US" sz="2400" b="1" dirty="0">
                <a:solidFill>
                  <a:schemeClr val="bg1"/>
                </a:solidFill>
              </a:rPr>
              <a:t> exposes the Service externally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CDFCE-7DC3-4EE4-B0CD-E1321033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08" y="2068023"/>
            <a:ext cx="5725638" cy="17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34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NodePort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6D4489-8F16-40E4-BFFE-5CB7B33431F6}"/>
              </a:ext>
            </a:extLst>
          </p:cNvPr>
          <p:cNvCxnSpPr/>
          <p:nvPr/>
        </p:nvCxnSpPr>
        <p:spPr>
          <a:xfrm>
            <a:off x="5576646" y="1700417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B0D54D-3F13-464E-9F55-4C5F193B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79" y="2218688"/>
            <a:ext cx="4743450" cy="3105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000-20AB-4D79-9576-4C57D323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04" y="3771263"/>
            <a:ext cx="1057275" cy="713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7173-753C-4E6D-BE05-07D0ADC14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303" y="2585401"/>
            <a:ext cx="3426698" cy="2912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3F6E05-1801-4455-BF2D-450D48782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736" y="5498274"/>
            <a:ext cx="2491778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9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08978D2-3BCA-4015-AEA6-8E1CF69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Container orchestration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09FB205-FFFB-45D4-88C3-D2DFA07DC25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E0DD26B-7CA6-4033-9576-5AA16BB6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915" y="2644669"/>
            <a:ext cx="1666702" cy="15686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C483867-0309-4AA0-B553-5C4237A11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571" y="2628225"/>
            <a:ext cx="1643901" cy="16764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8720C59-39C4-4F43-A368-7B8302F62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197" y="2628224"/>
            <a:ext cx="1857375" cy="16764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91CDE54-8D7B-4636-84BF-D83B32380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584" y="4827186"/>
            <a:ext cx="3038475" cy="1143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3B2E608-4EDF-4DEE-8DA8-7663F5383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3815" y="2628224"/>
            <a:ext cx="1781176" cy="167640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FFED3C6-3DEA-4D04-A935-32F04C07D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243" y="2628226"/>
            <a:ext cx="1615599" cy="167640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8373410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How to limit access to PODs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EB9464-2D18-432D-B32C-F86A089E3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681" y="2318359"/>
            <a:ext cx="4908600" cy="2764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358542-007F-4994-9745-4C5720CF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78" y="2318360"/>
            <a:ext cx="4535852" cy="27646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E4B901-9EAD-4B62-94EB-D19B77569975}"/>
              </a:ext>
            </a:extLst>
          </p:cNvPr>
          <p:cNvSpPr txBox="1"/>
          <p:nvPr/>
        </p:nvSpPr>
        <p:spPr>
          <a:xfrm>
            <a:off x="1989437" y="5285223"/>
            <a:ext cx="253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Default Behavior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8AE8-435D-4E0B-AF85-AF3CCD4E0375}"/>
              </a:ext>
            </a:extLst>
          </p:cNvPr>
          <p:cNvSpPr txBox="1"/>
          <p:nvPr/>
        </p:nvSpPr>
        <p:spPr>
          <a:xfrm>
            <a:off x="7913239" y="5235741"/>
            <a:ext cx="253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3046322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ClusterIP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760021" y="2719453"/>
            <a:ext cx="3716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solidFill>
                  <a:schemeClr val="bg1"/>
                </a:solidFill>
              </a:rPr>
              <a:t>It is a service inside your cluster that other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apps inside your cluster can access.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E7682-A0AA-4399-8F99-C94DA2F0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72" y="2027897"/>
            <a:ext cx="5505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9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ClusterIP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6D4489-8F16-40E4-BFFE-5CB7B33431F6}"/>
              </a:ext>
            </a:extLst>
          </p:cNvPr>
          <p:cNvCxnSpPr/>
          <p:nvPr/>
        </p:nvCxnSpPr>
        <p:spPr>
          <a:xfrm>
            <a:off x="5576646" y="1700417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CE8B349-F6E2-459F-9A47-C687ABBA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52" y="2361563"/>
            <a:ext cx="25431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9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Loadbalancer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760019" y="2719453"/>
            <a:ext cx="4809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</a:t>
            </a:r>
            <a:r>
              <a:rPr lang="en-US" b="1" dirty="0" err="1">
                <a:solidFill>
                  <a:schemeClr val="bg1"/>
                </a:solidFill>
              </a:rPr>
              <a:t>LoadBalancer</a:t>
            </a:r>
            <a:r>
              <a:rPr lang="en-US" b="1" dirty="0">
                <a:solidFill>
                  <a:schemeClr val="bg1"/>
                </a:solidFill>
              </a:rPr>
              <a:t> :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Clients should not connect to a working IP.</a:t>
            </a:r>
          </a:p>
          <a:p>
            <a:r>
              <a:rPr lang="en-US" b="1" dirty="0">
                <a:solidFill>
                  <a:schemeClr val="bg1"/>
                </a:solidFill>
              </a:rPr>
              <a:t>A connecting IP can become inaccessible.</a:t>
            </a: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ABEF2-45E5-439F-869D-C365A8DC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91" y="1923246"/>
            <a:ext cx="39243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54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DaemonSet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653143" y="2196941"/>
            <a:ext cx="108915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Restrict the number of POD instance to 1 in a node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POD instance should run on all nodes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When new nodes are added to cluster, </a:t>
            </a:r>
            <a:r>
              <a:rPr lang="en-US" sz="2400" b="1" dirty="0" err="1">
                <a:solidFill>
                  <a:schemeClr val="bg1"/>
                </a:solidFill>
              </a:rPr>
              <a:t>Daemonset</a:t>
            </a:r>
            <a:r>
              <a:rPr lang="en-US" sz="2400" b="1" dirty="0">
                <a:solidFill>
                  <a:schemeClr val="bg1"/>
                </a:solidFill>
              </a:rPr>
              <a:t> ensure PODs are created on those nodes also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For Exp:-  Monitoring</a:t>
            </a:r>
            <a:endParaRPr lang="en-US" sz="2200" b="1" dirty="0">
              <a:solidFill>
                <a:schemeClr val="bg1"/>
              </a:solidFill>
            </a:endParaRPr>
          </a:p>
          <a:p>
            <a:pPr lvl="1"/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700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DaemonSet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A25188A-5CA9-40A4-8E51-9F4CEE6E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08" y="2320959"/>
            <a:ext cx="4204112" cy="315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57595-FF69-4CE2-8F89-BDD4D0B90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482" y="2277406"/>
            <a:ext cx="4204111" cy="320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52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DaemonSet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DBD7F0E-CF4B-494E-A98E-F51D1205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7" y="1976537"/>
            <a:ext cx="7038665" cy="3882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827E4-09E4-49A2-B00D-2B49E52ED63C}"/>
              </a:ext>
            </a:extLst>
          </p:cNvPr>
          <p:cNvSpPr txBox="1"/>
          <p:nvPr/>
        </p:nvSpPr>
        <p:spPr>
          <a:xfrm>
            <a:off x="8127632" y="3461453"/>
            <a:ext cx="3225180" cy="45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get  ds -o wide</a:t>
            </a:r>
          </a:p>
        </p:txBody>
      </p:sp>
    </p:spTree>
    <p:extLst>
      <p:ext uri="{BB962C8B-B14F-4D97-AF65-F5344CB8AC3E}">
        <p14:creationId xmlns:p14="http://schemas.microsoft.com/office/powerpoint/2010/main" val="4179436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DaemonSet</a:t>
            </a:r>
            <a:r>
              <a:rPr lang="en-US" sz="3600" dirty="0">
                <a:solidFill>
                  <a:srgbClr val="FFFFFF"/>
                </a:solidFill>
              </a:rPr>
              <a:t> - Node Affinity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9190C97-CB35-4755-879D-2D5E7478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010" y="2575770"/>
            <a:ext cx="4581525" cy="2276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2A3A7A-1A63-4A56-9643-D9E2DF421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684" y="2651970"/>
            <a:ext cx="4448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DaemonSet</a:t>
            </a:r>
            <a:r>
              <a:rPr lang="en-US" sz="3600" dirty="0">
                <a:solidFill>
                  <a:srgbClr val="FFFFFF"/>
                </a:solidFill>
              </a:rPr>
              <a:t> - Node Affinity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A5B49D-DF09-4AB2-AEF7-B91FD763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22" y="1876104"/>
            <a:ext cx="2241405" cy="4062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F11AEA-BD37-4229-B9B9-E060EC5EAA51}"/>
              </a:ext>
            </a:extLst>
          </p:cNvPr>
          <p:cNvSpPr txBox="1"/>
          <p:nvPr/>
        </p:nvSpPr>
        <p:spPr>
          <a:xfrm>
            <a:off x="5290776" y="3076558"/>
            <a:ext cx="5539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  <a:r>
              <a:rPr lang="en-IN" sz="2400" b="1" dirty="0" err="1">
                <a:solidFill>
                  <a:schemeClr val="bg1"/>
                </a:solidFill>
              </a:rPr>
              <a:t>aemonset</a:t>
            </a:r>
            <a:r>
              <a:rPr lang="en-IN" sz="2400" b="1" dirty="0">
                <a:solidFill>
                  <a:schemeClr val="bg1"/>
                </a:solidFill>
              </a:rPr>
              <a:t> ensure the PODs are deployed only on nodes which matches the label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75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Volumes in Docker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39438CE2-041A-443A-B2D2-913ADA057E65}"/>
              </a:ext>
            </a:extLst>
          </p:cNvPr>
          <p:cNvSpPr txBox="1"/>
          <p:nvPr/>
        </p:nvSpPr>
        <p:spPr>
          <a:xfrm>
            <a:off x="621660" y="4387623"/>
            <a:ext cx="342782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b="1" dirty="0">
                <a:solidFill>
                  <a:srgbClr val="FFFFFF"/>
                </a:solidFill>
              </a:rPr>
              <a:t>Bind mounting   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b="1" dirty="0">
                <a:solidFill>
                  <a:srgbClr val="FFFFFF"/>
                </a:solidFill>
              </a:rPr>
              <a:t>   - Any location in the host</a:t>
            </a: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29994-ABDC-4616-AC01-4CBB95E55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73" y="2101932"/>
            <a:ext cx="7442657" cy="3633847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B9E12DFD-6753-489B-A1DE-A3788301AB24}"/>
              </a:ext>
            </a:extLst>
          </p:cNvPr>
          <p:cNvSpPr txBox="1"/>
          <p:nvPr/>
        </p:nvSpPr>
        <p:spPr>
          <a:xfrm>
            <a:off x="521208" y="2279012"/>
            <a:ext cx="3647032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b="1" dirty="0">
                <a:solidFill>
                  <a:srgbClr val="FFFFFF"/>
                </a:solidFill>
              </a:rPr>
              <a:t>  Volume mounting   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b="1" dirty="0">
              <a:solidFill>
                <a:srgbClr val="FFFFFF"/>
              </a:solidFill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b="1" dirty="0">
                <a:solidFill>
                  <a:srgbClr val="FFFFFF"/>
                </a:solidFill>
              </a:rPr>
              <a:t>  -  docker default volume location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    /var/lib/docker/volumes </a:t>
            </a: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35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08978D2-3BCA-4015-AEA6-8E1CF69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What is Kubernetes ?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09FB205-FFFB-45D4-88C3-D2DFA07DC25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D91A13-1B52-4783-99EB-324A3541325E}"/>
              </a:ext>
            </a:extLst>
          </p:cNvPr>
          <p:cNvSpPr txBox="1"/>
          <p:nvPr/>
        </p:nvSpPr>
        <p:spPr>
          <a:xfrm>
            <a:off x="937550" y="2288220"/>
            <a:ext cx="45604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     Open source system for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               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F0A42-3C2A-41B1-942F-9E376D62D12E}"/>
              </a:ext>
            </a:extLst>
          </p:cNvPr>
          <p:cNvSpPr txBox="1"/>
          <p:nvPr/>
        </p:nvSpPr>
        <p:spPr>
          <a:xfrm>
            <a:off x="2905246" y="3429000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Automating deployment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BE899-699E-4C8E-91C5-95515BACDA3F}"/>
              </a:ext>
            </a:extLst>
          </p:cNvPr>
          <p:cNvSpPr txBox="1"/>
          <p:nvPr/>
        </p:nvSpPr>
        <p:spPr>
          <a:xfrm>
            <a:off x="2895599" y="4113835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Scaling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D95AD-CDBD-4689-B75D-A028E4F5FA50}"/>
              </a:ext>
            </a:extLst>
          </p:cNvPr>
          <p:cNvSpPr txBox="1"/>
          <p:nvPr/>
        </p:nvSpPr>
        <p:spPr>
          <a:xfrm>
            <a:off x="2920677" y="4717649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Managing your containerized applications 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27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Volumes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F11AEA-BD37-4229-B9B9-E060EC5EAA51}"/>
              </a:ext>
            </a:extLst>
          </p:cNvPr>
          <p:cNvSpPr txBox="1"/>
          <p:nvPr/>
        </p:nvSpPr>
        <p:spPr>
          <a:xfrm>
            <a:off x="831273" y="2648315"/>
            <a:ext cx="9773394" cy="4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can data persist through out the life cycle of a POD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0E968-4832-452F-8087-2485BB9C0455}"/>
              </a:ext>
            </a:extLst>
          </p:cNvPr>
          <p:cNvSpPr txBox="1"/>
          <p:nvPr/>
        </p:nvSpPr>
        <p:spPr>
          <a:xfrm>
            <a:off x="829293" y="3620114"/>
            <a:ext cx="9773394" cy="4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stateful applications (like Databases) manage the data 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0AFAE-BB56-493A-A6CF-C1A0D2176F08}"/>
              </a:ext>
            </a:extLst>
          </p:cNvPr>
          <p:cNvSpPr txBox="1"/>
          <p:nvPr/>
        </p:nvSpPr>
        <p:spPr>
          <a:xfrm>
            <a:off x="829294" y="4629516"/>
            <a:ext cx="9773394" cy="4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can containers in a POD share data ? </a:t>
            </a:r>
          </a:p>
        </p:txBody>
      </p:sp>
    </p:spTree>
    <p:extLst>
      <p:ext uri="{BB962C8B-B14F-4D97-AF65-F5344CB8AC3E}">
        <p14:creationId xmlns:p14="http://schemas.microsoft.com/office/powerpoint/2010/main" val="3716712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Volumes in Kubernetes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4DFA76-2825-43B9-BF85-EA5D7659DADF}"/>
              </a:ext>
            </a:extLst>
          </p:cNvPr>
          <p:cNvSpPr txBox="1"/>
          <p:nvPr/>
        </p:nvSpPr>
        <p:spPr>
          <a:xfrm>
            <a:off x="718780" y="2649047"/>
            <a:ext cx="68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Volumes bring persistence to PODs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E1C16-2C7A-440E-BD70-20166C8CB1F3}"/>
              </a:ext>
            </a:extLst>
          </p:cNvPr>
          <p:cNvSpPr txBox="1"/>
          <p:nvPr/>
        </p:nvSpPr>
        <p:spPr>
          <a:xfrm>
            <a:off x="752428" y="3656472"/>
            <a:ext cx="10539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Volumes in Kubernetes are associated with the lifecycle of a POD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09838-949E-474D-9FD6-FA2554D79270}"/>
              </a:ext>
            </a:extLst>
          </p:cNvPr>
          <p:cNvSpPr txBox="1"/>
          <p:nvPr/>
        </p:nvSpPr>
        <p:spPr>
          <a:xfrm>
            <a:off x="750449" y="4604518"/>
            <a:ext cx="10539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Support many types of volumes</a:t>
            </a:r>
          </a:p>
        </p:txBody>
      </p:sp>
    </p:spTree>
    <p:extLst>
      <p:ext uri="{BB962C8B-B14F-4D97-AF65-F5344CB8AC3E}">
        <p14:creationId xmlns:p14="http://schemas.microsoft.com/office/powerpoint/2010/main" val="3447806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Volume types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4DFA76-2825-43B9-BF85-EA5D7659DADF}"/>
              </a:ext>
            </a:extLst>
          </p:cNvPr>
          <p:cNvSpPr txBox="1"/>
          <p:nvPr/>
        </p:nvSpPr>
        <p:spPr>
          <a:xfrm>
            <a:off x="3925114" y="2649047"/>
            <a:ext cx="293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Volume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E1C16-2C7A-440E-BD70-20166C8CB1F3}"/>
              </a:ext>
            </a:extLst>
          </p:cNvPr>
          <p:cNvSpPr txBox="1"/>
          <p:nvPr/>
        </p:nvSpPr>
        <p:spPr>
          <a:xfrm>
            <a:off x="2414973" y="3668349"/>
            <a:ext cx="2014523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Ephemeral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09838-949E-474D-9FD6-FA2554D79270}"/>
              </a:ext>
            </a:extLst>
          </p:cNvPr>
          <p:cNvSpPr txBox="1"/>
          <p:nvPr/>
        </p:nvSpPr>
        <p:spPr>
          <a:xfrm>
            <a:off x="6284342" y="3630741"/>
            <a:ext cx="2598393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4275675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Volume types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86C5D37-A20F-403D-9991-6E3B885F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84" y="2110821"/>
            <a:ext cx="9239003" cy="38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5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emptyDir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4DFA76-2825-43B9-BF85-EA5D7659DADF}"/>
              </a:ext>
            </a:extLst>
          </p:cNvPr>
          <p:cNvSpPr txBox="1"/>
          <p:nvPr/>
        </p:nvSpPr>
        <p:spPr>
          <a:xfrm>
            <a:off x="843148" y="2672025"/>
            <a:ext cx="960713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Creates and Empty Directory when a POD is assigned to a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7DF60-EBB2-4414-9A6D-CC6C9F846107}"/>
              </a:ext>
            </a:extLst>
          </p:cNvPr>
          <p:cNvSpPr txBox="1"/>
          <p:nvPr/>
        </p:nvSpPr>
        <p:spPr>
          <a:xfrm>
            <a:off x="853046" y="3513192"/>
            <a:ext cx="960713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stays as long as the POD is alive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1C21A-CE8F-4784-8E3C-303F24FAC260}"/>
              </a:ext>
            </a:extLst>
          </p:cNvPr>
          <p:cNvSpPr txBox="1"/>
          <p:nvPr/>
        </p:nvSpPr>
        <p:spPr>
          <a:xfrm>
            <a:off x="874819" y="4294982"/>
            <a:ext cx="960713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emptyDir</a:t>
            </a:r>
            <a:r>
              <a:rPr lang="en-US" sz="2400" b="1" dirty="0">
                <a:solidFill>
                  <a:schemeClr val="bg1"/>
                </a:solidFill>
              </a:rPr>
              <a:t> is removed when the POD is removed from the node</a:t>
            </a:r>
          </a:p>
        </p:txBody>
      </p:sp>
    </p:spTree>
    <p:extLst>
      <p:ext uri="{BB962C8B-B14F-4D97-AF65-F5344CB8AC3E}">
        <p14:creationId xmlns:p14="http://schemas.microsoft.com/office/powerpoint/2010/main" val="1729164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emptyDir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4DFA76-2825-43B9-BF85-EA5D7659DADF}"/>
              </a:ext>
            </a:extLst>
          </p:cNvPr>
          <p:cNvSpPr txBox="1"/>
          <p:nvPr/>
        </p:nvSpPr>
        <p:spPr>
          <a:xfrm>
            <a:off x="843148" y="2672025"/>
            <a:ext cx="960713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cases:-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7DF60-EBB2-4414-9A6D-CC6C9F846107}"/>
              </a:ext>
            </a:extLst>
          </p:cNvPr>
          <p:cNvSpPr txBox="1"/>
          <p:nvPr/>
        </p:nvSpPr>
        <p:spPr>
          <a:xfrm>
            <a:off x="853046" y="3513192"/>
            <a:ext cx="960713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Temporary scratch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1C21A-CE8F-4784-8E3C-303F24FAC260}"/>
              </a:ext>
            </a:extLst>
          </p:cNvPr>
          <p:cNvSpPr txBox="1"/>
          <p:nvPr/>
        </p:nvSpPr>
        <p:spPr>
          <a:xfrm>
            <a:off x="874819" y="4247482"/>
            <a:ext cx="440970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Local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B18A5-F630-4612-BBA8-AA407882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09" y="1850781"/>
            <a:ext cx="4219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01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hostPath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4DFA76-2825-43B9-BF85-EA5D7659DADF}"/>
              </a:ext>
            </a:extLst>
          </p:cNvPr>
          <p:cNvSpPr txBox="1"/>
          <p:nvPr/>
        </p:nvSpPr>
        <p:spPr>
          <a:xfrm>
            <a:off x="843148" y="2672024"/>
            <a:ext cx="642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Mounts a directory in the host’s file system into the POD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7DF60-EBB2-4414-9A6D-CC6C9F846107}"/>
              </a:ext>
            </a:extLst>
          </p:cNvPr>
          <p:cNvSpPr txBox="1"/>
          <p:nvPr/>
        </p:nvSpPr>
        <p:spPr>
          <a:xfrm>
            <a:off x="853046" y="3976328"/>
            <a:ext cx="702029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Remain even if the POD is removed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D20DC-1976-4C7D-8976-CE1D05B1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25" y="2123715"/>
            <a:ext cx="40767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1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secrets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61B29C-5BCE-4650-A847-8FE2509E7F95}"/>
              </a:ext>
            </a:extLst>
          </p:cNvPr>
          <p:cNvSpPr txBox="1"/>
          <p:nvPr/>
        </p:nvSpPr>
        <p:spPr>
          <a:xfrm>
            <a:off x="881019" y="2315696"/>
            <a:ext cx="979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Secret is a Kubernetes object that stores sensitive data safely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5EBA9-A232-456A-976B-B5935EDF22ED}"/>
              </a:ext>
            </a:extLst>
          </p:cNvPr>
          <p:cNvSpPr txBox="1"/>
          <p:nvPr/>
        </p:nvSpPr>
        <p:spPr>
          <a:xfrm>
            <a:off x="843149" y="2965867"/>
            <a:ext cx="431074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Exp:-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SSH keys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Database passwords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OAuth tokens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API keys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Image registry keys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A205D8-C997-4A63-977E-51DE2298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484" y="3558892"/>
            <a:ext cx="3000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00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Access secrets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61B29C-5BCE-4650-A847-8FE2509E7F95}"/>
              </a:ext>
            </a:extLst>
          </p:cNvPr>
          <p:cNvSpPr txBox="1"/>
          <p:nvPr/>
        </p:nvSpPr>
        <p:spPr>
          <a:xfrm>
            <a:off x="619762" y="2731330"/>
            <a:ext cx="4569755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Through Files Inside a 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28005-2632-4F3C-8C8E-47C73C893264}"/>
              </a:ext>
            </a:extLst>
          </p:cNvPr>
          <p:cNvSpPr txBox="1"/>
          <p:nvPr/>
        </p:nvSpPr>
        <p:spPr>
          <a:xfrm>
            <a:off x="665285" y="3833757"/>
            <a:ext cx="4569755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   </a:t>
            </a:r>
            <a:r>
              <a:rPr lang="en-IN" sz="2400" b="1" dirty="0">
                <a:solidFill>
                  <a:schemeClr val="bg1"/>
                </a:solidFill>
              </a:rPr>
              <a:t>Through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2873645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ConfigMap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61B29C-5BCE-4650-A847-8FE2509E7F95}"/>
              </a:ext>
            </a:extLst>
          </p:cNvPr>
          <p:cNvSpPr txBox="1"/>
          <p:nvPr/>
        </p:nvSpPr>
        <p:spPr>
          <a:xfrm>
            <a:off x="619762" y="2648203"/>
            <a:ext cx="1102993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Dictionary of configuration settings to </a:t>
            </a:r>
            <a:r>
              <a:rPr lang="en-IN" sz="2400" b="1" dirty="0">
                <a:solidFill>
                  <a:schemeClr val="bg1"/>
                </a:solidFill>
              </a:rPr>
              <a:t>manage your containerized applications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28005-2632-4F3C-8C8E-47C73C893264}"/>
              </a:ext>
            </a:extLst>
          </p:cNvPr>
          <p:cNvSpPr txBox="1"/>
          <p:nvPr/>
        </p:nvSpPr>
        <p:spPr>
          <a:xfrm>
            <a:off x="1092796" y="3370624"/>
            <a:ext cx="850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Exp: - </a:t>
            </a:r>
            <a:r>
              <a:rPr lang="en-US" sz="2400" b="1" dirty="0">
                <a:solidFill>
                  <a:schemeClr val="bg1"/>
                </a:solidFill>
              </a:rPr>
              <a:t>connection strings, analytics keys, and service URLs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51729-9DB2-4550-B0A2-7BB0A36664DB}"/>
              </a:ext>
            </a:extLst>
          </p:cNvPr>
          <p:cNvSpPr txBox="1"/>
          <p:nvPr/>
        </p:nvSpPr>
        <p:spPr>
          <a:xfrm>
            <a:off x="724396" y="4405749"/>
            <a:ext cx="1049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Helps keep your application code separate from your configuration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2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08978D2-3BCA-4015-AEA6-8E1CF69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Why Kubernetes?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09FB205-FFFB-45D4-88C3-D2DFA07DC25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1F0A42-3C2A-41B1-942F-9E376D62D12E}"/>
              </a:ext>
            </a:extLst>
          </p:cNvPr>
          <p:cNvSpPr txBox="1"/>
          <p:nvPr/>
        </p:nvSpPr>
        <p:spPr>
          <a:xfrm>
            <a:off x="2916821" y="3429000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Scale out and Scale in easily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BE899-699E-4C8E-91C5-95515BACDA3F}"/>
              </a:ext>
            </a:extLst>
          </p:cNvPr>
          <p:cNvSpPr txBox="1"/>
          <p:nvPr/>
        </p:nvSpPr>
        <p:spPr>
          <a:xfrm>
            <a:off x="2907174" y="4113835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Storage orchestration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D95AD-CDBD-4689-B75D-A028E4F5FA50}"/>
              </a:ext>
            </a:extLst>
          </p:cNvPr>
          <p:cNvSpPr txBox="1"/>
          <p:nvPr/>
        </p:nvSpPr>
        <p:spPr>
          <a:xfrm>
            <a:off x="2920677" y="4717649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Optimum hardware utilization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57A7-09DD-4778-AB94-F06287E236E2}"/>
              </a:ext>
            </a:extLst>
          </p:cNvPr>
          <p:cNvSpPr txBox="1"/>
          <p:nvPr/>
        </p:nvSpPr>
        <p:spPr>
          <a:xfrm>
            <a:off x="2941897" y="2169289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Orchestrate containers across multiple servers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D9F1E-FE13-44AB-B7C2-2C3DEE1EF548}"/>
              </a:ext>
            </a:extLst>
          </p:cNvPr>
          <p:cNvSpPr txBox="1"/>
          <p:nvPr/>
        </p:nvSpPr>
        <p:spPr>
          <a:xfrm>
            <a:off x="2932251" y="2749955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Service discovery and Load balancing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32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ConfigMap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61B29C-5BCE-4650-A847-8FE2509E7F95}"/>
              </a:ext>
            </a:extLst>
          </p:cNvPr>
          <p:cNvSpPr txBox="1"/>
          <p:nvPr/>
        </p:nvSpPr>
        <p:spPr>
          <a:xfrm>
            <a:off x="619762" y="2648203"/>
            <a:ext cx="1102993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Dictionary of configuration settings to </a:t>
            </a:r>
            <a:r>
              <a:rPr lang="en-IN" sz="2400" b="1" dirty="0">
                <a:solidFill>
                  <a:schemeClr val="bg1"/>
                </a:solidFill>
              </a:rPr>
              <a:t>manage your containerized applications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28005-2632-4F3C-8C8E-47C73C893264}"/>
              </a:ext>
            </a:extLst>
          </p:cNvPr>
          <p:cNvSpPr txBox="1"/>
          <p:nvPr/>
        </p:nvSpPr>
        <p:spPr>
          <a:xfrm>
            <a:off x="1092796" y="3370624"/>
            <a:ext cx="850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Exp: - </a:t>
            </a:r>
            <a:r>
              <a:rPr lang="en-US" sz="2400" b="1" dirty="0">
                <a:solidFill>
                  <a:schemeClr val="bg1"/>
                </a:solidFill>
              </a:rPr>
              <a:t>connection strings, analytics keys, and service URLs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51729-9DB2-4550-B0A2-7BB0A36664DB}"/>
              </a:ext>
            </a:extLst>
          </p:cNvPr>
          <p:cNvSpPr txBox="1"/>
          <p:nvPr/>
        </p:nvSpPr>
        <p:spPr>
          <a:xfrm>
            <a:off x="724396" y="4405749"/>
            <a:ext cx="1049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Helps keep your application code separate from your configuration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C0215-E0BC-4C14-960A-CA437F2A0131}"/>
              </a:ext>
            </a:extLst>
          </p:cNvPr>
          <p:cNvSpPr txBox="1"/>
          <p:nvPr/>
        </p:nvSpPr>
        <p:spPr>
          <a:xfrm>
            <a:off x="758044" y="5258793"/>
            <a:ext cx="1049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Improves Portability of your application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529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ConfigMap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ADD393-47A0-455D-BD4D-31CE298E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64" y="2481220"/>
            <a:ext cx="7857506" cy="26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24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ConfigMap</a:t>
            </a:r>
            <a:r>
              <a:rPr lang="en-US" sz="3600" dirty="0">
                <a:solidFill>
                  <a:srgbClr val="FFFFFF"/>
                </a:solidFill>
              </a:rPr>
              <a:t> from Literals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C74EAD-E02F-4B3D-9D98-F82F31EDB755}"/>
              </a:ext>
            </a:extLst>
          </p:cNvPr>
          <p:cNvSpPr txBox="1"/>
          <p:nvPr/>
        </p:nvSpPr>
        <p:spPr>
          <a:xfrm>
            <a:off x="619762" y="3194498"/>
            <a:ext cx="677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create </a:t>
            </a:r>
            <a:r>
              <a:rPr lang="en-US" sz="2400" b="1" dirty="0" err="1">
                <a:solidFill>
                  <a:schemeClr val="bg1"/>
                </a:solidFill>
              </a:rPr>
              <a:t>configmap</a:t>
            </a:r>
            <a:r>
              <a:rPr lang="en-US" sz="2400" b="1" dirty="0">
                <a:solidFill>
                  <a:schemeClr val="bg1"/>
                </a:solidFill>
              </a:rPr>
              <a:t> example-literal-config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--from-literal=</a:t>
            </a:r>
            <a:r>
              <a:rPr lang="en-US" sz="2400" b="1" dirty="0" err="1">
                <a:solidFill>
                  <a:schemeClr val="bg1"/>
                </a:solidFill>
              </a:rPr>
              <a:t>mem.max</a:t>
            </a:r>
            <a:r>
              <a:rPr lang="en-US" sz="2400" b="1" dirty="0">
                <a:solidFill>
                  <a:schemeClr val="bg1"/>
                </a:solidFill>
              </a:rPr>
              <a:t>=100MB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9E41A-7E7F-49EF-9659-E2471642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296" y="1971316"/>
            <a:ext cx="4801942" cy="36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05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5B6AA9-38D9-4A79-977A-C0804F55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ConfigMap</a:t>
            </a:r>
            <a:r>
              <a:rPr lang="en-US" sz="3600" dirty="0">
                <a:solidFill>
                  <a:srgbClr val="FFFFFF"/>
                </a:solidFill>
              </a:rPr>
              <a:t> from file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BB9670B-64B0-402A-A6CD-5F6B87AB1F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18DC93-456C-4209-AFCB-2B3B0613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98" y="2235290"/>
            <a:ext cx="3238059" cy="35804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74EAD-E02F-4B3D-9D98-F82F31EDB755}"/>
              </a:ext>
            </a:extLst>
          </p:cNvPr>
          <p:cNvSpPr txBox="1"/>
          <p:nvPr/>
        </p:nvSpPr>
        <p:spPr>
          <a:xfrm>
            <a:off x="619762" y="3194498"/>
            <a:ext cx="6480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create </a:t>
            </a:r>
            <a:r>
              <a:rPr lang="en-US" sz="2400" b="1" dirty="0" err="1">
                <a:solidFill>
                  <a:schemeClr val="bg1"/>
                </a:solidFill>
              </a:rPr>
              <a:t>configmap</a:t>
            </a:r>
            <a:r>
              <a:rPr lang="en-US" sz="2400" b="1" dirty="0">
                <a:solidFill>
                  <a:schemeClr val="bg1"/>
                </a:solidFill>
              </a:rPr>
              <a:t> example-</a:t>
            </a:r>
            <a:r>
              <a:rPr lang="en-US" sz="2400" b="1" dirty="0" err="1">
                <a:solidFill>
                  <a:schemeClr val="bg1"/>
                </a:solidFill>
              </a:rPr>
              <a:t>redis</a:t>
            </a:r>
            <a:r>
              <a:rPr lang="en-US" sz="2400" b="1" dirty="0">
                <a:solidFill>
                  <a:schemeClr val="bg1"/>
                </a:solidFill>
              </a:rPr>
              <a:t>-config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--from-file=</a:t>
            </a:r>
            <a:r>
              <a:rPr lang="en-US" sz="2400" b="1" dirty="0" err="1">
                <a:solidFill>
                  <a:schemeClr val="bg1"/>
                </a:solidFill>
              </a:rPr>
              <a:t>redis</a:t>
            </a:r>
            <a:r>
              <a:rPr lang="en-US" sz="2400" b="1" dirty="0">
                <a:solidFill>
                  <a:schemeClr val="bg1"/>
                </a:solidFill>
              </a:rPr>
              <a:t>-config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08978D2-3BCA-4015-AEA6-8E1CF69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Why Kubernetes?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09FB205-FFFB-45D4-88C3-D2DFA07DC25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1F0A42-3C2A-41B1-942F-9E376D62D12E}"/>
              </a:ext>
            </a:extLst>
          </p:cNvPr>
          <p:cNvSpPr txBox="1"/>
          <p:nvPr/>
        </p:nvSpPr>
        <p:spPr>
          <a:xfrm>
            <a:off x="1724631" y="4493868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Large opensource community and support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57A7-09DD-4778-AB94-F06287E236E2}"/>
              </a:ext>
            </a:extLst>
          </p:cNvPr>
          <p:cNvSpPr txBox="1"/>
          <p:nvPr/>
        </p:nvSpPr>
        <p:spPr>
          <a:xfrm>
            <a:off x="1714983" y="2169289"/>
            <a:ext cx="764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Born from a Google internal project (Google BORG)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D9F1E-FE13-44AB-B7C2-2C3DEE1EF548}"/>
              </a:ext>
            </a:extLst>
          </p:cNvPr>
          <p:cNvSpPr txBox="1"/>
          <p:nvPr/>
        </p:nvSpPr>
        <p:spPr>
          <a:xfrm>
            <a:off x="1716908" y="3293967"/>
            <a:ext cx="98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Based on an extensive experience from Google, over a long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4037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53983BB-8247-4417-99C7-F8B22FA31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Installation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01A4E64-84FC-4520-A89F-CF08A09C79F4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2414D6-3E91-4208-8979-61D9ECEA1CB9}"/>
              </a:ext>
            </a:extLst>
          </p:cNvPr>
          <p:cNvSpPr txBox="1"/>
          <p:nvPr/>
        </p:nvSpPr>
        <p:spPr>
          <a:xfrm>
            <a:off x="1714983" y="2204014"/>
            <a:ext cx="764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Hard 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640CB-AABF-4CC4-9854-008308F58E55}"/>
              </a:ext>
            </a:extLst>
          </p:cNvPr>
          <p:cNvSpPr txBox="1"/>
          <p:nvPr/>
        </p:nvSpPr>
        <p:spPr>
          <a:xfrm>
            <a:off x="1716910" y="3062472"/>
            <a:ext cx="437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Kubernetes Operations (kops)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9FCBF-C029-4E74-BB53-536BCE0D4A92}"/>
              </a:ext>
            </a:extLst>
          </p:cNvPr>
          <p:cNvSpPr txBox="1"/>
          <p:nvPr/>
        </p:nvSpPr>
        <p:spPr>
          <a:xfrm>
            <a:off x="1730411" y="3920930"/>
            <a:ext cx="437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chemeClr val="bg1"/>
                </a:solidFill>
              </a:rPr>
              <a:t>Kubeadm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03012-7D5B-4FB8-8BFD-A4651BDEBCE5}"/>
              </a:ext>
            </a:extLst>
          </p:cNvPr>
          <p:cNvSpPr txBox="1"/>
          <p:nvPr/>
        </p:nvSpPr>
        <p:spPr>
          <a:xfrm>
            <a:off x="1755490" y="4837255"/>
            <a:ext cx="437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chemeClr val="bg1"/>
                </a:solidFill>
              </a:rPr>
              <a:t>Kubicorn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8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64FD4A3-5EA6-4841-834F-B6FD42B52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8564919" cy="640080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Kubernetes Architecture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D2710F7-991B-4833-946B-9727972E23E4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EEB028-907D-4307-9D36-7C770FBF42D5}"/>
              </a:ext>
            </a:extLst>
          </p:cNvPr>
          <p:cNvCxnSpPr/>
          <p:nvPr/>
        </p:nvCxnSpPr>
        <p:spPr>
          <a:xfrm>
            <a:off x="6344878" y="169451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E4FFF5A-44A3-42F9-9C04-A37944A7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02" y="3642426"/>
            <a:ext cx="3657410" cy="7648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6CF28-947E-43EB-AFEB-45C453F8B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21" y="2469451"/>
            <a:ext cx="1190625" cy="63817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C6221-7A1E-46A7-BB41-8D18B381B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57" y="5162384"/>
            <a:ext cx="2305050" cy="40005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A92E2-8652-4D6E-B4E9-5D93623BE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45" y="2559939"/>
            <a:ext cx="2009775" cy="45720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1D344F-34F0-4172-89FE-1BF153003EBA}"/>
              </a:ext>
            </a:extLst>
          </p:cNvPr>
          <p:cNvSpPr/>
          <p:nvPr/>
        </p:nvSpPr>
        <p:spPr>
          <a:xfrm>
            <a:off x="3536599" y="5196155"/>
            <a:ext cx="2009775" cy="332509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Controller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276F4F-23B9-4831-A5AE-F07C716E4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3857" y="3615284"/>
            <a:ext cx="3110249" cy="79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A76B63-2C0B-4DF7-982A-41FE501996F5}"/>
              </a:ext>
            </a:extLst>
          </p:cNvPr>
          <p:cNvSpPr/>
          <p:nvPr/>
        </p:nvSpPr>
        <p:spPr>
          <a:xfrm>
            <a:off x="8019663" y="5064725"/>
            <a:ext cx="1818636" cy="51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kube</a:t>
            </a:r>
            <a:r>
              <a:rPr lang="en-IN" b="1" dirty="0"/>
              <a:t>-proxy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B9025B-62E8-4BE3-A2B7-2C57E87D5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8330" y="2707029"/>
            <a:ext cx="1123950" cy="36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1DC4A-F01D-4BFE-BE34-3DB82A410E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2845" y="2000324"/>
            <a:ext cx="495300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Welcome%20to%20PowerPoint</Template>
  <TotalTime>17988</TotalTime>
  <Words>1435</Words>
  <Application>Microsoft Office PowerPoint</Application>
  <PresentationFormat>Widescreen</PresentationFormat>
  <Paragraphs>321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Segoe UI</vt:lpstr>
      <vt:lpstr>Segoe UI Light</vt:lpstr>
      <vt:lpstr>Segoe UI Semibold</vt:lpstr>
      <vt:lpstr>WelcomeDoc</vt:lpstr>
      <vt:lpstr>Kubernetes</vt:lpstr>
      <vt:lpstr>Container Orchestration </vt:lpstr>
      <vt:lpstr>Challenges in Container infrastructure</vt:lpstr>
      <vt:lpstr>Container orchestration</vt:lpstr>
      <vt:lpstr>What is Kubernetes ? </vt:lpstr>
      <vt:lpstr>Why Kubernetes? </vt:lpstr>
      <vt:lpstr>Why Kubernetes? </vt:lpstr>
      <vt:lpstr>Installation</vt:lpstr>
      <vt:lpstr>Kubernetes Architecture</vt:lpstr>
      <vt:lpstr>API Server</vt:lpstr>
      <vt:lpstr>ETCD Cluster</vt:lpstr>
      <vt:lpstr>Controller Manager </vt:lpstr>
      <vt:lpstr>KubeScheduler</vt:lpstr>
      <vt:lpstr>Worker components</vt:lpstr>
      <vt:lpstr>HOW IT WORKS ? </vt:lpstr>
      <vt:lpstr>POD</vt:lpstr>
      <vt:lpstr>POD</vt:lpstr>
      <vt:lpstr>POD life cycle</vt:lpstr>
      <vt:lpstr>POD manifest file</vt:lpstr>
      <vt:lpstr>POD life cycle</vt:lpstr>
      <vt:lpstr>ReplicationController</vt:lpstr>
      <vt:lpstr>ReplicationController</vt:lpstr>
      <vt:lpstr>ReplicationController</vt:lpstr>
      <vt:lpstr>ReplicaSet</vt:lpstr>
      <vt:lpstr>ReplicaSet</vt:lpstr>
      <vt:lpstr>Replication Controller v/s and ReplicaSet</vt:lpstr>
      <vt:lpstr>Deployment</vt:lpstr>
      <vt:lpstr>Deployment Strategies</vt:lpstr>
      <vt:lpstr>Deployment Strategies</vt:lpstr>
      <vt:lpstr>Deployment Strategies - Recreate</vt:lpstr>
      <vt:lpstr>Deployment Strategies - Ramped</vt:lpstr>
      <vt:lpstr>Deployment Strategies – Blue Green</vt:lpstr>
      <vt:lpstr>Deployment Strategies – Canary</vt:lpstr>
      <vt:lpstr>Deployment Strategies – A/B Testing</vt:lpstr>
      <vt:lpstr>Services</vt:lpstr>
      <vt:lpstr>Services</vt:lpstr>
      <vt:lpstr>Services</vt:lpstr>
      <vt:lpstr>Types of Services</vt:lpstr>
      <vt:lpstr>NodePort</vt:lpstr>
      <vt:lpstr>How to limit access to PODs</vt:lpstr>
      <vt:lpstr>ClusterIP</vt:lpstr>
      <vt:lpstr>ClusterIP</vt:lpstr>
      <vt:lpstr>Loadbalancer</vt:lpstr>
      <vt:lpstr>DaemonSet</vt:lpstr>
      <vt:lpstr>DaemonSet</vt:lpstr>
      <vt:lpstr>DaemonSet</vt:lpstr>
      <vt:lpstr>DaemonSet - Node Affinity</vt:lpstr>
      <vt:lpstr>DaemonSet - Node Affinity</vt:lpstr>
      <vt:lpstr>Volumes in Docker</vt:lpstr>
      <vt:lpstr>Volumes</vt:lpstr>
      <vt:lpstr>Volumes in Kubernetes</vt:lpstr>
      <vt:lpstr>Volume types</vt:lpstr>
      <vt:lpstr>Volume types</vt:lpstr>
      <vt:lpstr>emptyDir</vt:lpstr>
      <vt:lpstr>emptyDir </vt:lpstr>
      <vt:lpstr>hostPath </vt:lpstr>
      <vt:lpstr>secrets </vt:lpstr>
      <vt:lpstr>Access secrets </vt:lpstr>
      <vt:lpstr>ConfigMap</vt:lpstr>
      <vt:lpstr>ConfigMap</vt:lpstr>
      <vt:lpstr>ConfigMap</vt:lpstr>
      <vt:lpstr>ConfigMap from Literals</vt:lpstr>
      <vt:lpstr>ConfigMap from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</dc:title>
  <dc:creator>nevin</dc:creator>
  <cp:lastModifiedBy>nevin</cp:lastModifiedBy>
  <cp:revision>443</cp:revision>
  <dcterms:created xsi:type="dcterms:W3CDTF">2019-12-27T18:09:43Z</dcterms:created>
  <dcterms:modified xsi:type="dcterms:W3CDTF">2020-04-13T02:17:18Z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