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56" r:id="rId5"/>
    <p:sldId id="335" r:id="rId6"/>
    <p:sldId id="288" r:id="rId7"/>
    <p:sldId id="332" r:id="rId8"/>
    <p:sldId id="297" r:id="rId9"/>
    <p:sldId id="333" r:id="rId10"/>
    <p:sldId id="336" r:id="rId11"/>
    <p:sldId id="291" r:id="rId12"/>
    <p:sldId id="292" r:id="rId13"/>
    <p:sldId id="293" r:id="rId14"/>
    <p:sldId id="290" r:id="rId15"/>
    <p:sldId id="286" r:id="rId16"/>
    <p:sldId id="296" r:id="rId17"/>
    <p:sldId id="337" r:id="rId18"/>
    <p:sldId id="338" r:id="rId19"/>
    <p:sldId id="339" r:id="rId20"/>
    <p:sldId id="342" r:id="rId21"/>
    <p:sldId id="340" r:id="rId22"/>
    <p:sldId id="341" r:id="rId23"/>
    <p:sldId id="310" r:id="rId24"/>
    <p:sldId id="302" r:id="rId25"/>
    <p:sldId id="343" r:id="rId26"/>
    <p:sldId id="301" r:id="rId27"/>
    <p:sldId id="305" r:id="rId28"/>
    <p:sldId id="306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99" r:id="rId38"/>
    <p:sldId id="321" r:id="rId39"/>
    <p:sldId id="322" r:id="rId40"/>
    <p:sldId id="323" r:id="rId41"/>
    <p:sldId id="324" r:id="rId42"/>
    <p:sldId id="325" r:id="rId43"/>
    <p:sldId id="326" r:id="rId44"/>
    <p:sldId id="328" r:id="rId45"/>
    <p:sldId id="327" r:id="rId46"/>
    <p:sldId id="330" r:id="rId47"/>
    <p:sldId id="300" r:id="rId48"/>
    <p:sldId id="27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35"/>
            <p14:sldId id="288"/>
            <p14:sldId id="332"/>
            <p14:sldId id="297"/>
            <p14:sldId id="333"/>
            <p14:sldId id="336"/>
            <p14:sldId id="291"/>
            <p14:sldId id="292"/>
            <p14:sldId id="293"/>
            <p14:sldId id="290"/>
            <p14:sldId id="286"/>
            <p14:sldId id="296"/>
            <p14:sldId id="337"/>
            <p14:sldId id="338"/>
            <p14:sldId id="339"/>
            <p14:sldId id="342"/>
            <p14:sldId id="340"/>
            <p14:sldId id="341"/>
          </p14:sldIdLst>
        </p14:section>
        <p14:section name="Design, Morph, Annotate, Work Together, Tell Me" id="{B9B51309-D148-4332-87C2-07BE32FBCA3B}">
          <p14:sldIdLst>
            <p14:sldId id="310"/>
            <p14:sldId id="302"/>
            <p14:sldId id="343"/>
            <p14:sldId id="301"/>
            <p14:sldId id="305"/>
            <p14:sldId id="306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99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30"/>
            <p14:sldId id="300"/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6D2B19"/>
    <a:srgbClr val="D24726"/>
    <a:srgbClr val="404040"/>
    <a:srgbClr val="FF9B45"/>
    <a:srgbClr val="DD462F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79" autoAdjust="0"/>
  </p:normalViewPr>
  <p:slideViewPr>
    <p:cSldViewPr snapToGrid="0">
      <p:cViewPr varScale="1">
        <p:scale>
          <a:sx n="60" d="100"/>
          <a:sy n="60" d="100"/>
        </p:scale>
        <p:origin x="9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5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9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's/mode: ALLOW_ANY/mode: REGISTRY_ONLY/g'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-n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-f - 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  <a:p>
            <a:r>
              <a:rPr lang="en-US" dirty="0"/>
              <a:t>1:  Organization having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strict security requirement that all traffic leaving the service mesh must flow through a set of dedicated nodes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These special nodes will serve for policy enforcement on the egress traffic and will be monitored more thoroughly than other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Cluster where the application nodes don’t have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 in-mesh services that run on them cannot access the Internet.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Defining an egress gateway, directing all the egress traffic through it. Allocating public IPs to the egress gateway nodes allows the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application nodes to access external services in a controlled way.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6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</a:t>
            </a:r>
            <a:r>
              <a:rPr lang="en-US" b="1" dirty="0"/>
              <a:t>data plane</a:t>
            </a:r>
            <a:r>
              <a:rPr lang="en-US" dirty="0"/>
              <a:t> is composed of a set of intelligent proxies (Envoy) deployed as sidecars. These proxies mediate and control all network communication between microservices along with Mixer, a general-purpose policy and telemetry hub.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</a:t>
            </a:r>
            <a:r>
              <a:rPr lang="en-US" b="1" dirty="0"/>
              <a:t>control plane</a:t>
            </a:r>
            <a:r>
              <a:rPr lang="en-US" dirty="0"/>
              <a:t> manages and configures the proxies to route traffic. Additionally, the control plane configures Mixers to enforce policies and collect telemetry.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9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plane is composed of a set of intelligent proxies (Envoy) deployed as sidecars. </a:t>
            </a:r>
          </a:p>
          <a:p>
            <a:endParaRPr lang="en-US" dirty="0"/>
          </a:p>
          <a:p>
            <a:r>
              <a:rPr lang="en-US" dirty="0"/>
              <a:t>Primary Responsibilities of the Sidecar Proxy: </a:t>
            </a:r>
            <a:br>
              <a:rPr lang="en-US" dirty="0"/>
            </a:br>
            <a:r>
              <a:rPr lang="en-US" dirty="0"/>
              <a:t>Service Discovery, Load Balancing, Authentication and Authorization, Request Tracing, Traffic Management, Fault Injection, Rate Limiting, Observability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6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concepts/traffic-management/#timeouts" TargetMode="External"/><Relationship Id="rId2" Type="http://schemas.openxmlformats.org/officeDocument/2006/relationships/hyperlink" Target="https://istio.io/docs/concepts/traffic-management/#ret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istio.io/docs/concepts/traffic-management/#fault-injec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concepts/observability/#access-logs" TargetMode="External"/><Relationship Id="rId2" Type="http://schemas.openxmlformats.org/officeDocument/2006/relationships/hyperlink" Target="https://istio.io/docs/concepts/observability/#distributed-trac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go.microsoft.com/fwlink/?LinkId=617172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FC23E2-D6EC-4D41-A3C1-E7C661F98AED}"/>
              </a:ext>
            </a:extLst>
          </p:cNvPr>
          <p:cNvSpPr txBox="1"/>
          <p:nvPr/>
        </p:nvSpPr>
        <p:spPr>
          <a:xfrm>
            <a:off x="5467350" y="3914775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Istio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FA285F-7D13-441B-9319-8C38511F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68" y="2514600"/>
            <a:ext cx="1084263" cy="11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F542-E139-481A-9F6D-C4A16335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Control Access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670E74B-D36B-468D-919A-7C57F15B042C}"/>
              </a:ext>
            </a:extLst>
          </p:cNvPr>
          <p:cNvSpPr txBox="1">
            <a:spLocks/>
          </p:cNvSpPr>
          <p:nvPr/>
        </p:nvSpPr>
        <p:spPr>
          <a:xfrm>
            <a:off x="1854055" y="266048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Control who has access to what ..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A39ECD5C-8711-4C75-840B-4B0B6F445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637499"/>
            <a:ext cx="405952" cy="405952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EA8244C-0472-494B-AFAE-C92338D84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79" y="3758893"/>
            <a:ext cx="405952" cy="405952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6BA6C70-388B-4D29-B880-25573C4F4EB6}"/>
              </a:ext>
            </a:extLst>
          </p:cNvPr>
          <p:cNvSpPr txBox="1">
            <a:spLocks/>
          </p:cNvSpPr>
          <p:nvPr/>
        </p:nvSpPr>
        <p:spPr>
          <a:xfrm>
            <a:off x="1897271" y="3809168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can one service access other ?  For Exp:-  Http, </a:t>
            </a:r>
            <a:r>
              <a:rPr lang="en-US" sz="1800" dirty="0" err="1">
                <a:solidFill>
                  <a:srgbClr val="923922"/>
                </a:solidFill>
              </a:rPr>
              <a:t>gRPC</a:t>
            </a:r>
            <a:endParaRPr lang="en-US" sz="1800" dirty="0">
              <a:solidFill>
                <a:srgbClr val="923922"/>
              </a:solidFill>
            </a:endParaRPr>
          </a:p>
        </p:txBody>
      </p:sp>
      <p:pic>
        <p:nvPicPr>
          <p:cNvPr id="9" name="Picture 8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AEA4B9C7-2041-4A9E-8CE2-40ED4F08F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1" y="4784753"/>
            <a:ext cx="405952" cy="405952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585CB98-3C85-44E7-BD07-DB868F6902A4}"/>
              </a:ext>
            </a:extLst>
          </p:cNvPr>
          <p:cNvSpPr txBox="1">
            <a:spLocks/>
          </p:cNvSpPr>
          <p:nvPr/>
        </p:nvSpPr>
        <p:spPr>
          <a:xfrm>
            <a:off x="1913192" y="486232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More granular control like http GET, POST allowed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31959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935-9953-4028-9A4C-E793FCCC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37C282FF-06C2-4813-95FE-B1546FBCFBDC}"/>
              </a:ext>
            </a:extLst>
          </p:cNvPr>
          <p:cNvSpPr txBox="1">
            <a:spLocks/>
          </p:cNvSpPr>
          <p:nvPr/>
        </p:nvSpPr>
        <p:spPr>
          <a:xfrm>
            <a:off x="1854055" y="266048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my services are doing end to end ?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C24E691-2208-4AAD-8DF7-716330097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637499"/>
            <a:ext cx="405952" cy="405952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D7547107-E4DC-4ABD-B5DD-E2B491C10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5" y="3663359"/>
            <a:ext cx="405952" cy="405952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D99ACD1D-7716-4BF2-8E33-A3685D54651B}"/>
              </a:ext>
            </a:extLst>
          </p:cNvPr>
          <p:cNvSpPr txBox="1">
            <a:spLocks/>
          </p:cNvSpPr>
          <p:nvPr/>
        </p:nvSpPr>
        <p:spPr>
          <a:xfrm>
            <a:off x="1883623" y="367269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See where the bottlenecks are in the system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A99E725-03E1-4EA3-A082-0FE1879B1F88}"/>
              </a:ext>
            </a:extLst>
          </p:cNvPr>
          <p:cNvSpPr txBox="1">
            <a:spLocks/>
          </p:cNvSpPr>
          <p:nvPr/>
        </p:nvSpPr>
        <p:spPr>
          <a:xfrm>
            <a:off x="1899544" y="461666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traffic is flowing ? </a:t>
            </a: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7F8B8AF9-73B9-42EF-95CB-BA16D33F7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95" y="4580037"/>
            <a:ext cx="405952" cy="4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543-4B29-4421-A3D5-22986E35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Architecture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A9C6F-0B83-42E6-8609-08B5B4CF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94" y="1310933"/>
            <a:ext cx="6655760" cy="50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D0D51-6824-4A1F-B40B-E9247A5A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2" y="2442804"/>
            <a:ext cx="168592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1B8782-A0D7-4779-A5FD-A2A1378D1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774" y="2477278"/>
            <a:ext cx="172402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E8172-575C-4DE3-8D63-39E54F0EA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366" y="3054973"/>
            <a:ext cx="13525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39B9-A022-4BA8-B900-308AC0F3A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49" y="3054973"/>
            <a:ext cx="135255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CD7B83-6267-4757-A30D-A7E372F4C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852" y="5668005"/>
            <a:ext cx="676275" cy="40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FE02EB-45E2-44DE-B773-83DC3A9C2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723" y="4314144"/>
            <a:ext cx="949957" cy="937779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85272F2-377B-4236-9945-FBD8C9FAD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82781"/>
              </p:ext>
            </p:extLst>
          </p:nvPr>
        </p:nvGraphicFramePr>
        <p:xfrm>
          <a:off x="673433" y="3561581"/>
          <a:ext cx="83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" name="Bitmap Image" r:id="rId9" imgW="838080" imgH="723960" progId="Paint.Picture">
                  <p:embed/>
                </p:oleObj>
              </mc:Choice>
              <mc:Fallback>
                <p:oleObj name="Bitmap Image" r:id="rId9" imgW="838080" imgH="723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433" y="3561581"/>
                        <a:ext cx="838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557657-00AA-486A-9FAD-3C80C6AB9D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1311" y="4285481"/>
            <a:ext cx="1011814" cy="9377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CB0ECF-ECF9-4101-AB65-3CF6D09C2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7349" y="4245173"/>
            <a:ext cx="1011814" cy="9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How do we tell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to configure side car proxy ? 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70D4B01F-0BE9-4859-83F7-872805878981}"/>
              </a:ext>
            </a:extLst>
          </p:cNvPr>
          <p:cNvSpPr txBox="1">
            <a:spLocks/>
          </p:cNvSpPr>
          <p:nvPr/>
        </p:nvSpPr>
        <p:spPr>
          <a:xfrm>
            <a:off x="726999" y="1979992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Istio Traffic API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7F629C9-7E90-4AD8-85B1-329AE667983E}"/>
              </a:ext>
            </a:extLst>
          </p:cNvPr>
          <p:cNvSpPr txBox="1">
            <a:spLocks/>
          </p:cNvSpPr>
          <p:nvPr/>
        </p:nvSpPr>
        <p:spPr>
          <a:xfrm>
            <a:off x="1854055" y="295819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Destination Rule</a:t>
            </a:r>
          </a:p>
        </p:txBody>
      </p:sp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CF211B16-ABAA-4534-BD05-B87065E3C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89" y="2935213"/>
            <a:ext cx="313215" cy="313215"/>
          </a:xfrm>
          <a:prstGeom prst="rect">
            <a:avLst/>
          </a:prstGeom>
        </p:spPr>
      </p:pic>
      <p:pic>
        <p:nvPicPr>
          <p:cNvPr id="16" name="Picture 15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F065A164-109F-4F16-95FF-FE9637430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76" y="3663359"/>
            <a:ext cx="313215" cy="313215"/>
          </a:xfrm>
          <a:prstGeom prst="rect">
            <a:avLst/>
          </a:prstGeom>
        </p:spPr>
      </p:pic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A3AF1E3C-01D7-4EAC-B7B4-9C27C7DB0741}"/>
              </a:ext>
            </a:extLst>
          </p:cNvPr>
          <p:cNvSpPr txBox="1">
            <a:spLocks/>
          </p:cNvSpPr>
          <p:nvPr/>
        </p:nvSpPr>
        <p:spPr>
          <a:xfrm>
            <a:off x="1862357" y="3662058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Virtual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F186581-0784-4D32-B201-1B8F11E00C5B}"/>
              </a:ext>
            </a:extLst>
          </p:cNvPr>
          <p:cNvSpPr txBox="1">
            <a:spLocks/>
          </p:cNvSpPr>
          <p:nvPr/>
        </p:nvSpPr>
        <p:spPr>
          <a:xfrm>
            <a:off x="1846379" y="441464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Service Entry</a:t>
            </a:r>
          </a:p>
        </p:txBody>
      </p:sp>
      <p:pic>
        <p:nvPicPr>
          <p:cNvPr id="23" name="Picture 2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98EFAB6F-06EF-4627-ABDA-F6C4BB0D5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0" y="4409912"/>
            <a:ext cx="313215" cy="313215"/>
          </a:xfrm>
          <a:prstGeom prst="rect">
            <a:avLst/>
          </a:prstGeom>
        </p:spPr>
      </p:pic>
      <p:pic>
        <p:nvPicPr>
          <p:cNvPr id="24" name="Picture 2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9407391-6B9B-4A76-8EA0-4F6656250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0" y="5104574"/>
            <a:ext cx="313215" cy="313215"/>
          </a:xfrm>
          <a:prstGeom prst="rect">
            <a:avLst/>
          </a:prstGeom>
        </p:spPr>
      </p:pic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82748497-55A2-4FAA-8C71-85129BFC7CF7}"/>
              </a:ext>
            </a:extLst>
          </p:cNvPr>
          <p:cNvSpPr txBox="1">
            <a:spLocks/>
          </p:cNvSpPr>
          <p:nvPr/>
        </p:nvSpPr>
        <p:spPr>
          <a:xfrm>
            <a:off x="1860553" y="509867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1681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Destination Rule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943641" y="2649847"/>
            <a:ext cx="49574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 way to group service into subsets  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1B1F427-6492-466D-A84F-9B54232B90EF}"/>
              </a:ext>
            </a:extLst>
          </p:cNvPr>
          <p:cNvSpPr txBox="1">
            <a:spLocks/>
          </p:cNvSpPr>
          <p:nvPr/>
        </p:nvSpPr>
        <p:spPr>
          <a:xfrm>
            <a:off x="943641" y="3502566"/>
            <a:ext cx="531893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Partition a service into multiple 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D8031-6662-4CA0-B1D7-626E8B7C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29" y="2158055"/>
            <a:ext cx="4477331" cy="3285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993BA-D34F-4DEB-88EB-AFBD19B1A777}"/>
              </a:ext>
            </a:extLst>
          </p:cNvPr>
          <p:cNvSpPr txBox="1"/>
          <p:nvPr/>
        </p:nvSpPr>
        <p:spPr>
          <a:xfrm>
            <a:off x="943640" y="4380614"/>
            <a:ext cx="5318937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Configure what happens to traffic for that destination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245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Virtual Service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695094" y="2267074"/>
            <a:ext cx="5007497" cy="508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you route your traffic to a given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A0A18-23A7-43B0-853C-382429F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08" y="1638559"/>
            <a:ext cx="4570690" cy="432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BF7F6-D91C-4106-A9B6-4DB35C55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7" y="2806166"/>
            <a:ext cx="4330737" cy="2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Canary deployment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1109769" y="2373399"/>
            <a:ext cx="1814180" cy="50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A0A18-23A7-43B0-853C-382429F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08" y="1638559"/>
            <a:ext cx="4570690" cy="432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BF7F6-D91C-4106-A9B6-4DB35C55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09" y="2771871"/>
            <a:ext cx="4330737" cy="2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Autoscaling deployments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787021" y="2530550"/>
            <a:ext cx="6070979" cy="80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deployment helloworld-v1 --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cpu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-percent=50 --min=1 --max=10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"helloworld-v1"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autoscaled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D0C1558-9357-4251-898D-94AF3DBFDBF9}"/>
              </a:ext>
            </a:extLst>
          </p:cNvPr>
          <p:cNvSpPr txBox="1">
            <a:spLocks/>
          </p:cNvSpPr>
          <p:nvPr/>
        </p:nvSpPr>
        <p:spPr>
          <a:xfrm>
            <a:off x="779931" y="4341630"/>
            <a:ext cx="6311985" cy="80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deployment helloworld-v1 --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cpu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-percent=50 --min=1 --max=10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"helloworld-v1"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autoscaled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9974-7FE4-4635-99CC-8476C7B71595}"/>
              </a:ext>
            </a:extLst>
          </p:cNvPr>
          <p:cNvSpPr txBox="1"/>
          <p:nvPr/>
        </p:nvSpPr>
        <p:spPr>
          <a:xfrm>
            <a:off x="6932428" y="1424759"/>
            <a:ext cx="4720856" cy="4862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VirtualService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hosts:</a:t>
            </a:r>
          </a:p>
          <a:p>
            <a:r>
              <a:rPr lang="en-IN" sz="1000" dirty="0"/>
              <a:t>    -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http:</a:t>
            </a:r>
          </a:p>
          <a:p>
            <a:r>
              <a:rPr lang="en-IN" sz="1000" dirty="0"/>
              <a:t>  - route: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v1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90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v2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10</a:t>
            </a:r>
          </a:p>
          <a:p>
            <a:r>
              <a:rPr lang="en-IN" sz="1000" dirty="0"/>
              <a:t>---</a:t>
            </a:r>
          </a:p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DestinationRule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subsets:</a:t>
            </a:r>
          </a:p>
          <a:p>
            <a:r>
              <a:rPr lang="en-IN" sz="1000" dirty="0"/>
              <a:t>  - name: v1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v1</a:t>
            </a:r>
          </a:p>
          <a:p>
            <a:r>
              <a:rPr lang="en-IN" sz="1000" dirty="0"/>
              <a:t>  - name: v2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v2</a:t>
            </a:r>
          </a:p>
        </p:txBody>
      </p:sp>
    </p:spTree>
    <p:extLst>
      <p:ext uri="{BB962C8B-B14F-4D97-AF65-F5344CB8AC3E}">
        <p14:creationId xmlns:p14="http://schemas.microsoft.com/office/powerpoint/2010/main" val="294702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Autoscaling deployments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627533" y="1424759"/>
            <a:ext cx="6389955" cy="457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sz="10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get pods | grep </a:t>
            </a:r>
            <a:r>
              <a:rPr lang="en-US" sz="10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</a:t>
            </a:r>
            <a:endParaRPr lang="en-US" sz="1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helloworld-v1-3523621687-3q5wh   0/2       Pending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helloworld-v1-3523621687-73642   2/2        Running   0          11m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helloworld-v1-3523621687-7hs31   2/2         Running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helloworld-v1-3523621687-dt7n7   2/2        Running   0          50m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helloworld-v1-3523621687-gdhq9   2/2       Running   0          11m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helloworld-v1-3523621687-jxs4t   0/2         Pending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helloworld-v1-3523621687-l8rjn   2/2         Running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helloworld-v1-3523621687-wwddw   2/2    Running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helloworld-v1-3523621687-xlt26   0/2        Pending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helloworld-v2-4095161145-963wt   2/2       Running   0          50m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9974-7FE4-4635-99CC-8476C7B71595}"/>
              </a:ext>
            </a:extLst>
          </p:cNvPr>
          <p:cNvSpPr txBox="1"/>
          <p:nvPr/>
        </p:nvSpPr>
        <p:spPr>
          <a:xfrm>
            <a:off x="6932428" y="1424759"/>
            <a:ext cx="4795284" cy="4908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VirtualService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hosts:</a:t>
            </a:r>
          </a:p>
          <a:p>
            <a:r>
              <a:rPr lang="en-IN" sz="1000" dirty="0"/>
              <a:t>    -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http:</a:t>
            </a:r>
          </a:p>
          <a:p>
            <a:r>
              <a:rPr lang="en-IN" sz="1000" dirty="0"/>
              <a:t>  - route: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v1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90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v2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10</a:t>
            </a:r>
          </a:p>
          <a:p>
            <a:r>
              <a:rPr lang="en-IN" sz="1000" dirty="0"/>
              <a:t>---</a:t>
            </a:r>
          </a:p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DestinationRule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subsets:</a:t>
            </a:r>
          </a:p>
          <a:p>
            <a:r>
              <a:rPr lang="en-IN" sz="1000" dirty="0"/>
              <a:t>  - name: v1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v1</a:t>
            </a:r>
          </a:p>
          <a:p>
            <a:r>
              <a:rPr lang="en-IN" sz="1000" dirty="0"/>
              <a:t>  - name: v2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v2</a:t>
            </a:r>
          </a:p>
        </p:txBody>
      </p:sp>
    </p:spTree>
    <p:extLst>
      <p:ext uri="{BB962C8B-B14F-4D97-AF65-F5344CB8AC3E}">
        <p14:creationId xmlns:p14="http://schemas.microsoft.com/office/powerpoint/2010/main" val="42109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CA2-D7EA-4B64-9428-738EEFA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v/s Microservices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21EA-FF58-4C25-BBF4-A52B46AE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40" y="2120436"/>
            <a:ext cx="51413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0F9B7-D84C-41D8-A5C8-14B48247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96" y="1713966"/>
            <a:ext cx="2774770" cy="4416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1D924-F87E-4B9F-8491-C509E808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61" y="1724240"/>
            <a:ext cx="4449551" cy="4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1CA-D3CE-4C74-9A55-32C054F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E51AC-7EF7-45CA-8525-8D73FADEC49F}"/>
              </a:ext>
            </a:extLst>
          </p:cNvPr>
          <p:cNvSpPr txBox="1"/>
          <p:nvPr/>
        </p:nvSpPr>
        <p:spPr>
          <a:xfrm>
            <a:off x="660513" y="2397512"/>
            <a:ext cx="5857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Manage inbound and outbound traffic for your mesh letting you specify which traffic you want to enter or leave the mesh.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E7C51-6B24-4846-8650-63EF6B021087}"/>
              </a:ext>
            </a:extLst>
          </p:cNvPr>
          <p:cNvSpPr txBox="1"/>
          <p:nvPr/>
        </p:nvSpPr>
        <p:spPr>
          <a:xfrm>
            <a:off x="637953" y="3859622"/>
            <a:ext cx="559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 us to configure layer 4-6 load balancing properties such as ports to expose, TLS settings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0A2D0-0DC7-4557-9FA1-3C80F4AA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14" y="1390667"/>
            <a:ext cx="3444946" cy="300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C7B32-EE2C-4026-916A-F00CD06A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14" y="4667693"/>
            <a:ext cx="3444946" cy="1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8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38DF-7E58-4129-9E5D-6F42386B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92588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How does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know the endpoints to invoke the service ?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2725B-6A0C-4781-A033-F25BED7C83E2}"/>
              </a:ext>
            </a:extLst>
          </p:cNvPr>
          <p:cNvSpPr txBox="1"/>
          <p:nvPr/>
        </p:nvSpPr>
        <p:spPr>
          <a:xfrm>
            <a:off x="602165" y="2308302"/>
            <a:ext cx="1047099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To populate its own service registry, Istio connects to a service discovery system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For example, if you’ve installed Istio on a Kubernetes cluster, then Istio automatically detects the services and endpoints in that cluster.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73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1CA-D3CE-4C74-9A55-32C054F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Service Entry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E51AC-7EF7-45CA-8525-8D73FADEC49F}"/>
              </a:ext>
            </a:extLst>
          </p:cNvPr>
          <p:cNvSpPr txBox="1"/>
          <p:nvPr/>
        </p:nvSpPr>
        <p:spPr>
          <a:xfrm>
            <a:off x="660514" y="2089164"/>
            <a:ext cx="728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Is to add an entry to the service registry that Istio maintains internally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E7C51-6B24-4846-8650-63EF6B021087}"/>
              </a:ext>
            </a:extLst>
          </p:cNvPr>
          <p:cNvSpPr txBox="1"/>
          <p:nvPr/>
        </p:nvSpPr>
        <p:spPr>
          <a:xfrm>
            <a:off x="627320" y="3242924"/>
            <a:ext cx="714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After you add the service entry, the Envoy proxies can send traffic to the service as if it was a service in your mesh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ADFD2-1359-43A3-8B1F-56B9DEB419B6}"/>
              </a:ext>
            </a:extLst>
          </p:cNvPr>
          <p:cNvSpPr txBox="1"/>
          <p:nvPr/>
        </p:nvSpPr>
        <p:spPr>
          <a:xfrm>
            <a:off x="648583" y="4444407"/>
            <a:ext cx="1049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Redirect and forward traffic for external destinations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13686-4A66-4559-B979-95F1E23E1672}"/>
              </a:ext>
            </a:extLst>
          </p:cNvPr>
          <p:cNvSpPr txBox="1"/>
          <p:nvPr/>
        </p:nvSpPr>
        <p:spPr>
          <a:xfrm>
            <a:off x="652124" y="5245396"/>
            <a:ext cx="1049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Define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retry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timeout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, and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fault injection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policies for external destinations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F346AF-B931-4D18-99E3-5744EF87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407" y="2008582"/>
            <a:ext cx="3581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7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ACB-0BFE-4A4F-B8AD-47B56E9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Sidecars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8EBB3-9454-44A4-B937-3C4293F9A84A}"/>
              </a:ext>
            </a:extLst>
          </p:cNvPr>
          <p:cNvSpPr txBox="1"/>
          <p:nvPr/>
        </p:nvSpPr>
        <p:spPr>
          <a:xfrm>
            <a:off x="624468" y="2385067"/>
            <a:ext cx="9295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Fine-tune the set of ports and protocols that an Envoy proxy accepts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CED0E-E054-44E3-935D-CCA4BF7AA879}"/>
              </a:ext>
            </a:extLst>
          </p:cNvPr>
          <p:cNvSpPr txBox="1"/>
          <p:nvPr/>
        </p:nvSpPr>
        <p:spPr>
          <a:xfrm>
            <a:off x="624468" y="3429000"/>
            <a:ext cx="6773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Limit the set of services that the Envoy proxy can reach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1BDBE-3FCF-484E-AA2B-45E4D121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06" y="2956294"/>
            <a:ext cx="3781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4FCB-E603-4B03-B43C-2091B12B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Network Resiliency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6395-A2A0-46AC-89BF-68D08CF56E0B}"/>
              </a:ext>
            </a:extLst>
          </p:cNvPr>
          <p:cNvSpPr txBox="1"/>
          <p:nvPr/>
        </p:nvSpPr>
        <p:spPr>
          <a:xfrm>
            <a:off x="1222745" y="2020186"/>
            <a:ext cx="3136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Timeout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CE54-20C7-4F43-8E56-B6C5C7B8946C}"/>
              </a:ext>
            </a:extLst>
          </p:cNvPr>
          <p:cNvSpPr txBox="1"/>
          <p:nvPr/>
        </p:nvSpPr>
        <p:spPr>
          <a:xfrm>
            <a:off x="5167423" y="2002463"/>
            <a:ext cx="2789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Retry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6B759-0FE5-44C7-97AC-789DE54BE24B}"/>
              </a:ext>
            </a:extLst>
          </p:cNvPr>
          <p:cNvSpPr txBox="1"/>
          <p:nvPr/>
        </p:nvSpPr>
        <p:spPr>
          <a:xfrm>
            <a:off x="8754146" y="1984740"/>
            <a:ext cx="278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Circuit Breaker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6B283-5CA9-4E82-92AC-A7CB27A9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3" y="2451074"/>
            <a:ext cx="2914958" cy="304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343C1-4EAF-4967-8AAD-8455DC66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0" y="2451074"/>
            <a:ext cx="3255544" cy="304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E5822-C687-4B6E-9DF6-F41DDED9C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204" y="2451073"/>
            <a:ext cx="3423589" cy="3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975-9C3F-4495-8C91-D2743260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A99BA-54B0-4DB6-BCAB-98F38B1185D3}"/>
              </a:ext>
            </a:extLst>
          </p:cNvPr>
          <p:cNvSpPr txBox="1"/>
          <p:nvPr/>
        </p:nvSpPr>
        <p:spPr>
          <a:xfrm>
            <a:off x="765547" y="2275367"/>
            <a:ext cx="513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Metrics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7987D-B27A-49E4-A030-2C54B06231DB}"/>
              </a:ext>
            </a:extLst>
          </p:cNvPr>
          <p:cNvSpPr txBox="1"/>
          <p:nvPr/>
        </p:nvSpPr>
        <p:spPr>
          <a:xfrm>
            <a:off x="786809" y="3338623"/>
            <a:ext cx="496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Traces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B06B7-4A01-4C8F-BA3A-780A0DC621B0}"/>
              </a:ext>
            </a:extLst>
          </p:cNvPr>
          <p:cNvSpPr txBox="1"/>
          <p:nvPr/>
        </p:nvSpPr>
        <p:spPr>
          <a:xfrm>
            <a:off x="854147" y="4543643"/>
            <a:ext cx="496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Logs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509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8272-2CED-4A0C-AA1B-92BE810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Egress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397AF-B465-4C28-9FD1-31C40E08351C}"/>
              </a:ext>
            </a:extLst>
          </p:cNvPr>
          <p:cNvSpPr txBox="1"/>
          <p:nvPr/>
        </p:nvSpPr>
        <p:spPr>
          <a:xfrm>
            <a:off x="583580" y="2044005"/>
            <a:ext cx="11024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How to access external services ? 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    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 the Envoy proxy to pass requests through to services that are not configured inside the mesh.</a:t>
            </a: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</a:t>
            </a: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Configure service entries to provide controlled access to external services.</a:t>
            </a: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Completely bypass the Envoy proxy for a specific range of IPs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1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5006-E2EF-4528-98F6-E92CA05D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1669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Egress - Envoy passthrough to external services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7AD87-96EB-4C13-98EE-00A27FA0FD2A}"/>
              </a:ext>
            </a:extLst>
          </p:cNvPr>
          <p:cNvSpPr txBox="1"/>
          <p:nvPr/>
        </p:nvSpPr>
        <p:spPr>
          <a:xfrm>
            <a:off x="546411" y="2152185"/>
            <a:ext cx="98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923922"/>
                </a:solidFill>
                <a:latin typeface="+mj-lt"/>
                <a:ea typeface="+mj-ea"/>
                <a:cs typeface="+mj-cs"/>
              </a:rPr>
              <a:t>global.outboundTrafficPolicy.mode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option set to </a:t>
            </a:r>
            <a:r>
              <a:rPr lang="en-US" b="1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ALLOW_ANY</a:t>
            </a:r>
            <a:endParaRPr lang="en-IN" b="1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B7C63890-0865-4D63-BD17-1982BCBBCE74}"/>
              </a:ext>
            </a:extLst>
          </p:cNvPr>
          <p:cNvCxnSpPr/>
          <p:nvPr/>
        </p:nvCxnSpPr>
        <p:spPr>
          <a:xfrm>
            <a:off x="6682280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6464F-91E5-4D33-B15E-D8B22F1EB48F}"/>
              </a:ext>
            </a:extLst>
          </p:cNvPr>
          <p:cNvSpPr txBox="1"/>
          <p:nvPr/>
        </p:nvSpPr>
        <p:spPr>
          <a:xfrm>
            <a:off x="6668435" y="2141036"/>
            <a:ext cx="529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$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kubectl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get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configmap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-n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 -o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yaml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| grep -o "mode: ALLOW_ANY"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D584E-6AC3-4A87-8B97-CC83309F3363}"/>
              </a:ext>
            </a:extLst>
          </p:cNvPr>
          <p:cNvSpPr txBox="1"/>
          <p:nvPr/>
        </p:nvSpPr>
        <p:spPr>
          <a:xfrm>
            <a:off x="646771" y="3429000"/>
            <a:ext cx="5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Drawback that you lose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monitoring and control for traffic to external services.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9801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AF5-B0FD-4F48-9F6A-7A509250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Controlled access to external services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5F72-B35C-4007-A854-C247FC38888F}"/>
              </a:ext>
            </a:extLst>
          </p:cNvPr>
          <p:cNvSpPr txBox="1"/>
          <p:nvPr/>
        </p:nvSpPr>
        <p:spPr>
          <a:xfrm>
            <a:off x="546411" y="2152185"/>
            <a:ext cx="98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global.outboundTrafficPolicy.mode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option set to </a:t>
            </a:r>
            <a:r>
              <a:rPr lang="en-IN" dirty="0"/>
              <a:t>REGISTRY_ONLY</a:t>
            </a:r>
            <a:endParaRPr lang="en-IN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C9AC-20DB-4C85-A3CF-ECFC2BD299DC}"/>
              </a:ext>
            </a:extLst>
          </p:cNvPr>
          <p:cNvSpPr txBox="1"/>
          <p:nvPr/>
        </p:nvSpPr>
        <p:spPr>
          <a:xfrm>
            <a:off x="7939663" y="1449660"/>
            <a:ext cx="3601849" cy="484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err="1">
                <a:solidFill>
                  <a:srgbClr val="923922"/>
                </a:solidFill>
                <a:latin typeface="+mj-lt"/>
              </a:rPr>
              <a:t>apiVersion</a:t>
            </a:r>
            <a:r>
              <a:rPr lang="en-IN" sz="1600" dirty="0">
                <a:solidFill>
                  <a:srgbClr val="923922"/>
                </a:solidFill>
                <a:latin typeface="+mj-lt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kind: </a:t>
            </a:r>
            <a:r>
              <a:rPr lang="en-IN" sz="1600" dirty="0" err="1">
                <a:solidFill>
                  <a:srgbClr val="923922"/>
                </a:solidFill>
                <a:latin typeface="+mj-lt"/>
              </a:rPr>
              <a:t>ServiceEntry</a:t>
            </a:r>
            <a:endParaRPr lang="en-IN" sz="1600" dirty="0">
              <a:solidFill>
                <a:srgbClr val="9239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name: google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hosts: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- www.google.com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ports: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- number: 443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  name: https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  protocol: HTTPS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resolution: DNS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location: MESH_EXTERNAL</a:t>
            </a:r>
          </a:p>
        </p:txBody>
      </p:sp>
      <p:cxnSp>
        <p:nvCxnSpPr>
          <p:cNvPr id="6" name="Straight Connector 5" descr="Light grey line separating Morph text and images">
            <a:extLst>
              <a:ext uri="{FF2B5EF4-FFF2-40B4-BE49-F238E27FC236}">
                <a16:creationId xmlns:a16="http://schemas.microsoft.com/office/drawing/2014/main" id="{06DB4CA0-B211-437C-AFDE-EB5909EE8434}"/>
              </a:ext>
            </a:extLst>
          </p:cNvPr>
          <p:cNvCxnSpPr/>
          <p:nvPr/>
        </p:nvCxnSpPr>
        <p:spPr>
          <a:xfrm>
            <a:off x="7353611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1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5FC-B946-4ECD-83B5-A1403306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Manage access to External services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EC795-863A-4375-B2FC-B017006B3F3B}"/>
              </a:ext>
            </a:extLst>
          </p:cNvPr>
          <p:cNvSpPr txBox="1"/>
          <p:nvPr/>
        </p:nvSpPr>
        <p:spPr>
          <a:xfrm>
            <a:off x="521208" y="1967696"/>
            <a:ext cx="638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routing rules can also be set for external services </a:t>
            </a:r>
          </a:p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that are accessed using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configurations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335E0-B623-4FA5-AC41-C859A20CE723}"/>
              </a:ext>
            </a:extLst>
          </p:cNvPr>
          <p:cNvSpPr txBox="1"/>
          <p:nvPr/>
        </p:nvSpPr>
        <p:spPr>
          <a:xfrm>
            <a:off x="532434" y="3310359"/>
            <a:ext cx="4305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 Exp:-  timeout rule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7BF57-4A28-4B4F-B160-C40CE9C54B9E}"/>
              </a:ext>
            </a:extLst>
          </p:cNvPr>
          <p:cNvSpPr txBox="1"/>
          <p:nvPr/>
        </p:nvSpPr>
        <p:spPr>
          <a:xfrm>
            <a:off x="7520987" y="1249928"/>
            <a:ext cx="4222657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VirtualService</a:t>
            </a:r>
            <a:endParaRPr lang="en-IN" sz="17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httpbin-ext</a:t>
            </a:r>
            <a:endParaRPr lang="en-IN" sz="17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httpbin.org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http: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timeout: 3s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destination: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host: httpbin.org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weight: 100</a:t>
            </a:r>
          </a:p>
        </p:txBody>
      </p:sp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BB323DB8-E558-4B4B-A830-9D869A020628}"/>
              </a:ext>
            </a:extLst>
          </p:cNvPr>
          <p:cNvCxnSpPr/>
          <p:nvPr/>
        </p:nvCxnSpPr>
        <p:spPr>
          <a:xfrm>
            <a:off x="7017946" y="141805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9350-2F55-4F04-B038-B1E1B9B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Problem statement? 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BEF302-115B-448A-98B7-22B5A328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80" y="2296633"/>
            <a:ext cx="5033062" cy="2417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5AC0D-8A38-4F48-B2FF-F5D9B315D2A2}"/>
              </a:ext>
            </a:extLst>
          </p:cNvPr>
          <p:cNvSpPr txBox="1"/>
          <p:nvPr/>
        </p:nvSpPr>
        <p:spPr>
          <a:xfrm>
            <a:off x="1095150" y="2349797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Secure workload by mutual TLS between services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D7CA6A51-5A6F-4C6E-81DC-B6F0FF048C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7" y="2416822"/>
            <a:ext cx="257098" cy="257098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DCE7A110-C0BA-409F-8A27-5E6F96723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" y="3239073"/>
            <a:ext cx="257098" cy="2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FF2B1-5B9E-4197-9667-F528DDDB1C6D}"/>
              </a:ext>
            </a:extLst>
          </p:cNvPr>
          <p:cNvSpPr txBox="1"/>
          <p:nvPr/>
        </p:nvSpPr>
        <p:spPr>
          <a:xfrm>
            <a:off x="1109325" y="3182683"/>
            <a:ext cx="53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Dynamically configure how the services are connected.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031AA85D-F6F5-4499-B7C3-C5130A6A75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1" y="4295238"/>
            <a:ext cx="257098" cy="257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AB012-78EB-4BC5-8B4E-35ED396EFE76}"/>
              </a:ext>
            </a:extLst>
          </p:cNvPr>
          <p:cNvSpPr txBox="1"/>
          <p:nvPr/>
        </p:nvSpPr>
        <p:spPr>
          <a:xfrm>
            <a:off x="1123499" y="4206953"/>
            <a:ext cx="53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Observe how my application is performing end to end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0B4C1A9B-AFF3-471F-B272-69B7D2E91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8" y="5160018"/>
            <a:ext cx="257098" cy="2570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8B676-3C23-4DCA-981F-E5302EFE0C33}"/>
              </a:ext>
            </a:extLst>
          </p:cNvPr>
          <p:cNvSpPr txBox="1"/>
          <p:nvPr/>
        </p:nvSpPr>
        <p:spPr>
          <a:xfrm>
            <a:off x="1137675" y="5082370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Control who has access to talk to what 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2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7A7-5DD9-4E2E-8438-7E414F8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rgbClr val="923922"/>
                </a:solidFill>
              </a:rPr>
              <a:t>Egress Gateways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8E99B-AAB3-4331-A27A-9DE790F12C77}"/>
              </a:ext>
            </a:extLst>
          </p:cNvPr>
          <p:cNvSpPr txBox="1"/>
          <p:nvPr/>
        </p:nvSpPr>
        <p:spPr>
          <a:xfrm>
            <a:off x="579866" y="2263698"/>
            <a:ext cx="1091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How to configure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to call external services ?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via a dedicated Egress gateway service allow you to apply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features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 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 - monitoring and route rules, to traffic exiting the mesh</a:t>
            </a:r>
            <a:r>
              <a:rPr lang="en-US" dirty="0"/>
              <a:t>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4198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0D0-2D16-4C30-89CE-31D6D9D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7550D-C26D-4B2E-A994-219C84729D2C}"/>
              </a:ext>
            </a:extLst>
          </p:cNvPr>
          <p:cNvSpPr txBox="1"/>
          <p:nvPr/>
        </p:nvSpPr>
        <p:spPr>
          <a:xfrm>
            <a:off x="521208" y="1787236"/>
            <a:ext cx="470243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Define a 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dirty="0"/>
          </a:p>
          <a:p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</a:t>
            </a:r>
            <a:r>
              <a:rPr lang="en-IN" sz="15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edition.cnn.com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ports: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number: 80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name: http-port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protocol: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number: 443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name: https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protocol: HTTPS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resolution: DNS</a:t>
            </a:r>
            <a:endParaRPr lang="en-IN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2ADDB-D54F-4CDC-B1C7-AE190E4F4145}"/>
              </a:ext>
            </a:extLst>
          </p:cNvPr>
          <p:cNvSpPr txBox="1"/>
          <p:nvPr/>
        </p:nvSpPr>
        <p:spPr>
          <a:xfrm>
            <a:off x="6296623" y="1908106"/>
            <a:ext cx="4702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an Egress Gateway</a:t>
            </a:r>
          </a:p>
          <a:p>
            <a:endParaRPr lang="en-IN" dirty="0"/>
          </a:p>
          <a:p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Gateway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egressgateway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servers: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port: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number: 80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name: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protocol: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hosts:</a:t>
            </a:r>
          </a:p>
          <a:p>
            <a:r>
              <a:rPr lang="en-IN" sz="15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- edition.cnn.com</a:t>
            </a:r>
            <a:endParaRPr lang="en-IN" sz="1500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51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718-67E5-4822-ADEB-ADF86B2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C32B-EEDD-457F-BF57-D25F7E656662}"/>
              </a:ext>
            </a:extLst>
          </p:cNvPr>
          <p:cNvSpPr txBox="1"/>
          <p:nvPr/>
        </p:nvSpPr>
        <p:spPr>
          <a:xfrm>
            <a:off x="521207" y="1944414"/>
            <a:ext cx="4891621" cy="384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 destination rule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DestinationRule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egressgateway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-for-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istio-egressgateway.istio-system.svc.cluster.local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subsets: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name: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23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F2E7-1368-4A07-AD08-7EFDBA0C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 – Virtual service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D2A7D-29C7-4C43-914C-CB451EC324E4}"/>
              </a:ext>
            </a:extLst>
          </p:cNvPr>
          <p:cNvSpPr txBox="1"/>
          <p:nvPr/>
        </p:nvSpPr>
        <p:spPr>
          <a:xfrm>
            <a:off x="567576" y="1418897"/>
            <a:ext cx="57281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VirtualService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direct-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-through-egress-gateway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edition.cnn.com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mesh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http: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match: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mesh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port: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destination: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host: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istio-egressgateway.istio-system.svc.cluster.local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subset: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port: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number: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weight: 100</a:t>
            </a:r>
          </a:p>
          <a:p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……………..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4DB42-C658-4C27-B2D5-2ABC0856C8DE}"/>
              </a:ext>
            </a:extLst>
          </p:cNvPr>
          <p:cNvSpPr txBox="1"/>
          <p:nvPr/>
        </p:nvSpPr>
        <p:spPr>
          <a:xfrm>
            <a:off x="6705599" y="1634359"/>
            <a:ext cx="473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 match: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port: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destination: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host: edition.cnn.com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port: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number: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weight: 100</a:t>
            </a:r>
          </a:p>
        </p:txBody>
      </p:sp>
    </p:spTree>
    <p:extLst>
      <p:ext uri="{BB962C8B-B14F-4D97-AF65-F5344CB8AC3E}">
        <p14:creationId xmlns:p14="http://schemas.microsoft.com/office/powerpoint/2010/main" val="402606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107889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 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secure the mesh?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Authentication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Authorization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Plugging in existing CA Certificates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DNS Certificate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1651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FB6F-B394-44F3-BCC0-AA6A8152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Authentication Policy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5C691-12B6-4225-9320-073E7A6593E4}"/>
              </a:ext>
            </a:extLst>
          </p:cNvPr>
          <p:cNvSpPr txBox="1"/>
          <p:nvPr/>
        </p:nvSpPr>
        <p:spPr>
          <a:xfrm>
            <a:off x="609601" y="1986455"/>
            <a:ext cx="696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Auto mutual TLS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48DD1-A90F-427B-8B2A-743111AEC0FF}"/>
              </a:ext>
            </a:extLst>
          </p:cNvPr>
          <p:cNvSpPr txBox="1"/>
          <p:nvPr/>
        </p:nvSpPr>
        <p:spPr>
          <a:xfrm>
            <a:off x="635878" y="2885088"/>
            <a:ext cx="696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Globally enabling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mutual TLS in STRICT mode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171-4530-4048-8915-DB763E9172B9}"/>
              </a:ext>
            </a:extLst>
          </p:cNvPr>
          <p:cNvSpPr txBox="1"/>
          <p:nvPr/>
        </p:nvSpPr>
        <p:spPr>
          <a:xfrm>
            <a:off x="651644" y="3752189"/>
            <a:ext cx="6961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Enable mutual TLS per namespace or workload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57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609602" y="2102069"/>
            <a:ext cx="4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deny-all policy in the default namespace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6747659" y="2471401"/>
            <a:ext cx="413056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deny-all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 {}</a:t>
            </a:r>
          </a:p>
        </p:txBody>
      </p:sp>
    </p:spTree>
    <p:extLst>
      <p:ext uri="{BB962C8B-B14F-4D97-AF65-F5344CB8AC3E}">
        <p14:creationId xmlns:p14="http://schemas.microsoft.com/office/powerpoint/2010/main" val="989444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609602" y="2953407"/>
            <a:ext cx="4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allow access with GET method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6180082" y="1765739"/>
            <a:ext cx="5223641" cy="414824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"security.istio.io/v1beta1"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-viewer"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188557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420414" y="2448911"/>
            <a:ext cx="4960883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allow the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workload,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which issues requests using the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service account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cluster.local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/ns/default/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bookinfo-productpage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076497" y="1271754"/>
            <a:ext cx="6695089" cy="4909036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"security.istio.io/v1beta1"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"details-viewer"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details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principals: ["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cluster.local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/ns/default/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bookinfo-productpage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402812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TCP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420414" y="2448911"/>
            <a:ext cx="4960883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apply the policy to allow requests to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port 9000 and 9001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4939864" y="1765740"/>
            <a:ext cx="6695089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tcp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tcp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-echo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ALLOW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ports: ["9000", "9001"]</a:t>
            </a:r>
          </a:p>
        </p:txBody>
      </p:sp>
    </p:spTree>
    <p:extLst>
      <p:ext uri="{BB962C8B-B14F-4D97-AF65-F5344CB8AC3E}">
        <p14:creationId xmlns:p14="http://schemas.microsoft.com/office/powerpoint/2010/main" val="40345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Service Mesh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DF2E5-69C3-49DB-962E-6E98E253187C}"/>
              </a:ext>
            </a:extLst>
          </p:cNvPr>
          <p:cNvSpPr txBox="1"/>
          <p:nvPr/>
        </p:nvSpPr>
        <p:spPr>
          <a:xfrm>
            <a:off x="803924" y="2454344"/>
            <a:ext cx="1058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Provide a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transparent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language independent 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way to easily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automate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application network functions 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B5AB1-27DF-4D0F-9A01-E72AC5E15CC9}"/>
              </a:ext>
            </a:extLst>
          </p:cNvPr>
          <p:cNvSpPr txBox="1"/>
          <p:nvPr/>
        </p:nvSpPr>
        <p:spPr>
          <a:xfrm>
            <a:off x="808072" y="3838347"/>
            <a:ext cx="1035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Infrastructure layer for handling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service-to-service communication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.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9DFF8-85A4-4A45-BB75-3460EE61C049}"/>
              </a:ext>
            </a:extLst>
          </p:cNvPr>
          <p:cNvSpPr txBox="1"/>
          <p:nvPr/>
        </p:nvSpPr>
        <p:spPr>
          <a:xfrm>
            <a:off x="835086" y="4960930"/>
            <a:ext cx="93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Network infrastructure for your microservices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5401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Deny policies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521207" y="2459421"/>
            <a:ext cx="4960883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Explicitly deny a request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deny-method-get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3217643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Deny policies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521207" y="2459421"/>
            <a:ext cx="4124365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Explicitly deny a request method with when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202620" y="1376919"/>
            <a:ext cx="6726621" cy="521168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deny-method-get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when: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key: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request.headers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[x-token]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notValues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["admin"]</a:t>
            </a:r>
          </a:p>
        </p:txBody>
      </p:sp>
    </p:spTree>
    <p:extLst>
      <p:ext uri="{BB962C8B-B14F-4D97-AF65-F5344CB8AC3E}">
        <p14:creationId xmlns:p14="http://schemas.microsoft.com/office/powerpoint/2010/main" val="177538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628D-E995-49D9-9753-73EA494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on Ingress Gateway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4693B-B679-4EB6-BB08-4D4401CE9840}"/>
              </a:ext>
            </a:extLst>
          </p:cNvPr>
          <p:cNvSpPr txBox="1"/>
          <p:nvPr/>
        </p:nvSpPr>
        <p:spPr>
          <a:xfrm>
            <a:off x="1481958" y="2448911"/>
            <a:ext cx="2196664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 Based Allow List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90883-A69A-407B-82CA-2E640CED5C02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ingress-policy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istio-ingressgateway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ALLOW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ipBlocks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["1.2.3.4", "5.6.7.0/24"]</a:t>
            </a:r>
          </a:p>
        </p:txBody>
      </p:sp>
    </p:spTree>
    <p:extLst>
      <p:ext uri="{BB962C8B-B14F-4D97-AF65-F5344CB8AC3E}">
        <p14:creationId xmlns:p14="http://schemas.microsoft.com/office/powerpoint/2010/main" val="2381455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628D-E995-49D9-9753-73EA494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Authorization on Ingress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4693B-B679-4EB6-BB08-4D4401CE9840}"/>
              </a:ext>
            </a:extLst>
          </p:cNvPr>
          <p:cNvSpPr txBox="1"/>
          <p:nvPr/>
        </p:nvSpPr>
        <p:spPr>
          <a:xfrm>
            <a:off x="1481958" y="2448911"/>
            <a:ext cx="2196664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 Based Deny List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90883-A69A-407B-82CA-2E640CED5C02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ingress-policy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istio-ingressgateway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ipBlocks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["$CLIENT_IP"]</a:t>
            </a:r>
          </a:p>
        </p:txBody>
      </p:sp>
    </p:spTree>
    <p:extLst>
      <p:ext uri="{BB962C8B-B14F-4D97-AF65-F5344CB8AC3E}">
        <p14:creationId xmlns:p14="http://schemas.microsoft.com/office/powerpoint/2010/main" val="1812956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C9AAE-70E8-4A68-93AD-6B0A7DAF789D}"/>
              </a:ext>
            </a:extLst>
          </p:cNvPr>
          <p:cNvSpPr txBox="1"/>
          <p:nvPr/>
        </p:nvSpPr>
        <p:spPr>
          <a:xfrm>
            <a:off x="648289" y="2217685"/>
            <a:ext cx="687711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Querying Metrics from Prometheus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8789-2871-4799-B5EF-F1361C90DBA7}"/>
              </a:ext>
            </a:extLst>
          </p:cNvPr>
          <p:cNvSpPr txBox="1"/>
          <p:nvPr/>
        </p:nvSpPr>
        <p:spPr>
          <a:xfrm>
            <a:off x="664055" y="3137336"/>
            <a:ext cx="687711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Visualizing Metrics with Grafana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656F-148E-4555-BC66-FFCA804F532C}"/>
              </a:ext>
            </a:extLst>
          </p:cNvPr>
          <p:cNvSpPr txBox="1"/>
          <p:nvPr/>
        </p:nvSpPr>
        <p:spPr>
          <a:xfrm>
            <a:off x="714704" y="4025463"/>
            <a:ext cx="6842235" cy="4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Getting Envoy's Access Logs</a:t>
            </a:r>
          </a:p>
        </p:txBody>
      </p:sp>
    </p:spTree>
    <p:extLst>
      <p:ext uri="{BB962C8B-B14F-4D97-AF65-F5344CB8AC3E}">
        <p14:creationId xmlns:p14="http://schemas.microsoft.com/office/powerpoint/2010/main" val="15165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24726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BookInfo Application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Page   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35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64644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665085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Details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3659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4061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26F08A-AB42-4186-9936-1E304CC2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10" y="2100690"/>
            <a:ext cx="5207891" cy="3538110"/>
          </a:xfrm>
          <a:prstGeom prst="rect">
            <a:avLst/>
          </a:prstGeom>
        </p:spPr>
      </p:pic>
      <p:cxnSp>
        <p:nvCxnSpPr>
          <p:cNvPr id="26" name="Straight Connector 25" descr="Light grey line separating Morph text and images">
            <a:extLst>
              <a:ext uri="{FF2B5EF4-FFF2-40B4-BE49-F238E27FC236}">
                <a16:creationId xmlns:a16="http://schemas.microsoft.com/office/drawing/2014/main" id="{16BA39C1-7EEB-4BC3-A040-B10605935830}"/>
              </a:ext>
            </a:extLst>
          </p:cNvPr>
          <p:cNvCxnSpPr/>
          <p:nvPr/>
        </p:nvCxnSpPr>
        <p:spPr>
          <a:xfrm>
            <a:off x="4953841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7C92028-B115-4FC7-8126-4C378A0534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332824"/>
            <a:ext cx="232688" cy="232688"/>
          </a:xfrm>
          <a:prstGeom prst="rect">
            <a:avLst/>
          </a:prstGeom>
        </p:spPr>
      </p:pic>
      <p:pic>
        <p:nvPicPr>
          <p:cNvPr id="28" name="Picture 27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1F6873D-7EE6-4360-85BD-DAB0325ADC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732874"/>
            <a:ext cx="232688" cy="232688"/>
          </a:xfrm>
          <a:prstGeom prst="rect">
            <a:avLst/>
          </a:prstGeom>
        </p:spPr>
      </p:pic>
      <p:pic>
        <p:nvPicPr>
          <p:cNvPr id="31" name="Picture 3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477F549C-3D01-42DF-927B-65A4E624FD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4094824"/>
            <a:ext cx="232688" cy="232688"/>
          </a:xfrm>
          <a:prstGeom prst="rect">
            <a:avLst/>
          </a:prstGeom>
        </p:spPr>
      </p:pic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54F24C1D-421E-4B9F-AF42-8FF0C52C8AFF}"/>
              </a:ext>
            </a:extLst>
          </p:cNvPr>
          <p:cNvSpPr txBox="1">
            <a:spLocks/>
          </p:cNvSpPr>
          <p:nvPr/>
        </p:nvSpPr>
        <p:spPr>
          <a:xfrm>
            <a:off x="1285113" y="328260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41887332-11C2-47B0-90C8-154213730A03}"/>
              </a:ext>
            </a:extLst>
          </p:cNvPr>
          <p:cNvSpPr txBox="1">
            <a:spLocks/>
          </p:cNvSpPr>
          <p:nvPr/>
        </p:nvSpPr>
        <p:spPr>
          <a:xfrm>
            <a:off x="1275588" y="366360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46091A3E-CBCF-4C63-AB39-2729357E217C}"/>
              </a:ext>
            </a:extLst>
          </p:cNvPr>
          <p:cNvSpPr txBox="1">
            <a:spLocks/>
          </p:cNvSpPr>
          <p:nvPr/>
        </p:nvSpPr>
        <p:spPr>
          <a:xfrm>
            <a:off x="1285113" y="406365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What is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DF2E5-69C3-49DB-962E-6E98E253187C}"/>
              </a:ext>
            </a:extLst>
          </p:cNvPr>
          <p:cNvSpPr txBox="1"/>
          <p:nvPr/>
        </p:nvSpPr>
        <p:spPr>
          <a:xfrm>
            <a:off x="718279" y="2262962"/>
            <a:ext cx="105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Connect   -   Intelligent traffic routing and flow</a:t>
            </a:r>
            <a:endParaRPr lang="en-IN" sz="24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B53D0-B2F5-4386-9789-32D2E50797F8}"/>
              </a:ext>
            </a:extLst>
          </p:cNvPr>
          <p:cNvSpPr txBox="1"/>
          <p:nvPr/>
        </p:nvSpPr>
        <p:spPr>
          <a:xfrm>
            <a:off x="718279" y="3231625"/>
            <a:ext cx="105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Secure     -   Managed Authentication and Encryption</a:t>
            </a:r>
            <a:endParaRPr lang="en-IN" sz="24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ED28-9C01-4CE8-AB31-F8AF7375B963}"/>
              </a:ext>
            </a:extLst>
          </p:cNvPr>
          <p:cNvSpPr txBox="1"/>
          <p:nvPr/>
        </p:nvSpPr>
        <p:spPr>
          <a:xfrm>
            <a:off x="750759" y="4133530"/>
            <a:ext cx="105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Control    -  Enforce policy driven communication across services</a:t>
            </a:r>
            <a:endParaRPr lang="en-IN" sz="24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404A2-1833-460B-916A-A849A736A3F5}"/>
              </a:ext>
            </a:extLst>
          </p:cNvPr>
          <p:cNvSpPr txBox="1"/>
          <p:nvPr/>
        </p:nvSpPr>
        <p:spPr>
          <a:xfrm>
            <a:off x="768249" y="5170350"/>
            <a:ext cx="105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Observe   -  Automatic tracing Monitoring and Logging</a:t>
            </a:r>
            <a:endParaRPr lang="en-IN" sz="24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580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DAF-19E7-45C4-94B4-6580B80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How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works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77DD-232E-42EB-B781-8A01C215B33B}"/>
              </a:ext>
            </a:extLst>
          </p:cNvPr>
          <p:cNvSpPr txBox="1"/>
          <p:nvPr/>
        </p:nvSpPr>
        <p:spPr>
          <a:xfrm>
            <a:off x="762669" y="2866485"/>
            <a:ext cx="56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Sidecar proxies (Envoy) injected to your PODs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42168-0C55-4DF6-BDFD-C18499B68877}"/>
              </a:ext>
            </a:extLst>
          </p:cNvPr>
          <p:cNvSpPr txBox="1"/>
          <p:nvPr/>
        </p:nvSpPr>
        <p:spPr>
          <a:xfrm>
            <a:off x="740409" y="3655885"/>
            <a:ext cx="56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Proxy mediates all inbound/outbound traffic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88FDA-3739-41CD-8CAC-36A1C5D5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2" y="2170116"/>
            <a:ext cx="4825602" cy="27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DAF-19E7-45C4-94B4-6580B80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Istio</a:t>
            </a:r>
            <a:r>
              <a:rPr lang="en-US" dirty="0"/>
              <a:t> works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EF9D3-6A60-431C-A9F6-5E90BB45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67" y="1710958"/>
            <a:ext cx="6494910" cy="381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F9E1E-47D3-47D0-A1C7-44E19082FEB3}"/>
              </a:ext>
            </a:extLst>
          </p:cNvPr>
          <p:cNvSpPr txBox="1"/>
          <p:nvPr/>
        </p:nvSpPr>
        <p:spPr>
          <a:xfrm>
            <a:off x="531839" y="2488022"/>
            <a:ext cx="32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Control plane is deployed in Kubernetes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CB750-483F-445B-A01E-E7AB4B5EE042}"/>
              </a:ext>
            </a:extLst>
          </p:cNvPr>
          <p:cNvSpPr txBox="1"/>
          <p:nvPr/>
        </p:nvSpPr>
        <p:spPr>
          <a:xfrm>
            <a:off x="535381" y="3671774"/>
            <a:ext cx="32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API is installed as CRDs in Kubernetes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12A-6818-4FDB-B514-F772B19AEF96}"/>
              </a:ext>
            </a:extLst>
          </p:cNvPr>
          <p:cNvSpPr txBox="1"/>
          <p:nvPr/>
        </p:nvSpPr>
        <p:spPr>
          <a:xfrm>
            <a:off x="538923" y="4664153"/>
            <a:ext cx="325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We don’t directly interact with sidecar proxies. It is done through control plane component (Pilot)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0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B8DC-8DEF-4C5F-A581-DAB33C1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Benefits - Traffic Management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DDC027AA-E894-4CB9-AC96-50E965B288CB}"/>
              </a:ext>
            </a:extLst>
          </p:cNvPr>
          <p:cNvSpPr txBox="1">
            <a:spLocks/>
          </p:cNvSpPr>
          <p:nvPr/>
        </p:nvSpPr>
        <p:spPr>
          <a:xfrm>
            <a:off x="1854055" y="287313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Dynamically configure how services are connected to each other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CE0C596F-439D-4270-83BB-2E3FE1429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903317"/>
            <a:ext cx="299305" cy="299305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DF74A35-20C9-4463-9E1B-5E6855CE9436}"/>
              </a:ext>
            </a:extLst>
          </p:cNvPr>
          <p:cNvSpPr txBox="1">
            <a:spLocks/>
          </p:cNvSpPr>
          <p:nvPr/>
        </p:nvSpPr>
        <p:spPr>
          <a:xfrm>
            <a:off x="1842681" y="371791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Canary Deployments</a:t>
            </a:r>
          </a:p>
        </p:txBody>
      </p:sp>
      <p:pic>
        <p:nvPicPr>
          <p:cNvPr id="7" name="Picture 6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D986664-5D73-4CC4-893B-034B52A1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29" y="3737465"/>
            <a:ext cx="299305" cy="299305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B6CBC395-D5BF-45D6-BAD3-A217126DE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70" y="5252111"/>
            <a:ext cx="299305" cy="299305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24886C4D-FF74-4CCB-B6BC-04A3476DCD5D}"/>
              </a:ext>
            </a:extLst>
          </p:cNvPr>
          <p:cNvSpPr txBox="1">
            <a:spLocks/>
          </p:cNvSpPr>
          <p:nvPr/>
        </p:nvSpPr>
        <p:spPr>
          <a:xfrm>
            <a:off x="1837335" y="5237164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Retry Policy,  Circuit Breaking to harden the system</a:t>
            </a: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971FEAF-D173-4941-ABB5-E2BEB3342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60" y="2045619"/>
            <a:ext cx="299305" cy="299305"/>
          </a:xfrm>
          <a:prstGeom prst="rect">
            <a:avLst/>
          </a:prstGeom>
        </p:spPr>
      </p:pic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BF13CA0-5471-48E0-9A5C-3BE91FBFFECF}"/>
              </a:ext>
            </a:extLst>
          </p:cNvPr>
          <p:cNvSpPr txBox="1">
            <a:spLocks/>
          </p:cNvSpPr>
          <p:nvPr/>
        </p:nvSpPr>
        <p:spPr>
          <a:xfrm>
            <a:off x="1846964" y="2047340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Basic visibility on interaction between services. Which services which one ?</a:t>
            </a:r>
          </a:p>
        </p:txBody>
      </p:sp>
      <p:pic>
        <p:nvPicPr>
          <p:cNvPr id="13" name="Picture 12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1F3F663-2C3D-4890-BDFA-A4AB81DE0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8" y="4495932"/>
            <a:ext cx="299305" cy="299305"/>
          </a:xfrm>
          <a:prstGeom prst="rect">
            <a:avLst/>
          </a:prstGeom>
        </p:spPr>
      </p:pic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66D1666-770D-4AB1-A13A-9C115D67839F}"/>
              </a:ext>
            </a:extLst>
          </p:cNvPr>
          <p:cNvSpPr txBox="1">
            <a:spLocks/>
          </p:cNvSpPr>
          <p:nvPr/>
        </p:nvSpPr>
        <p:spPr>
          <a:xfrm>
            <a:off x="1856856" y="4487013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Automation </a:t>
            </a:r>
          </a:p>
        </p:txBody>
      </p:sp>
    </p:spTree>
    <p:extLst>
      <p:ext uri="{BB962C8B-B14F-4D97-AF65-F5344CB8AC3E}">
        <p14:creationId xmlns:p14="http://schemas.microsoft.com/office/powerpoint/2010/main" val="242149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0859-A21A-4508-8DBE-300D01D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Secure communication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65838437-3CBB-47D6-92E0-D2BB115576AA}"/>
              </a:ext>
            </a:extLst>
          </p:cNvPr>
          <p:cNvSpPr txBox="1">
            <a:spLocks/>
          </p:cNvSpPr>
          <p:nvPr/>
        </p:nvSpPr>
        <p:spPr>
          <a:xfrm>
            <a:off x="1813111" y="2660481"/>
            <a:ext cx="599340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Secure the communication between services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711211C-C7A2-472E-B6C3-0353E5E90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4" y="2680031"/>
            <a:ext cx="312270" cy="312270"/>
          </a:xfrm>
          <a:prstGeom prst="rect">
            <a:avLst/>
          </a:prstGeom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CD70C96-E5AF-41C3-98CD-76F2AEBDFD22}"/>
              </a:ext>
            </a:extLst>
          </p:cNvPr>
          <p:cNvSpPr txBox="1">
            <a:spLocks/>
          </p:cNvSpPr>
          <p:nvPr/>
        </p:nvSpPr>
        <p:spPr>
          <a:xfrm>
            <a:off x="1829031" y="3536214"/>
            <a:ext cx="599340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Mutual TLS between services</a:t>
            </a:r>
          </a:p>
        </p:txBody>
      </p:sp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64CFCFA-542D-4266-B1CD-983AF01A5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53" y="3523546"/>
            <a:ext cx="312270" cy="3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38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4895</Words>
  <Application>Microsoft Office PowerPoint</Application>
  <PresentationFormat>Widescreen</PresentationFormat>
  <Paragraphs>964</Paragraphs>
  <Slides>45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Segoe UI</vt:lpstr>
      <vt:lpstr>Segoe UI Light</vt:lpstr>
      <vt:lpstr>Segoe UI Semibold</vt:lpstr>
      <vt:lpstr>WelcomeDoc</vt:lpstr>
      <vt:lpstr>Bitmap Image</vt:lpstr>
      <vt:lpstr>PowerPoint Presentation</vt:lpstr>
      <vt:lpstr>Monolith v/s Microservices</vt:lpstr>
      <vt:lpstr>Problem statement? </vt:lpstr>
      <vt:lpstr>What is Service Mesh</vt:lpstr>
      <vt:lpstr>What is Istio</vt:lpstr>
      <vt:lpstr>How Istio works</vt:lpstr>
      <vt:lpstr>How Istio works</vt:lpstr>
      <vt:lpstr>Benefits - Traffic Management</vt:lpstr>
      <vt:lpstr>Secure communication</vt:lpstr>
      <vt:lpstr>Control Access</vt:lpstr>
      <vt:lpstr>Observability</vt:lpstr>
      <vt:lpstr>Architecture</vt:lpstr>
      <vt:lpstr>Istio </vt:lpstr>
      <vt:lpstr>How do we tell Istio to configure side car proxy ?  </vt:lpstr>
      <vt:lpstr>Destination Rule</vt:lpstr>
      <vt:lpstr>Virtual Service</vt:lpstr>
      <vt:lpstr>Canary deployment</vt:lpstr>
      <vt:lpstr>Autoscaling deployments</vt:lpstr>
      <vt:lpstr>Autoscaling deployments</vt:lpstr>
      <vt:lpstr>Istio Gateway</vt:lpstr>
      <vt:lpstr>How does Istio know the endpoints to invoke the service ? </vt:lpstr>
      <vt:lpstr>Service Entry</vt:lpstr>
      <vt:lpstr>Sidecars</vt:lpstr>
      <vt:lpstr>Network Resiliency</vt:lpstr>
      <vt:lpstr>Observability</vt:lpstr>
      <vt:lpstr>Istio Egress </vt:lpstr>
      <vt:lpstr>Egress - Envoy passthrough to external services </vt:lpstr>
      <vt:lpstr>Controlled access to external services</vt:lpstr>
      <vt:lpstr>Manage access to External services</vt:lpstr>
      <vt:lpstr>Egress Gateways</vt:lpstr>
      <vt:lpstr>Egress Gateway</vt:lpstr>
      <vt:lpstr>Egress Gateway</vt:lpstr>
      <vt:lpstr>Egress Gateway – Virtual service</vt:lpstr>
      <vt:lpstr>Security</vt:lpstr>
      <vt:lpstr>Authentication Policy</vt:lpstr>
      <vt:lpstr>Authorization for HTTP traffic</vt:lpstr>
      <vt:lpstr>Authorization for HTTP traffic</vt:lpstr>
      <vt:lpstr>Authorization for HTTP traffic</vt:lpstr>
      <vt:lpstr>Authorization for TCP traffic</vt:lpstr>
      <vt:lpstr>Authorization Deny policies</vt:lpstr>
      <vt:lpstr>Authorization Deny policies</vt:lpstr>
      <vt:lpstr>Authorization on Ingress Gateway</vt:lpstr>
      <vt:lpstr>Authorization on Ingress Gateway</vt:lpstr>
      <vt:lpstr>Observability</vt:lpstr>
      <vt:lpstr>BookInfo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2020-03-19T07:46:34Z</dcterms:created>
  <dcterms:modified xsi:type="dcterms:W3CDTF">2020-04-19T16:27:10Z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