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5" r:id="rId6"/>
    <p:sldId id="288" r:id="rId7"/>
    <p:sldId id="344" r:id="rId8"/>
    <p:sldId id="345" r:id="rId9"/>
    <p:sldId id="332" r:id="rId10"/>
    <p:sldId id="297" r:id="rId11"/>
    <p:sldId id="333" r:id="rId12"/>
    <p:sldId id="350" r:id="rId13"/>
    <p:sldId id="351" r:id="rId14"/>
    <p:sldId id="346" r:id="rId15"/>
    <p:sldId id="347" r:id="rId16"/>
    <p:sldId id="348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35"/>
            <p14:sldId id="288"/>
            <p14:sldId id="344"/>
            <p14:sldId id="345"/>
            <p14:sldId id="332"/>
            <p14:sldId id="297"/>
            <p14:sldId id="333"/>
            <p14:sldId id="350"/>
            <p14:sldId id="351"/>
            <p14:sldId id="346"/>
            <p14:sldId id="347"/>
            <p14:sldId id="348"/>
            <p14:sldId id="349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6D2B19"/>
    <a:srgbClr val="D24726"/>
    <a:srgbClr val="404040"/>
    <a:srgbClr val="FF9B45"/>
    <a:srgbClr val="DD462F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79" autoAdjust="0"/>
  </p:normalViewPr>
  <p:slideViewPr>
    <p:cSldViewPr snapToGrid="0">
      <p:cViewPr varScale="1">
        <p:scale>
          <a:sx n="60" d="100"/>
          <a:sy n="60" d="100"/>
        </p:scale>
        <p:origin x="9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84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5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9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plane is composed of a set of intelligent proxies (Envoy) deployed as sidecars. </a:t>
            </a:r>
          </a:p>
          <a:p>
            <a:endParaRPr lang="en-US" dirty="0"/>
          </a:p>
          <a:p>
            <a:r>
              <a:rPr lang="en-US" dirty="0"/>
              <a:t>Primary Responsibilities of the Sidecar Proxy: </a:t>
            </a:r>
            <a:br>
              <a:rPr lang="en-US" dirty="0"/>
            </a:br>
            <a:r>
              <a:rPr lang="en-US" dirty="0"/>
              <a:t>Service Discovery, Load Balancing, Authentication and Authorization, Request Tracing, Traffic Management, Fault Injection, Rate Limiting, Observability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0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ETCD – IO </a:t>
            </a:r>
          </a:p>
          <a:p>
            <a:r>
              <a:rPr lang="en-US" dirty="0" err="1"/>
              <a:t>Api</a:t>
            </a:r>
            <a:r>
              <a:rPr lang="en-US" dirty="0"/>
              <a:t> Server -  Memory /IO</a:t>
            </a:r>
          </a:p>
          <a:p>
            <a:r>
              <a:rPr lang="en-US" dirty="0"/>
              <a:t>Sch </a:t>
            </a:r>
            <a:r>
              <a:rPr lang="en-US" dirty="0" err="1"/>
              <a:t>Contr</a:t>
            </a:r>
            <a:r>
              <a:rPr lang="en-US" dirty="0"/>
              <a:t>  CPU </a:t>
            </a:r>
            <a:r>
              <a:rPr lang="en-US" dirty="0" err="1"/>
              <a:t>intens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7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FC23E2-D6EC-4D41-A3C1-E7C661F98AED}"/>
              </a:ext>
            </a:extLst>
          </p:cNvPr>
          <p:cNvSpPr txBox="1"/>
          <p:nvPr/>
        </p:nvSpPr>
        <p:spPr>
          <a:xfrm>
            <a:off x="3242933" y="3914775"/>
            <a:ext cx="62094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Package manager for Kubernetes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5967D-5331-45B7-8CA2-DA4F404E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48" y="2139470"/>
            <a:ext cx="1740362" cy="1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4068-EBF3-4CBA-B8DB-95573412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Upgrade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B9223-11B4-4752-A967-89F341CF6B85}"/>
              </a:ext>
            </a:extLst>
          </p:cNvPr>
          <p:cNvSpPr txBox="1"/>
          <p:nvPr/>
        </p:nvSpPr>
        <p:spPr>
          <a:xfrm>
            <a:off x="8027581" y="2360429"/>
            <a:ext cx="29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ghost-</a:t>
            </a:r>
            <a:r>
              <a:rPr lang="en-IN" dirty="0" err="1">
                <a:solidFill>
                  <a:srgbClr val="923922"/>
                </a:solidFill>
              </a:rPr>
              <a:t>values.yaml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15F8-34D0-43DB-A7A4-A31E85F9F244}"/>
              </a:ext>
            </a:extLst>
          </p:cNvPr>
          <p:cNvSpPr txBox="1"/>
          <p:nvPr/>
        </p:nvSpPr>
        <p:spPr>
          <a:xfrm>
            <a:off x="754912" y="250927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helm upgrade --values=</a:t>
            </a:r>
            <a:r>
              <a:rPr lang="en-IN" dirty="0" err="1">
                <a:solidFill>
                  <a:srgbClr val="923922"/>
                </a:solidFill>
              </a:rPr>
              <a:t>values.yaml</a:t>
            </a:r>
            <a:r>
              <a:rPr lang="en-IN" dirty="0">
                <a:solidFill>
                  <a:srgbClr val="923922"/>
                </a:solidFill>
              </a:rPr>
              <a:t> stable/ghost ghost-1587351818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CA7F8-CEA3-493C-9EEA-09EC2C02123B}"/>
              </a:ext>
            </a:extLst>
          </p:cNvPr>
          <p:cNvSpPr txBox="1"/>
          <p:nvPr/>
        </p:nvSpPr>
        <p:spPr>
          <a:xfrm>
            <a:off x="744279" y="3402408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helm</a:t>
            </a:r>
            <a:r>
              <a:rPr lang="en-IN" dirty="0"/>
              <a:t> </a:t>
            </a:r>
            <a:r>
              <a:rPr lang="en-IN" dirty="0">
                <a:solidFill>
                  <a:srgbClr val="923922"/>
                </a:solidFill>
              </a:rPr>
              <a:t>status ghost-</a:t>
            </a:r>
            <a:r>
              <a:rPr lang="en-IN" dirty="0" err="1">
                <a:solidFill>
                  <a:srgbClr val="923922"/>
                </a:solidFill>
              </a:rPr>
              <a:t>xxxxxxxxx</a:t>
            </a:r>
            <a:endParaRPr lang="en-IN" dirty="0">
              <a:solidFill>
                <a:srgbClr val="923922"/>
              </a:solidFill>
            </a:endParaRPr>
          </a:p>
          <a:p>
            <a:endParaRPr lang="en-IN" dirty="0">
              <a:solidFill>
                <a:srgbClr val="923922"/>
              </a:solidFill>
            </a:endParaRPr>
          </a:p>
          <a:p>
            <a:endParaRPr lang="en-IN" dirty="0">
              <a:solidFill>
                <a:srgbClr val="923922"/>
              </a:solidFill>
            </a:endParaRPr>
          </a:p>
          <a:p>
            <a:r>
              <a:rPr lang="en-IN" dirty="0">
                <a:solidFill>
                  <a:srgbClr val="923922"/>
                </a:solidFill>
              </a:rPr>
              <a:t>helm rollback ghost-1576075187  1</a:t>
            </a:r>
          </a:p>
          <a:p>
            <a:endParaRPr lang="en-IN" dirty="0">
              <a:solidFill>
                <a:srgbClr val="923922"/>
              </a:solidFill>
            </a:endParaRPr>
          </a:p>
          <a:p>
            <a:endParaRPr lang="en-IN" dirty="0">
              <a:solidFill>
                <a:srgbClr val="923922"/>
              </a:solidFill>
            </a:endParaRPr>
          </a:p>
          <a:p>
            <a:r>
              <a:rPr lang="en-IN" dirty="0">
                <a:solidFill>
                  <a:srgbClr val="923922"/>
                </a:solidFill>
              </a:rPr>
              <a:t>helm uninstall ghost-1576075187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BAAA2-CCA6-4270-9205-A4759D66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12" y="3126362"/>
            <a:ext cx="4410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21D9-62BF-4F8E-BACA-9D0F0416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534FD-B077-4686-A82B-DB3E9C4A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57" y="2015642"/>
            <a:ext cx="5062286" cy="35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6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C04F-A55D-4EED-B394-2485D3EC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1E1C1-3C30-409D-83E6-ADA5762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50" y="2011768"/>
            <a:ext cx="7172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507A-0861-41F8-88FE-27FFD6A3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D59B-04A9-4C40-9B14-A31F53DC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51" y="1957277"/>
            <a:ext cx="7496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105F-70F7-4583-A635-1738EAD0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C59E3-E027-4A7B-9238-DF0DDCF1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86" y="2215670"/>
            <a:ext cx="6410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3CA2-D7EA-4B64-9428-738EEFA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3922"/>
                </a:solidFill>
                <a:latin typeface="+mn-lt"/>
                <a:ea typeface="+mn-ea"/>
                <a:cs typeface="+mn-cs"/>
              </a:rPr>
              <a:t>Helm Introduction</a:t>
            </a:r>
            <a:endParaRPr lang="en-IN" sz="2400" dirty="0">
              <a:solidFill>
                <a:srgbClr val="92392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3A880-284C-4E8E-A15C-2030CA59007F}"/>
              </a:ext>
            </a:extLst>
          </p:cNvPr>
          <p:cNvSpPr txBox="1"/>
          <p:nvPr/>
        </p:nvSpPr>
        <p:spPr>
          <a:xfrm>
            <a:off x="1212109" y="2711307"/>
            <a:ext cx="53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Package Manager to Kubernetes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9" name="Picture 8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DE6CB7BF-9DE9-447C-9428-E99598D27E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9" y="2778332"/>
            <a:ext cx="257098" cy="257098"/>
          </a:xfrm>
          <a:prstGeom prst="rect">
            <a:avLst/>
          </a:prstGeom>
        </p:spPr>
      </p:pic>
      <p:pic>
        <p:nvPicPr>
          <p:cNvPr id="10" name="Picture 9" descr="Arrow pointing right with a hyperlink to the PowerPoint team blog. Select the image to visit the PowerPoint team blog 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6B6E8FCB-538E-4404-85AB-D0D357AD7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4" y="3749445"/>
            <a:ext cx="257098" cy="2570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46172-2B1D-4FEC-9CDC-3935CC515071}"/>
              </a:ext>
            </a:extLst>
          </p:cNvPr>
          <p:cNvSpPr txBox="1"/>
          <p:nvPr/>
        </p:nvSpPr>
        <p:spPr>
          <a:xfrm>
            <a:off x="1194386" y="3661151"/>
            <a:ext cx="104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Makes it easier to deploy applications and services which are highly repeatable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3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9350-2F55-4F04-B038-B1E1B9BE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923922"/>
                </a:solidFill>
                <a:latin typeface="+mn-lt"/>
                <a:ea typeface="+mn-ea"/>
                <a:cs typeface="+mn-cs"/>
              </a:rPr>
              <a:t>Problem statement? </a:t>
            </a:r>
            <a:endParaRPr lang="en-IN" sz="2400" dirty="0">
              <a:solidFill>
                <a:srgbClr val="92392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A2E5D-9C7A-4D56-8269-5C9D7A055991}"/>
              </a:ext>
            </a:extLst>
          </p:cNvPr>
          <p:cNvSpPr txBox="1"/>
          <p:nvPr/>
        </p:nvSpPr>
        <p:spPr>
          <a:xfrm>
            <a:off x="616688" y="2371062"/>
            <a:ext cx="5124894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3922"/>
                </a:solidFill>
              </a:rPr>
              <a:t>How to manage the configuration part of the application by separating them out from the template?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7A2F28-1B2E-4D8A-9D3D-A5F3B847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61" y="2169043"/>
            <a:ext cx="2684550" cy="2764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372DCD-E727-4748-870A-5AF156056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431" y="1728867"/>
            <a:ext cx="2879481" cy="38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2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9350-2F55-4F04-B038-B1E1B9BE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923922"/>
                </a:solidFill>
                <a:latin typeface="+mn-lt"/>
                <a:ea typeface="+mn-ea"/>
                <a:cs typeface="+mn-cs"/>
              </a:rPr>
              <a:t>Helm </a:t>
            </a:r>
            <a:endParaRPr lang="en-IN" sz="2400" dirty="0">
              <a:solidFill>
                <a:srgbClr val="92392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A2E5D-9C7A-4D56-8269-5C9D7A055991}"/>
              </a:ext>
            </a:extLst>
          </p:cNvPr>
          <p:cNvSpPr txBox="1"/>
          <p:nvPr/>
        </p:nvSpPr>
        <p:spPr>
          <a:xfrm>
            <a:off x="616687" y="2541185"/>
            <a:ext cx="6251946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3922"/>
                </a:solidFill>
              </a:rPr>
              <a:t>Configuration which defines the values for the YAML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010FF-A0BD-4569-9C37-9A7187E075C5}"/>
              </a:ext>
            </a:extLst>
          </p:cNvPr>
          <p:cNvSpPr txBox="1"/>
          <p:nvPr/>
        </p:nvSpPr>
        <p:spPr>
          <a:xfrm>
            <a:off x="641494" y="3374070"/>
            <a:ext cx="899160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3922"/>
                </a:solidFill>
              </a:rPr>
              <a:t>Template -  Consists of all files which we are gong to be templating 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9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9350-2F55-4F04-B038-B1E1B9BE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923922"/>
                </a:solidFill>
                <a:latin typeface="+mn-lt"/>
                <a:ea typeface="+mn-ea"/>
                <a:cs typeface="+mn-cs"/>
              </a:rPr>
              <a:t>Helm </a:t>
            </a:r>
            <a:endParaRPr lang="en-IN" sz="2400" dirty="0">
              <a:solidFill>
                <a:srgbClr val="92392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A2E5D-9C7A-4D56-8269-5C9D7A055991}"/>
              </a:ext>
            </a:extLst>
          </p:cNvPr>
          <p:cNvSpPr txBox="1"/>
          <p:nvPr/>
        </p:nvSpPr>
        <p:spPr>
          <a:xfrm>
            <a:off x="733646" y="2541185"/>
            <a:ext cx="6251946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3922"/>
                </a:solidFill>
              </a:rPr>
              <a:t>Helm install </a:t>
            </a:r>
            <a:r>
              <a:rPr lang="en-US" dirty="0" err="1">
                <a:solidFill>
                  <a:srgbClr val="923922"/>
                </a:solidFill>
              </a:rPr>
              <a:t>mynginx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010FF-A0BD-4569-9C37-9A7187E075C5}"/>
              </a:ext>
            </a:extLst>
          </p:cNvPr>
          <p:cNvSpPr txBox="1"/>
          <p:nvPr/>
        </p:nvSpPr>
        <p:spPr>
          <a:xfrm>
            <a:off x="641494" y="3374070"/>
            <a:ext cx="591879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923922"/>
                </a:solidFill>
              </a:rPr>
              <a:t>Helm upgrade </a:t>
            </a:r>
            <a:r>
              <a:rPr lang="en-US" dirty="0" err="1">
                <a:solidFill>
                  <a:srgbClr val="923922"/>
                </a:solidFill>
              </a:rPr>
              <a:t>mynginx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9B718-593E-4603-BC82-FFC4F7AE0211}"/>
              </a:ext>
            </a:extLst>
          </p:cNvPr>
          <p:cNvSpPr txBox="1"/>
          <p:nvPr/>
        </p:nvSpPr>
        <p:spPr>
          <a:xfrm>
            <a:off x="655668" y="4281383"/>
            <a:ext cx="591879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923922"/>
                </a:solidFill>
              </a:rPr>
              <a:t>Helm rollback </a:t>
            </a:r>
            <a:r>
              <a:rPr lang="en-US" dirty="0" err="1">
                <a:solidFill>
                  <a:srgbClr val="923922"/>
                </a:solidFill>
              </a:rPr>
              <a:t>mynginx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592-EF45-4BBE-ADA6-72A04FF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923922"/>
                </a:solidFill>
                <a:latin typeface="+mn-lt"/>
                <a:ea typeface="+mn-ea"/>
                <a:cs typeface="+mn-cs"/>
              </a:rPr>
              <a:t>Templates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B5AB1-27DF-4D0F-9A01-E72AC5E15CC9}"/>
              </a:ext>
            </a:extLst>
          </p:cNvPr>
          <p:cNvSpPr txBox="1"/>
          <p:nvPr/>
        </p:nvSpPr>
        <p:spPr>
          <a:xfrm>
            <a:off x="765540" y="2679398"/>
            <a:ext cx="6794209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3922"/>
                </a:solidFill>
              </a:rPr>
              <a:t>Helm finds the YAML definitions for your Services, Deployments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3922"/>
                </a:solidFill>
              </a:rPr>
              <a:t>and other Kubernetes objects from the templates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9592-EF45-4BBE-ADA6-72A04FF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Helm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DF2E5-69C3-49DB-962E-6E98E253187C}"/>
              </a:ext>
            </a:extLst>
          </p:cNvPr>
          <p:cNvSpPr txBox="1"/>
          <p:nvPr/>
        </p:nvSpPr>
        <p:spPr>
          <a:xfrm>
            <a:off x="718279" y="2262962"/>
            <a:ext cx="1058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Helm Charts are source trees that contain a self-descriptor file, </a:t>
            </a:r>
            <a:r>
              <a:rPr lang="en-US" dirty="0" err="1">
                <a:solidFill>
                  <a:srgbClr val="923922"/>
                </a:solidFill>
              </a:rPr>
              <a:t>Chart.yaml</a:t>
            </a:r>
            <a:r>
              <a:rPr lang="en-US" dirty="0">
                <a:solidFill>
                  <a:srgbClr val="923922"/>
                </a:solidFill>
              </a:rPr>
              <a:t>, and one or more templates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B53D0-B2F5-4386-9789-32D2E50797F8}"/>
              </a:ext>
            </a:extLst>
          </p:cNvPr>
          <p:cNvSpPr txBox="1"/>
          <p:nvPr/>
        </p:nvSpPr>
        <p:spPr>
          <a:xfrm>
            <a:off x="718279" y="3391115"/>
            <a:ext cx="1058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Templates are Kubernetes manifest files that describe the resources you want to have on the cluster.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ED28-9C01-4CE8-AB31-F8AF7375B963}"/>
              </a:ext>
            </a:extLst>
          </p:cNvPr>
          <p:cNvSpPr txBox="1"/>
          <p:nvPr/>
        </p:nvSpPr>
        <p:spPr>
          <a:xfrm>
            <a:off x="750759" y="4590733"/>
            <a:ext cx="1058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Helm chart packages all of Kubernetes manifests and also provides the version tag. </a:t>
            </a:r>
          </a:p>
          <a:p>
            <a:r>
              <a:rPr lang="en-US" dirty="0">
                <a:solidFill>
                  <a:srgbClr val="923922"/>
                </a:solidFill>
              </a:rPr>
              <a:t>Helm provides Go-Template syntax for you. You can configure all the values, inject to manifests when deploying to the cluster.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1DAF-19E7-45C4-94B4-6580B804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3922"/>
                </a:solidFill>
              </a:rPr>
              <a:t>Helm Charts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77DD-232E-42EB-B781-8A01C215B33B}"/>
              </a:ext>
            </a:extLst>
          </p:cNvPr>
          <p:cNvSpPr txBox="1"/>
          <p:nvPr/>
        </p:nvSpPr>
        <p:spPr>
          <a:xfrm>
            <a:off x="752036" y="2621934"/>
            <a:ext cx="76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Helm charts are the software packaging format for Helm.</a:t>
            </a:r>
            <a:endParaRPr lang="en-IN" dirty="0">
              <a:solidFill>
                <a:srgbClr val="92392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42168-0C55-4DF6-BDFD-C18499B68877}"/>
              </a:ext>
            </a:extLst>
          </p:cNvPr>
          <p:cNvSpPr txBox="1"/>
          <p:nvPr/>
        </p:nvSpPr>
        <p:spPr>
          <a:xfrm>
            <a:off x="708510" y="3655885"/>
            <a:ext cx="56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3922"/>
                </a:solidFill>
              </a:rPr>
              <a:t>Specifies a file and directory structure that you follow when packaging your manifests</a:t>
            </a:r>
            <a:endParaRPr lang="en-IN" dirty="0">
              <a:solidFill>
                <a:srgbClr val="92392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E1B3A-A2EA-4788-A4B0-D6D7F8F1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34" y="2066925"/>
            <a:ext cx="3876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4068-EBF3-4CBA-B8DB-95573412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Install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B9223-11B4-4752-A967-89F341CF6B85}"/>
              </a:ext>
            </a:extLst>
          </p:cNvPr>
          <p:cNvSpPr txBox="1"/>
          <p:nvPr/>
        </p:nvSpPr>
        <p:spPr>
          <a:xfrm>
            <a:off x="8027581" y="2360429"/>
            <a:ext cx="29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ghost-</a:t>
            </a:r>
            <a:r>
              <a:rPr lang="en-IN" dirty="0" err="1"/>
              <a:t>values.yaml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715F8-34D0-43DB-A7A4-A31E85F9F244}"/>
              </a:ext>
            </a:extLst>
          </p:cNvPr>
          <p:cNvSpPr txBox="1"/>
          <p:nvPr/>
        </p:nvSpPr>
        <p:spPr>
          <a:xfrm>
            <a:off x="754912" y="304090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helm install --values=ghost-</a:t>
            </a:r>
            <a:r>
              <a:rPr lang="en-IN" dirty="0" err="1">
                <a:solidFill>
                  <a:srgbClr val="923922"/>
                </a:solidFill>
              </a:rPr>
              <a:t>values.yaml</a:t>
            </a:r>
            <a:r>
              <a:rPr lang="en-IN" dirty="0">
                <a:solidFill>
                  <a:srgbClr val="923922"/>
                </a:solidFill>
              </a:rPr>
              <a:t> stable/ghost --generate-name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CB0A8-2FF1-43BE-AC2F-778F37F0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6" y="2948921"/>
            <a:ext cx="426720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9CA7F8-CEA3-493C-9EEA-09EC2C02123B}"/>
              </a:ext>
            </a:extLst>
          </p:cNvPr>
          <p:cNvSpPr txBox="1"/>
          <p:nvPr/>
        </p:nvSpPr>
        <p:spPr>
          <a:xfrm>
            <a:off x="797442" y="4104167"/>
            <a:ext cx="602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3922"/>
                </a:solidFill>
              </a:rPr>
              <a:t>helm</a:t>
            </a:r>
            <a:r>
              <a:rPr lang="en-IN" dirty="0"/>
              <a:t> </a:t>
            </a:r>
            <a:r>
              <a:rPr lang="en-IN" dirty="0">
                <a:solidFill>
                  <a:srgbClr val="923922"/>
                </a:solidFill>
              </a:rPr>
              <a:t>status ghost-</a:t>
            </a:r>
            <a:r>
              <a:rPr lang="en-IN" dirty="0" err="1">
                <a:solidFill>
                  <a:srgbClr val="923922"/>
                </a:solidFill>
              </a:rPr>
              <a:t>xxxxxxxxx</a:t>
            </a:r>
            <a:endParaRPr lang="en-IN" dirty="0">
              <a:solidFill>
                <a:srgbClr val="923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2031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317</Words>
  <Application>Microsoft Office PowerPoint</Application>
  <PresentationFormat>Widescreen</PresentationFormat>
  <Paragraphs>57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PowerPoint Presentation</vt:lpstr>
      <vt:lpstr>Helm Introduction</vt:lpstr>
      <vt:lpstr>Problem statement? </vt:lpstr>
      <vt:lpstr>Helm </vt:lpstr>
      <vt:lpstr>Helm </vt:lpstr>
      <vt:lpstr>Templates</vt:lpstr>
      <vt:lpstr>Helm</vt:lpstr>
      <vt:lpstr>Helm Charts</vt:lpstr>
      <vt:lpstr>Helm Install</vt:lpstr>
      <vt:lpstr>Helm Upgrade</vt:lpstr>
      <vt:lpstr>Kubernetes </vt:lpstr>
      <vt:lpstr>Kubernetes </vt:lpstr>
      <vt:lpstr>Kubernetes</vt:lpstr>
      <vt:lpstr>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2020-03-19T07:46:34Z</dcterms:created>
  <dcterms:modified xsi:type="dcterms:W3CDTF">2020-04-20T03:19:35Z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