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302" r:id="rId4"/>
    <p:sldId id="300" r:id="rId5"/>
    <p:sldId id="303" r:id="rId6"/>
    <p:sldId id="304" r:id="rId7"/>
    <p:sldId id="305" r:id="rId8"/>
    <p:sldId id="301" r:id="rId9"/>
    <p:sldId id="312" r:id="rId10"/>
    <p:sldId id="314" r:id="rId11"/>
    <p:sldId id="307" r:id="rId12"/>
    <p:sldId id="308" r:id="rId13"/>
    <p:sldId id="309" r:id="rId14"/>
    <p:sldId id="310" r:id="rId15"/>
    <p:sldId id="313" r:id="rId16"/>
    <p:sldId id="311" r:id="rId17"/>
    <p:sldId id="317" r:id="rId18"/>
    <p:sldId id="289" r:id="rId19"/>
    <p:sldId id="318" r:id="rId20"/>
    <p:sldId id="258" r:id="rId21"/>
    <p:sldId id="319" r:id="rId22"/>
    <p:sldId id="315" r:id="rId23"/>
    <p:sldId id="316" r:id="rId24"/>
    <p:sldId id="291" r:id="rId25"/>
    <p:sldId id="3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9DB15C-EBC6-4F90-A64B-3E7F136F43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10AAF-F4AB-4CD7-A133-6547396E3E1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A02498-0CEE-4DB4-BDD7-813DF6F97D4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4/13/2020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3FC-C63E-4256-875E-B86C927F4BA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F02E0-59D0-4895-8607-A6933C55CF2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CCD038-B5D8-469C-B314-6FFA9D67D37D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09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1FA6FD-BC3D-4ABA-B56C-516FFAE860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FA952-9A5E-4E0D-ACC1-A9D14403F4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B36FB4B-57A6-4431-A0D0-EADA3247709F}" type="datetime1">
              <a:rPr lang="en-US"/>
              <a:pPr lvl="0"/>
              <a:t>4/13/2020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6DB00D-E13B-423F-B8EF-2C8129E0F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B5FA60-A73D-47CC-B27E-9D6E7D41F4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068C-E731-4431-BFF1-A9713F55E5E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0F98-5CDD-4525-9007-B09D8F0313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7BB77DB-12F9-4846-888C-ACA8298A9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BAD64-5052-4B7A-BD82-1B988012C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D0AF-D5A7-4EDA-AA8F-A104BBF14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58E4-3CB3-4023-9334-3DACCF760D3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32E5C-056B-422B-B049-F54B1A0190E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06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58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76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16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665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941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64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C945A-1648-47C3-95FF-DAEA61B30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EBD76-EE97-4104-A4B4-3C037EC39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5419-024F-4010-8EAD-66A06BE6687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538144-6F70-447A-9505-5AF883364F77}" type="slidenum">
              <a:t>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C945A-1648-47C3-95FF-DAEA61B30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EBD76-EE97-4104-A4B4-3C037EC39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5419-024F-4010-8EAD-66A06BE6687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538144-6F70-447A-9505-5AF883364F77}" type="slidenum">
              <a:t>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505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34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98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8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35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0513C-B458-4C52-9C07-C72240C82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D9B44-9882-43BB-B8CC-1E72D609FA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592C-F7C2-43AE-A977-3FF96443146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7629E2-141E-498B-9F04-C3ACB3EF6765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1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5499B43-6585-40E6-8E3B-1B8F9BFF5273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FC27DE-9C7C-4A67-90CA-52DF50AC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215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B416775-D4C5-40E1-A5B2-E7512F565DF7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B3A903A-7CC8-4751-83CA-C75AB6BBB6C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8B4728D-CC78-4BB0-93EF-90B920341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8348F7-E4F6-47DB-ADC5-4071F506049C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62329DB-C5E3-4200-8B94-D4D0760281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A49643-77A0-4E51-8FE2-22C8421C6135}" type="datetime1">
              <a:rPr lang="en-US"/>
              <a:pPr lvl="0"/>
              <a:t>4/13/2020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CD21763-ADCF-4B9D-9F66-2AD0E8519F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D21346-9714-4F32-B17F-E39AA89262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5E635C7-B7DD-4A28-9845-9FDC7CFCF0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93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A5FDDFB-A827-443F-B7BB-C932CBADB8FC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E429194-258C-43C1-B006-6D0EDAF43094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539E89-E9EA-4272-BEBE-401429486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FE80F1F-8F64-4635-8E7B-21700C3FFC4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471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6C6A31D-D1C0-4068-9DB7-2AA70B4E6710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2397F22-0E8F-47B4-879D-B8EB68570173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8D9BB14-514C-479C-9D45-4F5181DCDC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4513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B334A6CD-BCB5-4301-B2D5-CB8962CE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"/>
          <a:stretch>
            <a:fillRect/>
          </a:stretch>
        </p:blipFill>
        <p:spPr>
          <a:xfrm>
            <a:off x="269034" y="4801395"/>
            <a:ext cx="11653936" cy="17862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9CFF-CEE2-4921-B9D8-CFE9C24248D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90860" y="1507068"/>
            <a:ext cx="3192380" cy="4669895"/>
          </a:xfrm>
        </p:spPr>
        <p:txBody>
          <a:bodyPr anchor="ctr"/>
          <a:lstStyle>
            <a:lvl1pPr marL="0" indent="0">
              <a:lnSpc>
                <a:spcPct val="150000"/>
              </a:lnSpc>
              <a:spcAft>
                <a:spcPts val="1200"/>
              </a:spcAft>
              <a:buSzPct val="25000"/>
              <a:buFont typeface="Segoe UI" pitchFamily="34"/>
              <a:buChar char=" "/>
              <a:defRPr sz="1200"/>
            </a:lvl1pPr>
            <a:lvl2pPr marL="401641" indent="7936">
              <a:spcBef>
                <a:spcPts val="600"/>
              </a:spcBef>
              <a:spcAft>
                <a:spcPts val="1200"/>
              </a:spcAft>
              <a:buFont typeface="Segoe UI" pitchFamily="34"/>
              <a:buChar char=" 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A62DA8-97A3-4BE1-BDBD-674EBC9B961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95539" y="1507068"/>
            <a:ext cx="7143905" cy="4669895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itchFamily="34"/>
              <a:buChar char=" "/>
              <a:defRPr sz="1200"/>
            </a:lvl1pPr>
            <a:lvl2pPr marL="401641" indent="7936">
              <a:spcBef>
                <a:spcPts val="600"/>
              </a:spcBef>
              <a:spcAft>
                <a:spcPts val="1200"/>
              </a:spcAft>
              <a:buFont typeface="Segoe UI" pitchFamily="34"/>
              <a:buChar char=" 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2334C9AB-0857-4301-A8CD-033E7BC3F7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1036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7886E78-17E6-47C3-9E90-16EB440180BF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D4B10F4A-2154-45CE-81EA-283939A56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B3473A-D10B-4D71-A0ED-F9C587B12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6A060C-28FD-44EC-A2D2-91A9503116F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49847602-E0C2-4907-8736-10EDE9F96A7D}" type="datetime1">
              <a:rPr lang="en-US"/>
              <a:pPr lvl="0"/>
              <a:t>4/13/2020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F0A370-C65F-4E1F-89E4-18AA130565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01DB7B-C2AF-41A3-AEAB-1043A3155AB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5D26FE35-A289-494C-A88D-F188F20B053A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8F717E-914B-4589-BCFA-3D9C2E3E9A8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openshift.com/enterprise/3.1/dev_guide/persistent_volumes.html#dev-guide-persistent-volum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2E9E-231D-4F81-8F91-152595B87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93205"/>
            <a:ext cx="10515600" cy="1458716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Namespaces 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7627082E-40D8-4E7D-A617-1EC95D7786D3}"/>
              </a:ext>
            </a:extLst>
          </p:cNvPr>
          <p:cNvSpPr txBox="1"/>
          <p:nvPr/>
        </p:nvSpPr>
        <p:spPr>
          <a:xfrm>
            <a:off x="861448" y="2481471"/>
            <a:ext cx="9933239" cy="110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Can maintain copies of the same objects, with the same names, in app life cycle environment</a:t>
            </a:r>
          </a:p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For Exp: -  DEV, STAGING, PROD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209D802-7DD6-4EAB-BA9B-E857527B5CB4}"/>
              </a:ext>
            </a:extLst>
          </p:cNvPr>
          <p:cNvSpPr txBox="1"/>
          <p:nvPr/>
        </p:nvSpPr>
        <p:spPr>
          <a:xfrm>
            <a:off x="861448" y="3886022"/>
            <a:ext cx="9933239" cy="917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Easily apply policies to specific slices of your cluster</a:t>
            </a:r>
          </a:p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For Exp:- </a:t>
            </a:r>
            <a:r>
              <a:rPr lang="en-US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ResourceQuota</a:t>
            </a: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 Network Policy </a:t>
            </a:r>
            <a:r>
              <a:rPr lang="en-US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</a:t>
            </a:r>
            <a:endParaRPr lang="en-US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5A02B-55C0-40CF-A2A8-FE450C2F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62" y="3156677"/>
            <a:ext cx="3133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Resource Limits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D0E16-86E9-4202-81DE-D384AF9A9A71}"/>
              </a:ext>
            </a:extLst>
          </p:cNvPr>
          <p:cNvSpPr txBox="1"/>
          <p:nvPr/>
        </p:nvSpPr>
        <p:spPr>
          <a:xfrm>
            <a:off x="683047" y="2809305"/>
            <a:ext cx="7138930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Requests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are what the container is guaranteed to get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Limits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make sure a container never goes above a certain value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AE76-6D71-4B27-BFE0-F572BB68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189" y="1516263"/>
            <a:ext cx="2771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1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Resource Quotas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F7B56-35BF-45B6-8896-1FD81289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227" y="2670482"/>
            <a:ext cx="2971800" cy="221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D2C16-EFEE-4866-82A5-DC9256800D4E}"/>
              </a:ext>
            </a:extLst>
          </p:cNvPr>
          <p:cNvSpPr txBox="1"/>
          <p:nvPr/>
        </p:nvSpPr>
        <p:spPr>
          <a:xfrm>
            <a:off x="749147" y="2054929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requests.cpu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is the maximum combined CPU requests in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millicores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for all the containers in the Namespace.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9F488-DB8F-4D81-B82C-03CC95E31A86}"/>
              </a:ext>
            </a:extLst>
          </p:cNvPr>
          <p:cNvSpPr txBox="1"/>
          <p:nvPr/>
        </p:nvSpPr>
        <p:spPr>
          <a:xfrm>
            <a:off x="758326" y="4124270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requests.memory</a:t>
            </a:r>
            <a:r>
              <a:rPr lang="en-US" kern="0" dirty="0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is the maximum combined Memory requests for all the containers in the Namespace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54761-12BD-4F38-88C2-591E05F11AF2}"/>
              </a:ext>
            </a:extLst>
          </p:cNvPr>
          <p:cNvSpPr txBox="1"/>
          <p:nvPr/>
        </p:nvSpPr>
        <p:spPr>
          <a:xfrm>
            <a:off x="800556" y="5135984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limits.memory</a:t>
            </a:r>
            <a:r>
              <a:rPr lang="en-US" kern="0" dirty="0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is the maximum combined Memory </a:t>
            </a: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limits</a:t>
            </a:r>
            <a:r>
              <a:rPr lang="en-IN" dirty="0"/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for all the containers in the Namespace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EF50E-D881-4B12-A3E0-F454AD928B8F}"/>
              </a:ext>
            </a:extLst>
          </p:cNvPr>
          <p:cNvSpPr txBox="1"/>
          <p:nvPr/>
        </p:nvSpPr>
        <p:spPr>
          <a:xfrm>
            <a:off x="758326" y="2879360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limits.cpu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is the maximum combined Memory limits for all containers in the Namespace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2994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Limit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2C16-EFEE-4866-82A5-DC9256800D4E}"/>
              </a:ext>
            </a:extLst>
          </p:cNvPr>
          <p:cNvSpPr txBox="1"/>
          <p:nvPr/>
        </p:nvSpPr>
        <p:spPr>
          <a:xfrm>
            <a:off x="749147" y="2715947"/>
            <a:ext cx="64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LimitRange</a:t>
            </a:r>
            <a:r>
              <a:rPr lang="en-US" kern="0" dirty="0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applies to an individual container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EF50E-D881-4B12-A3E0-F454AD928B8F}"/>
              </a:ext>
            </a:extLst>
          </p:cNvPr>
          <p:cNvSpPr txBox="1"/>
          <p:nvPr/>
        </p:nvSpPr>
        <p:spPr>
          <a:xfrm>
            <a:off x="758326" y="3573427"/>
            <a:ext cx="644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Can help prevent people from creating super tiny or super large containers inside the Namespace.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11784-1A2E-4F7A-B313-146BF868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150" y="1497365"/>
            <a:ext cx="2838450" cy="4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Manual POD scheduling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E10BA-1868-4970-942C-929EEA62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65" y="2180363"/>
            <a:ext cx="6791325" cy="2695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CE3E4-BB69-49C3-8B39-F224C20B1249}"/>
              </a:ext>
            </a:extLst>
          </p:cNvPr>
          <p:cNvSpPr txBox="1"/>
          <p:nvPr/>
        </p:nvSpPr>
        <p:spPr>
          <a:xfrm>
            <a:off x="1178805" y="3072733"/>
            <a:ext cx="2930487" cy="37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nodeName</a:t>
            </a:r>
            <a:endParaRPr lang="en-IN" kern="0" dirty="0">
              <a:solidFill>
                <a:srgbClr val="286258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2679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init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7BE92-8570-42B6-BCF5-1B5338BA4E19}"/>
              </a:ext>
            </a:extLst>
          </p:cNvPr>
          <p:cNvSpPr txBox="1"/>
          <p:nvPr/>
        </p:nvSpPr>
        <p:spPr>
          <a:xfrm>
            <a:off x="760164" y="2771484"/>
            <a:ext cx="626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Run only once during the startup of the Pod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36C36-F695-4A5C-A174-C86B09B4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063" y="1534980"/>
            <a:ext cx="3922675" cy="48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Preset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7BE92-8570-42B6-BCF5-1B5338BA4E19}"/>
              </a:ext>
            </a:extLst>
          </p:cNvPr>
          <p:cNvSpPr txBox="1"/>
          <p:nvPr/>
        </p:nvSpPr>
        <p:spPr>
          <a:xfrm>
            <a:off x="617174" y="2622014"/>
            <a:ext cx="5398036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Used for injecting common information to all Pods at creation time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9DA3E-BEF3-4784-AEE5-B0D26196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36" y="1729648"/>
            <a:ext cx="5178390" cy="42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508-EEBF-4538-8EB4-C8A1305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DDFD6-19E5-479E-ADDD-90C24875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30" y="2021334"/>
            <a:ext cx="7369194" cy="32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B46-7F6E-40F7-8E78-5E3CEDA8C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1059372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700FE-B2AC-421F-8341-21945B00E2F3}"/>
              </a:ext>
            </a:extLst>
          </p:cNvPr>
          <p:cNvSpPr/>
          <p:nvPr/>
        </p:nvSpPr>
        <p:spPr>
          <a:xfrm>
            <a:off x="1027419" y="4941865"/>
            <a:ext cx="2003459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Block Storage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F408ED-F995-408B-A954-BEDBD2FE3AA5}"/>
              </a:ext>
            </a:extLst>
          </p:cNvPr>
          <p:cNvSpPr/>
          <p:nvPr/>
        </p:nvSpPr>
        <p:spPr>
          <a:xfrm>
            <a:off x="3676445" y="4940155"/>
            <a:ext cx="2234619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NFS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632AC-87A7-4EA8-8682-05E1574018C6}"/>
              </a:ext>
            </a:extLst>
          </p:cNvPr>
          <p:cNvSpPr/>
          <p:nvPr/>
        </p:nvSpPr>
        <p:spPr>
          <a:xfrm>
            <a:off x="6438482" y="4938445"/>
            <a:ext cx="2089074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Object Storage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7B7B2-AD37-4180-8872-6A85F132C415}"/>
              </a:ext>
            </a:extLst>
          </p:cNvPr>
          <p:cNvSpPr/>
          <p:nvPr/>
        </p:nvSpPr>
        <p:spPr>
          <a:xfrm>
            <a:off x="9025859" y="4947013"/>
            <a:ext cx="2089074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Cloud Storage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Arrow: Down 7">
            <a:extLst>
              <a:ext uri="{FF2B5EF4-FFF2-40B4-BE49-F238E27FC236}">
                <a16:creationId xmlns:a16="http://schemas.microsoft.com/office/drawing/2014/main" id="{45645084-0CE4-46B3-BC00-D036D3B00937}"/>
              </a:ext>
            </a:extLst>
          </p:cNvPr>
          <p:cNvSpPr/>
          <p:nvPr/>
        </p:nvSpPr>
        <p:spPr>
          <a:xfrm>
            <a:off x="5517224" y="3359642"/>
            <a:ext cx="832204" cy="1047966"/>
          </a:xfrm>
          <a:custGeom>
            <a:avLst>
              <a:gd name="f0" fmla="val 130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val f7"/>
              <a:gd name="f15" fmla="val f8"/>
              <a:gd name="f16" fmla="pin 0 f1 10800"/>
              <a:gd name="f17" fmla="pin 0 f0 216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1"/>
              <a:gd name="f29" fmla="+- 21600 0 f22"/>
              <a:gd name="f30" fmla="*/ f21 f12 1"/>
              <a:gd name="f31" fmla="*/ f22 f13 1"/>
              <a:gd name="f32" fmla="+- f25 0 f3"/>
              <a:gd name="f33" fmla="+- f26 0 f3"/>
              <a:gd name="f34" fmla="*/ 0 f27 1"/>
              <a:gd name="f35" fmla="*/ 21600 f27 1"/>
              <a:gd name="f36" fmla="*/ f29 f21 1"/>
              <a:gd name="f37" fmla="*/ f28 f12 1"/>
              <a:gd name="f38" fmla="*/ f36 1 10800"/>
              <a:gd name="f39" fmla="*/ f34 1 f27"/>
              <a:gd name="f40" fmla="*/ f35 1 f27"/>
              <a:gd name="f41" fmla="+- f22 f38 0"/>
              <a:gd name="f42" fmla="*/ f39 f13 1"/>
              <a:gd name="f43" fmla="*/ f39 f12 1"/>
              <a:gd name="f44" fmla="*/ f40 f12 1"/>
              <a:gd name="f45" fmla="*/ f41 f13 1"/>
            </a:gdLst>
            <a:ahLst>
              <a:ahXY gdRefX="f1" minX="f7" maxX="f9" gdRefY="f0" minY="f7" maxY="f8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3" y="f31"/>
              </a:cxn>
              <a:cxn ang="f33">
                <a:pos x="f44" y="f31"/>
              </a:cxn>
            </a:cxnLst>
            <a:rect l="f30" t="f42" r="f37" b="f45"/>
            <a:pathLst>
              <a:path w="21600" h="21600">
                <a:moveTo>
                  <a:pt x="f21" y="f7"/>
                </a:moveTo>
                <a:lnTo>
                  <a:pt x="f21" y="f22"/>
                </a:lnTo>
                <a:lnTo>
                  <a:pt x="f7" y="f22"/>
                </a:lnTo>
                <a:lnTo>
                  <a:pt x="f9" y="f8"/>
                </a:lnTo>
                <a:lnTo>
                  <a:pt x="f8" y="f22"/>
                </a:lnTo>
                <a:lnTo>
                  <a:pt x="f28" y="f22"/>
                </a:lnTo>
                <a:lnTo>
                  <a:pt x="f28" y="f7"/>
                </a:lnTo>
                <a:close/>
              </a:path>
            </a:pathLst>
          </a:custGeom>
          <a:solidFill>
            <a:srgbClr val="AFABAB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8907E-830D-4104-A5ED-0EA23B30905A}"/>
              </a:ext>
            </a:extLst>
          </p:cNvPr>
          <p:cNvSpPr txBox="1"/>
          <p:nvPr/>
        </p:nvSpPr>
        <p:spPr>
          <a:xfrm>
            <a:off x="5116525" y="2208943"/>
            <a:ext cx="311306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Standard API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DC3F-11BA-4AFE-A480-9E5F7F96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E0AB1-AD22-43B6-BAD4-080650104F76}"/>
              </a:ext>
            </a:extLst>
          </p:cNvPr>
          <p:cNvSpPr/>
          <p:nvPr/>
        </p:nvSpPr>
        <p:spPr>
          <a:xfrm>
            <a:off x="2505665" y="2517219"/>
            <a:ext cx="735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>
              <a:spcAft>
                <a:spcPts val="60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Abstract details of how storage is provided from how it is consumed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81A1C-3B34-4BFF-8DE3-DD69A16D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05" y="3429000"/>
            <a:ext cx="6590784" cy="20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Jobs and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CronJobs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AD3B9-B397-4562-9219-A051B37C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0" y="1989060"/>
            <a:ext cx="470535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C344BB6-4940-4424-9D7A-5F4C4BB33B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What is Persistent Volume (PV)?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62A32C3-D087-4600-90FB-0C437E6F0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0860" y="1196391"/>
            <a:ext cx="7601448" cy="4980572"/>
          </a:xfrm>
        </p:spPr>
        <p:txBody>
          <a:bodyPr anchor="ctr"/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rgbClr val="7F7F7F"/>
              </a:solidFill>
            </a:endParaRPr>
          </a:p>
          <a:p>
            <a:pPr lvl="0" indent="0">
              <a:spcAft>
                <a:spcPts val="60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Pre Provisioned storage in a Kubernetes cluster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SzPct val="25000"/>
              <a:buFont typeface="Segoe UI" pitchFamily="34"/>
              <a:buChar char=" "/>
            </a:pPr>
            <a:endParaRPr lang="en-US" sz="1500" b="1" dirty="0">
              <a:solidFill>
                <a:srgbClr val="7F7F7F"/>
              </a:solidFill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Represent the backend storage entity that a pod might consume. 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rgbClr val="7F7F7F"/>
              </a:solidFill>
            </a:endParaRPr>
          </a:p>
          <a:p>
            <a:pPr>
              <a:buSzPct val="25000"/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Data can exists beyond the lifecycle of a POD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500" b="1" dirty="0">
              <a:solidFill>
                <a:srgbClr val="7F7F7F"/>
              </a:solidFill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C3A05D9F-8D49-4D1D-8CF1-0185E19E3ED1}"/>
              </a:ext>
            </a:extLst>
          </p:cNvPr>
          <p:cNvSpPr/>
          <p:nvPr/>
        </p:nvSpPr>
        <p:spPr>
          <a:xfrm>
            <a:off x="604436" y="2314977"/>
            <a:ext cx="255839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DDD4E0DD-5F8A-427D-BEC0-637BF6A89D72}"/>
              </a:ext>
            </a:extLst>
          </p:cNvPr>
          <p:cNvSpPr/>
          <p:nvPr/>
        </p:nvSpPr>
        <p:spPr>
          <a:xfrm>
            <a:off x="604436" y="4911772"/>
            <a:ext cx="252813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E6ACDFA9-3D5F-4E9D-9738-8BC86AAFD88A}"/>
              </a:ext>
            </a:extLst>
          </p:cNvPr>
          <p:cNvSpPr/>
          <p:nvPr/>
        </p:nvSpPr>
        <p:spPr>
          <a:xfrm>
            <a:off x="585380" y="3600102"/>
            <a:ext cx="252813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FFDC7-4576-4AE4-A67B-16A6D21C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6715-9A6E-4648-BC9D-4AF73364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4" y="1916935"/>
            <a:ext cx="7175791" cy="38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3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F5A3146-07E2-4599-BACD-E295AC3827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F41546FF-2FF2-4F84-BFBF-5EACE561C742}"/>
              </a:ext>
            </a:extLst>
          </p:cNvPr>
          <p:cNvSpPr txBox="1"/>
          <p:nvPr/>
        </p:nvSpPr>
        <p:spPr>
          <a:xfrm>
            <a:off x="729462" y="1797975"/>
            <a:ext cx="577407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79314-7680-49F6-B667-2EF3CE9CE8DC}"/>
              </a:ext>
            </a:extLst>
          </p:cNvPr>
          <p:cNvSpPr/>
          <p:nvPr/>
        </p:nvSpPr>
        <p:spPr>
          <a:xfrm>
            <a:off x="6123286" y="1739983"/>
            <a:ext cx="4860542" cy="378565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660066"/>
                </a:solidFill>
                <a:uFillTx/>
                <a:latin typeface="Arial Unicode MS"/>
              </a:rPr>
              <a:t>apiVersion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DD2200"/>
                </a:solidFill>
                <a:uFillTx/>
                <a:latin typeface="Arial Unicode MS"/>
              </a:rPr>
              <a:t>v1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kind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 err="1">
                <a:solidFill>
                  <a:srgbClr val="DD2200"/>
                </a:solidFill>
                <a:uFillTx/>
                <a:latin typeface="Arial Unicode MS"/>
              </a:rPr>
              <a:t>PersistentVolume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 Unicode MS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metadata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 Unicode MS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             name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DD2200"/>
                </a:solidFill>
                <a:uFillTx/>
                <a:latin typeface="Arial Unicode MS"/>
              </a:rPr>
              <a:t>pv0003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spec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          </a:t>
            </a: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capacity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storage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DD2200"/>
                </a:solidFill>
                <a:uFillTx/>
                <a:latin typeface="Arial Unicode MS"/>
              </a:rPr>
              <a:t>5Gi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           </a:t>
            </a:r>
            <a:r>
              <a:rPr lang="en-US" sz="1600" b="0" i="0" u="none" strike="noStrike" kern="1200" cap="none" spc="0" baseline="0" dirty="0" err="1">
                <a:solidFill>
                  <a:srgbClr val="660066"/>
                </a:solidFill>
                <a:uFillTx/>
                <a:latin typeface="Arial Unicode MS"/>
              </a:rPr>
              <a:t>accessModes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- </a:t>
            </a:r>
            <a:r>
              <a:rPr lang="en-US" sz="1600" b="0" i="0" u="none" strike="noStrike" kern="1200" cap="none" spc="0" baseline="0" dirty="0" err="1">
                <a:solidFill>
                  <a:srgbClr val="DD2200"/>
                </a:solidFill>
                <a:uFillTx/>
                <a:latin typeface="Arial Unicode MS"/>
              </a:rPr>
              <a:t>ReadWriteOnce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           </a:t>
            </a:r>
            <a:r>
              <a:rPr lang="en-US" sz="1600" b="0" i="0" u="none" strike="noStrike" kern="1200" cap="none" spc="0" baseline="0" dirty="0" err="1">
                <a:solidFill>
                  <a:srgbClr val="660066"/>
                </a:solidFill>
                <a:uFillTx/>
                <a:latin typeface="Arial Unicode MS"/>
              </a:rPr>
              <a:t>persistentVolumeReclaimPolicy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DD2200"/>
                </a:solidFill>
                <a:uFillTx/>
                <a:latin typeface="Arial Unicode MS"/>
              </a:rPr>
              <a:t>Recycle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 Unicode MS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          </a:t>
            </a:r>
            <a:r>
              <a:rPr lang="en-US" sz="1600" b="0" i="0" u="none" strike="noStrike" kern="1200" cap="none" spc="0" baseline="0" dirty="0" err="1">
                <a:solidFill>
                  <a:srgbClr val="660066"/>
                </a:solidFill>
                <a:uFillTx/>
                <a:latin typeface="Arial Unicode MS"/>
              </a:rPr>
              <a:t>nfs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                </a:t>
            </a: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path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DD2200"/>
                </a:solidFill>
                <a:uFillTx/>
                <a:latin typeface="Arial Unicode MS"/>
              </a:rPr>
              <a:t>/</a:t>
            </a:r>
            <a:r>
              <a:rPr lang="en-US" sz="1600" b="0" i="0" u="none" strike="noStrike" kern="1200" cap="none" spc="0" baseline="0" dirty="0" err="1">
                <a:solidFill>
                  <a:srgbClr val="DD2200"/>
                </a:solidFill>
                <a:uFillTx/>
                <a:latin typeface="Arial Unicode MS"/>
              </a:rPr>
              <a:t>tmp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660066"/>
                </a:solidFill>
                <a:uFillTx/>
                <a:latin typeface="Arial Unicode MS"/>
              </a:rPr>
              <a:t>                 server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 Unicode MS"/>
              </a:rPr>
              <a:t>: </a:t>
            </a:r>
            <a:r>
              <a:rPr lang="en-US" sz="1600" b="0" i="0" u="none" strike="noStrike" kern="1200" cap="none" spc="0" baseline="0" dirty="0">
                <a:solidFill>
                  <a:srgbClr val="DD2200"/>
                </a:solidFill>
                <a:uFillTx/>
                <a:latin typeface="Arial Unicode MS"/>
              </a:rPr>
              <a:t>172.17.0.2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31F7FA95-78BC-4828-87BE-0FEF753EC436}"/>
              </a:ext>
            </a:extLst>
          </p:cNvPr>
          <p:cNvSpPr txBox="1"/>
          <p:nvPr/>
        </p:nvSpPr>
        <p:spPr>
          <a:xfrm>
            <a:off x="674377" y="2101408"/>
            <a:ext cx="4912788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Capacity  -  </a:t>
            </a: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storage capacity</a:t>
            </a:r>
            <a:endParaRPr lang="en-US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BF74347-FA6A-4B50-AE16-6BF96832220D}"/>
              </a:ext>
            </a:extLst>
          </p:cNvPr>
          <p:cNvSpPr txBox="1"/>
          <p:nvPr/>
        </p:nvSpPr>
        <p:spPr>
          <a:xfrm>
            <a:off x="683556" y="2870751"/>
            <a:ext cx="5210468" cy="12892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Access Modes   -       </a:t>
            </a:r>
            <a:r>
              <a:rPr lang="en-IN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ReadWriteOnce</a:t>
            </a: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</a:t>
            </a:r>
            <a:r>
              <a:rPr lang="en-IN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ReadOnlyMany</a:t>
            </a:r>
            <a:endParaRPr lang="en-IN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</a:t>
            </a:r>
            <a:r>
              <a:rPr lang="en-IN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ReadWriteMany</a:t>
            </a:r>
            <a:endParaRPr lang="en-US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0808103-755E-4C56-95AB-E537BDA5A5FF}"/>
              </a:ext>
            </a:extLst>
          </p:cNvPr>
          <p:cNvSpPr txBox="1"/>
          <p:nvPr/>
        </p:nvSpPr>
        <p:spPr>
          <a:xfrm>
            <a:off x="674377" y="4396124"/>
            <a:ext cx="5882411" cy="17953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Recycling Policy        Retain (manual reclaim)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Recycle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8B31493-E2D6-4BEB-9CB2-EC09D1B7DE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Dynamic Provisioning of volumes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7AF2DFF-E08F-4E6D-A626-ABE34BEB01D6}"/>
              </a:ext>
            </a:extLst>
          </p:cNvPr>
          <p:cNvSpPr txBox="1"/>
          <p:nvPr/>
        </p:nvSpPr>
        <p:spPr>
          <a:xfrm>
            <a:off x="640471" y="2657292"/>
            <a:ext cx="4636610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Users can request dynamically provisioned storage by including a storage class annotation in their 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persistent volume claim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070B4-BBF2-4AA9-8A56-6B6529D8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0" y="1436861"/>
            <a:ext cx="4524375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08D75-648C-42DC-89FB-4B1A9B98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09" y="3839057"/>
            <a:ext cx="4524375" cy="25708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833FD0B-47DE-46C7-8548-C834165A22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Health Checks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E5083743-411F-43BD-AC65-9D6A8D50CE8B}"/>
              </a:ext>
            </a:extLst>
          </p:cNvPr>
          <p:cNvGrpSpPr/>
          <p:nvPr/>
        </p:nvGrpSpPr>
        <p:grpSpPr>
          <a:xfrm>
            <a:off x="531549" y="2334559"/>
            <a:ext cx="558177" cy="409834"/>
            <a:chOff x="531549" y="1917999"/>
            <a:chExt cx="558177" cy="409834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9A21FA74-1601-4CAA-A0E3-BB730114B63D}"/>
                </a:ext>
              </a:extLst>
            </p:cNvPr>
            <p:cNvSpPr/>
            <p:nvPr/>
          </p:nvSpPr>
          <p:spPr>
            <a:xfrm>
              <a:off x="603193" y="1917999"/>
              <a:ext cx="409834" cy="4098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72040129-EA0A-4F31-8BA7-50E27922D4EA}"/>
                </a:ext>
              </a:extLst>
            </p:cNvPr>
            <p:cNvSpPr txBox="1"/>
            <p:nvPr/>
          </p:nvSpPr>
          <p:spPr>
            <a:xfrm>
              <a:off x="531549" y="1934285"/>
              <a:ext cx="55817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9233AAD-3CD1-4E0A-9916-563EE2632169}"/>
              </a:ext>
            </a:extLst>
          </p:cNvPr>
          <p:cNvSpPr txBox="1"/>
          <p:nvPr/>
        </p:nvSpPr>
        <p:spPr>
          <a:xfrm>
            <a:off x="1056516" y="2374747"/>
            <a:ext cx="10007724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Liveness</a:t>
            </a:r>
            <a:r>
              <a:rPr lang="en-IN" sz="12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  Probe   -  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uses liveness probes to know when to restart a container</a:t>
            </a:r>
          </a:p>
        </p:txBody>
      </p:sp>
      <p:sp>
        <p:nvSpPr>
          <p:cNvPr id="8" name="Oval 33" descr="Small circle">
            <a:extLst>
              <a:ext uri="{FF2B5EF4-FFF2-40B4-BE49-F238E27FC236}">
                <a16:creationId xmlns:a16="http://schemas.microsoft.com/office/drawing/2014/main" id="{454C9476-1D94-449D-AFD0-C34E8E23B0ED}"/>
              </a:ext>
            </a:extLst>
          </p:cNvPr>
          <p:cNvSpPr/>
          <p:nvPr/>
        </p:nvSpPr>
        <p:spPr>
          <a:xfrm>
            <a:off x="582646" y="3619909"/>
            <a:ext cx="409834" cy="409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FA3F712C-123D-48F0-9E8A-EA105E861023}"/>
              </a:ext>
            </a:extLst>
          </p:cNvPr>
          <p:cNvSpPr txBox="1"/>
          <p:nvPr/>
        </p:nvSpPr>
        <p:spPr>
          <a:xfrm>
            <a:off x="1035968" y="3660097"/>
            <a:ext cx="10180671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Readiness Probe  - 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to decide when the container is available for accepting traffic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833FD0B-47DE-46C7-8548-C834165A22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Health Checks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E5083743-411F-43BD-AC65-9D6A8D50CE8B}"/>
              </a:ext>
            </a:extLst>
          </p:cNvPr>
          <p:cNvGrpSpPr/>
          <p:nvPr/>
        </p:nvGrpSpPr>
        <p:grpSpPr>
          <a:xfrm>
            <a:off x="629092" y="2448559"/>
            <a:ext cx="409834" cy="295833"/>
            <a:chOff x="531549" y="1917999"/>
            <a:chExt cx="558177" cy="409834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9A21FA74-1601-4CAA-A0E3-BB730114B63D}"/>
                </a:ext>
              </a:extLst>
            </p:cNvPr>
            <p:cNvSpPr/>
            <p:nvPr/>
          </p:nvSpPr>
          <p:spPr>
            <a:xfrm>
              <a:off x="603193" y="1917999"/>
              <a:ext cx="409834" cy="4098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72040129-EA0A-4F31-8BA7-50E27922D4EA}"/>
                </a:ext>
              </a:extLst>
            </p:cNvPr>
            <p:cNvSpPr txBox="1"/>
            <p:nvPr/>
          </p:nvSpPr>
          <p:spPr>
            <a:xfrm>
              <a:off x="531549" y="1934285"/>
              <a:ext cx="55817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9233AAD-3CD1-4E0A-9916-563EE2632169}"/>
              </a:ext>
            </a:extLst>
          </p:cNvPr>
          <p:cNvSpPr txBox="1"/>
          <p:nvPr/>
        </p:nvSpPr>
        <p:spPr>
          <a:xfrm>
            <a:off x="1056516" y="2374747"/>
            <a:ext cx="5994752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initialDelaySeconds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- </a:t>
            </a:r>
            <a:r>
              <a:rPr lang="en-US" sz="14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How long to wait before sending a probe after a container starts.</a:t>
            </a:r>
          </a:p>
        </p:txBody>
      </p:sp>
      <p:sp>
        <p:nvSpPr>
          <p:cNvPr id="8" name="Oval 33" descr="Small circle">
            <a:extLst>
              <a:ext uri="{FF2B5EF4-FFF2-40B4-BE49-F238E27FC236}">
                <a16:creationId xmlns:a16="http://schemas.microsoft.com/office/drawing/2014/main" id="{454C9476-1D94-449D-AFD0-C34E8E23B0ED}"/>
              </a:ext>
            </a:extLst>
          </p:cNvPr>
          <p:cNvSpPr/>
          <p:nvPr/>
        </p:nvSpPr>
        <p:spPr>
          <a:xfrm>
            <a:off x="681696" y="37339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FA3F712C-123D-48F0-9E8A-EA105E861023}"/>
              </a:ext>
            </a:extLst>
          </p:cNvPr>
          <p:cNvSpPr txBox="1"/>
          <p:nvPr/>
        </p:nvSpPr>
        <p:spPr>
          <a:xfrm>
            <a:off x="1035969" y="3660097"/>
            <a:ext cx="5994752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timeoutSeconds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How long a request can take to respond before it’s considered a failure. </a:t>
            </a:r>
          </a:p>
        </p:txBody>
      </p:sp>
      <p:sp>
        <p:nvSpPr>
          <p:cNvPr id="12" name="Oval 33" descr="Small circle">
            <a:extLst>
              <a:ext uri="{FF2B5EF4-FFF2-40B4-BE49-F238E27FC236}">
                <a16:creationId xmlns:a16="http://schemas.microsoft.com/office/drawing/2014/main" id="{A3249C56-65C7-40DE-AD12-A58D56C39D78}"/>
              </a:ext>
            </a:extLst>
          </p:cNvPr>
          <p:cNvSpPr/>
          <p:nvPr/>
        </p:nvSpPr>
        <p:spPr>
          <a:xfrm>
            <a:off x="681696" y="49023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95E0B85-3A91-4415-93F2-70048174681C}"/>
              </a:ext>
            </a:extLst>
          </p:cNvPr>
          <p:cNvSpPr txBox="1"/>
          <p:nvPr/>
        </p:nvSpPr>
        <p:spPr>
          <a:xfrm>
            <a:off x="1035968" y="4848817"/>
            <a:ext cx="10180671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periodSeconds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How often a probe will be sent.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9ADE5-3745-4240-8B9B-690B5266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83" y="1410577"/>
            <a:ext cx="2816623" cy="48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Jobs  - Use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150FD-5C61-459A-AAAA-009D211A5ACD}"/>
              </a:ext>
            </a:extLst>
          </p:cNvPr>
          <p:cNvSpPr txBox="1"/>
          <p:nvPr/>
        </p:nvSpPr>
        <p:spPr>
          <a:xfrm>
            <a:off x="1762699" y="2555916"/>
            <a:ext cx="96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Large computation to perform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03AD2-4796-4518-9C78-2A6C11F281FD}"/>
              </a:ext>
            </a:extLst>
          </p:cNvPr>
          <p:cNvSpPr txBox="1"/>
          <p:nvPr/>
        </p:nvSpPr>
        <p:spPr>
          <a:xfrm>
            <a:off x="1793913" y="3644750"/>
            <a:ext cx="96881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Repeating a task every day at scheduled time</a:t>
            </a:r>
          </a:p>
          <a:p>
            <a:endParaRPr lang="en-US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For Exp:-  Take database backup every day</a:t>
            </a:r>
          </a:p>
          <a:p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Run garbage collection every hour</a:t>
            </a:r>
          </a:p>
          <a:p>
            <a:endParaRPr lang="en-IN" dirty="0"/>
          </a:p>
        </p:txBody>
      </p:sp>
      <p:pic>
        <p:nvPicPr>
          <p:cNvPr id="13" name="Picture 7" descr="Arrow pointing right with a hyperlink to the PowerPoint team blog. Select the image to visit the PowerPoint team blog ">
            <a:hlinkClick r:id="rId3"/>
            <a:extLst>
              <a:ext uri="{FF2B5EF4-FFF2-40B4-BE49-F238E27FC236}">
                <a16:creationId xmlns:a16="http://schemas.microsoft.com/office/drawing/2014/main" id="{0997453E-A24B-4033-84F7-13A969CDA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27" y="2555916"/>
            <a:ext cx="485485" cy="48548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7" descr="Arrow pointing right with a hyperlink to the PowerPoint team blog. Select the image to visit the PowerPoint team blog ">
            <a:hlinkClick r:id="rId3"/>
            <a:extLst>
              <a:ext uri="{FF2B5EF4-FFF2-40B4-BE49-F238E27FC236}">
                <a16:creationId xmlns:a16="http://schemas.microsoft.com/office/drawing/2014/main" id="{4C9B3E9C-6943-474C-ACE9-8293C867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89" y="3633730"/>
            <a:ext cx="485485" cy="4854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3682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Jobs</a:t>
            </a: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62E8DDEC-9D6A-42F8-9F19-5BB4B9DA8BEC}"/>
              </a:ext>
            </a:extLst>
          </p:cNvPr>
          <p:cNvGrpSpPr/>
          <p:nvPr/>
        </p:nvGrpSpPr>
        <p:grpSpPr>
          <a:xfrm>
            <a:off x="1334441" y="2600590"/>
            <a:ext cx="409834" cy="265432"/>
            <a:chOff x="1896301" y="2600590"/>
            <a:chExt cx="409834" cy="265432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B39FB16C-4C35-4760-BAC0-194C2E54E27F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97543358-CFA1-4519-86D3-EEF64473C0A8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A15FD82-DFDC-457C-8716-5144C846686F}"/>
              </a:ext>
            </a:extLst>
          </p:cNvPr>
          <p:cNvSpPr txBox="1"/>
          <p:nvPr/>
        </p:nvSpPr>
        <p:spPr>
          <a:xfrm>
            <a:off x="1964976" y="2543796"/>
            <a:ext cx="7212075" cy="885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Is a workload controller that supervises PODs to perform finite task</a:t>
            </a:r>
          </a:p>
        </p:txBody>
      </p:sp>
      <p:sp>
        <p:nvSpPr>
          <p:cNvPr id="7" name="Oval 33" descr="Small circle">
            <a:extLst>
              <a:ext uri="{FF2B5EF4-FFF2-40B4-BE49-F238E27FC236}">
                <a16:creationId xmlns:a16="http://schemas.microsoft.com/office/drawing/2014/main" id="{4EA9094C-8D44-46DC-817B-1EE833084DEC}"/>
              </a:ext>
            </a:extLst>
          </p:cNvPr>
          <p:cNvSpPr/>
          <p:nvPr/>
        </p:nvSpPr>
        <p:spPr>
          <a:xfrm>
            <a:off x="1392966" y="3821926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C1F14DF-C4C4-40A5-BBD3-9EC5A8D57B97}"/>
              </a:ext>
            </a:extLst>
          </p:cNvPr>
          <p:cNvSpPr txBox="1"/>
          <p:nvPr/>
        </p:nvSpPr>
        <p:spPr>
          <a:xfrm>
            <a:off x="1981330" y="3806702"/>
            <a:ext cx="7972531" cy="4017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Useful for large computation and batch-oriented tasks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Types of Jobs</a:t>
            </a: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62E8DDEC-9D6A-42F8-9F19-5BB4B9DA8BEC}"/>
              </a:ext>
            </a:extLst>
          </p:cNvPr>
          <p:cNvGrpSpPr/>
          <p:nvPr/>
        </p:nvGrpSpPr>
        <p:grpSpPr>
          <a:xfrm>
            <a:off x="1334441" y="2600590"/>
            <a:ext cx="409834" cy="265432"/>
            <a:chOff x="1896301" y="2600590"/>
            <a:chExt cx="409834" cy="265432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B39FB16C-4C35-4760-BAC0-194C2E54E27F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97543358-CFA1-4519-86D3-EEF64473C0A8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A15FD82-DFDC-457C-8716-5144C846686F}"/>
              </a:ext>
            </a:extLst>
          </p:cNvPr>
          <p:cNvSpPr txBox="1"/>
          <p:nvPr/>
        </p:nvSpPr>
        <p:spPr>
          <a:xfrm>
            <a:off x="2064128" y="2543796"/>
            <a:ext cx="7542580" cy="885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Run to Completion</a:t>
            </a: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ie</a:t>
            </a:r>
            <a:r>
              <a:rPr lang="en-US" sz="14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Controller will wait for exit code 0</a:t>
            </a:r>
            <a:endParaRPr lang="en-US" sz="1400" b="0" i="0" u="none" strike="noStrike" kern="0" cap="none" spc="0" baseline="0" dirty="0">
              <a:solidFill>
                <a:srgbClr val="D24726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Oval 33" descr="Small circle">
            <a:extLst>
              <a:ext uri="{FF2B5EF4-FFF2-40B4-BE49-F238E27FC236}">
                <a16:creationId xmlns:a16="http://schemas.microsoft.com/office/drawing/2014/main" id="{4EA9094C-8D44-46DC-817B-1EE833084DEC}"/>
              </a:ext>
            </a:extLst>
          </p:cNvPr>
          <p:cNvSpPr/>
          <p:nvPr/>
        </p:nvSpPr>
        <p:spPr>
          <a:xfrm>
            <a:off x="1392966" y="4108366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C1F14DF-C4C4-40A5-BBD3-9EC5A8D57B97}"/>
              </a:ext>
            </a:extLst>
          </p:cNvPr>
          <p:cNvSpPr txBox="1"/>
          <p:nvPr/>
        </p:nvSpPr>
        <p:spPr>
          <a:xfrm>
            <a:off x="1981330" y="4093142"/>
            <a:ext cx="7972531" cy="15254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Scheduled </a:t>
            </a: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Similar to cronjobs in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linux</a:t>
            </a:r>
            <a:endParaRPr lang="en-US" sz="1600" b="0" i="0" u="none" strike="noStrike" kern="0" cap="none" spc="0" baseline="0" dirty="0">
              <a:solidFill>
                <a:srgbClr val="D24726"/>
              </a:solidFill>
              <a:uFillTx/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" dirty="0">
              <a:solidFill>
                <a:srgbClr val="D24726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92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Types of Jobs</a:t>
            </a: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62E8DDEC-9D6A-42F8-9F19-5BB4B9DA8BEC}"/>
              </a:ext>
            </a:extLst>
          </p:cNvPr>
          <p:cNvGrpSpPr/>
          <p:nvPr/>
        </p:nvGrpSpPr>
        <p:grpSpPr>
          <a:xfrm>
            <a:off x="1334441" y="2600590"/>
            <a:ext cx="409834" cy="265432"/>
            <a:chOff x="1896301" y="2600590"/>
            <a:chExt cx="409834" cy="265432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B39FB16C-4C35-4760-BAC0-194C2E54E27F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97543358-CFA1-4519-86D3-EEF64473C0A8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A15FD82-DFDC-457C-8716-5144C846686F}"/>
              </a:ext>
            </a:extLst>
          </p:cNvPr>
          <p:cNvSpPr txBox="1"/>
          <p:nvPr/>
        </p:nvSpPr>
        <p:spPr>
          <a:xfrm>
            <a:off x="2064128" y="2543796"/>
            <a:ext cx="7542580" cy="885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Run to Completion</a:t>
            </a: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ie</a:t>
            </a:r>
            <a:r>
              <a:rPr lang="en-US" sz="14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Controller will wait for exit code 0</a:t>
            </a:r>
            <a:endParaRPr lang="en-US" sz="1400" b="0" i="0" u="none" strike="noStrike" kern="0" cap="none" spc="0" baseline="0" dirty="0">
              <a:solidFill>
                <a:srgbClr val="D24726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Oval 33" descr="Small circle">
            <a:extLst>
              <a:ext uri="{FF2B5EF4-FFF2-40B4-BE49-F238E27FC236}">
                <a16:creationId xmlns:a16="http://schemas.microsoft.com/office/drawing/2014/main" id="{4EA9094C-8D44-46DC-817B-1EE833084DEC}"/>
              </a:ext>
            </a:extLst>
          </p:cNvPr>
          <p:cNvSpPr/>
          <p:nvPr/>
        </p:nvSpPr>
        <p:spPr>
          <a:xfrm>
            <a:off x="1392966" y="4108366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C1F14DF-C4C4-40A5-BBD3-9EC5A8D57B97}"/>
              </a:ext>
            </a:extLst>
          </p:cNvPr>
          <p:cNvSpPr txBox="1"/>
          <p:nvPr/>
        </p:nvSpPr>
        <p:spPr>
          <a:xfrm>
            <a:off x="1981330" y="4093142"/>
            <a:ext cx="7972531" cy="15254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Scheduled </a:t>
            </a: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Similar to cronjobs in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linux</a:t>
            </a:r>
            <a:endParaRPr lang="en-US" sz="1600" b="0" i="0" u="none" strike="noStrike" kern="0" cap="none" spc="0" baseline="0" dirty="0">
              <a:solidFill>
                <a:srgbClr val="D24726"/>
              </a:solidFill>
              <a:uFillTx/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" dirty="0">
              <a:solidFill>
                <a:srgbClr val="D24726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6679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Jobs - Run to completion </a:t>
            </a: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62E8DDEC-9D6A-42F8-9F19-5BB4B9DA8BEC}"/>
              </a:ext>
            </a:extLst>
          </p:cNvPr>
          <p:cNvGrpSpPr/>
          <p:nvPr/>
        </p:nvGrpSpPr>
        <p:grpSpPr>
          <a:xfrm>
            <a:off x="739530" y="1939573"/>
            <a:ext cx="409834" cy="265432"/>
            <a:chOff x="1896301" y="2600590"/>
            <a:chExt cx="409834" cy="265432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B39FB16C-4C35-4760-BAC0-194C2E54E27F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97543358-CFA1-4519-86D3-EEF64473C0A8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A15FD82-DFDC-457C-8716-5144C846686F}"/>
              </a:ext>
            </a:extLst>
          </p:cNvPr>
          <p:cNvSpPr txBox="1"/>
          <p:nvPr/>
        </p:nvSpPr>
        <p:spPr>
          <a:xfrm>
            <a:off x="1292942" y="1882779"/>
            <a:ext cx="7542580" cy="529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Each Job creates one or more PODs</a:t>
            </a:r>
          </a:p>
        </p:txBody>
      </p:sp>
      <p:sp>
        <p:nvSpPr>
          <p:cNvPr id="7" name="Oval 33" descr="Small circle">
            <a:extLst>
              <a:ext uri="{FF2B5EF4-FFF2-40B4-BE49-F238E27FC236}">
                <a16:creationId xmlns:a16="http://schemas.microsoft.com/office/drawing/2014/main" id="{4EA9094C-8D44-46DC-817B-1EE833084DEC}"/>
              </a:ext>
            </a:extLst>
          </p:cNvPr>
          <p:cNvSpPr/>
          <p:nvPr/>
        </p:nvSpPr>
        <p:spPr>
          <a:xfrm>
            <a:off x="809069" y="2654131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C1F14DF-C4C4-40A5-BBD3-9EC5A8D57B97}"/>
              </a:ext>
            </a:extLst>
          </p:cNvPr>
          <p:cNvSpPr txBox="1"/>
          <p:nvPr/>
        </p:nvSpPr>
        <p:spPr>
          <a:xfrm>
            <a:off x="1298279" y="2616874"/>
            <a:ext cx="7972531" cy="390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Ensure that POD is completed successfully</a:t>
            </a:r>
          </a:p>
        </p:txBody>
      </p:sp>
      <p:sp>
        <p:nvSpPr>
          <p:cNvPr id="9" name="Oval 33" descr="Small circle">
            <a:extLst>
              <a:ext uri="{FF2B5EF4-FFF2-40B4-BE49-F238E27FC236}">
                <a16:creationId xmlns:a16="http://schemas.microsoft.com/office/drawing/2014/main" id="{C8DDE973-6B0A-4BBF-80CA-FB2748D9F934}"/>
              </a:ext>
            </a:extLst>
          </p:cNvPr>
          <p:cNvSpPr/>
          <p:nvPr/>
        </p:nvSpPr>
        <p:spPr>
          <a:xfrm>
            <a:off x="818249" y="3324329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8C407797-2BF4-4ABC-AF91-44A6243F4F4C}"/>
              </a:ext>
            </a:extLst>
          </p:cNvPr>
          <p:cNvSpPr txBox="1"/>
          <p:nvPr/>
        </p:nvSpPr>
        <p:spPr>
          <a:xfrm>
            <a:off x="1307458" y="3981130"/>
            <a:ext cx="7972531" cy="7564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Aft>
                <a:spcPts val="1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If a Job fail during execution, the Job Controller will restart </a:t>
            </a:r>
          </a:p>
          <a:p>
            <a:pPr marL="0" marR="0" lvl="0" indent="0" algn="l" defTabSz="914400" rtl="0" fontAlgn="auto" hangingPunct="1">
              <a:lnSpc>
                <a:spcPts val="1800"/>
              </a:lnSpc>
              <a:spcAft>
                <a:spcPts val="1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or reschedule it </a:t>
            </a:r>
          </a:p>
        </p:txBody>
      </p:sp>
      <p:sp>
        <p:nvSpPr>
          <p:cNvPr id="11" name="Oval 33" descr="Small circle">
            <a:extLst>
              <a:ext uri="{FF2B5EF4-FFF2-40B4-BE49-F238E27FC236}">
                <a16:creationId xmlns:a16="http://schemas.microsoft.com/office/drawing/2014/main" id="{C6AB4DE0-E669-42D7-8D73-07E560A4A18C}"/>
              </a:ext>
            </a:extLst>
          </p:cNvPr>
          <p:cNvSpPr/>
          <p:nvPr/>
        </p:nvSpPr>
        <p:spPr>
          <a:xfrm>
            <a:off x="805394" y="4038590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B2787CDE-7588-47D5-8EB6-E91FBC9C6853}"/>
              </a:ext>
            </a:extLst>
          </p:cNvPr>
          <p:cNvSpPr txBox="1"/>
          <p:nvPr/>
        </p:nvSpPr>
        <p:spPr>
          <a:xfrm>
            <a:off x="1305620" y="3318279"/>
            <a:ext cx="7972531" cy="390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Can run multiple PODs in parallel</a:t>
            </a:r>
          </a:p>
        </p:txBody>
      </p:sp>
      <p:sp>
        <p:nvSpPr>
          <p:cNvPr id="13" name="Oval 33" descr="Small circle">
            <a:extLst>
              <a:ext uri="{FF2B5EF4-FFF2-40B4-BE49-F238E27FC236}">
                <a16:creationId xmlns:a16="http://schemas.microsoft.com/office/drawing/2014/main" id="{7C193278-0B4C-4FB9-9DE6-B9316C4E55F4}"/>
              </a:ext>
            </a:extLst>
          </p:cNvPr>
          <p:cNvSpPr/>
          <p:nvPr/>
        </p:nvSpPr>
        <p:spPr>
          <a:xfrm>
            <a:off x="814573" y="4774884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D3D9B9C-0C91-464F-8FE3-2C9E1FBE30EA}"/>
              </a:ext>
            </a:extLst>
          </p:cNvPr>
          <p:cNvSpPr txBox="1"/>
          <p:nvPr/>
        </p:nvSpPr>
        <p:spPr>
          <a:xfrm>
            <a:off x="1325816" y="4737620"/>
            <a:ext cx="7972531" cy="390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Scale up/Down using </a:t>
            </a:r>
            <a:r>
              <a:rPr lang="en-US" sz="1600" b="0" i="0" u="none" strike="noStrike" kern="0" cap="none" spc="0" baseline="0" dirty="0" err="1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 scale command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8233F9-91E4-4932-B8EB-4437E4D3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8" y="1674564"/>
            <a:ext cx="3827859" cy="36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FFC6755-A2B8-4D68-882E-7CB0E01014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Cron Jobs</a:t>
            </a: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BD5FF61A-FEE6-4710-9F55-DC8D09AAA72C}"/>
              </a:ext>
            </a:extLst>
          </p:cNvPr>
          <p:cNvGrpSpPr/>
          <p:nvPr/>
        </p:nvGrpSpPr>
        <p:grpSpPr>
          <a:xfrm>
            <a:off x="695461" y="2600590"/>
            <a:ext cx="409834" cy="265432"/>
            <a:chOff x="1896301" y="2600590"/>
            <a:chExt cx="409834" cy="265432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E1DC02DE-EDDE-4B15-8138-7CDD0C15E59F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D48953ED-B36C-4DA9-8729-8CA2C4741AF1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896463D-8EFB-46EE-AE60-3DB537C56FF7}"/>
              </a:ext>
            </a:extLst>
          </p:cNvPr>
          <p:cNvSpPr txBox="1"/>
          <p:nvPr/>
        </p:nvSpPr>
        <p:spPr>
          <a:xfrm>
            <a:off x="1248881" y="2543796"/>
            <a:ext cx="5508052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Run jobs based on a schedule</a:t>
            </a:r>
          </a:p>
        </p:txBody>
      </p:sp>
      <p:sp>
        <p:nvSpPr>
          <p:cNvPr id="7" name="Oval 33" descr="Small circle">
            <a:extLst>
              <a:ext uri="{FF2B5EF4-FFF2-40B4-BE49-F238E27FC236}">
                <a16:creationId xmlns:a16="http://schemas.microsoft.com/office/drawing/2014/main" id="{C8A2BD41-376B-4693-A9B1-E049981E6664}"/>
              </a:ext>
            </a:extLst>
          </p:cNvPr>
          <p:cNvSpPr/>
          <p:nvPr/>
        </p:nvSpPr>
        <p:spPr>
          <a:xfrm>
            <a:off x="742973" y="3821926"/>
            <a:ext cx="300919" cy="2654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A72C638-E74C-4484-BF58-C8D553688809}"/>
              </a:ext>
            </a:extLst>
          </p:cNvPr>
          <p:cNvSpPr txBox="1"/>
          <p:nvPr/>
        </p:nvSpPr>
        <p:spPr>
          <a:xfrm>
            <a:off x="1210149" y="3762634"/>
            <a:ext cx="5568818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ts val="1800"/>
              </a:lnSpc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Automated backups, synchronization with remote services </a:t>
            </a:r>
          </a:p>
          <a:p>
            <a:pPr marL="0" marR="0" lvl="0" indent="0" algn="l" defTabSz="914400" rtl="0" fontAlgn="auto" hangingPunct="1">
              <a:lnSpc>
                <a:spcPts val="1800"/>
              </a:lnSpc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and application maintenance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F68F54-79F3-4ED8-8CFD-69EF4F36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7" y="1805666"/>
            <a:ext cx="4223585" cy="3556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7627082E-40D8-4E7D-A617-1EC95D7786D3}"/>
              </a:ext>
            </a:extLst>
          </p:cNvPr>
          <p:cNvSpPr txBox="1"/>
          <p:nvPr/>
        </p:nvSpPr>
        <p:spPr>
          <a:xfrm>
            <a:off x="841252" y="2543796"/>
            <a:ext cx="9933239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Partition a single Kubernetes cluster into multiple virtual clusters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209D802-7DD6-4EAB-BA9B-E857527B5CB4}"/>
              </a:ext>
            </a:extLst>
          </p:cNvPr>
          <p:cNvSpPr txBox="1"/>
          <p:nvPr/>
        </p:nvSpPr>
        <p:spPr>
          <a:xfrm>
            <a:off x="861448" y="3324159"/>
            <a:ext cx="9933239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Logical entity to represent cluster resources for usage of a particular set of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8015A-077B-4B7D-9A96-1395875B385E}"/>
              </a:ext>
            </a:extLst>
          </p:cNvPr>
          <p:cNvSpPr txBox="1"/>
          <p:nvPr/>
        </p:nvSpPr>
        <p:spPr>
          <a:xfrm>
            <a:off x="859314" y="4076241"/>
            <a:ext cx="9331287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Helps to address the complexity of organizing objects within a cluster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2455917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10103</TotalTime>
  <Words>621</Words>
  <Application>Microsoft Office PowerPoint</Application>
  <PresentationFormat>Widescreen</PresentationFormat>
  <Paragraphs>127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Unicode MS</vt:lpstr>
      <vt:lpstr>Calibri</vt:lpstr>
      <vt:lpstr>Segoe UI</vt:lpstr>
      <vt:lpstr>Segoe UI Light</vt:lpstr>
      <vt:lpstr>Segoe UI Semibold</vt:lpstr>
      <vt:lpstr>WelcomeDoc</vt:lpstr>
      <vt:lpstr>Kubernetes</vt:lpstr>
      <vt:lpstr>Jobs and CronJobs</vt:lpstr>
      <vt:lpstr>Jobs  - Use case</vt:lpstr>
      <vt:lpstr>Jobs</vt:lpstr>
      <vt:lpstr>Types of Jobs</vt:lpstr>
      <vt:lpstr>Types of Jobs</vt:lpstr>
      <vt:lpstr>Jobs - Run to completion </vt:lpstr>
      <vt:lpstr>Cron Jobs</vt:lpstr>
      <vt:lpstr>Namespaces</vt:lpstr>
      <vt:lpstr>Namespaces </vt:lpstr>
      <vt:lpstr>Resource Limits</vt:lpstr>
      <vt:lpstr>Resource Quotas</vt:lpstr>
      <vt:lpstr>Limit Range</vt:lpstr>
      <vt:lpstr>Manual POD scheduling </vt:lpstr>
      <vt:lpstr>init Containers</vt:lpstr>
      <vt:lpstr>POD Preset</vt:lpstr>
      <vt:lpstr>Persistent Volume</vt:lpstr>
      <vt:lpstr>Persistent Volumes</vt:lpstr>
      <vt:lpstr>Persistent Volumes</vt:lpstr>
      <vt:lpstr>What is Persistent Volume (PV)?</vt:lpstr>
      <vt:lpstr>Persistent Volume</vt:lpstr>
      <vt:lpstr>Persistent Volume</vt:lpstr>
      <vt:lpstr>Dynamic Provisioning of volumes</vt:lpstr>
      <vt:lpstr>POD Health Checks</vt:lpstr>
      <vt:lpstr>POD Health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Security</dc:title>
  <dc:creator>nevin</dc:creator>
  <cp:lastModifiedBy>nevin</cp:lastModifiedBy>
  <cp:revision>152</cp:revision>
  <dcterms:created xsi:type="dcterms:W3CDTF">2019-12-27T18:09:43Z</dcterms:created>
  <dcterms:modified xsi:type="dcterms:W3CDTF">2020-04-14T12:11:17Z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