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wHxr79ASgD1o2qiOy7HD6H/5g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3629C5-2850-498E-A74E-BB59FFBC677D}">
  <a:tblStyle styleId="{2F3629C5-2850-498E-A74E-BB59FFBC67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MavenPro-regular.fntdata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29f0e3cc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c29f0e3cc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be7da01c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be7da01c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db291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8db291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29f0e3cc_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29f0e3cc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c29f0e3cc_1_9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0c29f0e3cc_1_9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0c29f0e3cc_1_9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c29f0e3cc_1_9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0c29f0e3cc_1_9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0c29f0e3cc_1_9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c29f0e3cc_1_9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c29f0e3cc_1_9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0c29f0e3cc_1_9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0c29f0e3cc_1_9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0c29f0e3cc_1_9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0c29f0e3cc_1_9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c29f0e3cc_1_9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0c29f0e3cc_1_9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0c29f0e3cc_1_9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0c29f0e3cc_1_9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c29f0e3cc_1_9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0c29f0e3cc_1_9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c29f0e3cc_1_9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0c29f0e3cc_1_9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c29f0e3cc_1_9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c29f0e3cc_1_9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0c29f0e3cc_1_9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c29f0e3cc_1_9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0c29f0e3cc_1_9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0c29f0e3cc_1_9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0c29f0e3cc_1_9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0c29f0e3cc_1_9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c29f0e3cc_1_9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0c29f0e3cc_1_9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c29f0e3cc_1_8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0c29f0e3cc_1_8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0c29f0e3cc_1_8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221575" y="1671025"/>
            <a:ext cx="8571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Design Credit Project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(MEN1010)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4572000" y="3053425"/>
            <a:ext cx="450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" sz="22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Khushal Sonawat(B19ME037)</a:t>
            </a:r>
            <a:endParaRPr sz="22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" sz="22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Rohit Nagar</a:t>
            </a:r>
            <a:r>
              <a:rPr lang="en" sz="22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(B19ME069)</a:t>
            </a:r>
            <a:endParaRPr sz="22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53175" y="186500"/>
            <a:ext cx="8107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Laminar Burning Speed Estimation using Machine Learning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114650" y="4094975"/>
            <a:ext cx="691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Department of Mechanical Engineering, </a:t>
            </a:r>
            <a:endParaRPr sz="2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aven Pro"/>
                <a:ea typeface="Maven Pro"/>
                <a:cs typeface="Maven Pro"/>
                <a:sym typeface="Maven Pro"/>
              </a:rPr>
              <a:t>Indian Institute of Technology Jodhpur</a:t>
            </a:r>
            <a:endParaRPr sz="23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34075" y="2571750"/>
            <a:ext cx="324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Presenter</a:t>
            </a:r>
            <a:endParaRPr sz="2100"/>
          </a:p>
        </p:txBody>
      </p:sp>
      <p:sp>
        <p:nvSpPr>
          <p:cNvPr id="61" name="Google Shape;61;p1"/>
          <p:cNvSpPr txBox="1"/>
          <p:nvPr/>
        </p:nvSpPr>
        <p:spPr>
          <a:xfrm>
            <a:off x="539725" y="2571750"/>
            <a:ext cx="324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Mentor</a:t>
            </a:r>
            <a:endParaRPr sz="2100"/>
          </a:p>
        </p:txBody>
      </p:sp>
      <p:sp>
        <p:nvSpPr>
          <p:cNvPr id="62" name="Google Shape;62;p1"/>
          <p:cNvSpPr txBox="1"/>
          <p:nvPr/>
        </p:nvSpPr>
        <p:spPr>
          <a:xfrm>
            <a:off x="453175" y="3053425"/>
            <a:ext cx="380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Dr. Sudipto Mukhopadhyay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Aim &amp;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76900"/>
            <a:ext cx="85206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Accurate computation of the Laminar Burning Speed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 for better design of SI engines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Due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S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on 6 parameters we chose ML Algorithms.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Python instead of Matlab is selected.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Collection of Dataset and Performing EDA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Regression Task instead of Classification Task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RMSE module for correction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29f0e3cc_3_136"/>
          <p:cNvSpPr txBox="1"/>
          <p:nvPr>
            <p:ph type="title"/>
          </p:nvPr>
        </p:nvSpPr>
        <p:spPr>
          <a:xfrm>
            <a:off x="311700" y="2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10c29f0e3cc_3_136"/>
          <p:cNvSpPr txBox="1"/>
          <p:nvPr>
            <p:ph idx="1" type="body"/>
          </p:nvPr>
        </p:nvSpPr>
        <p:spPr>
          <a:xfrm>
            <a:off x="311700" y="882675"/>
            <a:ext cx="85206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an instance of the required model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 Features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Tune the necessary hyperparameters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 the underlying distribution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Optimize the parameters to achieve satisfactory performance.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g10c29f0e3cc_3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475" y="2942250"/>
            <a:ext cx="3369425" cy="11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e7da01c0_1_13"/>
          <p:cNvSpPr txBox="1"/>
          <p:nvPr>
            <p:ph type="title"/>
          </p:nvPr>
        </p:nvSpPr>
        <p:spPr>
          <a:xfrm>
            <a:off x="0" y="16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		(I) Training Samples &amp; Accuracies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10be7da01c0_1_13"/>
          <p:cNvSpPr txBox="1"/>
          <p:nvPr>
            <p:ph idx="1" type="body"/>
          </p:nvPr>
        </p:nvSpPr>
        <p:spPr>
          <a:xfrm>
            <a:off x="141375" y="891675"/>
            <a:ext cx="88626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After training of the models, we found that different models predicted S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values with different accuracies. Below is the accuracy percentages of each of the selected models.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For example: For the values of parameters Ф, Pressure, Temperature, %EGR ,%CH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%H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respectively as1, 189.39 , 800 K, 0, 0.75 &amp; 0.15, the values of S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predicted by various models for S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of 0.57 is.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" name="Google Shape;82;g10be7da01c0_1_13"/>
          <p:cNvGraphicFramePr/>
          <p:nvPr/>
        </p:nvGraphicFramePr>
        <p:xfrm>
          <a:off x="571900" y="16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{2F3629C5-2850-498E-A74E-BB59FFBC677D}</a:tableStyleId>
              </a:tblPr>
              <a:tblGrid>
                <a:gridCol w="1621800"/>
                <a:gridCol w="1393425"/>
                <a:gridCol w="2121975"/>
                <a:gridCol w="1458700"/>
                <a:gridCol w="1480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Model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 Trees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Accuracy(in %)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94.2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92.4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g10be7da01c0_1_13"/>
          <p:cNvGraphicFramePr/>
          <p:nvPr/>
        </p:nvGraphicFramePr>
        <p:xfrm>
          <a:off x="952500" y="340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{2F3629C5-2850-498E-A74E-BB59FFBC677D}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 Model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 Trees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08db29107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263" y="504989"/>
            <a:ext cx="3040025" cy="18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08db29107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150" y="2755594"/>
            <a:ext cx="3040000" cy="191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08db29107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50" y="530268"/>
            <a:ext cx="2986250" cy="17546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08db29107c_0_0"/>
          <p:cNvSpPr txBox="1"/>
          <p:nvPr/>
        </p:nvSpPr>
        <p:spPr>
          <a:xfrm>
            <a:off x="3055650" y="2284900"/>
            <a:ext cx="26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Charts for visual understanding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g108db29107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350" y="2736847"/>
            <a:ext cx="3040000" cy="190000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08db29107c_0_0"/>
          <p:cNvSpPr txBox="1"/>
          <p:nvPr/>
        </p:nvSpPr>
        <p:spPr>
          <a:xfrm>
            <a:off x="3442992" y="0"/>
            <a:ext cx="201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29f0e3cc_3_150"/>
          <p:cNvSpPr/>
          <p:nvPr/>
        </p:nvSpPr>
        <p:spPr>
          <a:xfrm>
            <a:off x="3490725" y="521325"/>
            <a:ext cx="8157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c29f0e3cc_3_150"/>
          <p:cNvSpPr/>
          <p:nvPr/>
        </p:nvSpPr>
        <p:spPr>
          <a:xfrm>
            <a:off x="3548300" y="2882838"/>
            <a:ext cx="787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0c29f0e3cc_3_150"/>
          <p:cNvSpPr/>
          <p:nvPr/>
        </p:nvSpPr>
        <p:spPr>
          <a:xfrm>
            <a:off x="4850825" y="1475375"/>
            <a:ext cx="787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c29f0e3cc_3_150"/>
          <p:cNvSpPr/>
          <p:nvPr/>
        </p:nvSpPr>
        <p:spPr>
          <a:xfrm>
            <a:off x="4786025" y="4142675"/>
            <a:ext cx="787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c29f0e3cc_3_150"/>
          <p:cNvSpPr txBox="1"/>
          <p:nvPr/>
        </p:nvSpPr>
        <p:spPr>
          <a:xfrm>
            <a:off x="4389725" y="546075"/>
            <a:ext cx="144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Linear Regression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3" name="Google Shape;103;g10c29f0e3cc_3_150"/>
          <p:cNvSpPr txBox="1"/>
          <p:nvPr/>
        </p:nvSpPr>
        <p:spPr>
          <a:xfrm>
            <a:off x="3403625" y="1573500"/>
            <a:ext cx="144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Neural Network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" name="Google Shape;104;g10c29f0e3cc_3_150"/>
          <p:cNvSpPr txBox="1"/>
          <p:nvPr/>
        </p:nvSpPr>
        <p:spPr>
          <a:xfrm>
            <a:off x="4480775" y="2919950"/>
            <a:ext cx="119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Support Vector Machine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g10c29f0e3cc_3_150"/>
          <p:cNvSpPr txBox="1"/>
          <p:nvPr/>
        </p:nvSpPr>
        <p:spPr>
          <a:xfrm>
            <a:off x="3437825" y="4192175"/>
            <a:ext cx="131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Regression Tree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6" name="Google Shape;106;g10c29f0e3cc_3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292469"/>
            <a:ext cx="3073600" cy="230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0c29f0e3cc_3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25" y="310100"/>
            <a:ext cx="3026600" cy="22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0c29f0e3cc_3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034" y="2623400"/>
            <a:ext cx="3026592" cy="22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0c29f0e3cc_3_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025" y="2605775"/>
            <a:ext cx="3073600" cy="23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0c29f0e3cc_3_150"/>
          <p:cNvSpPr txBox="1"/>
          <p:nvPr/>
        </p:nvSpPr>
        <p:spPr>
          <a:xfrm>
            <a:off x="2876875" y="0"/>
            <a:ext cx="360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(III) Comparison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of Laminar Burning Speed involved taking </a:t>
            </a:r>
            <a:r>
              <a:rPr lang="en"/>
              <a:t>note</a:t>
            </a:r>
            <a:r>
              <a:rPr lang="en"/>
              <a:t> of various parameters and involved testing of Multiple Machine Learning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such as Linear Regression, Multi-Level Perceptron(Neural Networks), Support Vector Machines were tested to get the best suited model.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the predicted data with actual data by varying pressure, unburned gas temperature, fuel-air equivalence ratio, EGR rate, methane and hydrogen concentration in mixture.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Linear Regression model turned out to be the best for the purpose of prediction with 5% inaccuracy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