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4" r:id="rId2"/>
    <p:sldId id="265" r:id="rId3"/>
    <p:sldId id="287" r:id="rId4"/>
    <p:sldId id="288" r:id="rId5"/>
    <p:sldId id="266" r:id="rId6"/>
    <p:sldId id="267" r:id="rId7"/>
    <p:sldId id="268" r:id="rId8"/>
    <p:sldId id="269" r:id="rId9"/>
    <p:sldId id="282" r:id="rId10"/>
    <p:sldId id="284" r:id="rId11"/>
    <p:sldId id="283" r:id="rId12"/>
    <p:sldId id="285" r:id="rId13"/>
    <p:sldId id="270" r:id="rId14"/>
    <p:sldId id="271" r:id="rId15"/>
    <p:sldId id="272" r:id="rId16"/>
    <p:sldId id="273" r:id="rId17"/>
    <p:sldId id="274" r:id="rId18"/>
    <p:sldId id="275" r:id="rId19"/>
    <p:sldId id="286"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5526" autoAdjust="0"/>
  </p:normalViewPr>
  <p:slideViewPr>
    <p:cSldViewPr>
      <p:cViewPr varScale="1">
        <p:scale>
          <a:sx n="114" d="100"/>
          <a:sy n="114" d="100"/>
        </p:scale>
        <p:origin x="12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80EEB-FAD8-4C23-9C20-69BEA4668727}" type="datetimeFigureOut">
              <a:rPr lang="en-IN" smtClean="0"/>
              <a:t>01-12-2023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B7484-2131-47E0-8FCF-880C22179B39}" type="slidenum">
              <a:rPr lang="en-IN" smtClean="0"/>
              <a:t>‹#›</a:t>
            </a:fld>
            <a:endParaRPr lang="en-IN"/>
          </a:p>
        </p:txBody>
      </p:sp>
    </p:spTree>
    <p:extLst>
      <p:ext uri="{BB962C8B-B14F-4D97-AF65-F5344CB8AC3E}">
        <p14:creationId xmlns:p14="http://schemas.microsoft.com/office/powerpoint/2010/main" val="34877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FB7484-2131-47E0-8FCF-880C22179B39}" type="slidenum">
              <a:rPr lang="en-IN" smtClean="0"/>
              <a:t>1</a:t>
            </a:fld>
            <a:endParaRPr lang="en-IN"/>
          </a:p>
        </p:txBody>
      </p:sp>
    </p:spTree>
    <p:extLst>
      <p:ext uri="{BB962C8B-B14F-4D97-AF65-F5344CB8AC3E}">
        <p14:creationId xmlns:p14="http://schemas.microsoft.com/office/powerpoint/2010/main" val="160055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24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01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077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098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52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583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509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208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61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83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214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12/1/2023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0311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772400" cy="3657600"/>
          </a:xfrm>
        </p:spPr>
        <p:txBody>
          <a:bodyPr>
            <a:normAutofit fontScale="90000"/>
          </a:bodyPr>
          <a:lstStyle/>
          <a:p>
            <a:r>
              <a:rPr lang="en-US" dirty="0">
                <a:latin typeface="Bahnschrift" panose="020B0502040204020203" pitchFamily="34" charset="0"/>
              </a:rPr>
              <a:t>A NOVEL FACE MASK DETECTION MODEL FOR THE COVID-19</a:t>
            </a:r>
            <a:br>
              <a:rPr lang="en-US" dirty="0"/>
            </a:br>
            <a:br>
              <a:rPr lang="en-US" dirty="0"/>
            </a:br>
            <a:r>
              <a:rPr lang="en-US" sz="5400" dirty="0"/>
              <a:t>VISION TEMPLATE </a:t>
            </a:r>
          </a:p>
        </p:txBody>
      </p:sp>
      <p:sp>
        <p:nvSpPr>
          <p:cNvPr id="3" name="TextBox 2">
            <a:extLst>
              <a:ext uri="{FF2B5EF4-FFF2-40B4-BE49-F238E27FC236}">
                <a16:creationId xmlns:a16="http://schemas.microsoft.com/office/drawing/2014/main" id="{71B2F259-595E-4574-D7AE-EEBBE2ECE531}"/>
              </a:ext>
            </a:extLst>
          </p:cNvPr>
          <p:cNvSpPr txBox="1"/>
          <p:nvPr/>
        </p:nvSpPr>
        <p:spPr>
          <a:xfrm>
            <a:off x="5638800" y="5486400"/>
            <a:ext cx="3124200" cy="1015663"/>
          </a:xfrm>
          <a:prstGeom prst="rect">
            <a:avLst/>
          </a:prstGeom>
          <a:noFill/>
        </p:spPr>
        <p:txBody>
          <a:bodyPr wrap="square" rtlCol="0">
            <a:spAutoFit/>
          </a:bodyPr>
          <a:lstStyle/>
          <a:p>
            <a:pPr algn="ctr"/>
            <a:r>
              <a:rPr lang="en-US" sz="2000" dirty="0">
                <a:solidFill>
                  <a:schemeClr val="bg1"/>
                </a:solidFill>
                <a:latin typeface="Bahnschrift" panose="020B0502040204020203" pitchFamily="34" charset="0"/>
              </a:rPr>
              <a:t>D.NAGARAJENDRA</a:t>
            </a:r>
          </a:p>
          <a:p>
            <a:pPr algn="ctr"/>
            <a:r>
              <a:rPr lang="en-US" sz="2000" dirty="0">
                <a:solidFill>
                  <a:schemeClr val="bg1"/>
                </a:solidFill>
                <a:latin typeface="Bahnschrift" panose="020B0502040204020203" pitchFamily="34" charset="0"/>
              </a:rPr>
              <a:t>20N71A0518</a:t>
            </a:r>
          </a:p>
          <a:p>
            <a:pPr algn="ctr"/>
            <a:r>
              <a:rPr lang="en-US" sz="2000" dirty="0">
                <a:solidFill>
                  <a:schemeClr val="bg1"/>
                </a:solidFill>
                <a:latin typeface="Bahnschrift" panose="020B0502040204020203" pitchFamily="34" charset="0"/>
              </a:rPr>
              <a:t>4</a:t>
            </a:r>
            <a:r>
              <a:rPr lang="en-US" sz="2000" baseline="30000" dirty="0">
                <a:solidFill>
                  <a:schemeClr val="bg1"/>
                </a:solidFill>
                <a:latin typeface="Bahnschrift" panose="020B0502040204020203" pitchFamily="34" charset="0"/>
              </a:rPr>
              <a:t>TH</a:t>
            </a:r>
            <a:r>
              <a:rPr lang="en-US" sz="2000" dirty="0">
                <a:solidFill>
                  <a:schemeClr val="bg1"/>
                </a:solidFill>
                <a:latin typeface="Bahnschrift" panose="020B0502040204020203" pitchFamily="34" charset="0"/>
              </a:rPr>
              <a:t> YEAR B.TECH CSE-A</a:t>
            </a:r>
            <a:endParaRPr lang="en-IN" sz="2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427655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F3DC-9A09-3D90-1296-B21B11D0537D}"/>
              </a:ext>
            </a:extLst>
          </p:cNvPr>
          <p:cNvSpPr>
            <a:spLocks noGrp="1"/>
          </p:cNvSpPr>
          <p:nvPr>
            <p:ph type="title"/>
          </p:nvPr>
        </p:nvSpPr>
        <p:spPr/>
        <p:txBody>
          <a:bodyPr/>
          <a:lstStyle/>
          <a:p>
            <a:pPr algn="ctr"/>
            <a:r>
              <a:rPr lang="en-US" dirty="0"/>
              <a:t>Summary of Capabilities</a:t>
            </a:r>
            <a:endParaRPr lang="en-IN" dirty="0"/>
          </a:p>
        </p:txBody>
      </p:sp>
      <p:sp>
        <p:nvSpPr>
          <p:cNvPr id="3" name="Content Placeholder 2">
            <a:extLst>
              <a:ext uri="{FF2B5EF4-FFF2-40B4-BE49-F238E27FC236}">
                <a16:creationId xmlns:a16="http://schemas.microsoft.com/office/drawing/2014/main" id="{B1441E87-410A-44E2-295C-EE5C67518A7A}"/>
              </a:ext>
            </a:extLst>
          </p:cNvPr>
          <p:cNvSpPr>
            <a:spLocks noGrp="1"/>
          </p:cNvSpPr>
          <p:nvPr>
            <p:ph idx="1"/>
          </p:nvPr>
        </p:nvSpPr>
        <p:spPr/>
        <p:txBody>
          <a:bodyPr>
            <a:noAutofit/>
          </a:bodyPr>
          <a:lstStyle/>
          <a:p>
            <a:pPr algn="l">
              <a:buFont typeface="Arial" panose="020B0604020202020204" pitchFamily="34" charset="0"/>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Hybrid model</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The model combines deep transfer learning and classical machine learning algorithms to detect face masks in images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extraction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uses ResNet-50, a deep neural network, to extract features from face images.</a:t>
            </a:r>
          </a:p>
          <a:p>
            <a:pPr algn="l">
              <a:buFont typeface="Arial" panose="020B0604020202020204" pitchFamily="34" charset="0"/>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Classification</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The model uses decision trees, SVM, or ensemble algorithms to classify the face images into masked or unmasked categories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Performance evaluation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evaluated on three datasets of real and simulated masked faces, and achieves high accuracy and performance metrics.</a:t>
            </a:r>
          </a:p>
        </p:txBody>
      </p:sp>
    </p:spTree>
    <p:extLst>
      <p:ext uri="{BB962C8B-B14F-4D97-AF65-F5344CB8AC3E}">
        <p14:creationId xmlns:p14="http://schemas.microsoft.com/office/powerpoint/2010/main" val="155261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D74B-2A24-40D4-C1AB-B6CF40B82015}"/>
              </a:ext>
            </a:extLst>
          </p:cNvPr>
          <p:cNvSpPr>
            <a:spLocks noGrp="1"/>
          </p:cNvSpPr>
          <p:nvPr>
            <p:ph type="title"/>
          </p:nvPr>
        </p:nvSpPr>
        <p:spPr>
          <a:xfrm>
            <a:off x="868680" y="482600"/>
            <a:ext cx="7406640" cy="838200"/>
          </a:xfrm>
        </p:spPr>
        <p:txBody>
          <a:bodyPr/>
          <a:lstStyle/>
          <a:p>
            <a:pPr algn="ctr"/>
            <a:r>
              <a:rPr lang="en-US" dirty="0"/>
              <a:t>Assumptions and Dependencies</a:t>
            </a:r>
            <a:endParaRPr lang="en-IN" dirty="0"/>
          </a:p>
        </p:txBody>
      </p:sp>
      <p:sp>
        <p:nvSpPr>
          <p:cNvPr id="3" name="Content Placeholder 2">
            <a:extLst>
              <a:ext uri="{FF2B5EF4-FFF2-40B4-BE49-F238E27FC236}">
                <a16:creationId xmlns:a16="http://schemas.microsoft.com/office/drawing/2014/main" id="{B6CCAF09-49F7-A3A3-183A-E08FC55398D9}"/>
              </a:ext>
            </a:extLst>
          </p:cNvPr>
          <p:cNvSpPr>
            <a:spLocks noGrp="1"/>
          </p:cNvSpPr>
          <p:nvPr>
            <p:ph idx="1"/>
          </p:nvPr>
        </p:nvSpPr>
        <p:spPr>
          <a:xfrm>
            <a:off x="457200" y="1600200"/>
            <a:ext cx="8229600" cy="4724400"/>
          </a:xfrm>
        </p:spPr>
        <p:txBody>
          <a:bodyPr>
            <a:noAutofit/>
          </a:bodyPr>
          <a:lstStyle/>
          <a:p>
            <a:pPr algn="l">
              <a:buFont typeface="Arial" panose="020B0604020202020204" pitchFamily="34" charset="0"/>
              <a:buChar char="•"/>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Assumptions:</a:t>
            </a:r>
          </a:p>
          <a:p>
            <a:pPr marL="514350" indent="-514350" algn="l">
              <a:buFont typeface="+mj-lt"/>
              <a:buAutoNum type="arabicPeriod"/>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face mask detection is a binary classification problem.</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only needs to distinguish between two classes: masked and unmasked faces. It does not need to recognize the identity, emotion, or other attributes of the faces.</a:t>
            </a:r>
          </a:p>
          <a:p>
            <a:pPr marL="514350" indent="-514350" algn="l">
              <a:buFont typeface="+mj-lt"/>
              <a:buAutoNum type="arabicPeriod"/>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face mask detection is robust to different types of masks and poses.</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handle various kinds of masks, such as surgical, cloth, N95, etc., and different ways of wearing them, such as covering the nose and mouth, or only the mouth. The model can also deal with different face orientations, such as frontal, profile, or tilted.</a:t>
            </a:r>
          </a:p>
        </p:txBody>
      </p:sp>
    </p:spTree>
    <p:extLst>
      <p:ext uri="{BB962C8B-B14F-4D97-AF65-F5344CB8AC3E}">
        <p14:creationId xmlns:p14="http://schemas.microsoft.com/office/powerpoint/2010/main" val="29736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BE2B-CCFC-5FFD-EBA4-3DF690DF409E}"/>
              </a:ext>
            </a:extLst>
          </p:cNvPr>
          <p:cNvSpPr>
            <a:spLocks noGrp="1"/>
          </p:cNvSpPr>
          <p:nvPr>
            <p:ph type="title"/>
          </p:nvPr>
        </p:nvSpPr>
        <p:spPr>
          <a:xfrm>
            <a:off x="868680" y="457200"/>
            <a:ext cx="7406640" cy="762000"/>
          </a:xfrm>
        </p:spPr>
        <p:txBody>
          <a:bodyPr/>
          <a:lstStyle/>
          <a:p>
            <a:pPr algn="ctr"/>
            <a:r>
              <a:rPr lang="en-US" dirty="0"/>
              <a:t>Assumptions and Dependencies</a:t>
            </a:r>
            <a:endParaRPr lang="en-IN" dirty="0"/>
          </a:p>
        </p:txBody>
      </p:sp>
      <p:sp>
        <p:nvSpPr>
          <p:cNvPr id="3" name="Content Placeholder 2">
            <a:extLst>
              <a:ext uri="{FF2B5EF4-FFF2-40B4-BE49-F238E27FC236}">
                <a16:creationId xmlns:a16="http://schemas.microsoft.com/office/drawing/2014/main" id="{6E02A08D-EEA8-C7E1-68D9-3E6943144FE1}"/>
              </a:ext>
            </a:extLst>
          </p:cNvPr>
          <p:cNvSpPr>
            <a:spLocks noGrp="1"/>
          </p:cNvSpPr>
          <p:nvPr>
            <p:ph idx="1"/>
          </p:nvPr>
        </p:nvSpPr>
        <p:spPr>
          <a:xfrm>
            <a:off x="609600" y="1219200"/>
            <a:ext cx="7924800" cy="5181600"/>
          </a:xfrm>
        </p:spPr>
        <p:txBody>
          <a:bodyPr>
            <a:normAutofit fontScale="70000" lnSpcReduction="20000"/>
          </a:bodyPr>
          <a:lstStyle/>
          <a:p>
            <a:pPr algn="l">
              <a:buFont typeface="Arial" panose="020B0604020202020204" pitchFamily="34" charset="0"/>
              <a:buChar char="•"/>
            </a:pPr>
            <a:r>
              <a:rPr lang="en-US" sz="3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Dependencies: </a:t>
            </a:r>
          </a:p>
          <a:p>
            <a:pPr marL="514350" indent="-514350" algn="l">
              <a:buFont typeface="+mj-lt"/>
              <a:buAutoNum type="arabicPeriod"/>
            </a:pPr>
            <a:r>
              <a:rPr lang="en-US" sz="3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face mask detection relies on the quality and quantity of the datasets.</a:t>
            </a:r>
            <a:r>
              <a:rPr lang="en-US" sz="3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needs sufficient and diverse data to train and test its performance. The datasets should include realistic images of masked and unmasked faces in different scenes and environments. The datasets should also be balanced and representative of the target population.</a:t>
            </a:r>
          </a:p>
          <a:p>
            <a:pPr marL="514350" indent="-514350" algn="l">
              <a:buFont typeface="+mj-lt"/>
              <a:buAutoNum type="arabicPeriod"/>
            </a:pPr>
            <a:r>
              <a:rPr lang="en-US" sz="3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face mask detection depends on the performance of the feature extraction and the classification components.</a:t>
            </a:r>
            <a:r>
              <a:rPr lang="en-US" sz="3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uses Resnet50 as the feature extractor and three classical machine learning methods as the classifiers. The feature extractor should be able to capture the relevant features of the faces, such as the shape, color, texture, etc. The classifiers should be able to learn from the features and make accurate predictions. The model should also be able to fine-tune the parameters and optimize the hyperparameters of the components.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50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a:t>Product 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891903"/>
              </p:ext>
            </p:extLst>
          </p:nvPr>
        </p:nvGraphicFramePr>
        <p:xfrm>
          <a:off x="457200" y="1066800"/>
          <a:ext cx="8229600" cy="534768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48259">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Feature</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User or Stakeholder</a:t>
                      </a:r>
                      <a:r>
                        <a:rPr lang="en-US" sz="2000" baseline="0" dirty="0">
                          <a:latin typeface="Calibri" panose="020F0502020204030204" pitchFamily="34" charset="0"/>
                          <a:ea typeface="Calibri" panose="020F0502020204030204" pitchFamily="34" charset="0"/>
                          <a:cs typeface="Calibri" panose="020F0502020204030204" pitchFamily="34" charset="0"/>
                        </a:rPr>
                        <a:t> Need Met</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1076462">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Identifies the people with or without face masks in real time.</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helps the user to avoid health risks.</a:t>
                      </a:r>
                    </a:p>
                  </a:txBody>
                  <a:tcPr/>
                </a:tc>
                <a:extLst>
                  <a:ext uri="{0D108BD9-81ED-4DB2-BD59-A6C34878D82A}">
                    <a16:rowId xmlns:a16="http://schemas.microsoft.com/office/drawing/2014/main" val="10001"/>
                  </a:ext>
                </a:extLst>
              </a:tr>
              <a:tr h="1370042">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Sends alerts to the person or the officials if not wearing masks or wearing it incorrectly.</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alerts and encourages to wear face masks properly.</a:t>
                      </a:r>
                    </a:p>
                  </a:txBody>
                  <a:tcPr/>
                </a:tc>
                <a:extLst>
                  <a:ext uri="{0D108BD9-81ED-4DB2-BD59-A6C34878D82A}">
                    <a16:rowId xmlns:a16="http://schemas.microsoft.com/office/drawing/2014/main" val="10002"/>
                  </a:ext>
                </a:extLst>
              </a:tr>
              <a:tr h="782882">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gets installed with existing surveillance cameras.</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gets installed at cheaper cost and works efficiently.</a:t>
                      </a:r>
                    </a:p>
                  </a:txBody>
                  <a:tcPr/>
                </a:tc>
                <a:extLst>
                  <a:ext uri="{0D108BD9-81ED-4DB2-BD59-A6C34878D82A}">
                    <a16:rowId xmlns:a16="http://schemas.microsoft.com/office/drawing/2014/main" val="10003"/>
                  </a:ext>
                </a:extLst>
              </a:tr>
              <a:tr h="1370042">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can be used at public places to identify people without face masks.</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It creates a safe public places and decreases the spreading of infectious diseases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272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Constraints</a:t>
            </a:r>
          </a:p>
        </p:txBody>
      </p:sp>
      <p:sp>
        <p:nvSpPr>
          <p:cNvPr id="3" name="Content Placeholder 2"/>
          <p:cNvSpPr>
            <a:spLocks noGrp="1"/>
          </p:cNvSpPr>
          <p:nvPr>
            <p:ph idx="1"/>
          </p:nvPr>
        </p:nvSpPr>
        <p:spPr/>
        <p:txBody>
          <a:bodyPr>
            <a:normAutofit lnSpcReduction="10000"/>
          </a:bodyPr>
          <a:lstStyle/>
          <a:p>
            <a:pPr marL="0" indent="0">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Some of the constraints of this project are:</a:t>
            </a:r>
          </a:p>
          <a:p>
            <a:pPr>
              <a:buFont typeface="Arial" panose="020B0604020202020204" pitchFamily="34" charset="0"/>
              <a:buChar char="•"/>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requires a large and diverse dataset of masked and unmasked faces to train and test the models effectively.</a:t>
            </a:r>
          </a:p>
          <a:p>
            <a:pPr>
              <a:buFont typeface="Arial" panose="020B0604020202020204" pitchFamily="34" charset="0"/>
              <a:buChar char="•"/>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may not be robust to different types of masks, occlusions, image variations, and environmental conditions.</a:t>
            </a:r>
          </a:p>
          <a:p>
            <a:pPr>
              <a:buFont typeface="Arial" panose="020B0604020202020204" pitchFamily="34" charset="0"/>
              <a:buChar char="•"/>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may have a high computational cost and complexity due to the use of deep learning and transfer learning techniques.</a:t>
            </a:r>
          </a:p>
          <a:p>
            <a:pPr>
              <a:buFont typeface="Arial" panose="020B0604020202020204" pitchFamily="34" charset="0"/>
              <a:buChar char="•"/>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may not be able to recognize the identity or emotion of the masked faces accurately.</a:t>
            </a:r>
          </a:p>
          <a:p>
            <a:pPr marL="0" indent="0">
              <a:buNone/>
            </a:pPr>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77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981200"/>
          </a:xfrm>
        </p:spPr>
        <p:txBody>
          <a:bodyPr/>
          <a:lstStyle/>
          <a:p>
            <a:r>
              <a:rPr lang="en-US" dirty="0"/>
              <a:t> ARCHITECTURE PRESENTATION</a:t>
            </a:r>
          </a:p>
        </p:txBody>
      </p:sp>
    </p:spTree>
    <p:extLst>
      <p:ext uri="{BB962C8B-B14F-4D97-AF65-F5344CB8AC3E}">
        <p14:creationId xmlns:p14="http://schemas.microsoft.com/office/powerpoint/2010/main" val="342765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a:t>Overview</a:t>
            </a:r>
          </a:p>
        </p:txBody>
      </p:sp>
      <p:sp>
        <p:nvSpPr>
          <p:cNvPr id="3" name="Content Placeholder 2"/>
          <p:cNvSpPr>
            <a:spLocks noGrp="1"/>
          </p:cNvSpPr>
          <p:nvPr>
            <p:ph idx="1"/>
          </p:nvPr>
        </p:nvSpPr>
        <p:spPr>
          <a:xfrm>
            <a:off x="859237" y="2438400"/>
            <a:ext cx="7404653" cy="3124200"/>
          </a:xfrm>
        </p:spPr>
        <p:txBody>
          <a:bodyPr>
            <a:normAutofit/>
          </a:bodyPr>
          <a:lstStyle/>
          <a:p>
            <a:r>
              <a:rPr lang="en-US" sz="2800" dirty="0">
                <a:solidFill>
                  <a:schemeClr val="tx1"/>
                </a:solidFill>
              </a:rPr>
              <a:t>Architecture goals</a:t>
            </a:r>
          </a:p>
          <a:p>
            <a:r>
              <a:rPr lang="en-US" sz="2800" dirty="0">
                <a:solidFill>
                  <a:schemeClr val="tx1"/>
                </a:solidFill>
              </a:rPr>
              <a:t>Use case view</a:t>
            </a:r>
          </a:p>
          <a:p>
            <a:r>
              <a:rPr lang="en-US" sz="2800" dirty="0">
                <a:solidFill>
                  <a:schemeClr val="tx1"/>
                </a:solidFill>
              </a:rPr>
              <a:t>Logical view</a:t>
            </a:r>
          </a:p>
          <a:p>
            <a:r>
              <a:rPr lang="en-US" sz="2800" dirty="0">
                <a:solidFill>
                  <a:schemeClr val="tx1"/>
                </a:solidFill>
              </a:rPr>
              <a:t>Process view</a:t>
            </a:r>
          </a:p>
          <a:p>
            <a:r>
              <a:rPr lang="en-US" sz="2800" dirty="0">
                <a:solidFill>
                  <a:schemeClr val="tx1"/>
                </a:solidFill>
              </a:rPr>
              <a:t>Deployment view</a:t>
            </a:r>
          </a:p>
          <a:p>
            <a:r>
              <a:rPr lang="en-US" sz="2800" dirty="0">
                <a:solidFill>
                  <a:schemeClr val="tx1"/>
                </a:solidFill>
              </a:rPr>
              <a:t>Implementation view</a:t>
            </a:r>
          </a:p>
        </p:txBody>
      </p:sp>
    </p:spTree>
    <p:extLst>
      <p:ext uri="{BB962C8B-B14F-4D97-AF65-F5344CB8AC3E}">
        <p14:creationId xmlns:p14="http://schemas.microsoft.com/office/powerpoint/2010/main" val="338384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457200"/>
            <a:ext cx="7406640" cy="808038"/>
          </a:xfrm>
        </p:spPr>
        <p:txBody>
          <a:bodyPr/>
          <a:lstStyle/>
          <a:p>
            <a:pPr algn="ctr"/>
            <a:r>
              <a:rPr lang="en-US" dirty="0"/>
              <a:t>Architecture Goals</a:t>
            </a:r>
          </a:p>
        </p:txBody>
      </p:sp>
      <p:sp>
        <p:nvSpPr>
          <p:cNvPr id="3" name="Content Placeholder 2"/>
          <p:cNvSpPr>
            <a:spLocks noGrp="1"/>
          </p:cNvSpPr>
          <p:nvPr>
            <p:ph idx="1"/>
          </p:nvPr>
        </p:nvSpPr>
        <p:spPr>
          <a:xfrm>
            <a:off x="457200" y="1417638"/>
            <a:ext cx="8229600" cy="4983162"/>
          </a:xfrm>
        </p:spPr>
        <p:txBody>
          <a:bodyPr>
            <a:normAutofit/>
          </a:body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architecture goals of this project are:</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Designing a Hybrid Model that can accurately detect whether a person is wearing mask or not.</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ability to extract features face images using ResNet-50 and classifying them using one of the machine learning classifiers they are decision trees, support vector machine or ensemble.</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model should be able to perform well on different datasets of masked faces (real and simulated) and life with wild.</a:t>
            </a:r>
          </a:p>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model should be time and processing efficient while maintaining  high accuracy and reliability.</a:t>
            </a:r>
          </a:p>
        </p:txBody>
      </p:sp>
    </p:spTree>
    <p:extLst>
      <p:ext uri="{BB962C8B-B14F-4D97-AF65-F5344CB8AC3E}">
        <p14:creationId xmlns:p14="http://schemas.microsoft.com/office/powerpoint/2010/main" val="384189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pPr algn="ctr"/>
            <a:r>
              <a:rPr lang="en-US" dirty="0"/>
              <a:t>Use Case View</a:t>
            </a:r>
          </a:p>
        </p:txBody>
      </p:sp>
      <p:sp>
        <p:nvSpPr>
          <p:cNvPr id="3" name="Content Placeholder 2"/>
          <p:cNvSpPr>
            <a:spLocks noGrp="1"/>
          </p:cNvSpPr>
          <p:nvPr>
            <p:ph idx="1"/>
          </p:nvPr>
        </p:nvSpPr>
        <p:spPr>
          <a:xfrm>
            <a:off x="457200" y="1676400"/>
            <a:ext cx="8229600" cy="4800600"/>
          </a:xfrm>
        </p:spPr>
        <p:txBody>
          <a:bodyPr>
            <a:noAutofit/>
          </a:bodyPr>
          <a:lstStyle/>
          <a:p>
            <a:pPr marL="0" indent="0" algn="l">
              <a:buNone/>
            </a:pP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major use cases of Face Mask Detection using Deep Learning:</a:t>
            </a:r>
          </a:p>
          <a:p>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 health</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used to monitor and enforce the use of face masks in public places, such as airports, hospitals, schools, and shopping malls. The model can help prevent the spread of infectious diseases, such as COVID-19, by identifying individuals who are not wearing masks or wearing them improperly.</a:t>
            </a:r>
          </a:p>
          <a:p>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used for security purposes, such as identifying individuals in restricted areas or detecting suspicious behavior. The model can help improve the safety and security of public and private spaces.</a:t>
            </a:r>
          </a:p>
        </p:txBody>
      </p:sp>
    </p:spTree>
    <p:extLst>
      <p:ext uri="{BB962C8B-B14F-4D97-AF65-F5344CB8AC3E}">
        <p14:creationId xmlns:p14="http://schemas.microsoft.com/office/powerpoint/2010/main" val="313483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605A-CCBB-39F9-7A0B-804F10BAA47D}"/>
              </a:ext>
            </a:extLst>
          </p:cNvPr>
          <p:cNvSpPr>
            <a:spLocks noGrp="1"/>
          </p:cNvSpPr>
          <p:nvPr>
            <p:ph type="title"/>
          </p:nvPr>
        </p:nvSpPr>
        <p:spPr>
          <a:xfrm>
            <a:off x="868680" y="381000"/>
            <a:ext cx="7406640" cy="990600"/>
          </a:xfrm>
        </p:spPr>
        <p:txBody>
          <a:bodyPr/>
          <a:lstStyle/>
          <a:p>
            <a:pPr algn="ctr"/>
            <a:r>
              <a:rPr lang="en-US" dirty="0"/>
              <a:t>Use Case View</a:t>
            </a:r>
            <a:endParaRPr lang="en-IN" dirty="0"/>
          </a:p>
        </p:txBody>
      </p:sp>
      <p:sp>
        <p:nvSpPr>
          <p:cNvPr id="3" name="Content Placeholder 2">
            <a:extLst>
              <a:ext uri="{FF2B5EF4-FFF2-40B4-BE49-F238E27FC236}">
                <a16:creationId xmlns:a16="http://schemas.microsoft.com/office/drawing/2014/main" id="{1E47D5B9-B73B-5814-FD7B-4C245C8D0AAD}"/>
              </a:ext>
            </a:extLst>
          </p:cNvPr>
          <p:cNvSpPr>
            <a:spLocks noGrp="1"/>
          </p:cNvSpPr>
          <p:nvPr>
            <p:ph idx="1"/>
          </p:nvPr>
        </p:nvSpPr>
        <p:spPr>
          <a:xfrm>
            <a:off x="870667" y="1828800"/>
            <a:ext cx="7404653" cy="4191000"/>
          </a:xfrm>
        </p:spPr>
        <p:txBody>
          <a:bodyPr>
            <a:noAutofit/>
          </a:bodyPr>
          <a:lstStyle/>
          <a:p>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integrated into automated systems, such as robots, drones, or cameras, to perform face mask detection tasks without human intervention. The model can help reduce the workload and risks associated with manual inspections.</a:t>
            </a:r>
          </a:p>
          <a:p>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Research</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used for research purposes, such as studying the effectiveness of face masks in preventing the spread of infectious diseases or evaluating the performance of different machine learning algorithms for face mask detection. The model can help advance the scientific knowledge and understanding of face mask detection.</a:t>
            </a:r>
          </a:p>
          <a:p>
            <a:endParaRPr lang="en-IN" sz="2400" dirty="0"/>
          </a:p>
        </p:txBody>
      </p:sp>
    </p:spTree>
    <p:extLst>
      <p:ext uri="{BB962C8B-B14F-4D97-AF65-F5344CB8AC3E}">
        <p14:creationId xmlns:p14="http://schemas.microsoft.com/office/powerpoint/2010/main" val="130870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Stakeholder and User Descriptions</a:t>
            </a:r>
          </a:p>
          <a:p>
            <a:r>
              <a:rPr lang="en-US" dirty="0"/>
              <a:t>Product Overview</a:t>
            </a:r>
          </a:p>
          <a:p>
            <a:r>
              <a:rPr lang="en-US" dirty="0"/>
              <a:t>Product Features</a:t>
            </a:r>
          </a:p>
          <a:p>
            <a:r>
              <a:rPr lang="en-US" dirty="0"/>
              <a:t>Constraints</a:t>
            </a:r>
          </a:p>
        </p:txBody>
      </p:sp>
    </p:spTree>
    <p:extLst>
      <p:ext uri="{BB962C8B-B14F-4D97-AF65-F5344CB8AC3E}">
        <p14:creationId xmlns:p14="http://schemas.microsoft.com/office/powerpoint/2010/main" val="3383844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ctr"/>
            <a:r>
              <a:rPr lang="en-US" dirty="0"/>
              <a:t>Logical View</a:t>
            </a:r>
          </a:p>
        </p:txBody>
      </p:sp>
      <p:sp>
        <p:nvSpPr>
          <p:cNvPr id="3" name="Content Placeholder 2"/>
          <p:cNvSpPr>
            <a:spLocks noGrp="1"/>
          </p:cNvSpPr>
          <p:nvPr>
            <p:ph idx="1"/>
          </p:nvPr>
        </p:nvSpPr>
        <p:spPr>
          <a:xfrm>
            <a:off x="381000" y="1219200"/>
            <a:ext cx="8382000" cy="5211762"/>
          </a:xfrm>
        </p:spPr>
        <p:txBody>
          <a:bodyPr>
            <a:noAutofit/>
          </a:bodyPr>
          <a:lstStyle/>
          <a:p>
            <a:pPr marL="0" indent="0" algn="l">
              <a:buNone/>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Functiona</a:t>
            </a:r>
            <a:r>
              <a:rPr lang="en-US" sz="2200" b="1" dirty="0">
                <a:solidFill>
                  <a:srgbClr val="000000"/>
                </a:solidFill>
                <a:latin typeface="Calibri" panose="020F0502020204030204" pitchFamily="34" charset="0"/>
                <a:ea typeface="Calibri" panose="020F0502020204030204" pitchFamily="34" charset="0"/>
                <a:cs typeface="Calibri" panose="020F0502020204030204" pitchFamily="34" charset="0"/>
              </a:rPr>
              <a:t>l Parts of this project are:</a:t>
            </a:r>
            <a:endPar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Deep feature generation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uses pre-trained ResNet-50 as feature generators to extract features from an image.</a:t>
            </a:r>
          </a:p>
          <a:p>
            <a:pPr algn="l">
              <a:buFont typeface="+mj-lt"/>
              <a:buAutoNum type="arabicPeriod"/>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Classification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uses support vector machine (SVM) as a classifier to classify masked and unmasked faces based on the extracted features.</a:t>
            </a:r>
          </a:p>
          <a:p>
            <a:pPr algn="l">
              <a:buFont typeface="+mj-lt"/>
              <a:buAutoNum type="arabicPeriod"/>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collection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collects face mask usage images and labels them as either mask, no masked, or improper mask.</a:t>
            </a:r>
          </a:p>
          <a:p>
            <a:pPr algn="l">
              <a:buFont typeface="+mj-lt"/>
              <a:buAutoNum type="arabicPeriod"/>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preprocessing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preprocesses the collected data by creating three cases: mask versus no mask versus improper mask, mask versus no mask + improper mask, and mask versus no mask.</a:t>
            </a:r>
          </a:p>
          <a:p>
            <a:pPr algn="l">
              <a:buFont typeface="+mj-lt"/>
              <a:buAutoNum type="arabicPeriod"/>
            </a:pPr>
            <a:r>
              <a:rPr lang="en-US" sz="2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Performance evaluation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evaluates the performance of the hybrid deep feature-based masked face classification model on different datasets of masked faces, including real and simulated masks, and masked faces of celebrities.</a:t>
            </a: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188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Process View</a:t>
            </a:r>
          </a:p>
        </p:txBody>
      </p:sp>
      <p:pic>
        <p:nvPicPr>
          <p:cNvPr id="5" name="Content Placeholder 4">
            <a:extLst>
              <a:ext uri="{FF2B5EF4-FFF2-40B4-BE49-F238E27FC236}">
                <a16:creationId xmlns:a16="http://schemas.microsoft.com/office/drawing/2014/main" id="{A6138C81-9006-1271-06F2-246D933EFD0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9045" y="2209800"/>
            <a:ext cx="7545909" cy="3783686"/>
          </a:xfrm>
        </p:spPr>
      </p:pic>
    </p:spTree>
    <p:extLst>
      <p:ext uri="{BB962C8B-B14F-4D97-AF65-F5344CB8AC3E}">
        <p14:creationId xmlns:p14="http://schemas.microsoft.com/office/powerpoint/2010/main" val="227723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609600"/>
            <a:ext cx="7406640" cy="914400"/>
          </a:xfrm>
        </p:spPr>
        <p:txBody>
          <a:bodyPr/>
          <a:lstStyle/>
          <a:p>
            <a:pPr algn="ctr"/>
            <a:r>
              <a:rPr lang="en-US" dirty="0"/>
              <a:t>Deployment View</a:t>
            </a:r>
          </a:p>
        </p:txBody>
      </p:sp>
      <p:pic>
        <p:nvPicPr>
          <p:cNvPr id="19" name="Content Placeholder 18" descr="fdbz">
            <a:extLst>
              <a:ext uri="{FF2B5EF4-FFF2-40B4-BE49-F238E27FC236}">
                <a16:creationId xmlns:a16="http://schemas.microsoft.com/office/drawing/2014/main" id="{0EF05A05-096D-4269-10CF-D4C318942928}"/>
              </a:ext>
            </a:extLst>
          </p:cNvPr>
          <p:cNvPicPr>
            <a:picLocks noGrp="1" noChangeAspect="1"/>
          </p:cNvPicPr>
          <p:nvPr>
            <p:ph idx="1"/>
          </p:nvPr>
        </p:nvPicPr>
        <p:blipFill>
          <a:blip r:embed="rId2"/>
          <a:stretch>
            <a:fillRect/>
          </a:stretch>
        </p:blipFill>
        <p:spPr>
          <a:xfrm>
            <a:off x="1905000" y="1524000"/>
            <a:ext cx="5007399" cy="4945689"/>
          </a:xfrm>
        </p:spPr>
      </p:pic>
    </p:spTree>
    <p:extLst>
      <p:ext uri="{BB962C8B-B14F-4D97-AF65-F5344CB8AC3E}">
        <p14:creationId xmlns:p14="http://schemas.microsoft.com/office/powerpoint/2010/main" val="2412726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 View</a:t>
            </a:r>
          </a:p>
        </p:txBody>
      </p:sp>
      <p:sp>
        <p:nvSpPr>
          <p:cNvPr id="3" name="Content Placeholder 2"/>
          <p:cNvSpPr>
            <a:spLocks noGrp="1"/>
          </p:cNvSpPr>
          <p:nvPr>
            <p:ph idx="1"/>
          </p:nvPr>
        </p:nvSpPr>
        <p:spPr>
          <a:xfrm>
            <a:off x="829864" y="2575559"/>
            <a:ext cx="7404653" cy="2316481"/>
          </a:xfrm>
        </p:spPr>
        <p:txBody>
          <a:bodyPr>
            <a:noAutofit/>
          </a:bodyPr>
          <a:lstStyle/>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experiments were conducted on a computer server equipped with an Intel Xeon processor (2 GHz) and 96 GB of RAM. </a:t>
            </a:r>
          </a:p>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also states that the MATLAB software package was used for the development and implementation of the different experimental trials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77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924050"/>
          </a:xfrm>
        </p:spPr>
        <p:txBody>
          <a:bodyPr>
            <a:normAutofit fontScale="90000"/>
          </a:bodyPr>
          <a:lstStyle/>
          <a:p>
            <a:br>
              <a:rPr lang="en-US" dirty="0"/>
            </a:br>
            <a:r>
              <a:rPr lang="en-US" dirty="0"/>
              <a:t>WORK BREAKDOWN STRUCTURE</a:t>
            </a:r>
          </a:p>
        </p:txBody>
      </p:sp>
    </p:spTree>
    <p:extLst>
      <p:ext uri="{BB962C8B-B14F-4D97-AF65-F5344CB8AC3E}">
        <p14:creationId xmlns:p14="http://schemas.microsoft.com/office/powerpoint/2010/main" val="3427655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 Break Down Structure</a:t>
            </a:r>
          </a:p>
        </p:txBody>
      </p:sp>
      <p:pic>
        <p:nvPicPr>
          <p:cNvPr id="9" name="Content Placeholder 8">
            <a:extLst>
              <a:ext uri="{FF2B5EF4-FFF2-40B4-BE49-F238E27FC236}">
                <a16:creationId xmlns:a16="http://schemas.microsoft.com/office/drawing/2014/main" id="{8DA4A2FE-B9A8-F0EB-5F09-1CD6D7A9C732}"/>
              </a:ext>
            </a:extLst>
          </p:cNvPr>
          <p:cNvPicPr>
            <a:picLocks noGrp="1" noChangeAspect="1"/>
          </p:cNvPicPr>
          <p:nvPr>
            <p:ph idx="1"/>
          </p:nvPr>
        </p:nvPicPr>
        <p:blipFill>
          <a:blip r:embed="rId2"/>
          <a:stretch>
            <a:fillRect/>
          </a:stretch>
        </p:blipFill>
        <p:spPr>
          <a:xfrm>
            <a:off x="2130098" y="1662150"/>
            <a:ext cx="5032701" cy="5195850"/>
          </a:xfrm>
        </p:spPr>
      </p:pic>
    </p:spTree>
    <p:extLst>
      <p:ext uri="{BB962C8B-B14F-4D97-AF65-F5344CB8AC3E}">
        <p14:creationId xmlns:p14="http://schemas.microsoft.com/office/powerpoint/2010/main" val="338384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4676"/>
            <a:ext cx="8229600" cy="792162"/>
          </a:xfrm>
        </p:spPr>
        <p:txBody>
          <a:bodyPr/>
          <a:lstStyle/>
          <a:p>
            <a:pPr algn="ctr"/>
            <a:r>
              <a:rPr lang="en-US" dirty="0"/>
              <a:t>Stakeholder &amp; User Descriptions</a:t>
            </a:r>
          </a:p>
        </p:txBody>
      </p:sp>
      <p:sp>
        <p:nvSpPr>
          <p:cNvPr id="3" name="Content Placeholder 2"/>
          <p:cNvSpPr>
            <a:spLocks noGrp="1"/>
          </p:cNvSpPr>
          <p:nvPr>
            <p:ph idx="1"/>
          </p:nvPr>
        </p:nvSpPr>
        <p:spPr>
          <a:xfrm>
            <a:off x="304800" y="1909762"/>
            <a:ext cx="8534400" cy="3581400"/>
          </a:xfrm>
        </p:spPr>
        <p:txBody>
          <a:bodyPr>
            <a:noAutofit/>
          </a:bodyPr>
          <a:lstStyle/>
          <a:p>
            <a:pPr algn="l">
              <a:buFont typeface="Arial" panose="020B0604020202020204" pitchFamily="34" charset="0"/>
              <a:buChar char="•"/>
            </a:pPr>
            <a:r>
              <a:rPr lang="en-US" sz="2400" b="1" i="0" dirty="0">
                <a:solidFill>
                  <a:schemeClr val="tx1"/>
                </a:solidFill>
                <a:effectLst/>
                <a:latin typeface="-apple-system"/>
              </a:rPr>
              <a:t>Public health authorities</a:t>
            </a:r>
            <a:r>
              <a:rPr lang="en-US" sz="2400" b="0" i="0" dirty="0">
                <a:solidFill>
                  <a:schemeClr val="tx1"/>
                </a:solidFill>
                <a:effectLst/>
                <a:latin typeface="-apple-system"/>
              </a:rPr>
              <a:t>: The model can help public health authorities monitor and enforce the use of face masks in public places, such as airports, hospitals, schools, and shopping malls. The model can help prevent the spread of infectious diseases, such as COVID-19, by identifying individuals who are not wearing masks or wearing them improperly.</a:t>
            </a:r>
          </a:p>
          <a:p>
            <a:pPr algn="l">
              <a:buFont typeface="Arial" panose="020B0604020202020204" pitchFamily="34" charset="0"/>
              <a:buChar char="•"/>
            </a:pPr>
            <a:r>
              <a:rPr lang="en-US" sz="2400" b="1" i="0" dirty="0">
                <a:solidFill>
                  <a:schemeClr val="tx1"/>
                </a:solidFill>
                <a:effectLst/>
                <a:latin typeface="-apple-system"/>
              </a:rPr>
              <a:t>Security agencies</a:t>
            </a:r>
            <a:r>
              <a:rPr lang="en-US" sz="2400" b="0" i="0" dirty="0">
                <a:solidFill>
                  <a:schemeClr val="tx1"/>
                </a:solidFill>
                <a:effectLst/>
                <a:latin typeface="-apple-system"/>
              </a:rPr>
              <a:t>: The model can be used for security purposes, such as identifying individuals in restricted areas or detecting suspicious behavior. The model can help improve the safety and security of public and private spaces.</a:t>
            </a:r>
          </a:p>
          <a:p>
            <a:pPr marL="0" indent="0" algn="l">
              <a:buNone/>
            </a:pP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197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438"/>
            <a:ext cx="8229600" cy="792162"/>
          </a:xfrm>
        </p:spPr>
        <p:txBody>
          <a:bodyPr/>
          <a:lstStyle/>
          <a:p>
            <a:pPr algn="ctr"/>
            <a:r>
              <a:rPr lang="en-US" dirty="0"/>
              <a:t>Stakeholder &amp; User Descriptions</a:t>
            </a:r>
          </a:p>
        </p:txBody>
      </p:sp>
      <p:sp>
        <p:nvSpPr>
          <p:cNvPr id="3" name="Content Placeholder 2"/>
          <p:cNvSpPr>
            <a:spLocks noGrp="1"/>
          </p:cNvSpPr>
          <p:nvPr>
            <p:ph idx="1"/>
          </p:nvPr>
        </p:nvSpPr>
        <p:spPr>
          <a:xfrm>
            <a:off x="304800" y="1752600"/>
            <a:ext cx="8534400" cy="3886200"/>
          </a:xfrm>
        </p:spPr>
        <p:txBody>
          <a:bodyPr>
            <a:noAutofit/>
          </a:bodyPr>
          <a:lstStyle/>
          <a:p>
            <a:pPr marL="173736" indent="-137160" algn="l" rtl="0" eaLnBrk="1" latinLnBrk="0" hangingPunct="1">
              <a:lnSpc>
                <a:spcPct val="90000"/>
              </a:lnSpc>
              <a:spcBef>
                <a:spcPts val="1000"/>
              </a:spcBef>
              <a:spcAft>
                <a:spcPts val="0"/>
              </a:spcAft>
              <a:buClr>
                <a:schemeClr val="accent1"/>
              </a:buClr>
              <a:buSzPct val="80000"/>
              <a:buFont typeface="Arial" panose="020B0604020202020204" pitchFamily="34" charset="0"/>
              <a:buChar char="•"/>
            </a:pPr>
            <a:r>
              <a:rPr lang="en-US" sz="2400" b="1" i="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Automation industry</a:t>
            </a:r>
            <a:r>
              <a:rPr lang="en-US" sz="2400" b="0" i="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integrated into automated systems, such as robots, drones, or cameras, to perform face mask detection tasks without human intervention. The model can help reduce the workload and risks associated with manual inspections.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173736" indent="-137160" algn="l" rtl="0" eaLnBrk="1" latinLnBrk="0" hangingPunct="1">
              <a:lnSpc>
                <a:spcPct val="90000"/>
              </a:lnSpc>
              <a:spcBef>
                <a:spcPts val="1000"/>
              </a:spcBef>
              <a:spcAft>
                <a:spcPts val="0"/>
              </a:spcAft>
            </a:pPr>
            <a:r>
              <a:rPr lang="en-US" sz="2400" b="1" i="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Research community</a:t>
            </a:r>
            <a:r>
              <a:rPr lang="en-US" sz="2400" b="0" i="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can be used for research purposes, such as studying the effectiveness of face masks in preventing the spread of infectious diseases or evaluating the performance of different machine learning algorithms for face mask detection. The model can help advance the scientific knowledge and understanding of face mask detection.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91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92162"/>
          </a:xfrm>
        </p:spPr>
        <p:txBody>
          <a:bodyPr/>
          <a:lstStyle/>
          <a:p>
            <a:pPr algn="ctr"/>
            <a:r>
              <a:rPr lang="en-US" dirty="0"/>
              <a:t>Stakeholder &amp; User Descriptions</a:t>
            </a:r>
          </a:p>
        </p:txBody>
      </p:sp>
      <p:sp>
        <p:nvSpPr>
          <p:cNvPr id="3" name="Content Placeholder 2"/>
          <p:cNvSpPr>
            <a:spLocks noGrp="1"/>
          </p:cNvSpPr>
          <p:nvPr>
            <p:ph idx="1"/>
          </p:nvPr>
        </p:nvSpPr>
        <p:spPr>
          <a:xfrm>
            <a:off x="304800" y="1676400"/>
            <a:ext cx="8534400" cy="4495800"/>
          </a:xfrm>
        </p:spPr>
        <p:txBody>
          <a:bodyPr>
            <a:noAutofit/>
          </a:bodyPr>
          <a:lstStyle/>
          <a:p>
            <a:pPr algn="l">
              <a:buFont typeface="Arial" panose="020B0604020202020204" pitchFamily="34" charset="0"/>
              <a:buChar char="•"/>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General public</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 can be used by the general public to check if they are wearing face masks properly and to avoid potential health risks.</a:t>
            </a:r>
          </a:p>
          <a:p>
            <a:pPr algn="l">
              <a:buFont typeface="Arial" panose="020B0604020202020204" pitchFamily="34" charset="0"/>
              <a:buChar char="•"/>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workers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 can be used by healthcare workers to monitor the face mask wearing condition of patients and visitors in hospitals and clinics.</a:t>
            </a:r>
          </a:p>
          <a:p>
            <a:pPr algn="l">
              <a:buFont typeface="Arial" panose="020B0604020202020204" pitchFamily="34" charset="0"/>
              <a:buChar char="•"/>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 personnel</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 can be used by security personnel to detect individuals who are not wearing face masks in restricted areas or events.</a:t>
            </a:r>
          </a:p>
          <a:p>
            <a:pPr algn="l">
              <a:buFont typeface="Arial" panose="020B0604020202020204" pitchFamily="34" charset="0"/>
              <a:buChar char="•"/>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Automation engineers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 can be used by automation engineers to develop and deploy face mask detection systems in various industries and applications.</a:t>
            </a:r>
          </a:p>
          <a:p>
            <a:pPr marL="0" indent="0" algn="l">
              <a:buNone/>
            </a:pP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89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243215"/>
            <a:ext cx="7406640" cy="594985"/>
          </a:xfrm>
        </p:spPr>
        <p:txBody>
          <a:bodyPr>
            <a:normAutofit fontScale="90000"/>
          </a:bodyPr>
          <a:lstStyle/>
          <a:p>
            <a:pPr algn="ctr"/>
            <a:r>
              <a:rPr lang="en-US" dirty="0"/>
              <a:t>Stakeholder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5404672"/>
              </p:ext>
            </p:extLst>
          </p:nvPr>
        </p:nvGraphicFramePr>
        <p:xfrm>
          <a:off x="228600" y="838202"/>
          <a:ext cx="8686800" cy="5776584"/>
        </p:xfrm>
        <a:graphic>
          <a:graphicData uri="http://schemas.openxmlformats.org/drawingml/2006/table">
            <a:tbl>
              <a:tblPr firstRow="1" bandRow="1">
                <a:tableStyleId>{5C22544A-7EE6-4342-B048-85BDC9FD1C3A}</a:tableStyleId>
              </a:tblPr>
              <a:tblGrid>
                <a:gridCol w="1357314">
                  <a:extLst>
                    <a:ext uri="{9D8B030D-6E8A-4147-A177-3AD203B41FA5}">
                      <a16:colId xmlns:a16="http://schemas.microsoft.com/office/drawing/2014/main" val="20000"/>
                    </a:ext>
                  </a:extLst>
                </a:gridCol>
                <a:gridCol w="1683066">
                  <a:extLst>
                    <a:ext uri="{9D8B030D-6E8A-4147-A177-3AD203B41FA5}">
                      <a16:colId xmlns:a16="http://schemas.microsoft.com/office/drawing/2014/main" val="20001"/>
                    </a:ext>
                  </a:extLst>
                </a:gridCol>
                <a:gridCol w="2823210">
                  <a:extLst>
                    <a:ext uri="{9D8B030D-6E8A-4147-A177-3AD203B41FA5}">
                      <a16:colId xmlns:a16="http://schemas.microsoft.com/office/drawing/2014/main" val="20002"/>
                    </a:ext>
                  </a:extLst>
                </a:gridCol>
                <a:gridCol w="2823210">
                  <a:extLst>
                    <a:ext uri="{9D8B030D-6E8A-4147-A177-3AD203B41FA5}">
                      <a16:colId xmlns:a16="http://schemas.microsoft.com/office/drawing/2014/main" val="20003"/>
                    </a:ext>
                  </a:extLst>
                </a:gridCol>
              </a:tblGrid>
              <a:tr h="464308">
                <a:tc>
                  <a:txBody>
                    <a:bodyPr/>
                    <a:lstStyle/>
                    <a:p>
                      <a:r>
                        <a:rPr lang="en-US" sz="2000" dirty="0"/>
                        <a:t>Name</a:t>
                      </a:r>
                    </a:p>
                  </a:txBody>
                  <a:tcPr/>
                </a:tc>
                <a:tc>
                  <a:txBody>
                    <a:bodyPr/>
                    <a:lstStyle/>
                    <a:p>
                      <a:r>
                        <a:rPr lang="en-US" sz="2000" dirty="0"/>
                        <a:t>Represents</a:t>
                      </a:r>
                    </a:p>
                  </a:txBody>
                  <a:tcPr/>
                </a:tc>
                <a:tc>
                  <a:txBody>
                    <a:bodyPr/>
                    <a:lstStyle/>
                    <a:p>
                      <a:r>
                        <a:rPr lang="en-US" sz="2000" dirty="0"/>
                        <a:t>Role</a:t>
                      </a:r>
                    </a:p>
                  </a:txBody>
                  <a:tcPr/>
                </a:tc>
                <a:tc>
                  <a:txBody>
                    <a:bodyPr/>
                    <a:lstStyle/>
                    <a:p>
                      <a:r>
                        <a:rPr lang="en-US" sz="2000" dirty="0"/>
                        <a:t>Key Needs</a:t>
                      </a:r>
                    </a:p>
                  </a:txBody>
                  <a:tcPr/>
                </a:tc>
                <a:extLst>
                  <a:ext uri="{0D108BD9-81ED-4DB2-BD59-A6C34878D82A}">
                    <a16:rowId xmlns:a16="http://schemas.microsoft.com/office/drawing/2014/main" val="10000"/>
                  </a:ext>
                </a:extLst>
              </a:tr>
              <a:tr h="1019216">
                <a:tc>
                  <a:txBody>
                    <a:bodyPr/>
                    <a:lstStyle/>
                    <a:p>
                      <a:r>
                        <a:rPr lang="en-IN" sz="2000" dirty="0"/>
                        <a:t>Public Health Authority</a:t>
                      </a:r>
                      <a:endParaRPr lang="en-US" sz="2000" dirty="0"/>
                    </a:p>
                  </a:txBody>
                  <a:tcPr/>
                </a:tc>
                <a:tc>
                  <a:txBody>
                    <a:bodyPr/>
                    <a:lstStyle/>
                    <a:p>
                      <a:r>
                        <a:rPr lang="en-US" sz="2000" dirty="0"/>
                        <a:t>Hospitals, Schools, Airports, Etc.</a:t>
                      </a:r>
                    </a:p>
                  </a:txBody>
                  <a:tcPr/>
                </a:tc>
                <a:tc>
                  <a:txBody>
                    <a:bodyPr/>
                    <a:lstStyle/>
                    <a:p>
                      <a:r>
                        <a:rPr lang="en-US" sz="2000" dirty="0"/>
                        <a:t>Monitoring and Enforcing</a:t>
                      </a:r>
                    </a:p>
                  </a:txBody>
                  <a:tcPr/>
                </a:tc>
                <a:tc>
                  <a:txBody>
                    <a:bodyPr/>
                    <a:lstStyle/>
                    <a:p>
                      <a:r>
                        <a:rPr lang="en-US" sz="2000" dirty="0"/>
                        <a:t>Monitor and enforce the use of face masks in public places.</a:t>
                      </a:r>
                    </a:p>
                  </a:txBody>
                  <a:tcPr/>
                </a:tc>
                <a:extLst>
                  <a:ext uri="{0D108BD9-81ED-4DB2-BD59-A6C34878D82A}">
                    <a16:rowId xmlns:a16="http://schemas.microsoft.com/office/drawing/2014/main" val="10001"/>
                  </a:ext>
                </a:extLst>
              </a:tr>
              <a:tr h="1328069">
                <a:tc>
                  <a:txBody>
                    <a:bodyPr/>
                    <a:lstStyle/>
                    <a:p>
                      <a:r>
                        <a:rPr lang="en-US" sz="2000" dirty="0"/>
                        <a:t>Security Agencies</a:t>
                      </a:r>
                    </a:p>
                  </a:txBody>
                  <a:tcPr/>
                </a:tc>
                <a:tc>
                  <a:txBody>
                    <a:bodyPr/>
                    <a:lstStyle/>
                    <a:p>
                      <a:r>
                        <a:rPr lang="en-US" sz="2000" dirty="0"/>
                        <a:t>Security Agencies</a:t>
                      </a:r>
                    </a:p>
                  </a:txBody>
                  <a:tcPr/>
                </a:tc>
                <a:tc>
                  <a:txBody>
                    <a:bodyPr/>
                    <a:lstStyle/>
                    <a:p>
                      <a:r>
                        <a:rPr lang="en-US" sz="2000" dirty="0"/>
                        <a:t>Identifying</a:t>
                      </a:r>
                    </a:p>
                  </a:txBody>
                  <a:tcPr/>
                </a:tc>
                <a:tc>
                  <a:txBody>
                    <a:bodyPr/>
                    <a:lstStyle/>
                    <a:p>
                      <a:r>
                        <a:rPr lang="en-US" sz="2000" dirty="0"/>
                        <a:t>Security purposes like identifying individuals without face masks in restricted areas</a:t>
                      </a:r>
                    </a:p>
                  </a:txBody>
                  <a:tcPr/>
                </a:tc>
                <a:extLst>
                  <a:ext uri="{0D108BD9-81ED-4DB2-BD59-A6C34878D82A}">
                    <a16:rowId xmlns:a16="http://schemas.microsoft.com/office/drawing/2014/main" val="10002"/>
                  </a:ext>
                </a:extLst>
              </a:tr>
              <a:tr h="1328069">
                <a:tc>
                  <a:txBody>
                    <a:bodyPr/>
                    <a:lstStyle/>
                    <a:p>
                      <a:r>
                        <a:rPr lang="en-US" sz="2000" dirty="0"/>
                        <a:t>Automation Industry</a:t>
                      </a:r>
                    </a:p>
                  </a:txBody>
                  <a:tcPr/>
                </a:tc>
                <a:tc>
                  <a:txBody>
                    <a:bodyPr/>
                    <a:lstStyle/>
                    <a:p>
                      <a:r>
                        <a:rPr lang="en-US" sz="2000" dirty="0"/>
                        <a:t>Robots, Drones, Cameras, Etc.</a:t>
                      </a:r>
                    </a:p>
                  </a:txBody>
                  <a:tcPr/>
                </a:tc>
                <a:tc>
                  <a:txBody>
                    <a:bodyPr/>
                    <a:lstStyle/>
                    <a:p>
                      <a:r>
                        <a:rPr lang="en-US" sz="2000" dirty="0"/>
                        <a:t>Detection</a:t>
                      </a:r>
                    </a:p>
                  </a:txBody>
                  <a:tcPr/>
                </a:tc>
                <a:tc>
                  <a:txBody>
                    <a:bodyPr/>
                    <a:lstStyle/>
                    <a:p>
                      <a:r>
                        <a:rPr lang="en-US" sz="2000" dirty="0"/>
                        <a:t>Integrating into automated systems for  hassle-free face mask detection</a:t>
                      </a:r>
                    </a:p>
                  </a:txBody>
                  <a:tcPr/>
                </a:tc>
                <a:extLst>
                  <a:ext uri="{0D108BD9-81ED-4DB2-BD59-A6C34878D82A}">
                    <a16:rowId xmlns:a16="http://schemas.microsoft.com/office/drawing/2014/main" val="10003"/>
                  </a:ext>
                </a:extLst>
              </a:tr>
              <a:tr h="1636922">
                <a:tc>
                  <a:txBody>
                    <a:bodyPr/>
                    <a:lstStyle/>
                    <a:p>
                      <a:r>
                        <a:rPr lang="en-US" sz="2000" dirty="0"/>
                        <a:t>Research Community</a:t>
                      </a:r>
                    </a:p>
                  </a:txBody>
                  <a:tcPr/>
                </a:tc>
                <a:tc>
                  <a:txBody>
                    <a:bodyPr/>
                    <a:lstStyle/>
                    <a:p>
                      <a:r>
                        <a:rPr lang="en-US" sz="2000" dirty="0"/>
                        <a:t>Research Labs</a:t>
                      </a:r>
                    </a:p>
                  </a:txBody>
                  <a:tcPr/>
                </a:tc>
                <a:tc>
                  <a:txBody>
                    <a:bodyPr/>
                    <a:lstStyle/>
                    <a:p>
                      <a:r>
                        <a:rPr lang="en-US" sz="2000" dirty="0"/>
                        <a:t>Research</a:t>
                      </a:r>
                    </a:p>
                  </a:txBody>
                  <a:tcPr/>
                </a:tc>
                <a:tc>
                  <a:txBody>
                    <a:bodyPr/>
                    <a:lstStyle/>
                    <a:p>
                      <a:r>
                        <a:rPr lang="en-US" sz="2000" dirty="0"/>
                        <a:t>Studying the effectiveness of face masks in preventing spread of  infectious diseases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483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533400"/>
            <a:ext cx="7406640" cy="990600"/>
          </a:xfrm>
        </p:spPr>
        <p:txBody>
          <a:bodyPr/>
          <a:lstStyle/>
          <a:p>
            <a:pPr algn="ctr"/>
            <a:r>
              <a:rPr lang="en-US" dirty="0"/>
              <a:t>User Summary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2089269"/>
              </p:ext>
            </p:extLst>
          </p:nvPr>
        </p:nvGraphicFramePr>
        <p:xfrm>
          <a:off x="304799" y="1752600"/>
          <a:ext cx="8526781" cy="4236720"/>
        </p:xfrm>
        <a:graphic>
          <a:graphicData uri="http://schemas.openxmlformats.org/drawingml/2006/table">
            <a:tbl>
              <a:tblPr firstRow="1" bandRow="1">
                <a:tableStyleId>{5C22544A-7EE6-4342-B048-85BDC9FD1C3A}</a:tableStyleId>
              </a:tblPr>
              <a:tblGrid>
                <a:gridCol w="1973792">
                  <a:extLst>
                    <a:ext uri="{9D8B030D-6E8A-4147-A177-3AD203B41FA5}">
                      <a16:colId xmlns:a16="http://schemas.microsoft.com/office/drawing/2014/main" val="20000"/>
                    </a:ext>
                  </a:extLst>
                </a:gridCol>
                <a:gridCol w="2447502">
                  <a:extLst>
                    <a:ext uri="{9D8B030D-6E8A-4147-A177-3AD203B41FA5}">
                      <a16:colId xmlns:a16="http://schemas.microsoft.com/office/drawing/2014/main" val="20001"/>
                    </a:ext>
                  </a:extLst>
                </a:gridCol>
                <a:gridCol w="4105487">
                  <a:extLst>
                    <a:ext uri="{9D8B030D-6E8A-4147-A177-3AD203B41FA5}">
                      <a16:colId xmlns:a16="http://schemas.microsoft.com/office/drawing/2014/main" val="20002"/>
                    </a:ext>
                  </a:extLst>
                </a:gridCol>
              </a:tblGrid>
              <a:tr h="518160">
                <a:tc>
                  <a:txBody>
                    <a:bodyPr/>
                    <a:lstStyle/>
                    <a:p>
                      <a:r>
                        <a:rPr lang="en-US" sz="2000" dirty="0"/>
                        <a:t>Name</a:t>
                      </a:r>
                    </a:p>
                  </a:txBody>
                  <a:tcPr/>
                </a:tc>
                <a:tc>
                  <a:txBody>
                    <a:bodyPr/>
                    <a:lstStyle/>
                    <a:p>
                      <a:r>
                        <a:rPr lang="en-US" sz="2000" dirty="0"/>
                        <a:t>Description</a:t>
                      </a:r>
                    </a:p>
                  </a:txBody>
                  <a:tcPr/>
                </a:tc>
                <a:tc>
                  <a:txBody>
                    <a:bodyPr/>
                    <a:lstStyle/>
                    <a:p>
                      <a:r>
                        <a:rPr lang="en-US" sz="2000" dirty="0"/>
                        <a:t>Key Needs</a:t>
                      </a:r>
                    </a:p>
                  </a:txBody>
                  <a:tcPr/>
                </a:tc>
                <a:extLst>
                  <a:ext uri="{0D108BD9-81ED-4DB2-BD59-A6C34878D82A}">
                    <a16:rowId xmlns:a16="http://schemas.microsoft.com/office/drawing/2014/main" val="10000"/>
                  </a:ext>
                </a:extLst>
              </a:tr>
              <a:tr h="518160">
                <a:tc>
                  <a:txBody>
                    <a:bodyPr/>
                    <a:lstStyle/>
                    <a:p>
                      <a:r>
                        <a:rPr lang="en-US" sz="2000" dirty="0"/>
                        <a:t>General Public</a:t>
                      </a:r>
                    </a:p>
                  </a:txBody>
                  <a:tcPr/>
                </a:tc>
                <a:tc>
                  <a:txBody>
                    <a:bodyPr/>
                    <a:lstStyle/>
                    <a:p>
                      <a:r>
                        <a:rPr lang="en-US" sz="2000" dirty="0"/>
                        <a:t>To avoid health risks</a:t>
                      </a:r>
                    </a:p>
                  </a:txBody>
                  <a:tcPr/>
                </a:tc>
                <a:tc>
                  <a:txBody>
                    <a:bodyPr/>
                    <a:lstStyle/>
                    <a:p>
                      <a:r>
                        <a:rPr lang="en-US" sz="2000" dirty="0"/>
                        <a:t>To check if they are wearing face masks properly and avoid health risks.</a:t>
                      </a:r>
                    </a:p>
                  </a:txBody>
                  <a:tcPr/>
                </a:tc>
                <a:extLst>
                  <a:ext uri="{0D108BD9-81ED-4DB2-BD59-A6C34878D82A}">
                    <a16:rowId xmlns:a16="http://schemas.microsoft.com/office/drawing/2014/main" val="10001"/>
                  </a:ext>
                </a:extLst>
              </a:tr>
              <a:tr h="518160">
                <a:tc>
                  <a:txBody>
                    <a:bodyPr/>
                    <a:lstStyle/>
                    <a:p>
                      <a:r>
                        <a:rPr lang="en-US" sz="2000" dirty="0"/>
                        <a:t>Healthcare Workers</a:t>
                      </a:r>
                    </a:p>
                  </a:txBody>
                  <a:tcPr/>
                </a:tc>
                <a:tc>
                  <a:txBody>
                    <a:bodyPr/>
                    <a:lstStyle/>
                    <a:p>
                      <a:r>
                        <a:rPr lang="en-US" sz="2000" dirty="0"/>
                        <a:t>Face mask wearing conditions</a:t>
                      </a:r>
                    </a:p>
                  </a:txBody>
                  <a:tcPr/>
                </a:tc>
                <a:tc>
                  <a:txBody>
                    <a:bodyPr/>
                    <a:lstStyle/>
                    <a:p>
                      <a:r>
                        <a:rPr lang="en-US" sz="2000" dirty="0"/>
                        <a:t>Monitor the face mask wearing condition of patients and visitors.</a:t>
                      </a:r>
                    </a:p>
                  </a:txBody>
                  <a:tcPr/>
                </a:tc>
                <a:extLst>
                  <a:ext uri="{0D108BD9-81ED-4DB2-BD59-A6C34878D82A}">
                    <a16:rowId xmlns:a16="http://schemas.microsoft.com/office/drawing/2014/main" val="10002"/>
                  </a:ext>
                </a:extLst>
              </a:tr>
              <a:tr h="518160">
                <a:tc>
                  <a:txBody>
                    <a:bodyPr/>
                    <a:lstStyle/>
                    <a:p>
                      <a:r>
                        <a:rPr lang="en-US" sz="2000" dirty="0"/>
                        <a:t>Security Personnel</a:t>
                      </a:r>
                    </a:p>
                  </a:txBody>
                  <a:tcPr/>
                </a:tc>
                <a:tc>
                  <a:txBody>
                    <a:bodyPr/>
                    <a:lstStyle/>
                    <a:p>
                      <a:r>
                        <a:rPr lang="en-US" sz="2000" dirty="0"/>
                        <a:t>Detect people</a:t>
                      </a:r>
                    </a:p>
                  </a:txBody>
                  <a:tcPr/>
                </a:tc>
                <a:tc>
                  <a:txBody>
                    <a:bodyPr/>
                    <a:lstStyle/>
                    <a:p>
                      <a:r>
                        <a:rPr lang="en-US" sz="2000" dirty="0"/>
                        <a:t>To detect people who are not wearing face masks in restricted areas or events.</a:t>
                      </a:r>
                    </a:p>
                  </a:txBody>
                  <a:tcPr/>
                </a:tc>
                <a:extLst>
                  <a:ext uri="{0D108BD9-81ED-4DB2-BD59-A6C34878D82A}">
                    <a16:rowId xmlns:a16="http://schemas.microsoft.com/office/drawing/2014/main" val="10003"/>
                  </a:ext>
                </a:extLst>
              </a:tr>
              <a:tr h="518160">
                <a:tc>
                  <a:txBody>
                    <a:bodyPr/>
                    <a:lstStyle/>
                    <a:p>
                      <a:r>
                        <a:rPr lang="en-US" sz="2000" dirty="0"/>
                        <a:t>Automation Engineers</a:t>
                      </a:r>
                    </a:p>
                  </a:txBody>
                  <a:tcPr/>
                </a:tc>
                <a:tc>
                  <a:txBody>
                    <a:bodyPr/>
                    <a:lstStyle/>
                    <a:p>
                      <a:r>
                        <a:rPr lang="en-US" sz="2000" dirty="0"/>
                        <a:t>Development and Deployment</a:t>
                      </a:r>
                    </a:p>
                  </a:txBody>
                  <a:tcPr/>
                </a:tc>
                <a:tc>
                  <a:txBody>
                    <a:bodyPr/>
                    <a:lstStyle/>
                    <a:p>
                      <a:r>
                        <a:rPr lang="en-US" sz="2000" dirty="0"/>
                        <a:t>To develop and deploy face mask detection systems in various industries and applications.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188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 Overview</a:t>
            </a:r>
          </a:p>
        </p:txBody>
      </p:sp>
      <p:sp>
        <p:nvSpPr>
          <p:cNvPr id="3" name="Content Placeholder 2"/>
          <p:cNvSpPr>
            <a:spLocks noGrp="1"/>
          </p:cNvSpPr>
          <p:nvPr>
            <p:ph idx="1"/>
          </p:nvPr>
        </p:nvSpPr>
        <p:spPr>
          <a:xfrm>
            <a:off x="859237" y="2819400"/>
            <a:ext cx="7404653" cy="1752600"/>
          </a:xfrm>
        </p:spPr>
        <p:txBody>
          <a:bodyPr>
            <a:normAutofit/>
          </a:bodyPr>
          <a:lstStyle/>
          <a:p>
            <a:r>
              <a:rPr lang="en-US" sz="2800" dirty="0">
                <a:solidFill>
                  <a:schemeClr val="tx1"/>
                </a:solidFill>
              </a:rPr>
              <a:t>Perspective</a:t>
            </a:r>
          </a:p>
          <a:p>
            <a:r>
              <a:rPr lang="en-US" sz="2800" dirty="0">
                <a:solidFill>
                  <a:schemeClr val="tx1"/>
                </a:solidFill>
              </a:rPr>
              <a:t>Summary of capabilities</a:t>
            </a:r>
          </a:p>
          <a:p>
            <a:r>
              <a:rPr lang="en-US" sz="2800" dirty="0">
                <a:solidFill>
                  <a:schemeClr val="tx1"/>
                </a:solidFill>
              </a:rPr>
              <a:t>Assumptions and dependencies</a:t>
            </a:r>
          </a:p>
        </p:txBody>
      </p:sp>
    </p:spTree>
    <p:extLst>
      <p:ext uri="{BB962C8B-B14F-4D97-AF65-F5344CB8AC3E}">
        <p14:creationId xmlns:p14="http://schemas.microsoft.com/office/powerpoint/2010/main" val="227723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9AE2-0E3C-092B-E0B9-B7BAD98592D9}"/>
              </a:ext>
            </a:extLst>
          </p:cNvPr>
          <p:cNvSpPr>
            <a:spLocks noGrp="1"/>
          </p:cNvSpPr>
          <p:nvPr>
            <p:ph type="title"/>
          </p:nvPr>
        </p:nvSpPr>
        <p:spPr>
          <a:xfrm>
            <a:off x="857250" y="609600"/>
            <a:ext cx="7406640" cy="990600"/>
          </a:xfrm>
        </p:spPr>
        <p:txBody>
          <a:bodyPr/>
          <a:lstStyle/>
          <a:p>
            <a:pPr algn="ctr"/>
            <a:r>
              <a:rPr lang="en-US" dirty="0"/>
              <a:t>Perspective</a:t>
            </a:r>
            <a:endParaRPr lang="en-IN" dirty="0"/>
          </a:p>
        </p:txBody>
      </p:sp>
      <p:sp>
        <p:nvSpPr>
          <p:cNvPr id="3" name="Content Placeholder 2">
            <a:extLst>
              <a:ext uri="{FF2B5EF4-FFF2-40B4-BE49-F238E27FC236}">
                <a16:creationId xmlns:a16="http://schemas.microsoft.com/office/drawing/2014/main" id="{6C93A938-8D3A-58AF-5207-D626D7E6379F}"/>
              </a:ext>
            </a:extLst>
          </p:cNvPr>
          <p:cNvSpPr>
            <a:spLocks noGrp="1"/>
          </p:cNvSpPr>
          <p:nvPr>
            <p:ph idx="1"/>
          </p:nvPr>
        </p:nvSpPr>
        <p:spPr>
          <a:xfrm>
            <a:off x="457200" y="1600200"/>
            <a:ext cx="8229600" cy="4800600"/>
          </a:xfrm>
        </p:spPr>
        <p:txBody>
          <a:bodyPr>
            <a:normAutofit/>
          </a:bodyPr>
          <a:lstStyle/>
          <a:p>
            <a:pPr algn="l"/>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project aims to use deep learning and computer vision to detect whether a person is wearing a face mask or not. This can be useful for preventing the spread of COVID-19 and enforcing public health measures. The project consists of two main steps:</a:t>
            </a:r>
          </a:p>
          <a:p>
            <a:pPr algn="l">
              <a:buFont typeface="Arial" panose="020B0604020202020204" pitchFamily="34" charset="0"/>
              <a:buChar char="•"/>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 extraction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Using ResNet50, a deep convolutional neural network, to extract features from face images.</a:t>
            </a:r>
          </a:p>
          <a:p>
            <a:pPr algn="l">
              <a:buFont typeface="Arial" panose="020B0604020202020204" pitchFamily="34" charset="0"/>
              <a:buChar char="•"/>
            </a:pPr>
            <a:r>
              <a:rPr lang="en-US"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Classification</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Using classical machine learning algorithms, such as SVM, decision trees, and ensemble, to classify the extracted features into masked or unmasked categories.</a:t>
            </a:r>
          </a:p>
        </p:txBody>
      </p:sp>
    </p:spTree>
    <p:extLst>
      <p:ext uri="{BB962C8B-B14F-4D97-AF65-F5344CB8AC3E}">
        <p14:creationId xmlns:p14="http://schemas.microsoft.com/office/powerpoint/2010/main" val="407194560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726</TotalTime>
  <Words>1726</Words>
  <Application>Microsoft Office PowerPoint</Application>
  <PresentationFormat>On-screen Show (4:3)</PresentationFormat>
  <Paragraphs>131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Bahnschrift</vt:lpstr>
      <vt:lpstr>Calibri</vt:lpstr>
      <vt:lpstr>Corbel</vt:lpstr>
      <vt:lpstr>Basis</vt:lpstr>
      <vt:lpstr>A NOVEL FACE MASK DETECTION MODEL FOR THE COVID-19  VISION TEMPLATE </vt:lpstr>
      <vt:lpstr>Overview</vt:lpstr>
      <vt:lpstr>Stakeholder &amp; User Descriptions</vt:lpstr>
      <vt:lpstr>Stakeholder &amp; User Descriptions</vt:lpstr>
      <vt:lpstr>Stakeholder &amp; User Descriptions</vt:lpstr>
      <vt:lpstr>Stakeholder Summary</vt:lpstr>
      <vt:lpstr>User Summary</vt:lpstr>
      <vt:lpstr>Product Overview</vt:lpstr>
      <vt:lpstr>Perspective</vt:lpstr>
      <vt:lpstr>Summary of Capabilities</vt:lpstr>
      <vt:lpstr>Assumptions and Dependencies</vt:lpstr>
      <vt:lpstr>Assumptions and Dependencies</vt:lpstr>
      <vt:lpstr>Product Features</vt:lpstr>
      <vt:lpstr>Constraints</vt:lpstr>
      <vt:lpstr> ARCHITECTURE PRESENTATION</vt:lpstr>
      <vt:lpstr>Overview</vt:lpstr>
      <vt:lpstr>Architecture Goals</vt:lpstr>
      <vt:lpstr>Use Case View</vt:lpstr>
      <vt:lpstr>Use Case View</vt:lpstr>
      <vt:lpstr>Logical View</vt:lpstr>
      <vt:lpstr>Process View</vt:lpstr>
      <vt:lpstr>Deployment View</vt:lpstr>
      <vt:lpstr>Implementation View</vt:lpstr>
      <vt:lpstr> WORK BREAKDOWN STRUCTURE</vt:lpstr>
      <vt:lpstr>Work Break Down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5230 Your Project Title</dc:title>
  <dc:creator>Dabney, James</dc:creator>
  <cp:lastModifiedBy>NAGA RAJENDRA</cp:lastModifiedBy>
  <cp:revision>20</cp:revision>
  <dcterms:created xsi:type="dcterms:W3CDTF">2006-08-16T00:00:00Z</dcterms:created>
  <dcterms:modified xsi:type="dcterms:W3CDTF">2023-12-01T11:34:52Z</dcterms:modified>
</cp:coreProperties>
</file>