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4000"/>
                <a:satMod val="80000"/>
                <a:lumMod val="88000"/>
              </a:schemeClr>
            </a:gs>
            <a:gs pos="100000">
              <a:schemeClr val="bg1">
                <a:shade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11/18/2023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BDED-7E0F-42C3-AB30-E27B4CB45839}"/>
              </a:ext>
            </a:extLst>
          </p:cNvPr>
          <p:cNvSpPr>
            <a:spLocks noGrp="1"/>
          </p:cNvSpPr>
          <p:nvPr>
            <p:ph type="ctrTitle"/>
          </p:nvPr>
        </p:nvSpPr>
        <p:spPr/>
        <p:txBody>
          <a:bodyPr>
            <a:normAutofit/>
          </a:bodyPr>
          <a:lstStyle/>
          <a:p>
            <a:r>
              <a:rPr lang="en-US" sz="7200" u="sng" dirty="0"/>
              <a:t>Expense tracker</a:t>
            </a:r>
            <a:endParaRPr lang="en-IN" sz="7200" u="sng" dirty="0"/>
          </a:p>
        </p:txBody>
      </p:sp>
      <p:sp>
        <p:nvSpPr>
          <p:cNvPr id="3" name="Subtitle 2">
            <a:extLst>
              <a:ext uri="{FF2B5EF4-FFF2-40B4-BE49-F238E27FC236}">
                <a16:creationId xmlns:a16="http://schemas.microsoft.com/office/drawing/2014/main" id="{036B9C6B-8B08-4E6F-A7B2-1D6D02468E05}"/>
              </a:ext>
            </a:extLst>
          </p:cNvPr>
          <p:cNvSpPr>
            <a:spLocks noGrp="1"/>
          </p:cNvSpPr>
          <p:nvPr>
            <p:ph type="subTitle" idx="1"/>
          </p:nvPr>
        </p:nvSpPr>
        <p:spPr/>
        <p:txBody>
          <a:bodyPr/>
          <a:lstStyle/>
          <a:p>
            <a:r>
              <a:rPr lang="en-US" dirty="0"/>
              <a:t>D. NAGA RAJENDRA</a:t>
            </a:r>
            <a:r>
              <a:rPr lang="en-IN" dirty="0"/>
              <a:t>	CSE-A	       20N71A0518</a:t>
            </a:r>
            <a:endParaRPr lang="en-US" dirty="0"/>
          </a:p>
        </p:txBody>
      </p:sp>
    </p:spTree>
    <p:extLst>
      <p:ext uri="{BB962C8B-B14F-4D97-AF65-F5344CB8AC3E}">
        <p14:creationId xmlns:p14="http://schemas.microsoft.com/office/powerpoint/2010/main" val="299686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B8E5-7774-4862-A2A4-2965E84A7759}"/>
              </a:ext>
            </a:extLst>
          </p:cNvPr>
          <p:cNvSpPr>
            <a:spLocks noGrp="1"/>
          </p:cNvSpPr>
          <p:nvPr>
            <p:ph type="title"/>
          </p:nvPr>
        </p:nvSpPr>
        <p:spPr/>
        <p:txBody>
          <a:bodyPr/>
          <a:lstStyle/>
          <a:p>
            <a:r>
              <a:rPr lang="en-IN" b="1" dirty="0"/>
              <a:t>Mobile App Development</a:t>
            </a:r>
            <a:endParaRPr lang="en-IN" dirty="0"/>
          </a:p>
        </p:txBody>
      </p:sp>
      <p:sp>
        <p:nvSpPr>
          <p:cNvPr id="3" name="Content Placeholder 2">
            <a:extLst>
              <a:ext uri="{FF2B5EF4-FFF2-40B4-BE49-F238E27FC236}">
                <a16:creationId xmlns:a16="http://schemas.microsoft.com/office/drawing/2014/main" id="{A0F26F16-22B5-43DB-9C81-D8A1F2E90EE0}"/>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11200" dirty="0"/>
              <a:t> Extend accessibility with a mobile application.</a:t>
            </a:r>
          </a:p>
          <a:p>
            <a:pPr>
              <a:buFont typeface="Wingdings" panose="05000000000000000000" pitchFamily="2" charset="2"/>
              <a:buChar char="Ø"/>
            </a:pPr>
            <a:r>
              <a:rPr lang="en-US" sz="11200" dirty="0"/>
              <a:t> Design a mobile-friendly interface with intuitive navigation.</a:t>
            </a:r>
          </a:p>
          <a:p>
            <a:pPr>
              <a:buFont typeface="Wingdings" panose="05000000000000000000" pitchFamily="2" charset="2"/>
              <a:buChar char="Ø"/>
            </a:pPr>
            <a:r>
              <a:rPr lang="en-US" sz="11200" dirty="0"/>
              <a:t> Implement features such as real-time tracking and receipt scanning.</a:t>
            </a:r>
          </a:p>
          <a:p>
            <a:pPr>
              <a:buFont typeface="Wingdings" panose="05000000000000000000" pitchFamily="2" charset="2"/>
              <a:buChar char="Ø"/>
            </a:pPr>
            <a:r>
              <a:rPr lang="en-US" sz="11200" dirty="0"/>
              <a:t> Ensure synchronization with the web version for seamless user experience.</a:t>
            </a:r>
          </a:p>
          <a:p>
            <a:endParaRPr lang="en-IN" dirty="0"/>
          </a:p>
        </p:txBody>
      </p:sp>
    </p:spTree>
    <p:extLst>
      <p:ext uri="{BB962C8B-B14F-4D97-AF65-F5344CB8AC3E}">
        <p14:creationId xmlns:p14="http://schemas.microsoft.com/office/powerpoint/2010/main" val="87734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32C4-6149-426C-AAF4-7EA0716799E6}"/>
              </a:ext>
            </a:extLst>
          </p:cNvPr>
          <p:cNvSpPr>
            <a:spLocks noGrp="1"/>
          </p:cNvSpPr>
          <p:nvPr>
            <p:ph type="title"/>
          </p:nvPr>
        </p:nvSpPr>
        <p:spPr/>
        <p:txBody>
          <a:bodyPr/>
          <a:lstStyle/>
          <a:p>
            <a:r>
              <a:rPr lang="en-IN" b="1" dirty="0"/>
              <a:t>Security Measures</a:t>
            </a:r>
            <a:endParaRPr lang="en-IN" dirty="0"/>
          </a:p>
        </p:txBody>
      </p:sp>
      <p:sp>
        <p:nvSpPr>
          <p:cNvPr id="3" name="Content Placeholder 2">
            <a:extLst>
              <a:ext uri="{FF2B5EF4-FFF2-40B4-BE49-F238E27FC236}">
                <a16:creationId xmlns:a16="http://schemas.microsoft.com/office/drawing/2014/main" id="{752CE350-EA16-415D-9092-03DC01B3860E}"/>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800" dirty="0"/>
              <a:t> Ensure the confidentiality and integrity of user data.</a:t>
            </a:r>
          </a:p>
          <a:p>
            <a:pPr>
              <a:buFont typeface="Wingdings" panose="05000000000000000000" pitchFamily="2" charset="2"/>
              <a:buChar char="Ø"/>
            </a:pPr>
            <a:r>
              <a:rPr lang="en-US" sz="2800" dirty="0"/>
              <a:t> Encrypt data during transmission (HTTPS) and storage.</a:t>
            </a:r>
          </a:p>
          <a:p>
            <a:pPr>
              <a:buFont typeface="Wingdings" panose="05000000000000000000" pitchFamily="2" charset="2"/>
              <a:buChar char="Ø"/>
            </a:pPr>
            <a:r>
              <a:rPr lang="en-US" sz="2800" dirty="0"/>
              <a:t> Regularly update and patch software to address security vulnerabilities.</a:t>
            </a:r>
          </a:p>
          <a:p>
            <a:pPr>
              <a:buFont typeface="Wingdings" panose="05000000000000000000" pitchFamily="2" charset="2"/>
              <a:buChar char="Ø"/>
            </a:pPr>
            <a:r>
              <a:rPr lang="en-US" sz="2800" dirty="0"/>
              <a:t> Comply with data protection regulations like GDPR.</a:t>
            </a:r>
          </a:p>
          <a:p>
            <a:endParaRPr lang="en-IN" dirty="0"/>
          </a:p>
        </p:txBody>
      </p:sp>
    </p:spTree>
    <p:extLst>
      <p:ext uri="{BB962C8B-B14F-4D97-AF65-F5344CB8AC3E}">
        <p14:creationId xmlns:p14="http://schemas.microsoft.com/office/powerpoint/2010/main" val="81915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D110-57EB-4F1B-A37D-3232CA6E5D3C}"/>
              </a:ext>
            </a:extLst>
          </p:cNvPr>
          <p:cNvSpPr>
            <a:spLocks noGrp="1"/>
          </p:cNvSpPr>
          <p:nvPr>
            <p:ph type="title"/>
          </p:nvPr>
        </p:nvSpPr>
        <p:spPr/>
        <p:txBody>
          <a:bodyPr/>
          <a:lstStyle/>
          <a:p>
            <a:r>
              <a:rPr lang="en-IN" b="1" dirty="0"/>
              <a:t>Continuous Improvement</a:t>
            </a:r>
            <a:endParaRPr lang="en-IN" dirty="0"/>
          </a:p>
        </p:txBody>
      </p:sp>
      <p:sp>
        <p:nvSpPr>
          <p:cNvPr id="3" name="Content Placeholder 2">
            <a:extLst>
              <a:ext uri="{FF2B5EF4-FFF2-40B4-BE49-F238E27FC236}">
                <a16:creationId xmlns:a16="http://schemas.microsoft.com/office/drawing/2014/main" id="{F0B58AA1-5E4E-4CFF-AED5-9A1CD81A9050}"/>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11200" dirty="0"/>
              <a:t> Enhance the system's accuracy over time.</a:t>
            </a:r>
          </a:p>
          <a:p>
            <a:pPr>
              <a:buFont typeface="Wingdings" panose="05000000000000000000" pitchFamily="2" charset="2"/>
              <a:buChar char="Ø"/>
            </a:pPr>
            <a:r>
              <a:rPr lang="en-US" sz="11200" dirty="0"/>
              <a:t> Implement machine learning algorithms that learn from user behavior.</a:t>
            </a:r>
          </a:p>
          <a:p>
            <a:pPr>
              <a:buFont typeface="Wingdings" panose="05000000000000000000" pitchFamily="2" charset="2"/>
              <a:buChar char="Ø"/>
            </a:pPr>
            <a:r>
              <a:rPr lang="en-US" sz="11200" dirty="0"/>
              <a:t> Regularly update algorithms based on user feedback and system performance.</a:t>
            </a:r>
          </a:p>
          <a:p>
            <a:pPr>
              <a:buFont typeface="Wingdings" panose="05000000000000000000" pitchFamily="2" charset="2"/>
              <a:buChar char="Ø"/>
            </a:pPr>
            <a:r>
              <a:rPr lang="en-US" sz="11200" dirty="0"/>
              <a:t> Provide users with tools to contribute to the improvement of categorization.</a:t>
            </a:r>
          </a:p>
          <a:p>
            <a:endParaRPr lang="en-IN" dirty="0"/>
          </a:p>
        </p:txBody>
      </p:sp>
    </p:spTree>
    <p:extLst>
      <p:ext uri="{BB962C8B-B14F-4D97-AF65-F5344CB8AC3E}">
        <p14:creationId xmlns:p14="http://schemas.microsoft.com/office/powerpoint/2010/main" val="330962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1400-B737-48C2-8C18-036A1FD0B8F2}"/>
              </a:ext>
            </a:extLst>
          </p:cNvPr>
          <p:cNvSpPr>
            <a:spLocks noGrp="1"/>
          </p:cNvSpPr>
          <p:nvPr>
            <p:ph type="title"/>
          </p:nvPr>
        </p:nvSpPr>
        <p:spPr/>
        <p:txBody>
          <a:bodyPr/>
          <a:lstStyle/>
          <a:p>
            <a:r>
              <a:rPr lang="en-IN" b="1" dirty="0"/>
              <a:t>Testing</a:t>
            </a:r>
            <a:endParaRPr lang="en-IN" dirty="0"/>
          </a:p>
        </p:txBody>
      </p:sp>
      <p:sp>
        <p:nvSpPr>
          <p:cNvPr id="3" name="Content Placeholder 2">
            <a:extLst>
              <a:ext uri="{FF2B5EF4-FFF2-40B4-BE49-F238E27FC236}">
                <a16:creationId xmlns:a16="http://schemas.microsoft.com/office/drawing/2014/main" id="{C0ABFA08-12A6-4ED2-8322-703EAF4D4A29}"/>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3000" dirty="0"/>
              <a:t> Identify and rectify bugs or issues.</a:t>
            </a:r>
          </a:p>
          <a:p>
            <a:pPr>
              <a:buFont typeface="Wingdings" panose="05000000000000000000" pitchFamily="2" charset="2"/>
              <a:buChar char="Ø"/>
            </a:pPr>
            <a:r>
              <a:rPr lang="en-US" sz="3000" dirty="0"/>
              <a:t> Conduct unit testing for individual components.</a:t>
            </a:r>
          </a:p>
          <a:p>
            <a:pPr>
              <a:buFont typeface="Wingdings" panose="05000000000000000000" pitchFamily="2" charset="2"/>
              <a:buChar char="Ø"/>
            </a:pPr>
            <a:r>
              <a:rPr lang="en-US" sz="3000" dirty="0"/>
              <a:t> Perform integration testing to ensure seamless interaction between modules.</a:t>
            </a:r>
          </a:p>
          <a:p>
            <a:pPr>
              <a:buFont typeface="Wingdings" panose="05000000000000000000" pitchFamily="2" charset="2"/>
              <a:buChar char="Ø"/>
            </a:pPr>
            <a:r>
              <a:rPr lang="en-US" sz="3000" dirty="0"/>
              <a:t> Run user acceptance testing to gather feedback on the overall user experience.</a:t>
            </a:r>
          </a:p>
          <a:p>
            <a:endParaRPr lang="en-IN" dirty="0"/>
          </a:p>
        </p:txBody>
      </p:sp>
    </p:spTree>
    <p:extLst>
      <p:ext uri="{BB962C8B-B14F-4D97-AF65-F5344CB8AC3E}">
        <p14:creationId xmlns:p14="http://schemas.microsoft.com/office/powerpoint/2010/main" val="189347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FCB4-E006-4064-8BCD-2F24F2839720}"/>
              </a:ext>
            </a:extLst>
          </p:cNvPr>
          <p:cNvSpPr>
            <a:spLocks noGrp="1"/>
          </p:cNvSpPr>
          <p:nvPr>
            <p:ph type="title"/>
          </p:nvPr>
        </p:nvSpPr>
        <p:spPr/>
        <p:txBody>
          <a:bodyPr/>
          <a:lstStyle/>
          <a:p>
            <a:r>
              <a:rPr lang="en-IN" b="1" dirty="0"/>
              <a:t>Launch and Monitoring</a:t>
            </a:r>
            <a:endParaRPr lang="en-IN" dirty="0"/>
          </a:p>
        </p:txBody>
      </p:sp>
      <p:sp>
        <p:nvSpPr>
          <p:cNvPr id="3" name="Content Placeholder 2">
            <a:extLst>
              <a:ext uri="{FF2B5EF4-FFF2-40B4-BE49-F238E27FC236}">
                <a16:creationId xmlns:a16="http://schemas.microsoft.com/office/drawing/2014/main" id="{38F56137-D698-491B-899D-E89EBA14407E}"/>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11200" dirty="0"/>
              <a:t> Deploy the expense tracker and ensure its ongoing performance.</a:t>
            </a:r>
          </a:p>
          <a:p>
            <a:pPr>
              <a:buFont typeface="Wingdings" panose="05000000000000000000" pitchFamily="2" charset="2"/>
              <a:buChar char="Ø"/>
            </a:pPr>
            <a:r>
              <a:rPr lang="en-US" sz="11200" dirty="0"/>
              <a:t> Deploy the application on a reliable hosting environment.</a:t>
            </a:r>
          </a:p>
          <a:p>
            <a:pPr>
              <a:buFont typeface="Wingdings" panose="05000000000000000000" pitchFamily="2" charset="2"/>
              <a:buChar char="Ø"/>
            </a:pPr>
            <a:r>
              <a:rPr lang="en-US" sz="11200" dirty="0"/>
              <a:t> Monitor system performance, server health, and user activity.</a:t>
            </a:r>
          </a:p>
          <a:p>
            <a:pPr>
              <a:buFont typeface="Wingdings" panose="05000000000000000000" pitchFamily="2" charset="2"/>
              <a:buChar char="Ø"/>
            </a:pPr>
            <a:r>
              <a:rPr lang="en-US" sz="11200" dirty="0"/>
              <a:t> Address any issues promptly and release updates based on user feedback.</a:t>
            </a:r>
          </a:p>
          <a:p>
            <a:endParaRPr lang="en-IN" dirty="0"/>
          </a:p>
        </p:txBody>
      </p:sp>
    </p:spTree>
    <p:extLst>
      <p:ext uri="{BB962C8B-B14F-4D97-AF65-F5344CB8AC3E}">
        <p14:creationId xmlns:p14="http://schemas.microsoft.com/office/powerpoint/2010/main" val="411104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9BC6-D8F2-4828-92F8-689D67D87777}"/>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422DE1DD-DFD0-4B08-818F-1A8F5B89C087}"/>
              </a:ext>
            </a:extLst>
          </p:cNvPr>
          <p:cNvSpPr>
            <a:spLocks noGrp="1"/>
          </p:cNvSpPr>
          <p:nvPr>
            <p:ph idx="1"/>
          </p:nvPr>
        </p:nvSpPr>
        <p:spPr/>
        <p:txBody>
          <a:bodyPr>
            <a:normAutofit/>
          </a:bodyPr>
          <a:lstStyle/>
          <a:p>
            <a:pPr>
              <a:buFont typeface="Wingdings" panose="05000000000000000000" pitchFamily="2" charset="2"/>
              <a:buChar char="Ø"/>
            </a:pPr>
            <a:r>
              <a:rPr lang="en-US" b="1" u="sng" dirty="0"/>
              <a:t>Financial Awareness</a:t>
            </a:r>
            <a:r>
              <a:rPr lang="en-US" b="1" dirty="0"/>
              <a:t>:</a:t>
            </a:r>
            <a:r>
              <a:rPr lang="en-US" dirty="0"/>
              <a:t> Gain insights into spending habits.</a:t>
            </a:r>
          </a:p>
          <a:p>
            <a:pPr>
              <a:buFont typeface="Wingdings" panose="05000000000000000000" pitchFamily="2" charset="2"/>
              <a:buChar char="Ø"/>
            </a:pPr>
            <a:r>
              <a:rPr lang="en-US" b="1" u="sng" dirty="0"/>
              <a:t>Budget Control</a:t>
            </a:r>
            <a:r>
              <a:rPr lang="en-US" b="1" dirty="0"/>
              <a:t>:</a:t>
            </a:r>
            <a:r>
              <a:rPr lang="en-US" dirty="0"/>
              <a:t> Set and manage budgets effectively.</a:t>
            </a:r>
          </a:p>
          <a:p>
            <a:pPr>
              <a:buFont typeface="Wingdings" panose="05000000000000000000" pitchFamily="2" charset="2"/>
              <a:buChar char="Ø"/>
            </a:pPr>
            <a:r>
              <a:rPr lang="en-US" b="1" u="sng" dirty="0"/>
              <a:t>Real-time Tracking</a:t>
            </a:r>
            <a:r>
              <a:rPr lang="en-US" b="1" dirty="0"/>
              <a:t>:</a:t>
            </a:r>
            <a:r>
              <a:rPr lang="en-US" dirty="0"/>
              <a:t> Monitor finances on the go.</a:t>
            </a:r>
          </a:p>
          <a:p>
            <a:pPr>
              <a:buFont typeface="Wingdings" panose="05000000000000000000" pitchFamily="2" charset="2"/>
              <a:buChar char="Ø"/>
            </a:pPr>
            <a:r>
              <a:rPr lang="en-US" b="1" u="sng" dirty="0"/>
              <a:t>Automated Data Entry</a:t>
            </a:r>
            <a:r>
              <a:rPr lang="en-US" b="1" dirty="0"/>
              <a:t>:</a:t>
            </a:r>
            <a:r>
              <a:rPr lang="en-US" dirty="0"/>
              <a:t> Reduce manual input with bank integration.</a:t>
            </a:r>
          </a:p>
          <a:p>
            <a:pPr>
              <a:buFont typeface="Wingdings" panose="05000000000000000000" pitchFamily="2" charset="2"/>
              <a:buChar char="Ø"/>
            </a:pPr>
            <a:r>
              <a:rPr lang="en-US" b="1" u="sng" dirty="0"/>
              <a:t>Expense Categorization</a:t>
            </a:r>
            <a:r>
              <a:rPr lang="en-US" b="1" dirty="0"/>
              <a:t>:</a:t>
            </a:r>
            <a:r>
              <a:rPr lang="en-US" dirty="0"/>
              <a:t> Understand specific spending patterns.</a:t>
            </a:r>
          </a:p>
          <a:p>
            <a:pPr>
              <a:buFont typeface="Wingdings" panose="05000000000000000000" pitchFamily="2" charset="2"/>
              <a:buChar char="Ø"/>
            </a:pPr>
            <a:r>
              <a:rPr lang="en-US" b="1" u="sng" dirty="0"/>
              <a:t>Personalized Insights</a:t>
            </a:r>
            <a:r>
              <a:rPr lang="en-US" b="1" dirty="0"/>
              <a:t>:</a:t>
            </a:r>
            <a:r>
              <a:rPr lang="en-US" dirty="0"/>
              <a:t> Machine learning for tailored financial advice.</a:t>
            </a:r>
          </a:p>
          <a:p>
            <a:pPr>
              <a:buFont typeface="Wingdings" panose="05000000000000000000" pitchFamily="2" charset="2"/>
              <a:buChar char="Ø"/>
            </a:pPr>
            <a:r>
              <a:rPr lang="en-US" b="1" u="sng" dirty="0"/>
              <a:t>Goal Setting</a:t>
            </a:r>
            <a:r>
              <a:rPr lang="en-US" b="1" dirty="0"/>
              <a:t>:</a:t>
            </a:r>
            <a:r>
              <a:rPr lang="en-US" dirty="0"/>
              <a:t> Work towards saving targets or debt reduction.</a:t>
            </a:r>
          </a:p>
          <a:p>
            <a:endParaRPr lang="en-IN" dirty="0"/>
          </a:p>
        </p:txBody>
      </p:sp>
    </p:spTree>
    <p:extLst>
      <p:ext uri="{BB962C8B-B14F-4D97-AF65-F5344CB8AC3E}">
        <p14:creationId xmlns:p14="http://schemas.microsoft.com/office/powerpoint/2010/main" val="43323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D71971-9239-4DC9-A8A3-64B64A80C868}"/>
              </a:ext>
            </a:extLst>
          </p:cNvPr>
          <p:cNvSpPr>
            <a:spLocks noGrp="1"/>
          </p:cNvSpPr>
          <p:nvPr>
            <p:ph idx="1"/>
          </p:nvPr>
        </p:nvSpPr>
        <p:spPr>
          <a:xfrm>
            <a:off x="1450975" y="733425"/>
            <a:ext cx="9291638" cy="4994275"/>
          </a:xfrm>
        </p:spPr>
        <p:txBody>
          <a:bodyPr/>
          <a:lstStyle/>
          <a:p>
            <a:r>
              <a:rPr lang="en-US" b="1" u="sng" dirty="0"/>
              <a:t>Reporting and Analytics</a:t>
            </a:r>
            <a:r>
              <a:rPr lang="en-US" b="1" dirty="0"/>
              <a:t>:</a:t>
            </a:r>
            <a:r>
              <a:rPr lang="en-US" dirty="0"/>
              <a:t> Generate useful financial reports.</a:t>
            </a:r>
            <a:endParaRPr lang="en-US" b="1" dirty="0"/>
          </a:p>
          <a:p>
            <a:r>
              <a:rPr lang="en-US" b="1" u="sng" dirty="0"/>
              <a:t>Mobile Accessibility</a:t>
            </a:r>
            <a:r>
              <a:rPr lang="en-US" b="1" dirty="0"/>
              <a:t>:</a:t>
            </a:r>
            <a:r>
              <a:rPr lang="en-US" dirty="0"/>
              <a:t> Track expenses anytime, anywhere.</a:t>
            </a:r>
          </a:p>
          <a:p>
            <a:r>
              <a:rPr lang="en-US" b="1" u="sng" dirty="0"/>
              <a:t>Security Measures</a:t>
            </a:r>
            <a:r>
              <a:rPr lang="en-US" b="1" dirty="0"/>
              <a:t>:</a:t>
            </a:r>
            <a:r>
              <a:rPr lang="en-US" dirty="0"/>
              <a:t> Protect sensitive financial data.</a:t>
            </a:r>
          </a:p>
          <a:p>
            <a:r>
              <a:rPr lang="en-US" b="1" u="sng" dirty="0"/>
              <a:t>Improved Decision-making</a:t>
            </a:r>
            <a:r>
              <a:rPr lang="en-US" b="1" dirty="0"/>
              <a:t>:</a:t>
            </a:r>
            <a:r>
              <a:rPr lang="en-US" dirty="0"/>
              <a:t> Make informed financial decisions.</a:t>
            </a:r>
          </a:p>
          <a:p>
            <a:r>
              <a:rPr lang="en-US" b="1" u="sng" dirty="0"/>
              <a:t>Audit Trails</a:t>
            </a:r>
            <a:r>
              <a:rPr lang="en-US" b="1" dirty="0"/>
              <a:t>:</a:t>
            </a:r>
            <a:r>
              <a:rPr lang="en-US" dirty="0"/>
              <a:t> Maintain a detailed history for planning and accountability.</a:t>
            </a:r>
          </a:p>
          <a:p>
            <a:r>
              <a:rPr lang="en-US" b="1" u="sng" dirty="0"/>
              <a:t>Savings</a:t>
            </a:r>
            <a:r>
              <a:rPr lang="en-US" b="1" dirty="0"/>
              <a:t>:</a:t>
            </a:r>
            <a:r>
              <a:rPr lang="en-US" dirty="0"/>
              <a:t> Identify areas to cut costs and increase savings.</a:t>
            </a:r>
          </a:p>
          <a:p>
            <a:r>
              <a:rPr lang="en-US" b="1" u="sng" dirty="0"/>
              <a:t>User Engagement</a:t>
            </a:r>
            <a:r>
              <a:rPr lang="en-US" b="1" dirty="0"/>
              <a:t>:</a:t>
            </a:r>
            <a:r>
              <a:rPr lang="en-US" dirty="0"/>
              <a:t> Encourage active participation in financial management.</a:t>
            </a:r>
          </a:p>
          <a:p>
            <a:r>
              <a:rPr lang="en-US" b="1" u="sng" dirty="0"/>
              <a:t>Data Privacy Compliance</a:t>
            </a:r>
            <a:r>
              <a:rPr lang="en-US" b="1" dirty="0"/>
              <a:t>:</a:t>
            </a:r>
            <a:r>
              <a:rPr lang="en-US" dirty="0"/>
              <a:t> Handle user data responsibly, ensuring compliance.</a:t>
            </a:r>
          </a:p>
          <a:p>
            <a:endParaRPr lang="en-IN" dirty="0"/>
          </a:p>
        </p:txBody>
      </p:sp>
    </p:spTree>
    <p:extLst>
      <p:ext uri="{BB962C8B-B14F-4D97-AF65-F5344CB8AC3E}">
        <p14:creationId xmlns:p14="http://schemas.microsoft.com/office/powerpoint/2010/main" val="317304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29A7-8B94-41B5-9367-8668D1AE5C9E}"/>
              </a:ext>
            </a:extLst>
          </p:cNvPr>
          <p:cNvSpPr>
            <a:spLocks noGrp="1"/>
          </p:cNvSpPr>
          <p:nvPr>
            <p:ph type="title"/>
          </p:nvPr>
        </p:nvSpPr>
        <p:spPr>
          <a:xfrm>
            <a:off x="1450392" y="2904382"/>
            <a:ext cx="9291215" cy="1049235"/>
          </a:xfrm>
        </p:spPr>
        <p:txBody>
          <a:bodyPr>
            <a:normAutofit/>
          </a:bodyPr>
          <a:lstStyle/>
          <a:p>
            <a:r>
              <a:rPr lang="en-US" sz="6600" u="sng" dirty="0"/>
              <a:t>Thank you</a:t>
            </a:r>
            <a:endParaRPr lang="en-IN" sz="6600" u="sng" dirty="0"/>
          </a:p>
        </p:txBody>
      </p:sp>
    </p:spTree>
    <p:extLst>
      <p:ext uri="{BB962C8B-B14F-4D97-AF65-F5344CB8AC3E}">
        <p14:creationId xmlns:p14="http://schemas.microsoft.com/office/powerpoint/2010/main" val="290540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D959-C6D4-42AA-9DBF-8EB9179500BF}"/>
              </a:ext>
            </a:extLst>
          </p:cNvPr>
          <p:cNvSpPr>
            <a:spLocks noGrp="1"/>
          </p:cNvSpPr>
          <p:nvPr>
            <p:ph type="title"/>
          </p:nvPr>
        </p:nvSpPr>
        <p:spPr/>
        <p:txBody>
          <a:bodyPr/>
          <a:lstStyle/>
          <a:p>
            <a:r>
              <a:rPr lang="en-US" dirty="0"/>
              <a:t>What is an Expense tracker ?</a:t>
            </a:r>
            <a:endParaRPr lang="en-IN" dirty="0"/>
          </a:p>
        </p:txBody>
      </p:sp>
      <p:sp>
        <p:nvSpPr>
          <p:cNvPr id="3" name="Content Placeholder 2">
            <a:extLst>
              <a:ext uri="{FF2B5EF4-FFF2-40B4-BE49-F238E27FC236}">
                <a16:creationId xmlns:a16="http://schemas.microsoft.com/office/drawing/2014/main" id="{C0CDE772-D5C9-41E9-830B-8EF068C008DE}"/>
              </a:ext>
            </a:extLst>
          </p:cNvPr>
          <p:cNvSpPr>
            <a:spLocks noGrp="1"/>
          </p:cNvSpPr>
          <p:nvPr>
            <p:ph idx="1"/>
          </p:nvPr>
        </p:nvSpPr>
        <p:spPr/>
        <p:txBody>
          <a:bodyPr/>
          <a:lstStyle/>
          <a:p>
            <a:r>
              <a:rPr lang="en-US" dirty="0"/>
              <a:t>An expense tracker is a financial tool that records and categorizes spending, offering insights into personal or business finances. Users manually input transactions or integrate the tracker with their bank accounts for automated data import. The system organizes expenditures, allows users to set budgets, and provides real-time tracking. With features like secure authentication and mobile accessibility, expense trackers streamline financial management, offering a convenient and efficient way to monitor and control expenses.</a:t>
            </a:r>
            <a:endParaRPr lang="en-IN" dirty="0"/>
          </a:p>
        </p:txBody>
      </p:sp>
    </p:spTree>
    <p:extLst>
      <p:ext uri="{BB962C8B-B14F-4D97-AF65-F5344CB8AC3E}">
        <p14:creationId xmlns:p14="http://schemas.microsoft.com/office/powerpoint/2010/main" val="65768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BDED-7E0F-42C3-AB30-E27B4CB45839}"/>
              </a:ext>
            </a:extLst>
          </p:cNvPr>
          <p:cNvSpPr>
            <a:spLocks noGrp="1"/>
          </p:cNvSpPr>
          <p:nvPr>
            <p:ph type="ctrTitle"/>
          </p:nvPr>
        </p:nvSpPr>
        <p:spPr>
          <a:xfrm>
            <a:off x="1777463" y="561668"/>
            <a:ext cx="8637073" cy="978376"/>
          </a:xfrm>
        </p:spPr>
        <p:txBody>
          <a:bodyPr/>
          <a:lstStyle/>
          <a:p>
            <a:r>
              <a:rPr lang="en-US" u="sng" dirty="0"/>
              <a:t>Implementation</a:t>
            </a:r>
            <a:endParaRPr lang="en-IN" u="sng" dirty="0"/>
          </a:p>
        </p:txBody>
      </p:sp>
      <p:pic>
        <p:nvPicPr>
          <p:cNvPr id="4" name="Picture 3">
            <a:extLst>
              <a:ext uri="{FF2B5EF4-FFF2-40B4-BE49-F238E27FC236}">
                <a16:creationId xmlns:a16="http://schemas.microsoft.com/office/drawing/2014/main" id="{61AE8339-39A7-4023-BD15-D302AAC7075C}"/>
              </a:ext>
            </a:extLst>
          </p:cNvPr>
          <p:cNvPicPr>
            <a:picLocks noChangeAspect="1"/>
          </p:cNvPicPr>
          <p:nvPr/>
        </p:nvPicPr>
        <p:blipFill>
          <a:blip r:embed="rId2"/>
          <a:stretch>
            <a:fillRect/>
          </a:stretch>
        </p:blipFill>
        <p:spPr>
          <a:xfrm>
            <a:off x="649705" y="2102489"/>
            <a:ext cx="10701263" cy="2653021"/>
          </a:xfrm>
          <a:prstGeom prst="rect">
            <a:avLst/>
          </a:prstGeom>
        </p:spPr>
      </p:pic>
    </p:spTree>
    <p:extLst>
      <p:ext uri="{BB962C8B-B14F-4D97-AF65-F5344CB8AC3E}">
        <p14:creationId xmlns:p14="http://schemas.microsoft.com/office/powerpoint/2010/main" val="260720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D314-8D8E-4BE7-B41D-BBB3CBADA27C}"/>
              </a:ext>
            </a:extLst>
          </p:cNvPr>
          <p:cNvSpPr>
            <a:spLocks noGrp="1"/>
          </p:cNvSpPr>
          <p:nvPr>
            <p:ph type="title"/>
          </p:nvPr>
        </p:nvSpPr>
        <p:spPr/>
        <p:txBody>
          <a:bodyPr/>
          <a:lstStyle/>
          <a:p>
            <a:r>
              <a:rPr lang="en-IN" b="1" dirty="0"/>
              <a:t>Database Design</a:t>
            </a:r>
            <a:endParaRPr lang="en-IN" dirty="0"/>
          </a:p>
        </p:txBody>
      </p:sp>
      <p:sp>
        <p:nvSpPr>
          <p:cNvPr id="3" name="Content Placeholder 2">
            <a:extLst>
              <a:ext uri="{FF2B5EF4-FFF2-40B4-BE49-F238E27FC236}">
                <a16:creationId xmlns:a16="http://schemas.microsoft.com/office/drawing/2014/main" id="{A1803710-54DD-402A-A1B3-8B4C6D9EB31E}"/>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11200" dirty="0"/>
              <a:t> Establish a structured database to store user data efficiently.</a:t>
            </a:r>
          </a:p>
          <a:p>
            <a:pPr>
              <a:buFont typeface="Wingdings" panose="05000000000000000000" pitchFamily="2" charset="2"/>
              <a:buChar char="Ø"/>
            </a:pPr>
            <a:r>
              <a:rPr lang="en-US" sz="11200" dirty="0"/>
              <a:t> Define tables for users, transactions, categories, and budgets.</a:t>
            </a:r>
          </a:p>
          <a:p>
            <a:pPr>
              <a:buFont typeface="Wingdings" panose="05000000000000000000" pitchFamily="2" charset="2"/>
              <a:buChar char="Ø"/>
            </a:pPr>
            <a:r>
              <a:rPr lang="en-US" sz="11200" dirty="0"/>
              <a:t> Establish relationships between tables for data consistency.</a:t>
            </a:r>
          </a:p>
          <a:p>
            <a:pPr>
              <a:buFont typeface="Wingdings" panose="05000000000000000000" pitchFamily="2" charset="2"/>
              <a:buChar char="Ø"/>
            </a:pPr>
            <a:r>
              <a:rPr lang="en-US" sz="11200" dirty="0"/>
              <a:t> Use SQL or NoSQL databases based on your specific needs.</a:t>
            </a:r>
          </a:p>
          <a:p>
            <a:endParaRPr lang="en-IN" dirty="0"/>
          </a:p>
        </p:txBody>
      </p:sp>
    </p:spTree>
    <p:extLst>
      <p:ext uri="{BB962C8B-B14F-4D97-AF65-F5344CB8AC3E}">
        <p14:creationId xmlns:p14="http://schemas.microsoft.com/office/powerpoint/2010/main" val="196833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180B-45A5-4204-A147-BF83F105C52C}"/>
              </a:ext>
            </a:extLst>
          </p:cNvPr>
          <p:cNvSpPr>
            <a:spLocks noGrp="1"/>
          </p:cNvSpPr>
          <p:nvPr>
            <p:ph type="title"/>
          </p:nvPr>
        </p:nvSpPr>
        <p:spPr/>
        <p:txBody>
          <a:bodyPr/>
          <a:lstStyle/>
          <a:p>
            <a:r>
              <a:rPr lang="en-IN" b="1" dirty="0"/>
              <a:t>User Authentication</a:t>
            </a:r>
            <a:endParaRPr lang="en-IN" dirty="0"/>
          </a:p>
        </p:txBody>
      </p:sp>
      <p:sp>
        <p:nvSpPr>
          <p:cNvPr id="3" name="Content Placeholder 2">
            <a:extLst>
              <a:ext uri="{FF2B5EF4-FFF2-40B4-BE49-F238E27FC236}">
                <a16:creationId xmlns:a16="http://schemas.microsoft.com/office/drawing/2014/main" id="{F84AD26F-8B5E-4E1E-8A8D-C6AEEE19E643}"/>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11200" dirty="0"/>
              <a:t> Ensure secure access to user accounts.</a:t>
            </a:r>
          </a:p>
          <a:p>
            <a:pPr>
              <a:buFont typeface="Wingdings" panose="05000000000000000000" pitchFamily="2" charset="2"/>
              <a:buChar char="Ø"/>
            </a:pPr>
            <a:r>
              <a:rPr lang="en-US" sz="11200" dirty="0"/>
              <a:t> Implement secure authentication methods like </a:t>
            </a:r>
            <a:r>
              <a:rPr lang="en-US" sz="11200" dirty="0" err="1"/>
              <a:t>bcrypt</a:t>
            </a:r>
            <a:r>
              <a:rPr lang="en-US" sz="11200" dirty="0"/>
              <a:t> for password hashing.</a:t>
            </a:r>
          </a:p>
          <a:p>
            <a:pPr>
              <a:buFont typeface="Wingdings" panose="05000000000000000000" pitchFamily="2" charset="2"/>
              <a:buChar char="Ø"/>
            </a:pPr>
            <a:r>
              <a:rPr lang="en-US" sz="11200" dirty="0"/>
              <a:t> Utilize OAuth or similar protocols for secure third-party access.</a:t>
            </a:r>
          </a:p>
          <a:p>
            <a:pPr>
              <a:buFont typeface="Wingdings" panose="05000000000000000000" pitchFamily="2" charset="2"/>
              <a:buChar char="Ø"/>
            </a:pPr>
            <a:r>
              <a:rPr lang="en-US" sz="11200" dirty="0"/>
              <a:t> Enable multi-factor authentication for an additional layer of security.</a:t>
            </a:r>
          </a:p>
          <a:p>
            <a:pPr marL="0" indent="0">
              <a:buNone/>
            </a:pPr>
            <a:endParaRPr lang="en-IN" dirty="0"/>
          </a:p>
        </p:txBody>
      </p:sp>
    </p:spTree>
    <p:extLst>
      <p:ext uri="{BB962C8B-B14F-4D97-AF65-F5344CB8AC3E}">
        <p14:creationId xmlns:p14="http://schemas.microsoft.com/office/powerpoint/2010/main" val="411409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CA7A-31D5-4147-93CD-843A8563994D}"/>
              </a:ext>
            </a:extLst>
          </p:cNvPr>
          <p:cNvSpPr>
            <a:spLocks noGrp="1"/>
          </p:cNvSpPr>
          <p:nvPr>
            <p:ph type="title"/>
          </p:nvPr>
        </p:nvSpPr>
        <p:spPr/>
        <p:txBody>
          <a:bodyPr/>
          <a:lstStyle/>
          <a:p>
            <a:r>
              <a:rPr lang="en-IN" b="1" dirty="0"/>
              <a:t>Bank Integration</a:t>
            </a:r>
            <a:endParaRPr lang="en-IN" dirty="0"/>
          </a:p>
        </p:txBody>
      </p:sp>
      <p:sp>
        <p:nvSpPr>
          <p:cNvPr id="3" name="Content Placeholder 2">
            <a:extLst>
              <a:ext uri="{FF2B5EF4-FFF2-40B4-BE49-F238E27FC236}">
                <a16:creationId xmlns:a16="http://schemas.microsoft.com/office/drawing/2014/main" id="{C17A88A3-6350-40B3-AAC1-A2C9EFF956BF}"/>
              </a:ext>
            </a:extLst>
          </p:cNvPr>
          <p:cNvSpPr>
            <a:spLocks noGrp="1"/>
          </p:cNvSpPr>
          <p:nvPr>
            <p:ph idx="1"/>
          </p:nvPr>
        </p:nvSpPr>
        <p:spPr/>
        <p:txBody>
          <a:bodyPr/>
          <a:lstStyle/>
          <a:p>
            <a:pPr>
              <a:buFont typeface="Wingdings" panose="05000000000000000000" pitchFamily="2" charset="2"/>
              <a:buChar char="Ø"/>
            </a:pPr>
            <a:r>
              <a:rPr lang="en-US" sz="2800" dirty="0"/>
              <a:t> Enable users to import transactions seamlessly.</a:t>
            </a:r>
          </a:p>
          <a:p>
            <a:pPr>
              <a:buFont typeface="Wingdings" panose="05000000000000000000" pitchFamily="2" charset="2"/>
              <a:buChar char="Ø"/>
            </a:pPr>
            <a:r>
              <a:rPr lang="en-US" sz="2800" dirty="0"/>
              <a:t> Utilize bank APIs with proper authentication (OAuth).</a:t>
            </a:r>
          </a:p>
          <a:p>
            <a:pPr>
              <a:buFont typeface="Wingdings" panose="05000000000000000000" pitchFamily="2" charset="2"/>
              <a:buChar char="Ø"/>
            </a:pPr>
            <a:r>
              <a:rPr lang="en-US" sz="2800" dirty="0"/>
              <a:t> Implement a secure connection and data transmission.</a:t>
            </a:r>
          </a:p>
          <a:p>
            <a:pPr>
              <a:buFont typeface="Wingdings" panose="05000000000000000000" pitchFamily="2" charset="2"/>
              <a:buChar char="Ø"/>
            </a:pPr>
            <a:r>
              <a:rPr lang="en-US" sz="2800" dirty="0"/>
              <a:t> Handle different data formats from various banks.</a:t>
            </a:r>
          </a:p>
          <a:p>
            <a:endParaRPr lang="en-IN" dirty="0"/>
          </a:p>
        </p:txBody>
      </p:sp>
    </p:spTree>
    <p:extLst>
      <p:ext uri="{BB962C8B-B14F-4D97-AF65-F5344CB8AC3E}">
        <p14:creationId xmlns:p14="http://schemas.microsoft.com/office/powerpoint/2010/main" val="278485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F7FB-2742-4D61-A728-EF1328A631F9}"/>
              </a:ext>
            </a:extLst>
          </p:cNvPr>
          <p:cNvSpPr>
            <a:spLocks noGrp="1"/>
          </p:cNvSpPr>
          <p:nvPr>
            <p:ph type="title"/>
          </p:nvPr>
        </p:nvSpPr>
        <p:spPr/>
        <p:txBody>
          <a:bodyPr/>
          <a:lstStyle/>
          <a:p>
            <a:r>
              <a:rPr lang="en-IN" b="1" dirty="0"/>
              <a:t>Expense Categorization</a:t>
            </a:r>
            <a:endParaRPr lang="en-IN" dirty="0"/>
          </a:p>
        </p:txBody>
      </p:sp>
      <p:sp>
        <p:nvSpPr>
          <p:cNvPr id="3" name="Content Placeholder 2">
            <a:extLst>
              <a:ext uri="{FF2B5EF4-FFF2-40B4-BE49-F238E27FC236}">
                <a16:creationId xmlns:a16="http://schemas.microsoft.com/office/drawing/2014/main" id="{98A8A6C3-6568-4FEF-B74D-A2E08CE8BA9C}"/>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11200" dirty="0"/>
              <a:t> Automate the categorization of expenses.</a:t>
            </a:r>
          </a:p>
          <a:p>
            <a:pPr>
              <a:buFont typeface="Wingdings" panose="05000000000000000000" pitchFamily="2" charset="2"/>
              <a:buChar char="Ø"/>
            </a:pPr>
            <a:r>
              <a:rPr lang="en-US" sz="11200" dirty="0"/>
              <a:t> Develop rule-based systems to categorize transactions initially.</a:t>
            </a:r>
          </a:p>
          <a:p>
            <a:pPr>
              <a:buFont typeface="Wingdings" panose="05000000000000000000" pitchFamily="2" charset="2"/>
              <a:buChar char="Ø"/>
            </a:pPr>
            <a:r>
              <a:rPr lang="en-US" sz="11200" dirty="0"/>
              <a:t> Implement machine learning algorithms for continuous improvement.</a:t>
            </a:r>
          </a:p>
          <a:p>
            <a:pPr>
              <a:buFont typeface="Wingdings" panose="05000000000000000000" pitchFamily="2" charset="2"/>
              <a:buChar char="Ø"/>
            </a:pPr>
            <a:r>
              <a:rPr lang="en-US" sz="11200" dirty="0"/>
              <a:t> Allow users to manually adjust categories for more personalized tracking</a:t>
            </a:r>
            <a:r>
              <a:rPr lang="en-US" dirty="0"/>
              <a:t>.</a:t>
            </a:r>
          </a:p>
          <a:p>
            <a:endParaRPr lang="en-IN" dirty="0"/>
          </a:p>
        </p:txBody>
      </p:sp>
    </p:spTree>
    <p:extLst>
      <p:ext uri="{BB962C8B-B14F-4D97-AF65-F5344CB8AC3E}">
        <p14:creationId xmlns:p14="http://schemas.microsoft.com/office/powerpoint/2010/main" val="134585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35AA-D481-4259-967C-5147B4E4E28A}"/>
              </a:ext>
            </a:extLst>
          </p:cNvPr>
          <p:cNvSpPr>
            <a:spLocks noGrp="1"/>
          </p:cNvSpPr>
          <p:nvPr>
            <p:ph type="title"/>
          </p:nvPr>
        </p:nvSpPr>
        <p:spPr/>
        <p:txBody>
          <a:bodyPr/>
          <a:lstStyle/>
          <a:p>
            <a:r>
              <a:rPr lang="en-IN" b="1" dirty="0"/>
              <a:t>Budgeting Logic</a:t>
            </a:r>
            <a:endParaRPr lang="en-IN" dirty="0"/>
          </a:p>
        </p:txBody>
      </p:sp>
      <p:sp>
        <p:nvSpPr>
          <p:cNvPr id="3" name="Content Placeholder 2">
            <a:extLst>
              <a:ext uri="{FF2B5EF4-FFF2-40B4-BE49-F238E27FC236}">
                <a16:creationId xmlns:a16="http://schemas.microsoft.com/office/drawing/2014/main" id="{AE09CC31-AE48-4428-97D2-6916DA443C0B}"/>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11200" dirty="0"/>
              <a:t> Allow users to set and manage budgets for different categories.</a:t>
            </a:r>
          </a:p>
          <a:p>
            <a:pPr>
              <a:buFont typeface="Wingdings" panose="05000000000000000000" pitchFamily="2" charset="2"/>
              <a:buChar char="Ø"/>
            </a:pPr>
            <a:r>
              <a:rPr lang="en-US" sz="11200" dirty="0"/>
              <a:t> Develop algorithms that dynamically adjust budgets based on spending patterns.</a:t>
            </a:r>
          </a:p>
          <a:p>
            <a:pPr>
              <a:buFont typeface="Wingdings" panose="05000000000000000000" pitchFamily="2" charset="2"/>
              <a:buChar char="Ø"/>
            </a:pPr>
            <a:r>
              <a:rPr lang="en-US" sz="11200" dirty="0"/>
              <a:t> Implement notifications or alerts when users approach or exceed budget limits.</a:t>
            </a:r>
          </a:p>
          <a:p>
            <a:pPr>
              <a:buFont typeface="Wingdings" panose="05000000000000000000" pitchFamily="2" charset="2"/>
              <a:buChar char="Ø"/>
            </a:pPr>
            <a:r>
              <a:rPr lang="en-US" sz="11200" dirty="0"/>
              <a:t> Provide a user-friendly interface for setting and monitoring budgets.</a:t>
            </a:r>
          </a:p>
          <a:p>
            <a:endParaRPr lang="en-IN" dirty="0"/>
          </a:p>
        </p:txBody>
      </p:sp>
    </p:spTree>
    <p:extLst>
      <p:ext uri="{BB962C8B-B14F-4D97-AF65-F5344CB8AC3E}">
        <p14:creationId xmlns:p14="http://schemas.microsoft.com/office/powerpoint/2010/main" val="200916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AC2B-7862-45E5-8025-86F45316ABCC}"/>
              </a:ext>
            </a:extLst>
          </p:cNvPr>
          <p:cNvSpPr>
            <a:spLocks noGrp="1"/>
          </p:cNvSpPr>
          <p:nvPr>
            <p:ph type="title"/>
          </p:nvPr>
        </p:nvSpPr>
        <p:spPr/>
        <p:txBody>
          <a:bodyPr/>
          <a:lstStyle/>
          <a:p>
            <a:r>
              <a:rPr lang="en-IN" b="1" dirty="0"/>
              <a:t>Reporting and Analytics</a:t>
            </a:r>
            <a:endParaRPr lang="en-IN" dirty="0"/>
          </a:p>
        </p:txBody>
      </p:sp>
      <p:sp>
        <p:nvSpPr>
          <p:cNvPr id="3" name="Content Placeholder 2">
            <a:extLst>
              <a:ext uri="{FF2B5EF4-FFF2-40B4-BE49-F238E27FC236}">
                <a16:creationId xmlns:a16="http://schemas.microsoft.com/office/drawing/2014/main" id="{EA8F2CD3-B311-4780-A31D-B960F75C73A7}"/>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11200" dirty="0"/>
              <a:t> Offer users insights into their financial behavior.</a:t>
            </a:r>
          </a:p>
          <a:p>
            <a:pPr>
              <a:buFont typeface="Wingdings" panose="05000000000000000000" pitchFamily="2" charset="2"/>
              <a:buChar char="Ø"/>
            </a:pPr>
            <a:r>
              <a:rPr lang="en-US" sz="11200" dirty="0"/>
              <a:t> Develop a reporting engine to generate customizable reports.</a:t>
            </a:r>
          </a:p>
          <a:p>
            <a:pPr>
              <a:buFont typeface="Wingdings" panose="05000000000000000000" pitchFamily="2" charset="2"/>
              <a:buChar char="Ø"/>
            </a:pPr>
            <a:r>
              <a:rPr lang="en-US" sz="11200" dirty="0"/>
              <a:t> Include graphical representations and charts for better visualization.</a:t>
            </a:r>
          </a:p>
          <a:p>
            <a:pPr>
              <a:buFont typeface="Wingdings" panose="05000000000000000000" pitchFamily="2" charset="2"/>
              <a:buChar char="Ø"/>
            </a:pPr>
            <a:r>
              <a:rPr lang="en-US" sz="11200" dirty="0"/>
              <a:t> Implement analytics tools to identify trends and patterns.</a:t>
            </a:r>
          </a:p>
          <a:p>
            <a:endParaRPr lang="en-IN" dirty="0"/>
          </a:p>
        </p:txBody>
      </p:sp>
    </p:spTree>
    <p:extLst>
      <p:ext uri="{BB962C8B-B14F-4D97-AF65-F5344CB8AC3E}">
        <p14:creationId xmlns:p14="http://schemas.microsoft.com/office/powerpoint/2010/main" val="3395791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194</TotalTime>
  <Words>725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Rockwell</vt:lpstr>
      <vt:lpstr>Wingdings</vt:lpstr>
      <vt:lpstr>Gallery</vt:lpstr>
      <vt:lpstr>Expense tracker</vt:lpstr>
      <vt:lpstr>What is an Expense tracker ?</vt:lpstr>
      <vt:lpstr>Implementation</vt:lpstr>
      <vt:lpstr>Database Design</vt:lpstr>
      <vt:lpstr>User Authentication</vt:lpstr>
      <vt:lpstr>Bank Integration</vt:lpstr>
      <vt:lpstr>Expense Categorization</vt:lpstr>
      <vt:lpstr>Budgeting Logic</vt:lpstr>
      <vt:lpstr>Reporting and Analytics</vt:lpstr>
      <vt:lpstr>Mobile App Development</vt:lpstr>
      <vt:lpstr>Security Measures</vt:lpstr>
      <vt:lpstr>Continuous Improvement</vt:lpstr>
      <vt:lpstr>Testing</vt:lpstr>
      <vt:lpstr>Launch and Monitoring</vt:lpstr>
      <vt:lpstr>benefits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NAGA RAJENDRA</dc:creator>
  <cp:lastModifiedBy>NAGA RAJENDRA</cp:lastModifiedBy>
  <cp:revision>18</cp:revision>
  <dcterms:created xsi:type="dcterms:W3CDTF">2023-11-18T10:56:48Z</dcterms:created>
  <dcterms:modified xsi:type="dcterms:W3CDTF">2023-11-18T14:31:33Z</dcterms:modified>
</cp:coreProperties>
</file>