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8" r:id="rId8"/>
    <p:sldId id="269" r:id="rId9"/>
    <p:sldId id="262" r:id="rId10"/>
    <p:sldId id="264" r:id="rId11"/>
    <p:sldId id="265"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6767"/>
    <a:srgbClr val="D52F53"/>
    <a:srgbClr val="0C7266"/>
    <a:srgbClr val="16CCB6"/>
    <a:srgbClr val="C0C4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99" autoAdjust="0"/>
    <p:restoredTop sz="94660"/>
  </p:normalViewPr>
  <p:slideViewPr>
    <p:cSldViewPr>
      <p:cViewPr varScale="1">
        <p:scale>
          <a:sx n="75" d="100"/>
          <a:sy n="75" d="100"/>
        </p:scale>
        <p:origin x="107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4000"/>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CC1EF5A-02EE-ABDF-FB9B-C3B152811866}"/>
              </a:ext>
            </a:extLst>
          </p:cNvPr>
          <p:cNvSpPr txBox="1"/>
          <p:nvPr/>
        </p:nvSpPr>
        <p:spPr>
          <a:xfrm>
            <a:off x="1512094" y="2644170"/>
            <a:ext cx="6119812" cy="1569660"/>
          </a:xfrm>
          <a:prstGeom prst="rect">
            <a:avLst/>
          </a:prstGeom>
          <a:noFill/>
        </p:spPr>
        <p:txBody>
          <a:bodyPr wrap="square">
            <a:spAutoFit/>
          </a:bodyPr>
          <a:lstStyle/>
          <a:p>
            <a:pPr algn="ctr"/>
            <a:r>
              <a:rPr lang="en-US" sz="3200" b="1" u="sng" dirty="0">
                <a:solidFill>
                  <a:srgbClr val="002060"/>
                </a:solidFill>
                <a:effectLst>
                  <a:outerShdw blurRad="38100" dist="38100" dir="2700000" algn="tl">
                    <a:srgbClr val="000000">
                      <a:alpha val="43137"/>
                    </a:srgbClr>
                  </a:outerShdw>
                </a:effectLst>
                <a:latin typeface="Aptos" panose="020B0004020202020204" pitchFamily="34" charset="0"/>
                <a:cs typeface="Aharoni" panose="02010803020104030203" pitchFamily="2" charset="-79"/>
              </a:rPr>
              <a:t>A NOVEL FACE MASK DETECTION MODEL FOR THE</a:t>
            </a:r>
            <a:br>
              <a:rPr lang="en-US" sz="3200" b="1" u="sng" dirty="0">
                <a:solidFill>
                  <a:srgbClr val="002060"/>
                </a:solidFill>
                <a:effectLst>
                  <a:outerShdw blurRad="38100" dist="38100" dir="2700000" algn="tl">
                    <a:srgbClr val="000000">
                      <a:alpha val="43137"/>
                    </a:srgbClr>
                  </a:outerShdw>
                </a:effectLst>
                <a:latin typeface="Aptos" panose="020B0004020202020204" pitchFamily="34" charset="0"/>
                <a:cs typeface="Aharoni" panose="02010803020104030203" pitchFamily="2" charset="-79"/>
              </a:rPr>
            </a:br>
            <a:r>
              <a:rPr lang="en-US" sz="3200" b="1" u="sng" dirty="0">
                <a:solidFill>
                  <a:srgbClr val="002060"/>
                </a:solidFill>
                <a:effectLst>
                  <a:outerShdw blurRad="38100" dist="38100" dir="2700000" algn="tl">
                    <a:srgbClr val="000000">
                      <a:alpha val="43137"/>
                    </a:srgbClr>
                  </a:outerShdw>
                </a:effectLst>
                <a:latin typeface="Aptos" panose="020B0004020202020204" pitchFamily="34" charset="0"/>
                <a:cs typeface="Aharoni" panose="02010803020104030203" pitchFamily="2" charset="-79"/>
              </a:rPr>
              <a:t>COVID-19 PANDEMIC</a:t>
            </a:r>
          </a:p>
        </p:txBody>
      </p:sp>
      <p:sp>
        <p:nvSpPr>
          <p:cNvPr id="2" name="TextBox 1">
            <a:extLst>
              <a:ext uri="{FF2B5EF4-FFF2-40B4-BE49-F238E27FC236}">
                <a16:creationId xmlns:a16="http://schemas.microsoft.com/office/drawing/2014/main" id="{E74E6F64-22B5-77B7-4967-B54E0B0A4CEA}"/>
              </a:ext>
            </a:extLst>
          </p:cNvPr>
          <p:cNvSpPr txBox="1"/>
          <p:nvPr/>
        </p:nvSpPr>
        <p:spPr>
          <a:xfrm>
            <a:off x="723900" y="6324600"/>
            <a:ext cx="7696200" cy="369332"/>
          </a:xfrm>
          <a:prstGeom prst="rect">
            <a:avLst/>
          </a:prstGeom>
          <a:noFill/>
        </p:spPr>
        <p:txBody>
          <a:bodyPr wrap="square" rtlCol="0">
            <a:spAutoFit/>
          </a:bodyPr>
          <a:lstStyle/>
          <a:p>
            <a:r>
              <a:rPr lang="en-US"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D.NAGA RAJENDRA	4</a:t>
            </a:r>
            <a:r>
              <a:rPr lang="en-US" baseline="30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TH </a:t>
            </a:r>
            <a:r>
              <a:rPr lang="en-US"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YEAR	CSE-A      20N71A0518</a:t>
            </a:r>
            <a:endParaRPr lang="en-IN"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427655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tile tx="0" ty="0" sx="100000" sy="100000" flip="none" algn="tl"/>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6DBE03A-F08F-D793-43C0-1D0C2579B338}"/>
              </a:ext>
            </a:extLst>
          </p:cNvPr>
          <p:cNvSpPr>
            <a:spLocks noGrp="1"/>
          </p:cNvSpPr>
          <p:nvPr>
            <p:ph idx="1"/>
          </p:nvPr>
        </p:nvSpPr>
        <p:spPr>
          <a:xfrm>
            <a:off x="457200" y="381000"/>
            <a:ext cx="8229600" cy="6019800"/>
          </a:xfrm>
        </p:spPr>
        <p:txBody>
          <a:bodyPr>
            <a:normAutofit/>
          </a:bodyPr>
          <a:lstStyle/>
          <a:p>
            <a:pPr algn="l">
              <a:buFont typeface="Arial" panose="020B0604020202020204" pitchFamily="34" charset="0"/>
              <a:buChar char="•"/>
            </a:pPr>
            <a:r>
              <a:rPr lang="en-US" sz="2000" b="0" i="0" dirty="0">
                <a:solidFill>
                  <a:schemeClr val="tx1">
                    <a:lumMod val="85000"/>
                    <a:lumOff val="15000"/>
                  </a:schemeClr>
                </a:solidFill>
                <a:effectLst/>
                <a:latin typeface="Franklin Gothic Medium" panose="020B0603020102020204" pitchFamily="34" charset="0"/>
              </a:rPr>
              <a:t>Phase 2: Model development</a:t>
            </a:r>
          </a:p>
          <a:p>
            <a:pPr marL="742950" lvl="1" indent="-285750" algn="l">
              <a:buFont typeface="Arial" panose="020B0604020202020204" pitchFamily="34" charset="0"/>
              <a:buChar char="•"/>
            </a:pPr>
            <a:r>
              <a:rPr lang="en-US" sz="2000" b="0" i="0" dirty="0">
                <a:solidFill>
                  <a:schemeClr val="tx1">
                    <a:lumMod val="85000"/>
                    <a:lumOff val="15000"/>
                  </a:schemeClr>
                </a:solidFill>
                <a:effectLst/>
                <a:latin typeface="Franklin Gothic Medium" panose="020B0603020102020204" pitchFamily="34" charset="0"/>
              </a:rPr>
              <a:t>Choose a suitable deep learning framework (such as TensorFlow or </a:t>
            </a:r>
            <a:r>
              <a:rPr lang="en-US" sz="2000" b="0" i="0" dirty="0" err="1">
                <a:solidFill>
                  <a:schemeClr val="tx1">
                    <a:lumMod val="85000"/>
                    <a:lumOff val="15000"/>
                  </a:schemeClr>
                </a:solidFill>
                <a:effectLst/>
                <a:latin typeface="Franklin Gothic Medium" panose="020B0603020102020204" pitchFamily="34" charset="0"/>
              </a:rPr>
              <a:t>PyTorch</a:t>
            </a:r>
            <a:r>
              <a:rPr lang="en-US" sz="2000" b="0" i="0" dirty="0">
                <a:solidFill>
                  <a:schemeClr val="tx1">
                    <a:lumMod val="85000"/>
                    <a:lumOff val="15000"/>
                  </a:schemeClr>
                </a:solidFill>
                <a:effectLst/>
                <a:latin typeface="Franklin Gothic Medium" panose="020B0603020102020204" pitchFamily="34" charset="0"/>
              </a:rPr>
              <a:t>) and a programming language (such as Python or C++) to implement the models.</a:t>
            </a:r>
          </a:p>
          <a:p>
            <a:pPr marL="742950" lvl="1" indent="-285750" algn="l">
              <a:buFont typeface="Arial" panose="020B0604020202020204" pitchFamily="34" charset="0"/>
              <a:buChar char="•"/>
            </a:pPr>
            <a:r>
              <a:rPr lang="en-US" sz="2000" b="0" i="0" dirty="0">
                <a:solidFill>
                  <a:schemeClr val="tx1">
                    <a:lumMod val="85000"/>
                    <a:lumOff val="15000"/>
                  </a:schemeClr>
                </a:solidFill>
                <a:effectLst/>
                <a:latin typeface="Franklin Gothic Medium" panose="020B0603020102020204" pitchFamily="34" charset="0"/>
              </a:rPr>
              <a:t>Define the architecture and hyperparameters of each classifier (Decision trees, SVM, and Ensemble).</a:t>
            </a:r>
          </a:p>
          <a:p>
            <a:pPr marL="742950" lvl="1" indent="-285750" algn="l">
              <a:buFont typeface="Arial" panose="020B0604020202020204" pitchFamily="34" charset="0"/>
              <a:buChar char="•"/>
            </a:pPr>
            <a:r>
              <a:rPr lang="en-US" sz="2000" b="0" i="0" dirty="0">
                <a:solidFill>
                  <a:schemeClr val="tx1">
                    <a:lumMod val="85000"/>
                    <a:lumOff val="15000"/>
                  </a:schemeClr>
                </a:solidFill>
                <a:effectLst/>
                <a:latin typeface="Franklin Gothic Medium" panose="020B0603020102020204" pitchFamily="34" charset="0"/>
              </a:rPr>
              <a:t>Load the training and validation sets from the processed datasets.</a:t>
            </a:r>
          </a:p>
          <a:p>
            <a:pPr marL="742950" lvl="1" indent="-285750" algn="l">
              <a:buFont typeface="Arial" panose="020B0604020202020204" pitchFamily="34" charset="0"/>
              <a:buChar char="•"/>
            </a:pPr>
            <a:r>
              <a:rPr lang="en-US" sz="2000" b="0" i="0" dirty="0">
                <a:solidFill>
                  <a:schemeClr val="tx1">
                    <a:lumMod val="85000"/>
                    <a:lumOff val="15000"/>
                  </a:schemeClr>
                </a:solidFill>
                <a:effectLst/>
                <a:latin typeface="Franklin Gothic Medium" panose="020B0603020102020204" pitchFamily="34" charset="0"/>
              </a:rPr>
              <a:t>Train each classifier on each dataset (DS1, DS2, and DS3) separately using the appropriate loss function and optimizer.</a:t>
            </a:r>
          </a:p>
          <a:p>
            <a:pPr marL="742950" lvl="1" indent="-285750" algn="l">
              <a:buFont typeface="Arial" panose="020B0604020202020204" pitchFamily="34" charset="0"/>
              <a:buChar char="•"/>
            </a:pPr>
            <a:r>
              <a:rPr lang="en-US" sz="2000" b="0" i="0" dirty="0">
                <a:solidFill>
                  <a:schemeClr val="tx1">
                    <a:lumMod val="85000"/>
                    <a:lumOff val="15000"/>
                  </a:schemeClr>
                </a:solidFill>
                <a:effectLst/>
                <a:latin typeface="Franklin Gothic Medium" panose="020B0603020102020204" pitchFamily="34" charset="0"/>
              </a:rPr>
              <a:t>Evaluate each classifier on the validation set using the appropriate metrics (such as accuracy, precision, recall, and F1-score).</a:t>
            </a:r>
          </a:p>
          <a:p>
            <a:pPr marL="742950" lvl="1" indent="-285750" algn="l">
              <a:buFont typeface="Arial" panose="020B0604020202020204" pitchFamily="34" charset="0"/>
              <a:buChar char="•"/>
            </a:pPr>
            <a:r>
              <a:rPr lang="en-US" sz="2000" b="0" i="0" dirty="0">
                <a:solidFill>
                  <a:schemeClr val="tx1">
                    <a:lumMod val="85000"/>
                    <a:lumOff val="15000"/>
                  </a:schemeClr>
                </a:solidFill>
                <a:effectLst/>
                <a:latin typeface="Franklin Gothic Medium" panose="020B0603020102020204" pitchFamily="34" charset="0"/>
              </a:rPr>
              <a:t>Save the trained models and their weights in a suitable format (such as H5 or ONNX) for later use.</a:t>
            </a:r>
          </a:p>
          <a:p>
            <a:pPr marL="742950" lvl="1" indent="-285750" algn="l">
              <a:buFont typeface="Arial" panose="020B0604020202020204" pitchFamily="34" charset="0"/>
              <a:buChar char="•"/>
            </a:pPr>
            <a:r>
              <a:rPr lang="en-US" sz="2000" b="0" i="0" dirty="0">
                <a:solidFill>
                  <a:schemeClr val="tx1">
                    <a:lumMod val="85000"/>
                    <a:lumOff val="15000"/>
                  </a:schemeClr>
                </a:solidFill>
                <a:effectLst/>
                <a:latin typeface="Franklin Gothic Medium" panose="020B0603020102020204" pitchFamily="34" charset="0"/>
              </a:rPr>
              <a:t>Duration: 2-4 weeks</a:t>
            </a:r>
          </a:p>
          <a:p>
            <a:pPr marL="742950" lvl="1" indent="-285750" algn="l">
              <a:buFont typeface="Arial" panose="020B0604020202020204" pitchFamily="34" charset="0"/>
              <a:buChar char="•"/>
            </a:pPr>
            <a:r>
              <a:rPr lang="en-US" sz="2000" b="0" i="0" dirty="0">
                <a:solidFill>
                  <a:schemeClr val="tx1">
                    <a:lumMod val="85000"/>
                    <a:lumOff val="15000"/>
                  </a:schemeClr>
                </a:solidFill>
                <a:effectLst/>
                <a:latin typeface="Franklin Gothic Medium" panose="020B0603020102020204" pitchFamily="34" charset="0"/>
              </a:rPr>
              <a:t>Resources: A computer with a GPU or a cloud service with GPU support</a:t>
            </a:r>
          </a:p>
          <a:p>
            <a:pPr marL="742950" lvl="1" indent="-285750" algn="l">
              <a:buFont typeface="Arial" panose="020B0604020202020204" pitchFamily="34" charset="0"/>
              <a:buChar char="•"/>
            </a:pPr>
            <a:endParaRPr lang="en-US" sz="2000" b="0" i="0" dirty="0">
              <a:solidFill>
                <a:schemeClr val="tx1">
                  <a:lumMod val="85000"/>
                  <a:lumOff val="15000"/>
                </a:schemeClr>
              </a:solidFill>
              <a:effectLst/>
              <a:latin typeface="Franklin Gothic Medium" panose="020B0603020102020204" pitchFamily="34" charset="0"/>
            </a:endParaRPr>
          </a:p>
          <a:p>
            <a:endParaRPr lang="en-IN" dirty="0"/>
          </a:p>
        </p:txBody>
      </p:sp>
    </p:spTree>
    <p:extLst>
      <p:ext uri="{BB962C8B-B14F-4D97-AF65-F5344CB8AC3E}">
        <p14:creationId xmlns:p14="http://schemas.microsoft.com/office/powerpoint/2010/main" val="2729694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tile tx="0" ty="0" sx="100000" sy="100000" flip="none" algn="tl"/>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6DBE03A-F08F-D793-43C0-1D0C2579B338}"/>
              </a:ext>
            </a:extLst>
          </p:cNvPr>
          <p:cNvSpPr>
            <a:spLocks noGrp="1"/>
          </p:cNvSpPr>
          <p:nvPr>
            <p:ph idx="1"/>
          </p:nvPr>
        </p:nvSpPr>
        <p:spPr>
          <a:xfrm>
            <a:off x="457200" y="381000"/>
            <a:ext cx="8229600" cy="6019800"/>
          </a:xfrm>
        </p:spPr>
        <p:txBody>
          <a:bodyPr>
            <a:normAutofit/>
          </a:bodyPr>
          <a:lstStyle/>
          <a:p>
            <a:pPr algn="l">
              <a:buFont typeface="Arial" panose="020B0604020202020204" pitchFamily="34" charset="0"/>
              <a:buChar char="•"/>
            </a:pPr>
            <a:r>
              <a:rPr lang="en-US" sz="2000" b="0" i="0" dirty="0">
                <a:solidFill>
                  <a:schemeClr val="tx1">
                    <a:lumMod val="85000"/>
                    <a:lumOff val="15000"/>
                  </a:schemeClr>
                </a:solidFill>
                <a:effectLst/>
                <a:latin typeface="Franklin Gothic Medium" panose="020B0603020102020204" pitchFamily="34" charset="0"/>
              </a:rPr>
              <a:t>Phase 3: Model testing</a:t>
            </a:r>
          </a:p>
          <a:p>
            <a:pPr marL="742950" lvl="1" indent="-285750" algn="l">
              <a:buFont typeface="Arial" panose="020B0604020202020204" pitchFamily="34" charset="0"/>
              <a:buChar char="•"/>
            </a:pPr>
            <a:r>
              <a:rPr lang="en-US" sz="2000" b="0" i="0" dirty="0">
                <a:solidFill>
                  <a:schemeClr val="tx1">
                    <a:lumMod val="85000"/>
                    <a:lumOff val="15000"/>
                  </a:schemeClr>
                </a:solidFill>
                <a:effectLst/>
                <a:latin typeface="Franklin Gothic Medium" panose="020B0603020102020204" pitchFamily="34" charset="0"/>
              </a:rPr>
              <a:t>Load the testing sets from the processed datasets.</a:t>
            </a:r>
          </a:p>
          <a:p>
            <a:pPr marL="742950" lvl="1" indent="-285750" algn="l">
              <a:buFont typeface="Arial" panose="020B0604020202020204" pitchFamily="34" charset="0"/>
              <a:buChar char="•"/>
            </a:pPr>
            <a:r>
              <a:rPr lang="en-US" sz="2000" b="0" i="0" dirty="0">
                <a:solidFill>
                  <a:schemeClr val="tx1">
                    <a:lumMod val="85000"/>
                    <a:lumOff val="15000"/>
                  </a:schemeClr>
                </a:solidFill>
                <a:effectLst/>
                <a:latin typeface="Franklin Gothic Medium" panose="020B0603020102020204" pitchFamily="34" charset="0"/>
              </a:rPr>
              <a:t>Load the trained models and their weights from the previous phase.</a:t>
            </a:r>
          </a:p>
          <a:p>
            <a:pPr marL="742950" lvl="1" indent="-285750" algn="l">
              <a:buFont typeface="Arial" panose="020B0604020202020204" pitchFamily="34" charset="0"/>
              <a:buChar char="•"/>
            </a:pPr>
            <a:r>
              <a:rPr lang="en-US" sz="2000" b="0" i="0" dirty="0">
                <a:solidFill>
                  <a:schemeClr val="tx1">
                    <a:lumMod val="85000"/>
                    <a:lumOff val="15000"/>
                  </a:schemeClr>
                </a:solidFill>
                <a:effectLst/>
                <a:latin typeface="Franklin Gothic Medium" panose="020B0603020102020204" pitchFamily="34" charset="0"/>
              </a:rPr>
              <a:t>Test each classifier on each dataset (DS1, DS2, DS3, and DS4) separately using the same metrics as in the previous phase.</a:t>
            </a:r>
          </a:p>
          <a:p>
            <a:pPr marL="742950" lvl="1" indent="-285750" algn="l">
              <a:buFont typeface="Arial" panose="020B0604020202020204" pitchFamily="34" charset="0"/>
              <a:buChar char="•"/>
            </a:pPr>
            <a:r>
              <a:rPr lang="en-US" sz="2000" b="0" i="0" dirty="0">
                <a:solidFill>
                  <a:schemeClr val="tx1">
                    <a:lumMod val="85000"/>
                    <a:lumOff val="15000"/>
                  </a:schemeClr>
                </a:solidFill>
                <a:effectLst/>
                <a:latin typeface="Franklin Gothic Medium" panose="020B0603020102020204" pitchFamily="34" charset="0"/>
              </a:rPr>
              <a:t>Compare the performance of each classifier on each dataset and analyze the results.</a:t>
            </a:r>
          </a:p>
          <a:p>
            <a:pPr marL="742950" lvl="1" indent="-285750" algn="l">
              <a:buFont typeface="Arial" panose="020B0604020202020204" pitchFamily="34" charset="0"/>
              <a:buChar char="•"/>
            </a:pPr>
            <a:r>
              <a:rPr lang="en-US" sz="2000" b="0" i="0" dirty="0">
                <a:solidFill>
                  <a:schemeClr val="tx1">
                    <a:lumMod val="85000"/>
                    <a:lumOff val="15000"/>
                  </a:schemeClr>
                </a:solidFill>
                <a:effectLst/>
                <a:latin typeface="Franklin Gothic Medium" panose="020B0603020102020204" pitchFamily="34" charset="0"/>
              </a:rPr>
              <a:t>Report the best classifier and dataset combination for face mask detection based on the results.</a:t>
            </a:r>
          </a:p>
          <a:p>
            <a:pPr marL="742950" lvl="1" indent="-285750" algn="l">
              <a:buFont typeface="Arial" panose="020B0604020202020204" pitchFamily="34" charset="0"/>
              <a:buChar char="•"/>
            </a:pPr>
            <a:r>
              <a:rPr lang="en-US" sz="2000" b="0" i="0" dirty="0">
                <a:solidFill>
                  <a:schemeClr val="tx1">
                    <a:lumMod val="85000"/>
                    <a:lumOff val="15000"/>
                  </a:schemeClr>
                </a:solidFill>
                <a:effectLst/>
                <a:latin typeface="Franklin Gothic Medium" panose="020B0603020102020204" pitchFamily="34" charset="0"/>
              </a:rPr>
              <a:t>Duration: 1-2 weeks</a:t>
            </a:r>
          </a:p>
          <a:p>
            <a:pPr marL="742950" lvl="1" indent="-285750" algn="l">
              <a:buFont typeface="Arial" panose="020B0604020202020204" pitchFamily="34" charset="0"/>
              <a:buChar char="•"/>
            </a:pPr>
            <a:r>
              <a:rPr lang="en-US" sz="2000" b="0" i="0" dirty="0">
                <a:solidFill>
                  <a:schemeClr val="tx1">
                    <a:lumMod val="85000"/>
                    <a:lumOff val="15000"/>
                  </a:schemeClr>
                </a:solidFill>
                <a:effectLst/>
                <a:latin typeface="Franklin Gothic Medium" panose="020B0603020102020204" pitchFamily="34" charset="0"/>
              </a:rPr>
              <a:t>Resources: A computer with a GPU or a cloud service with GPU support</a:t>
            </a:r>
          </a:p>
          <a:p>
            <a:pPr marL="742950" lvl="1" indent="-285750" algn="l">
              <a:buFont typeface="Arial" panose="020B0604020202020204" pitchFamily="34" charset="0"/>
              <a:buChar char="•"/>
            </a:pPr>
            <a:endParaRPr lang="en-US" sz="2000" b="0" i="0" dirty="0">
              <a:solidFill>
                <a:schemeClr val="tx1">
                  <a:lumMod val="85000"/>
                  <a:lumOff val="15000"/>
                </a:schemeClr>
              </a:solidFill>
              <a:effectLst/>
              <a:latin typeface="Franklin Gothic Medium" panose="020B0603020102020204" pitchFamily="34" charset="0"/>
            </a:endParaRPr>
          </a:p>
          <a:p>
            <a:pPr marL="742950" lvl="1" indent="-285750" algn="l">
              <a:buFont typeface="Arial" panose="020B0604020202020204" pitchFamily="34" charset="0"/>
              <a:buChar char="•"/>
            </a:pPr>
            <a:endParaRPr lang="en-US" sz="2000" b="0" i="0" dirty="0">
              <a:solidFill>
                <a:schemeClr val="tx1">
                  <a:lumMod val="85000"/>
                  <a:lumOff val="15000"/>
                </a:schemeClr>
              </a:solidFill>
              <a:effectLst/>
              <a:latin typeface="Franklin Gothic Medium" panose="020B0603020102020204" pitchFamily="34" charset="0"/>
            </a:endParaRPr>
          </a:p>
          <a:p>
            <a:endParaRPr lang="en-IN" dirty="0"/>
          </a:p>
        </p:txBody>
      </p:sp>
    </p:spTree>
    <p:extLst>
      <p:ext uri="{BB962C8B-B14F-4D97-AF65-F5344CB8AC3E}">
        <p14:creationId xmlns:p14="http://schemas.microsoft.com/office/powerpoint/2010/main" val="2276264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latin typeface="Algerian" panose="04020705040A02060702" pitchFamily="82" charset="0"/>
              </a:rPr>
              <a:t>Financial Benefit</a:t>
            </a:r>
          </a:p>
        </p:txBody>
      </p:sp>
      <p:sp>
        <p:nvSpPr>
          <p:cNvPr id="6" name="Rectangle 1">
            <a:extLst>
              <a:ext uri="{FF2B5EF4-FFF2-40B4-BE49-F238E27FC236}">
                <a16:creationId xmlns:a16="http://schemas.microsoft.com/office/drawing/2014/main" id="{BEAB2032-2912-E3C4-F662-494E463CE1F8}"/>
              </a:ext>
            </a:extLst>
          </p:cNvPr>
          <p:cNvSpPr>
            <a:spLocks noGrp="1" noChangeArrowheads="1"/>
          </p:cNvSpPr>
          <p:nvPr>
            <p:ph idx="1"/>
          </p:nvPr>
        </p:nvSpPr>
        <p:spPr bwMode="auto">
          <a:xfrm>
            <a:off x="301998" y="1193781"/>
            <a:ext cx="8540003" cy="5664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öhne"/>
              </a:rPr>
              <a:t>In brief, developing a face mask detection system can provide financial benefits through:</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Söhne"/>
              </a:rPr>
              <a:t>Cost Reduction</a:t>
            </a:r>
            <a:r>
              <a:rPr kumimoji="0" lang="en-US" altLang="en-US" sz="2000" b="0" i="0" u="none" strike="noStrike" cap="none" normalizeH="0" baseline="0" dirty="0">
                <a:ln>
                  <a:noFill/>
                </a:ln>
                <a:solidFill>
                  <a:schemeClr val="tx1"/>
                </a:solidFill>
                <a:effectLst/>
                <a:latin typeface="Söhne"/>
              </a:rPr>
              <a:t>: Lower healthcare costs and reduced labor expenses in settings like retail, hospitality, and public transportation.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Söhne"/>
              </a:rPr>
              <a:t>Business Efficiency</a:t>
            </a:r>
            <a:r>
              <a:rPr kumimoji="0" lang="en-US" altLang="en-US" sz="2000" b="0" i="0" u="none" strike="noStrike" cap="none" normalizeH="0" baseline="0" dirty="0">
                <a:ln>
                  <a:noFill/>
                </a:ln>
                <a:solidFill>
                  <a:schemeClr val="tx1"/>
                </a:solidFill>
                <a:effectLst/>
                <a:latin typeface="Söhne"/>
              </a:rPr>
              <a:t>: Increased customer confidence and sales in retail and hospitality sectors, and sustained economic activity in various industries.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Söhne"/>
              </a:rPr>
              <a:t>Public Safety</a:t>
            </a:r>
            <a:r>
              <a:rPr kumimoji="0" lang="en-US" altLang="en-US" sz="2000" b="0" i="0" u="none" strike="noStrike" cap="none" normalizeH="0" baseline="0" dirty="0">
                <a:ln>
                  <a:noFill/>
                </a:ln>
                <a:solidFill>
                  <a:schemeClr val="tx1"/>
                </a:solidFill>
                <a:effectLst/>
                <a:latin typeface="Söhne"/>
              </a:rPr>
              <a:t>: Revenue from fines for non-compliance with mask mandates and a safer environment for businesses.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Söhne"/>
              </a:rPr>
              <a:t>Market Opportunities</a:t>
            </a:r>
            <a:r>
              <a:rPr kumimoji="0" lang="en-US" altLang="en-US" sz="2000" b="0" i="0" u="none" strike="noStrike" cap="none" normalizeH="0" baseline="0" dirty="0">
                <a:ln>
                  <a:noFill/>
                </a:ln>
                <a:solidFill>
                  <a:schemeClr val="tx1"/>
                </a:solidFill>
                <a:effectLst/>
                <a:latin typeface="Söhne"/>
              </a:rPr>
              <a:t>: Revenue from selling detection technology and custom solutions to various industries.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Söhne"/>
              </a:rPr>
              <a:t>Data Insights</a:t>
            </a:r>
            <a:r>
              <a:rPr kumimoji="0" lang="en-US" altLang="en-US" sz="2000" b="0" i="0" u="none" strike="noStrike" cap="none" normalizeH="0" baseline="0" dirty="0">
                <a:ln>
                  <a:noFill/>
                </a:ln>
                <a:solidFill>
                  <a:schemeClr val="tx1"/>
                </a:solidFill>
                <a:effectLst/>
                <a:latin typeface="Söhne"/>
              </a:rPr>
              <a:t>: Monetizing data insights into customer behavior and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Söhne"/>
              </a:rPr>
              <a:t>Competitive Advantage</a:t>
            </a:r>
            <a:r>
              <a:rPr kumimoji="0" lang="en-US" altLang="en-US" sz="2000" b="0" i="0" u="none" strike="noStrike" cap="none" normalizeH="0" baseline="0" dirty="0">
                <a:ln>
                  <a:noFill/>
                </a:ln>
                <a:solidFill>
                  <a:schemeClr val="tx1"/>
                </a:solidFill>
                <a:effectLst/>
                <a:latin typeface="Söhne"/>
              </a:rPr>
              <a:t>: Enhanced brand reputation for safety-conscious organizations.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1" i="0" u="none" strike="noStrike" cap="none" normalizeH="0" baseline="0" dirty="0">
                <a:ln>
                  <a:noFill/>
                </a:ln>
                <a:solidFill>
                  <a:schemeClr val="tx1"/>
                </a:solidFill>
                <a:effectLst/>
                <a:latin typeface="Söhne"/>
              </a:rPr>
              <a:t>Scalability</a:t>
            </a:r>
            <a:r>
              <a:rPr kumimoji="0" lang="en-US" altLang="en-US" sz="2000" b="0" i="0" u="none" strike="noStrike" cap="none" normalizeH="0" baseline="0" dirty="0">
                <a:ln>
                  <a:noFill/>
                </a:ln>
                <a:solidFill>
                  <a:schemeClr val="tx1"/>
                </a:solidFill>
                <a:effectLst/>
                <a:latin typeface="Söhne"/>
              </a:rPr>
              <a:t>: Potential for expansion and increased revenue streams.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öhne"/>
              </a:rPr>
              <a:t>It's important to perform a detailed cost-benefit analysis tailored to your project to quantify these financial benefits accurately.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3036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Bahnschrift SemiBold" panose="020B0502040204020203" pitchFamily="34" charset="0"/>
              </a:rPr>
              <a:t>Overview</a:t>
            </a:r>
          </a:p>
        </p:txBody>
      </p:sp>
      <p:sp>
        <p:nvSpPr>
          <p:cNvPr id="3" name="Content Placeholder 2"/>
          <p:cNvSpPr>
            <a:spLocks noGrp="1"/>
          </p:cNvSpPr>
          <p:nvPr>
            <p:ph idx="1"/>
          </p:nvPr>
        </p:nvSpPr>
        <p:spPr/>
        <p:txBody>
          <a:bodyPr/>
          <a:lstStyle/>
          <a:p>
            <a:r>
              <a:rPr lang="en-US" dirty="0">
                <a:latin typeface="Bahnschrift" panose="020B0502040204020203" pitchFamily="34" charset="0"/>
              </a:rPr>
              <a:t>Background</a:t>
            </a:r>
          </a:p>
          <a:p>
            <a:r>
              <a:rPr lang="en-US" dirty="0">
                <a:latin typeface="Bahnschrift" panose="020B0502040204020203" pitchFamily="34" charset="0"/>
              </a:rPr>
              <a:t>Project overview</a:t>
            </a:r>
          </a:p>
          <a:p>
            <a:r>
              <a:rPr lang="en-US" dirty="0">
                <a:latin typeface="Bahnschrift" panose="020B0502040204020203" pitchFamily="34" charset="0"/>
              </a:rPr>
              <a:t>Architecture</a:t>
            </a:r>
          </a:p>
          <a:p>
            <a:r>
              <a:rPr lang="en-US" dirty="0">
                <a:latin typeface="Bahnschrift" panose="020B0502040204020203" pitchFamily="34" charset="0"/>
              </a:rPr>
              <a:t>Cost </a:t>
            </a:r>
          </a:p>
          <a:p>
            <a:r>
              <a:rPr lang="en-US" dirty="0">
                <a:latin typeface="Bahnschrift" panose="020B0502040204020203" pitchFamily="34" charset="0"/>
              </a:rPr>
              <a:t>Schedule</a:t>
            </a:r>
          </a:p>
          <a:p>
            <a:r>
              <a:rPr lang="en-US" dirty="0">
                <a:latin typeface="Bahnschrift" panose="020B0502040204020203" pitchFamily="34" charset="0"/>
              </a:rPr>
              <a:t>Financial benefit</a:t>
            </a:r>
          </a:p>
        </p:txBody>
      </p:sp>
    </p:spTree>
    <p:extLst>
      <p:ext uri="{BB962C8B-B14F-4D97-AF65-F5344CB8AC3E}">
        <p14:creationId xmlns:p14="http://schemas.microsoft.com/office/powerpoint/2010/main" val="338384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panose="020B0604020202020204" pitchFamily="34" charset="0"/>
                <a:cs typeface="Arial" panose="020B0604020202020204" pitchFamily="34" charset="0"/>
              </a:rPr>
              <a:t>BACKGROUND</a:t>
            </a:r>
          </a:p>
        </p:txBody>
      </p:sp>
      <p:sp>
        <p:nvSpPr>
          <p:cNvPr id="3" name="Content Placeholder 2"/>
          <p:cNvSpPr>
            <a:spLocks noGrp="1"/>
          </p:cNvSpPr>
          <p:nvPr>
            <p:ph idx="1"/>
          </p:nvPr>
        </p:nvSpPr>
        <p:spPr/>
        <p:txBody>
          <a:bodyPr/>
          <a:lstStyle/>
          <a:p>
            <a:pPr marL="0" indent="0">
              <a:buNone/>
            </a:pPr>
            <a:r>
              <a:rPr lang="en-IN" dirty="0"/>
              <a:t>The trend of wearing face masks in public is rising due to the COVID-19 coronavirus epidemic all over the world. Before COVID-19, people used to wear masks to protect their health from air pollution. But people are now using it for both.</a:t>
            </a:r>
          </a:p>
        </p:txBody>
      </p:sp>
    </p:spTree>
    <p:extLst>
      <p:ext uri="{BB962C8B-B14F-4D97-AF65-F5344CB8AC3E}">
        <p14:creationId xmlns:p14="http://schemas.microsoft.com/office/powerpoint/2010/main" val="203877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ptos Display" panose="020B0004020202020204" pitchFamily="34" charset="0"/>
              </a:rPr>
              <a:t>Project Overview</a:t>
            </a:r>
          </a:p>
        </p:txBody>
      </p:sp>
      <p:sp>
        <p:nvSpPr>
          <p:cNvPr id="3" name="Content Placeholder 2"/>
          <p:cNvSpPr>
            <a:spLocks noGrp="1"/>
          </p:cNvSpPr>
          <p:nvPr>
            <p:ph idx="1"/>
          </p:nvPr>
        </p:nvSpPr>
        <p:spPr/>
        <p:txBody>
          <a:bodyPr>
            <a:normAutofit fontScale="85000" lnSpcReduction="10000"/>
          </a:bodyPr>
          <a:lstStyle/>
          <a:p>
            <a:r>
              <a:rPr lang="en-US" dirty="0"/>
              <a:t>So our topic is to detect people wearing mask or not and if they are wearing a mask then it is to detect if they are wearing mask correctly or not and we are going to be doing using machine learning. And to train this model we are going to be using some datasets like RMFD(Real-World Masked Face Detection), SMFD(Simulated Masked Face Detection), LFW(Labeled Faces in the Wild).</a:t>
            </a:r>
          </a:p>
          <a:p>
            <a:r>
              <a:rPr lang="en-US" dirty="0"/>
              <a:t>And to test our model we will be using some methods like SVM(Support Vector Machine), Decision Tree, Ensemble.</a:t>
            </a:r>
          </a:p>
        </p:txBody>
      </p:sp>
    </p:spTree>
    <p:extLst>
      <p:ext uri="{BB962C8B-B14F-4D97-AF65-F5344CB8AC3E}">
        <p14:creationId xmlns:p14="http://schemas.microsoft.com/office/powerpoint/2010/main" val="391491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40000">
              <a:schemeClr val="accent1">
                <a:lumMod val="45000"/>
                <a:lumOff val="55000"/>
              </a:schemeClr>
            </a:gs>
            <a:gs pos="61000">
              <a:schemeClr val="accent6">
                <a:lumMod val="20000"/>
                <a:lumOff val="80000"/>
              </a:schemeClr>
            </a:gs>
            <a:gs pos="96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u="sng" dirty="0">
                <a:latin typeface="Agency FB" panose="020B0503020202020204" pitchFamily="34" charset="0"/>
              </a:rPr>
              <a:t>Architecture</a:t>
            </a:r>
          </a:p>
        </p:txBody>
      </p:sp>
      <p:pic>
        <p:nvPicPr>
          <p:cNvPr id="5" name="Content Placeholder 4">
            <a:extLst>
              <a:ext uri="{FF2B5EF4-FFF2-40B4-BE49-F238E27FC236}">
                <a16:creationId xmlns:a16="http://schemas.microsoft.com/office/drawing/2014/main" id="{B8A77173-8C88-3504-9A3F-64F66115DA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020966"/>
            <a:ext cx="6096000" cy="5600836"/>
          </a:xfrm>
        </p:spPr>
      </p:pic>
    </p:spTree>
    <p:extLst>
      <p:ext uri="{BB962C8B-B14F-4D97-AF65-F5344CB8AC3E}">
        <p14:creationId xmlns:p14="http://schemas.microsoft.com/office/powerpoint/2010/main" val="273489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l="-6000" r="-6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684084-C18F-4B2B-3DAB-511465A9C9F1}"/>
              </a:ext>
            </a:extLst>
          </p:cNvPr>
          <p:cNvSpPr/>
          <p:nvPr/>
        </p:nvSpPr>
        <p:spPr>
          <a:xfrm>
            <a:off x="5943600" y="4800600"/>
            <a:ext cx="1905000" cy="762000"/>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E066332-2985-890C-1574-B61C0B3336B3}"/>
              </a:ext>
            </a:extLst>
          </p:cNvPr>
          <p:cNvSpPr/>
          <p:nvPr/>
        </p:nvSpPr>
        <p:spPr>
          <a:xfrm>
            <a:off x="533400" y="3810000"/>
            <a:ext cx="8001000" cy="685800"/>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EDD389FF-3E5A-13C2-629D-43E853F5FBD5}"/>
              </a:ext>
            </a:extLst>
          </p:cNvPr>
          <p:cNvSpPr/>
          <p:nvPr/>
        </p:nvSpPr>
        <p:spPr>
          <a:xfrm>
            <a:off x="533400" y="2590800"/>
            <a:ext cx="3886200" cy="304800"/>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274638"/>
            <a:ext cx="8229600" cy="563562"/>
          </a:xfrm>
        </p:spPr>
        <p:txBody>
          <a:bodyPr>
            <a:normAutofit fontScale="90000"/>
          </a:bodyPr>
          <a:lstStyle/>
          <a:p>
            <a:r>
              <a:rPr lang="en-US" sz="3600" u="sng" dirty="0">
                <a:latin typeface="Algerian" panose="04020705040A02060702" pitchFamily="82" charset="0"/>
              </a:rPr>
              <a:t>COCOMO(Constructive Cost Model)</a:t>
            </a:r>
            <a:endParaRPr lang="en-US" sz="3600" dirty="0"/>
          </a:p>
        </p:txBody>
      </p:sp>
      <p:sp>
        <p:nvSpPr>
          <p:cNvPr id="3" name="Content Placeholder 2"/>
          <p:cNvSpPr>
            <a:spLocks noGrp="1"/>
          </p:cNvSpPr>
          <p:nvPr>
            <p:ph idx="1"/>
          </p:nvPr>
        </p:nvSpPr>
        <p:spPr>
          <a:xfrm>
            <a:off x="457200" y="914400"/>
            <a:ext cx="8229600" cy="5668962"/>
          </a:xfrm>
        </p:spPr>
        <p:txBody>
          <a:bodyPr>
            <a:normAutofit fontScale="70000" lnSpcReduction="20000"/>
          </a:bodyPr>
          <a:lstStyle/>
          <a:p>
            <a:pPr marL="0" indent="0">
              <a:buNone/>
            </a:pPr>
            <a:r>
              <a:rPr lang="en-US" sz="3200" dirty="0">
                <a:latin typeface="Sohne"/>
              </a:rPr>
              <a:t>Estimated LOC(Lines Of Code):</a:t>
            </a:r>
          </a:p>
          <a:p>
            <a:pPr algn="l">
              <a:buFont typeface="Arial" panose="020B0604020202020204" pitchFamily="34" charset="0"/>
              <a:buChar char="•"/>
            </a:pPr>
            <a:r>
              <a:rPr lang="en-US" sz="3200" b="0" i="0" dirty="0">
                <a:solidFill>
                  <a:schemeClr val="tx1">
                    <a:lumMod val="85000"/>
                    <a:lumOff val="15000"/>
                  </a:schemeClr>
                </a:solidFill>
                <a:effectLst/>
                <a:latin typeface="Sohne"/>
              </a:rPr>
              <a:t>Phase 1 (Data Preparation): 1000 LOC</a:t>
            </a:r>
          </a:p>
          <a:p>
            <a:pPr algn="l">
              <a:buFont typeface="Arial" panose="020B0604020202020204" pitchFamily="34" charset="0"/>
              <a:buChar char="•"/>
            </a:pPr>
            <a:r>
              <a:rPr lang="en-US" sz="3200" b="0" i="0" dirty="0">
                <a:solidFill>
                  <a:schemeClr val="tx1">
                    <a:lumMod val="85000"/>
                    <a:lumOff val="15000"/>
                  </a:schemeClr>
                </a:solidFill>
                <a:effectLst/>
                <a:latin typeface="Sohne"/>
              </a:rPr>
              <a:t>Phase 2 (Model Development): 3000 LOC</a:t>
            </a:r>
          </a:p>
          <a:p>
            <a:pPr algn="l">
              <a:buFont typeface="Arial" panose="020B0604020202020204" pitchFamily="34" charset="0"/>
              <a:buChar char="•"/>
            </a:pPr>
            <a:r>
              <a:rPr lang="en-US" sz="3200" b="0" i="0" dirty="0">
                <a:solidFill>
                  <a:schemeClr val="tx1">
                    <a:lumMod val="85000"/>
                    <a:lumOff val="15000"/>
                  </a:schemeClr>
                </a:solidFill>
                <a:effectLst/>
                <a:latin typeface="Sohne"/>
              </a:rPr>
              <a:t>Phase 3 (Model Testing): 1500 LOC</a:t>
            </a:r>
          </a:p>
          <a:p>
            <a:pPr marL="0" indent="0" algn="l">
              <a:buNone/>
            </a:pPr>
            <a:r>
              <a:rPr lang="en-US" sz="3200" dirty="0">
                <a:solidFill>
                  <a:schemeClr val="tx1">
                    <a:lumMod val="85000"/>
                    <a:lumOff val="15000"/>
                  </a:schemeClr>
                </a:solidFill>
                <a:latin typeface="Sohne"/>
              </a:rPr>
              <a:t>The formula for effort in COCOOMO:</a:t>
            </a:r>
          </a:p>
          <a:p>
            <a:pPr marL="0" indent="0" algn="l">
              <a:buNone/>
            </a:pPr>
            <a:r>
              <a:rPr lang="en-IN" sz="2900" b="0" i="0" dirty="0">
                <a:solidFill>
                  <a:schemeClr val="tx1">
                    <a:lumMod val="85000"/>
                    <a:lumOff val="15000"/>
                  </a:schemeClr>
                </a:solidFill>
                <a:effectLst/>
                <a:latin typeface="SimSun" panose="02010600030101010101" pitchFamily="2" charset="-122"/>
                <a:ea typeface="SimSun" panose="02010600030101010101" pitchFamily="2" charset="-122"/>
              </a:rPr>
              <a:t>Effort (E) = a * (LOC)^b * EAF</a:t>
            </a:r>
          </a:p>
          <a:p>
            <a:pPr marL="0" indent="0" algn="l">
              <a:buNone/>
            </a:pPr>
            <a:r>
              <a:rPr lang="en-US" sz="3200" dirty="0">
                <a:solidFill>
                  <a:schemeClr val="tx1">
                    <a:lumMod val="85000"/>
                    <a:lumOff val="15000"/>
                  </a:schemeClr>
                </a:solidFill>
                <a:latin typeface="Sohne"/>
                <a:ea typeface="SimSun-ExtB" panose="02010609060101010101" pitchFamily="49" charset="-122"/>
              </a:rPr>
              <a:t>Where EAF is Effort Adjustment Factor and a, b are constants. Here we are taking Nominal complexity then the typical values of a=2.8, b=1.2.</a:t>
            </a:r>
          </a:p>
          <a:p>
            <a:pPr marL="0" indent="0" algn="l">
              <a:buNone/>
            </a:pPr>
            <a:r>
              <a:rPr lang="en-US" sz="3200" dirty="0">
                <a:solidFill>
                  <a:schemeClr val="tx1">
                    <a:lumMod val="85000"/>
                    <a:lumOff val="15000"/>
                  </a:schemeClr>
                </a:solidFill>
                <a:latin typeface="Sohne"/>
                <a:ea typeface="SimSun-ExtB" panose="02010609060101010101" pitchFamily="49" charset="-122"/>
              </a:rPr>
              <a:t>Calculating for each phase:</a:t>
            </a:r>
          </a:p>
          <a:p>
            <a:pPr algn="l">
              <a:buFont typeface="Arial" panose="020B0604020202020204" pitchFamily="34" charset="0"/>
              <a:buChar char="•"/>
            </a:pPr>
            <a:r>
              <a:rPr lang="en-IN" sz="2000" i="0" dirty="0">
                <a:solidFill>
                  <a:schemeClr val="tx1">
                    <a:lumMod val="85000"/>
                    <a:lumOff val="15000"/>
                  </a:schemeClr>
                </a:solidFill>
                <a:effectLst/>
                <a:latin typeface="SimSun" panose="02010600030101010101" pitchFamily="2" charset="-122"/>
                <a:ea typeface="SimSun" panose="02010600030101010101" pitchFamily="2" charset="-122"/>
              </a:rPr>
              <a:t>Phase 1 Effort (Data Preparation): E1 = 2.8 * (1000)^1.2 * 1.0 ≈ 3284 person-months</a:t>
            </a:r>
          </a:p>
          <a:p>
            <a:pPr algn="l">
              <a:buFont typeface="Arial" panose="020B0604020202020204" pitchFamily="34" charset="0"/>
              <a:buChar char="•"/>
            </a:pPr>
            <a:r>
              <a:rPr lang="en-IN" sz="2000" i="0" dirty="0">
                <a:solidFill>
                  <a:schemeClr val="tx1">
                    <a:lumMod val="85000"/>
                    <a:lumOff val="15000"/>
                  </a:schemeClr>
                </a:solidFill>
                <a:effectLst/>
                <a:latin typeface="SimSun" panose="02010600030101010101" pitchFamily="2" charset="-122"/>
                <a:ea typeface="SimSun" panose="02010600030101010101" pitchFamily="2" charset="-122"/>
              </a:rPr>
              <a:t>Phase 2 Effort (Model Development): E2 = 2.8 * (3000)^1.2 * 1.0 ≈ 14747 person-months</a:t>
            </a:r>
          </a:p>
          <a:p>
            <a:pPr algn="l">
              <a:buFont typeface="Arial" panose="020B0604020202020204" pitchFamily="34" charset="0"/>
              <a:buChar char="•"/>
            </a:pPr>
            <a:r>
              <a:rPr lang="en-IN" sz="2000" i="0" dirty="0">
                <a:solidFill>
                  <a:schemeClr val="tx1">
                    <a:lumMod val="85000"/>
                    <a:lumOff val="15000"/>
                  </a:schemeClr>
                </a:solidFill>
                <a:effectLst/>
                <a:latin typeface="SimSun" panose="02010600030101010101" pitchFamily="2" charset="-122"/>
                <a:ea typeface="SimSun" panose="02010600030101010101" pitchFamily="2" charset="-122"/>
              </a:rPr>
              <a:t>Phase 3 Effort (Model Testing): E3 = 2.8 * (1500)^1.2 * 1.0 ≈ 4820 person-months</a:t>
            </a:r>
          </a:p>
          <a:p>
            <a:pPr marL="0" indent="0" algn="l">
              <a:buNone/>
            </a:pPr>
            <a:r>
              <a:rPr lang="en-US" sz="3300" b="0" i="0" dirty="0">
                <a:solidFill>
                  <a:schemeClr val="tx1">
                    <a:lumMod val="85000"/>
                    <a:lumOff val="15000"/>
                  </a:schemeClr>
                </a:solidFill>
                <a:effectLst/>
                <a:latin typeface="Sohne"/>
                <a:ea typeface="SimSun-ExtB" panose="02010609060101010101" pitchFamily="49" charset="-122"/>
              </a:rPr>
              <a:t>The required time for each phase is:</a:t>
            </a:r>
          </a:p>
          <a:p>
            <a:r>
              <a:rPr lang="en-US" sz="3300" dirty="0">
                <a:solidFill>
                  <a:schemeClr val="tx1">
                    <a:lumMod val="85000"/>
                    <a:lumOff val="15000"/>
                  </a:schemeClr>
                </a:solidFill>
                <a:latin typeface="Sohne"/>
                <a:ea typeface="SimSun-ExtB" panose="02010609060101010101" pitchFamily="49" charset="-122"/>
              </a:rPr>
              <a:t>Phase-1: 1-2 weeks                                           Total Duration:</a:t>
            </a:r>
          </a:p>
          <a:p>
            <a:r>
              <a:rPr lang="en-US" sz="3300" b="0" i="0" dirty="0">
                <a:solidFill>
                  <a:schemeClr val="tx1">
                    <a:lumMod val="85000"/>
                    <a:lumOff val="15000"/>
                  </a:schemeClr>
                </a:solidFill>
                <a:effectLst/>
                <a:latin typeface="Sohne"/>
                <a:ea typeface="SimSun-ExtB" panose="02010609060101010101" pitchFamily="49" charset="-122"/>
              </a:rPr>
              <a:t>Phase-2: 2-4 weeks				    4-8 weeks</a:t>
            </a:r>
          </a:p>
          <a:p>
            <a:r>
              <a:rPr lang="en-US" sz="3300" dirty="0">
                <a:solidFill>
                  <a:schemeClr val="tx1">
                    <a:lumMod val="85000"/>
                    <a:lumOff val="15000"/>
                  </a:schemeClr>
                </a:solidFill>
                <a:latin typeface="Sohne"/>
                <a:ea typeface="SimSun-ExtB" panose="02010609060101010101" pitchFamily="49" charset="-122"/>
              </a:rPr>
              <a:t>Phase-3: 1-2 weeks</a:t>
            </a:r>
            <a:endParaRPr lang="en-US" sz="3300" b="0" i="0" dirty="0">
              <a:solidFill>
                <a:schemeClr val="tx1">
                  <a:lumMod val="85000"/>
                  <a:lumOff val="15000"/>
                </a:schemeClr>
              </a:solidFill>
              <a:effectLst/>
              <a:latin typeface="Sohne"/>
              <a:ea typeface="SimSun-ExtB" panose="02010609060101010101" pitchFamily="49" charset="-122"/>
            </a:endParaRPr>
          </a:p>
          <a:p>
            <a:pPr marL="0" indent="0">
              <a:buNone/>
            </a:pPr>
            <a:endParaRPr lang="en-US" dirty="0"/>
          </a:p>
        </p:txBody>
      </p:sp>
    </p:spTree>
    <p:extLst>
      <p:ext uri="{BB962C8B-B14F-4D97-AF65-F5344CB8AC3E}">
        <p14:creationId xmlns:p14="http://schemas.microsoft.com/office/powerpoint/2010/main" val="3285947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u="sng" dirty="0">
                <a:latin typeface="Algerian" panose="04020705040A02060702" pitchFamily="82" charset="0"/>
              </a:rPr>
              <a:t>COST</a:t>
            </a:r>
          </a:p>
        </p:txBody>
      </p:sp>
      <p:sp>
        <p:nvSpPr>
          <p:cNvPr id="3" name="Content Placeholder 2"/>
          <p:cNvSpPr>
            <a:spLocks noGrp="1"/>
          </p:cNvSpPr>
          <p:nvPr>
            <p:ph idx="1"/>
          </p:nvPr>
        </p:nvSpPr>
        <p:spPr>
          <a:xfrm>
            <a:off x="457200" y="990600"/>
            <a:ext cx="8229600" cy="5592762"/>
          </a:xfrm>
        </p:spPr>
        <p:txBody>
          <a:bodyPr>
            <a:normAutofit fontScale="55000" lnSpcReduction="20000"/>
          </a:bodyPr>
          <a:lstStyle/>
          <a:p>
            <a:pPr marL="0" indent="0">
              <a:buNone/>
            </a:pPr>
            <a:r>
              <a:rPr lang="en-US" dirty="0"/>
              <a:t>Estimated cost for each phase:</a:t>
            </a:r>
          </a:p>
          <a:p>
            <a:pPr marL="0" indent="0" algn="l">
              <a:buNone/>
            </a:pPr>
            <a:r>
              <a:rPr lang="en-US" b="1" i="0" u="sng" dirty="0">
                <a:solidFill>
                  <a:schemeClr val="tx1">
                    <a:lumMod val="85000"/>
                    <a:lumOff val="15000"/>
                  </a:schemeClr>
                </a:solidFill>
                <a:effectLst/>
                <a:latin typeface="Gill Sans Nova Light" panose="020B0302020104020203" pitchFamily="34" charset="0"/>
              </a:rPr>
              <a:t>Phase 1: Data Preparation</a:t>
            </a:r>
          </a:p>
          <a:p>
            <a:pPr marL="742950" lvl="1" indent="-285750" algn="l">
              <a:buFont typeface="+mj-lt"/>
              <a:buAutoNum type="arabicPeriod"/>
            </a:pPr>
            <a:r>
              <a:rPr lang="en-US" b="1" i="0" dirty="0">
                <a:solidFill>
                  <a:schemeClr val="tx1">
                    <a:lumMod val="85000"/>
                    <a:lumOff val="15000"/>
                  </a:schemeClr>
                </a:solidFill>
                <a:effectLst/>
                <a:latin typeface="Gill Sans Nova Light" panose="020B0302020104020203" pitchFamily="34" charset="0"/>
              </a:rPr>
              <a:t>Duration: 1-2 weeks (Let's assume 1.5 weeks for calculation)</a:t>
            </a:r>
          </a:p>
          <a:p>
            <a:pPr marL="742950" lvl="1" indent="-285750" algn="l">
              <a:buFont typeface="+mj-lt"/>
              <a:buAutoNum type="arabicPeriod"/>
            </a:pPr>
            <a:r>
              <a:rPr lang="en-US" b="1" i="0" dirty="0">
                <a:solidFill>
                  <a:schemeClr val="tx1">
                    <a:lumMod val="85000"/>
                    <a:lumOff val="15000"/>
                  </a:schemeClr>
                </a:solidFill>
                <a:effectLst/>
                <a:latin typeface="Gill Sans Nova Light" panose="020B0302020104020203" pitchFamily="34" charset="0"/>
              </a:rPr>
              <a:t>Resources: A computer with sufficient storage space and an internet connection</a:t>
            </a:r>
          </a:p>
          <a:p>
            <a:pPr marL="0" indent="0" algn="l">
              <a:buNone/>
            </a:pPr>
            <a:r>
              <a:rPr lang="en-US" b="1" dirty="0">
                <a:solidFill>
                  <a:schemeClr val="tx1">
                    <a:lumMod val="85000"/>
                    <a:lumOff val="15000"/>
                  </a:schemeClr>
                </a:solidFill>
                <a:latin typeface="Gill Sans Nova Light" panose="020B0302020104020203" pitchFamily="34" charset="0"/>
              </a:rPr>
              <a:t>      </a:t>
            </a:r>
            <a:r>
              <a:rPr lang="en-US" b="1" i="0" dirty="0">
                <a:solidFill>
                  <a:schemeClr val="tx1">
                    <a:lumMod val="85000"/>
                    <a:lumOff val="15000"/>
                  </a:schemeClr>
                </a:solidFill>
                <a:effectLst/>
                <a:latin typeface="Gill Sans Nova Light" panose="020B0302020104020203" pitchFamily="34" charset="0"/>
              </a:rPr>
              <a:t>Cost estimation:</a:t>
            </a:r>
          </a:p>
          <a:p>
            <a:pPr marL="742950" lvl="1" indent="-285750" algn="l">
              <a:buFont typeface="+mj-lt"/>
              <a:buAutoNum type="arabicPeriod"/>
            </a:pPr>
            <a:r>
              <a:rPr lang="en-US" b="1" i="0" dirty="0">
                <a:solidFill>
                  <a:schemeClr val="tx1">
                    <a:lumMod val="85000"/>
                    <a:lumOff val="15000"/>
                  </a:schemeClr>
                </a:solidFill>
                <a:effectLst/>
                <a:latin typeface="Gill Sans Nova Light" panose="020B0302020104020203" pitchFamily="34" charset="0"/>
              </a:rPr>
              <a:t>Determine the hourly rate for each team member based on Indian standards (e.g., ₹700 per hour).</a:t>
            </a:r>
          </a:p>
          <a:p>
            <a:pPr marL="742950" lvl="1" indent="-285750" algn="l">
              <a:buFont typeface="+mj-lt"/>
              <a:buAutoNum type="arabicPeriod"/>
            </a:pPr>
            <a:r>
              <a:rPr lang="en-US" b="1" i="0" dirty="0">
                <a:solidFill>
                  <a:schemeClr val="tx1">
                    <a:lumMod val="85000"/>
                    <a:lumOff val="15000"/>
                  </a:schemeClr>
                </a:solidFill>
                <a:effectLst/>
                <a:latin typeface="Gill Sans Nova Light" panose="020B0302020104020203" pitchFamily="34" charset="0"/>
              </a:rPr>
              <a:t>Calculate the total personnel cost: 1.5 weeks * 40 hours/week * ₹700/hour (per team member).</a:t>
            </a:r>
          </a:p>
          <a:p>
            <a:pPr marL="742950" lvl="1" indent="-285750" algn="l">
              <a:buFont typeface="+mj-lt"/>
              <a:buAutoNum type="arabicPeriod"/>
            </a:pPr>
            <a:r>
              <a:rPr lang="en-US" b="1" i="0" dirty="0">
                <a:solidFill>
                  <a:schemeClr val="tx1">
                    <a:lumMod val="85000"/>
                    <a:lumOff val="15000"/>
                  </a:schemeClr>
                </a:solidFill>
                <a:effectLst/>
                <a:latin typeface="Gill Sans Nova Light" panose="020B0302020104020203" pitchFamily="34" charset="0"/>
              </a:rPr>
              <a:t>Add any minor expenses (e.g., data storage costs, internet expenses) based on Indian market rates.</a:t>
            </a:r>
          </a:p>
          <a:p>
            <a:pPr marL="0" indent="0" algn="l">
              <a:buNone/>
            </a:pPr>
            <a:r>
              <a:rPr lang="en-US" b="1" i="0" u="sng" dirty="0">
                <a:solidFill>
                  <a:schemeClr val="tx1">
                    <a:lumMod val="85000"/>
                    <a:lumOff val="15000"/>
                  </a:schemeClr>
                </a:solidFill>
                <a:effectLst/>
                <a:latin typeface="Gill Sans Nova Light" panose="020B0302020104020203" pitchFamily="34" charset="0"/>
              </a:rPr>
              <a:t>Phase 2: Model Development</a:t>
            </a:r>
          </a:p>
          <a:p>
            <a:pPr marL="742950" lvl="1" indent="-285750" algn="l">
              <a:buFont typeface="+mj-lt"/>
              <a:buAutoNum type="arabicPeriod"/>
            </a:pPr>
            <a:r>
              <a:rPr lang="en-US" b="1" i="0" dirty="0">
                <a:solidFill>
                  <a:schemeClr val="tx1">
                    <a:lumMod val="85000"/>
                    <a:lumOff val="15000"/>
                  </a:schemeClr>
                </a:solidFill>
                <a:effectLst/>
                <a:latin typeface="Gill Sans Nova Light" panose="020B0302020104020203" pitchFamily="34" charset="0"/>
              </a:rPr>
              <a:t>Duration: 2-4 weeks (Let's assume 3 weeks for calculation)</a:t>
            </a:r>
          </a:p>
          <a:p>
            <a:pPr marL="742950" lvl="1" indent="-285750" algn="l">
              <a:buFont typeface="+mj-lt"/>
              <a:buAutoNum type="arabicPeriod"/>
            </a:pPr>
            <a:r>
              <a:rPr lang="en-US" b="1" i="0" dirty="0">
                <a:solidFill>
                  <a:schemeClr val="tx1">
                    <a:lumMod val="85000"/>
                    <a:lumOff val="15000"/>
                  </a:schemeClr>
                </a:solidFill>
                <a:effectLst/>
                <a:latin typeface="Gill Sans Nova Light" panose="020B0302020104020203" pitchFamily="34" charset="0"/>
              </a:rPr>
              <a:t>Resources: A computer with a GPU or a cloud service with GPU support</a:t>
            </a:r>
          </a:p>
          <a:p>
            <a:pPr marL="0" indent="0" algn="l">
              <a:buNone/>
            </a:pPr>
            <a:r>
              <a:rPr lang="en-US" b="1" i="0" dirty="0">
                <a:solidFill>
                  <a:schemeClr val="tx1">
                    <a:lumMod val="85000"/>
                    <a:lumOff val="15000"/>
                  </a:schemeClr>
                </a:solidFill>
                <a:effectLst/>
                <a:latin typeface="Gill Sans Nova Light" panose="020B0302020104020203" pitchFamily="34" charset="0"/>
              </a:rPr>
              <a:t>      Cost estimation:</a:t>
            </a:r>
          </a:p>
          <a:p>
            <a:pPr marL="742950" lvl="1" indent="-285750" algn="l">
              <a:buFont typeface="+mj-lt"/>
              <a:buAutoNum type="arabicPeriod"/>
            </a:pPr>
            <a:r>
              <a:rPr lang="en-US" b="1" i="0" dirty="0">
                <a:solidFill>
                  <a:schemeClr val="tx1">
                    <a:lumMod val="85000"/>
                    <a:lumOff val="15000"/>
                  </a:schemeClr>
                </a:solidFill>
                <a:effectLst/>
                <a:latin typeface="Gill Sans Nova Light" panose="020B0302020104020203" pitchFamily="34" charset="0"/>
              </a:rPr>
              <a:t>Determine the hourly rate for each team member based on Indian standards (e.g., ₹900 per hour due to specialized skills).</a:t>
            </a:r>
          </a:p>
          <a:p>
            <a:pPr marL="742950" lvl="1" indent="-285750" algn="l">
              <a:buFont typeface="+mj-lt"/>
              <a:buAutoNum type="arabicPeriod"/>
            </a:pPr>
            <a:r>
              <a:rPr lang="en-US" b="1" i="0" dirty="0">
                <a:solidFill>
                  <a:schemeClr val="tx1">
                    <a:lumMod val="85000"/>
                    <a:lumOff val="15000"/>
                  </a:schemeClr>
                </a:solidFill>
                <a:effectLst/>
                <a:latin typeface="Gill Sans Nova Light" panose="020B0302020104020203" pitchFamily="34" charset="0"/>
              </a:rPr>
              <a:t>Calculate the total personnel cost: 3 weeks * 40 hours/week * ₹900/hour (per team member).</a:t>
            </a:r>
          </a:p>
          <a:p>
            <a:pPr marL="742950" lvl="1" indent="-285750" algn="l">
              <a:buFont typeface="+mj-lt"/>
              <a:buAutoNum type="arabicPeriod"/>
            </a:pPr>
            <a:r>
              <a:rPr lang="en-US" b="1" i="0" dirty="0">
                <a:solidFill>
                  <a:schemeClr val="tx1">
                    <a:lumMod val="85000"/>
                    <a:lumOff val="15000"/>
                  </a:schemeClr>
                </a:solidFill>
                <a:effectLst/>
                <a:latin typeface="Gill Sans Nova Light" panose="020B0302020104020203" pitchFamily="34" charset="0"/>
              </a:rPr>
              <a:t>Include expenses for GPU usage (if applicable) or cloud service costs based on Indian market rates.</a:t>
            </a:r>
          </a:p>
          <a:p>
            <a:pPr marL="0" indent="0" algn="l">
              <a:buNone/>
            </a:pPr>
            <a:r>
              <a:rPr lang="en-US" b="1" i="0" u="sng" dirty="0">
                <a:solidFill>
                  <a:schemeClr val="tx1">
                    <a:lumMod val="85000"/>
                    <a:lumOff val="15000"/>
                  </a:schemeClr>
                </a:solidFill>
                <a:effectLst/>
                <a:latin typeface="Gill Sans Nova Light" panose="020B0302020104020203" pitchFamily="34" charset="0"/>
              </a:rPr>
              <a:t>Phase 3: Model Testing</a:t>
            </a:r>
          </a:p>
          <a:p>
            <a:pPr marL="742950" lvl="1" indent="-285750" algn="l">
              <a:buFont typeface="+mj-lt"/>
              <a:buAutoNum type="arabicPeriod"/>
            </a:pPr>
            <a:r>
              <a:rPr lang="en-US" b="1" i="0" dirty="0">
                <a:solidFill>
                  <a:schemeClr val="tx1">
                    <a:lumMod val="85000"/>
                    <a:lumOff val="15000"/>
                  </a:schemeClr>
                </a:solidFill>
                <a:effectLst/>
                <a:latin typeface="Gill Sans Nova Light" panose="020B0302020104020203" pitchFamily="34" charset="0"/>
              </a:rPr>
              <a:t>Duration: 1-2 weeks (Let's assume 1.5 weeks for calculation)</a:t>
            </a:r>
          </a:p>
          <a:p>
            <a:pPr marL="742950" lvl="1" indent="-285750" algn="l">
              <a:buFont typeface="+mj-lt"/>
              <a:buAutoNum type="arabicPeriod"/>
            </a:pPr>
            <a:r>
              <a:rPr lang="en-US" b="1" i="0" dirty="0">
                <a:solidFill>
                  <a:schemeClr val="tx1">
                    <a:lumMod val="85000"/>
                    <a:lumOff val="15000"/>
                  </a:schemeClr>
                </a:solidFill>
                <a:effectLst/>
                <a:latin typeface="Gill Sans Nova Light" panose="020B0302020104020203" pitchFamily="34" charset="0"/>
              </a:rPr>
              <a:t>Resources: A computer with a GPU or a cloud service with GPU support</a:t>
            </a:r>
          </a:p>
          <a:p>
            <a:pPr marL="0" indent="0" algn="l">
              <a:buNone/>
            </a:pPr>
            <a:r>
              <a:rPr lang="en-US" b="1" i="0" dirty="0">
                <a:solidFill>
                  <a:schemeClr val="tx1">
                    <a:lumMod val="85000"/>
                    <a:lumOff val="15000"/>
                  </a:schemeClr>
                </a:solidFill>
                <a:effectLst/>
                <a:latin typeface="Gill Sans Nova Light" panose="020B0302020104020203" pitchFamily="34" charset="0"/>
              </a:rPr>
              <a:t>      Cost estimation:</a:t>
            </a:r>
          </a:p>
          <a:p>
            <a:pPr marL="742950" lvl="1" indent="-285750" algn="l">
              <a:buFont typeface="+mj-lt"/>
              <a:buAutoNum type="arabicPeriod"/>
            </a:pPr>
            <a:r>
              <a:rPr lang="en-US" b="1" i="0" dirty="0">
                <a:solidFill>
                  <a:schemeClr val="tx1">
                    <a:lumMod val="85000"/>
                    <a:lumOff val="15000"/>
                  </a:schemeClr>
                </a:solidFill>
                <a:effectLst/>
                <a:latin typeface="Gill Sans Nova Light" panose="020B0302020104020203" pitchFamily="34" charset="0"/>
              </a:rPr>
              <a:t>Similar to Phase 2, determine the hourly rate for each team member based on Indian standards.</a:t>
            </a:r>
          </a:p>
          <a:p>
            <a:pPr marL="742950" lvl="1" indent="-285750" algn="l">
              <a:buFont typeface="+mj-lt"/>
              <a:buAutoNum type="arabicPeriod"/>
            </a:pPr>
            <a:r>
              <a:rPr lang="en-US" b="1" i="0" dirty="0">
                <a:solidFill>
                  <a:schemeClr val="tx1">
                    <a:lumMod val="85000"/>
                    <a:lumOff val="15000"/>
                  </a:schemeClr>
                </a:solidFill>
                <a:effectLst/>
                <a:latin typeface="Gill Sans Nova Light" panose="020B0302020104020203" pitchFamily="34" charset="0"/>
              </a:rPr>
              <a:t>Calculate the total personnel cost: 1.5 weeks * 40 hours/week * ₹900/hour (per team member).</a:t>
            </a:r>
          </a:p>
          <a:p>
            <a:pPr marL="742950" lvl="1" indent="-285750" algn="l">
              <a:buFont typeface="+mj-lt"/>
              <a:buAutoNum type="arabicPeriod"/>
            </a:pPr>
            <a:r>
              <a:rPr lang="en-US" b="1" i="0" dirty="0">
                <a:solidFill>
                  <a:schemeClr val="tx1">
                    <a:lumMod val="85000"/>
                    <a:lumOff val="15000"/>
                  </a:schemeClr>
                </a:solidFill>
                <a:effectLst/>
                <a:latin typeface="Gill Sans Nova Light" panose="020B0302020104020203" pitchFamily="34" charset="0"/>
              </a:rPr>
              <a:t>Include expenses for GPU usage or cloud service costs based on Indian market rates.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48675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l="-6000" r="-6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0F5752-85F3-95BD-7442-E957EAFE0CAB}"/>
              </a:ext>
            </a:extLst>
          </p:cNvPr>
          <p:cNvSpPr/>
          <p:nvPr/>
        </p:nvSpPr>
        <p:spPr>
          <a:xfrm>
            <a:off x="533400" y="3733800"/>
            <a:ext cx="5943600" cy="533400"/>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274638"/>
            <a:ext cx="8229600" cy="715962"/>
          </a:xfrm>
        </p:spPr>
        <p:txBody>
          <a:bodyPr>
            <a:normAutofit/>
          </a:bodyPr>
          <a:lstStyle/>
          <a:p>
            <a:r>
              <a:rPr lang="en-US" sz="4000" u="sng" dirty="0">
                <a:latin typeface="Algerian" panose="04020705040A02060702" pitchFamily="82" charset="0"/>
              </a:rPr>
              <a:t>COST</a:t>
            </a:r>
          </a:p>
        </p:txBody>
      </p:sp>
      <p:sp>
        <p:nvSpPr>
          <p:cNvPr id="3" name="Content Placeholder 2"/>
          <p:cNvSpPr>
            <a:spLocks noGrp="1"/>
          </p:cNvSpPr>
          <p:nvPr>
            <p:ph idx="1"/>
          </p:nvPr>
        </p:nvSpPr>
        <p:spPr>
          <a:xfrm>
            <a:off x="457200" y="990600"/>
            <a:ext cx="8229600" cy="5592762"/>
          </a:xfrm>
        </p:spPr>
        <p:txBody>
          <a:bodyPr>
            <a:normAutofit/>
          </a:bodyPr>
          <a:lstStyle/>
          <a:p>
            <a:pPr marL="0" indent="0">
              <a:buNone/>
            </a:pPr>
            <a:r>
              <a:rPr lang="en-US" sz="2000" b="1" dirty="0">
                <a:latin typeface="Gill Sans Nova Light" panose="020B0302020104020203" pitchFamily="34" charset="0"/>
              </a:rPr>
              <a:t>Here we will be taking the server cost per month as </a:t>
            </a:r>
            <a:r>
              <a:rPr lang="en-US" sz="2000" b="1" dirty="0">
                <a:latin typeface="Calibri" panose="020F0502020204030204" pitchFamily="34" charset="0"/>
                <a:ea typeface="Calibri" panose="020F0502020204030204" pitchFamily="34" charset="0"/>
                <a:cs typeface="Calibri" panose="020F0502020204030204" pitchFamily="34" charset="0"/>
              </a:rPr>
              <a:t>₹400\- </a:t>
            </a:r>
            <a:r>
              <a:rPr lang="en-US" sz="2000" b="1" dirty="0">
                <a:latin typeface="Gill Sans Nova Light" panose="020B0302020104020203" pitchFamily="34" charset="0"/>
              </a:rPr>
              <a:t>and we will be doing this project in 3 months with </a:t>
            </a:r>
            <a:r>
              <a:rPr lang="en-US" sz="2000" b="1" dirty="0"/>
              <a:t>4 </a:t>
            </a:r>
            <a:r>
              <a:rPr lang="en-US" sz="2000" b="1" dirty="0">
                <a:latin typeface="Gill Sans Nova Light" panose="020B0302020104020203" pitchFamily="34" charset="0"/>
              </a:rPr>
              <a:t>team members.</a:t>
            </a:r>
          </a:p>
          <a:p>
            <a:pPr marL="0" indent="0">
              <a:buNone/>
            </a:pPr>
            <a:r>
              <a:rPr lang="en-US" sz="2000" b="1" dirty="0">
                <a:latin typeface="Gill Sans Nova Light" panose="020B0302020104020203" pitchFamily="34" charset="0"/>
              </a:rPr>
              <a:t>The total COST of all three phases for a single person:</a:t>
            </a:r>
          </a:p>
          <a:p>
            <a:pPr marL="0" indent="0">
              <a:buNone/>
            </a:pPr>
            <a:r>
              <a:rPr lang="en-US" sz="2000" b="1" dirty="0">
                <a:latin typeface="Gill Sans Nova Light" panose="020B0302020104020203" pitchFamily="34" charset="0"/>
              </a:rPr>
              <a:t>Phase-1 + Phase-2 + Phase-3 = </a:t>
            </a:r>
            <a:r>
              <a:rPr lang="en-US" sz="2000" b="1" dirty="0">
                <a:latin typeface="Calibri" panose="020F0502020204030204" pitchFamily="34" charset="0"/>
                <a:ea typeface="Calibri" panose="020F0502020204030204" pitchFamily="34" charset="0"/>
                <a:cs typeface="Calibri" panose="020F0502020204030204" pitchFamily="34" charset="0"/>
              </a:rPr>
              <a:t>₹</a:t>
            </a:r>
            <a:r>
              <a:rPr lang="en-US" sz="2000" b="1" dirty="0">
                <a:latin typeface="Gill Sans Nova Light" panose="020B0302020104020203" pitchFamily="34" charset="0"/>
              </a:rPr>
              <a:t> 2,10,400\- </a:t>
            </a:r>
          </a:p>
          <a:p>
            <a:pPr marL="0" indent="0">
              <a:buNone/>
            </a:pPr>
            <a:r>
              <a:rPr lang="en-US" sz="2000" b="1" dirty="0">
                <a:latin typeface="Gill Sans Nova Light" panose="020B0302020104020203" pitchFamily="34" charset="0"/>
              </a:rPr>
              <a:t>For 4 persons it would be 2,10,400 x 4 = </a:t>
            </a:r>
            <a:r>
              <a:rPr lang="en-US" sz="2000" b="1" dirty="0">
                <a:latin typeface="Calibri" panose="020F0502020204030204" pitchFamily="34" charset="0"/>
                <a:ea typeface="Calibri" panose="020F0502020204030204" pitchFamily="34" charset="0"/>
                <a:cs typeface="Calibri" panose="020F0502020204030204" pitchFamily="34" charset="0"/>
              </a:rPr>
              <a:t>₹</a:t>
            </a:r>
            <a:r>
              <a:rPr lang="en-US" sz="2000" b="1" dirty="0">
                <a:latin typeface="Gill Sans Nova Light" panose="020B0302020104020203" pitchFamily="34" charset="0"/>
              </a:rPr>
              <a:t>8,41,600\-</a:t>
            </a:r>
          </a:p>
          <a:p>
            <a:pPr marL="0" indent="0">
              <a:buNone/>
            </a:pPr>
            <a:r>
              <a:rPr lang="en-US" sz="2000" b="1" dirty="0">
                <a:latin typeface="Gill Sans Nova Light" panose="020B0302020104020203" pitchFamily="34" charset="0"/>
              </a:rPr>
              <a:t>Apart from these we also need to pay server bill, internet bill, current bill, etc., will be added as the estimated value of </a:t>
            </a:r>
            <a:r>
              <a:rPr lang="en-US" sz="2000" b="1" dirty="0">
                <a:latin typeface="Calibri" panose="020F0502020204030204" pitchFamily="34" charset="0"/>
                <a:ea typeface="Calibri" panose="020F0502020204030204" pitchFamily="34" charset="0"/>
                <a:cs typeface="Calibri" panose="020F0502020204030204" pitchFamily="34" charset="0"/>
              </a:rPr>
              <a:t>₹</a:t>
            </a:r>
            <a:r>
              <a:rPr lang="en-US" sz="2000" b="1" dirty="0">
                <a:latin typeface="Gill Sans Nova Light" panose="020B0302020104020203" pitchFamily="34" charset="0"/>
                <a:ea typeface="Calibri" panose="020F0502020204030204" pitchFamily="34" charset="0"/>
                <a:cs typeface="Calibri" panose="020F0502020204030204" pitchFamily="34" charset="0"/>
              </a:rPr>
              <a:t>30,000</a:t>
            </a:r>
          </a:p>
          <a:p>
            <a:pPr marL="0" indent="0">
              <a:buNone/>
            </a:pPr>
            <a:endParaRPr lang="en-US" sz="2000" b="1" dirty="0">
              <a:latin typeface="Gill Sans Nova Light" panose="020B0302020104020203" pitchFamily="34" charset="0"/>
              <a:ea typeface="Calibri" panose="020F0502020204030204" pitchFamily="34" charset="0"/>
              <a:cs typeface="Calibri" panose="020F0502020204030204" pitchFamily="34" charset="0"/>
            </a:endParaRPr>
          </a:p>
          <a:p>
            <a:pPr marL="0" indent="0">
              <a:buNone/>
            </a:pPr>
            <a:r>
              <a:rPr lang="en-US" sz="2000" b="1" dirty="0">
                <a:latin typeface="Gill Sans Nova Light" panose="020B0302020104020203" pitchFamily="34" charset="0"/>
              </a:rPr>
              <a:t>The total COST estimate for whole process is </a:t>
            </a:r>
            <a:r>
              <a:rPr lang="en-US" sz="2000" b="1" dirty="0">
                <a:latin typeface="Calibri" panose="020F0502020204030204" pitchFamily="34" charset="0"/>
                <a:ea typeface="Calibri" panose="020F0502020204030204" pitchFamily="34" charset="0"/>
                <a:cs typeface="Calibri" panose="020F0502020204030204" pitchFamily="34" charset="0"/>
              </a:rPr>
              <a:t>₹8,71,600\-</a:t>
            </a:r>
            <a:endParaRPr lang="en-US" sz="2000" b="1" dirty="0">
              <a:latin typeface="Gill Sans Nova Light" panose="020B0302020104020203" pitchFamily="34" charset="0"/>
            </a:endParaRPr>
          </a:p>
          <a:p>
            <a:pPr marL="0" indent="0">
              <a:buNone/>
            </a:pPr>
            <a:endParaRPr lang="en-US" sz="2000" b="1" dirty="0">
              <a:latin typeface="Gill Sans Nova Light" panose="020B0302020104020203" pitchFamily="34" charset="0"/>
            </a:endParaRPr>
          </a:p>
        </p:txBody>
      </p:sp>
    </p:spTree>
    <p:extLst>
      <p:ext uri="{BB962C8B-B14F-4D97-AF65-F5344CB8AC3E}">
        <p14:creationId xmlns:p14="http://schemas.microsoft.com/office/powerpoint/2010/main" val="2838445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54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u="sng" dirty="0">
                <a:latin typeface="Aharoni" panose="02010803020104030203" pitchFamily="2" charset="-79"/>
                <a:cs typeface="Aharoni" panose="02010803020104030203" pitchFamily="2" charset="-79"/>
              </a:rPr>
              <a:t>Schedule</a:t>
            </a:r>
          </a:p>
        </p:txBody>
      </p:sp>
      <p:sp>
        <p:nvSpPr>
          <p:cNvPr id="3" name="Content Placeholder 2"/>
          <p:cNvSpPr>
            <a:spLocks noGrp="1"/>
          </p:cNvSpPr>
          <p:nvPr>
            <p:ph idx="1"/>
          </p:nvPr>
        </p:nvSpPr>
        <p:spPr>
          <a:xfrm>
            <a:off x="457200" y="1166018"/>
            <a:ext cx="8229600" cy="5310982"/>
          </a:xfrm>
        </p:spPr>
        <p:txBody>
          <a:bodyPr>
            <a:normAutofit/>
          </a:bodyPr>
          <a:lstStyle/>
          <a:p>
            <a:r>
              <a:rPr lang="en-US" sz="2000" dirty="0">
                <a:solidFill>
                  <a:schemeClr val="tx1">
                    <a:lumMod val="85000"/>
                    <a:lumOff val="15000"/>
                  </a:schemeClr>
                </a:solidFill>
                <a:latin typeface="Franklin Gothic Medium Cond" panose="020B0606030402020204" pitchFamily="34" charset="0"/>
              </a:rPr>
              <a:t>Phase 1: Data preparation</a:t>
            </a:r>
          </a:p>
          <a:p>
            <a:pPr lvl="1">
              <a:buFont typeface="Arial" panose="020B0604020202020204" pitchFamily="34" charset="0"/>
              <a:buChar char="•"/>
            </a:pPr>
            <a:r>
              <a:rPr lang="en-US" sz="2000" dirty="0">
                <a:solidFill>
                  <a:schemeClr val="tx1">
                    <a:lumMod val="85000"/>
                    <a:lumOff val="15000"/>
                  </a:schemeClr>
                </a:solidFill>
                <a:latin typeface="Franklin Gothic Medium Cond" panose="020B0606030402020204" pitchFamily="34" charset="0"/>
              </a:rPr>
              <a:t>Download the datasets from their respective sources</a:t>
            </a:r>
            <a:r>
              <a:rPr lang="en-US" sz="2000" baseline="30000" dirty="0">
                <a:solidFill>
                  <a:schemeClr val="tx1">
                    <a:lumMod val="85000"/>
                    <a:lumOff val="15000"/>
                  </a:schemeClr>
                </a:solidFill>
                <a:latin typeface="Franklin Gothic Medium Cond" panose="020B0606030402020204" pitchFamily="34" charset="0"/>
              </a:rPr>
              <a:t>.</a:t>
            </a:r>
            <a:endParaRPr lang="en-US" sz="2000" dirty="0">
              <a:solidFill>
                <a:schemeClr val="tx1">
                  <a:lumMod val="85000"/>
                  <a:lumOff val="15000"/>
                </a:schemeClr>
              </a:solidFill>
              <a:latin typeface="Franklin Gothic Medium Cond" panose="020B0606030402020204" pitchFamily="34" charset="0"/>
            </a:endParaRPr>
          </a:p>
          <a:p>
            <a:pPr lvl="1">
              <a:buFont typeface="Arial" panose="020B0604020202020204" pitchFamily="34" charset="0"/>
              <a:buChar char="•"/>
            </a:pPr>
            <a:r>
              <a:rPr lang="en-US" sz="2000" dirty="0">
                <a:solidFill>
                  <a:schemeClr val="tx1">
                    <a:lumMod val="85000"/>
                    <a:lumOff val="15000"/>
                  </a:schemeClr>
                </a:solidFill>
                <a:latin typeface="Franklin Gothic Medium Cond" panose="020B0606030402020204" pitchFamily="34" charset="0"/>
              </a:rPr>
              <a:t>Preprocess the images by resizing, cropping, and normalizing them.</a:t>
            </a:r>
          </a:p>
          <a:p>
            <a:pPr lvl="1">
              <a:buFont typeface="Arial" panose="020B0604020202020204" pitchFamily="34" charset="0"/>
              <a:buChar char="•"/>
            </a:pPr>
            <a:r>
              <a:rPr lang="en-US" sz="2000" dirty="0">
                <a:solidFill>
                  <a:schemeClr val="tx1">
                    <a:lumMod val="85000"/>
                    <a:lumOff val="15000"/>
                  </a:schemeClr>
                </a:solidFill>
                <a:latin typeface="Franklin Gothic Medium Cond" panose="020B0606030402020204" pitchFamily="34" charset="0"/>
              </a:rPr>
              <a:t>Split the datasets into training, validation, and testing sets according to the given ratios (70%, 10%, 20%).</a:t>
            </a:r>
          </a:p>
          <a:p>
            <a:pPr lvl="1">
              <a:buFont typeface="Arial" panose="020B0604020202020204" pitchFamily="34" charset="0"/>
              <a:buChar char="•"/>
            </a:pPr>
            <a:r>
              <a:rPr lang="en-US" sz="2000" dirty="0">
                <a:solidFill>
                  <a:schemeClr val="tx1">
                    <a:lumMod val="85000"/>
                    <a:lumOff val="15000"/>
                  </a:schemeClr>
                </a:solidFill>
                <a:latin typeface="Franklin Gothic Medium Cond" panose="020B0606030402020204" pitchFamily="34" charset="0"/>
              </a:rPr>
              <a:t>Label the images as with_mask or </a:t>
            </a:r>
            <a:r>
              <a:rPr lang="en-US" sz="2000" dirty="0" err="1">
                <a:solidFill>
                  <a:schemeClr val="tx1">
                    <a:lumMod val="85000"/>
                    <a:lumOff val="15000"/>
                  </a:schemeClr>
                </a:solidFill>
                <a:latin typeface="Franklin Gothic Medium Cond" panose="020B0606030402020204" pitchFamily="34" charset="0"/>
              </a:rPr>
              <a:t>without_mask</a:t>
            </a:r>
            <a:r>
              <a:rPr lang="en-US" sz="2000" dirty="0">
                <a:solidFill>
                  <a:schemeClr val="tx1">
                    <a:lumMod val="85000"/>
                    <a:lumOff val="15000"/>
                  </a:schemeClr>
                </a:solidFill>
                <a:latin typeface="Franklin Gothic Medium Cond" panose="020B0606030402020204" pitchFamily="34" charset="0"/>
              </a:rPr>
              <a:t> based on the presence of face masks.</a:t>
            </a:r>
          </a:p>
          <a:p>
            <a:pPr lvl="1">
              <a:buFont typeface="Arial" panose="020B0604020202020204" pitchFamily="34" charset="0"/>
              <a:buChar char="•"/>
            </a:pPr>
            <a:r>
              <a:rPr lang="en-US" sz="2000" dirty="0">
                <a:solidFill>
                  <a:schemeClr val="tx1">
                    <a:lumMod val="85000"/>
                    <a:lumOff val="15000"/>
                  </a:schemeClr>
                </a:solidFill>
                <a:latin typeface="Franklin Gothic Medium Cond" panose="020B0606030402020204" pitchFamily="34" charset="0"/>
              </a:rPr>
              <a:t>Save the processed datasets in a suitable format (such as HDF5 or TFRecord) for later use.</a:t>
            </a:r>
          </a:p>
          <a:p>
            <a:pPr lvl="1">
              <a:buFont typeface="Arial" panose="020B0604020202020204" pitchFamily="34" charset="0"/>
              <a:buChar char="•"/>
            </a:pPr>
            <a:r>
              <a:rPr lang="en-US" sz="2000" i="0" dirty="0">
                <a:solidFill>
                  <a:schemeClr val="tx1">
                    <a:lumMod val="85000"/>
                    <a:lumOff val="15000"/>
                  </a:schemeClr>
                </a:solidFill>
                <a:effectLst/>
                <a:latin typeface="Franklin Gothic Medium Cond" panose="020B0606030402020204" pitchFamily="34" charset="0"/>
              </a:rPr>
              <a:t>Duration: 1-2 weeks</a:t>
            </a:r>
          </a:p>
          <a:p>
            <a:pPr lvl="1">
              <a:buFont typeface="Arial" panose="020B0604020202020204" pitchFamily="34" charset="0"/>
              <a:buChar char="•"/>
            </a:pPr>
            <a:r>
              <a:rPr lang="en-US" sz="2000" i="0" dirty="0">
                <a:solidFill>
                  <a:schemeClr val="tx1">
                    <a:lumMod val="85000"/>
                    <a:lumOff val="15000"/>
                  </a:schemeClr>
                </a:solidFill>
                <a:effectLst/>
                <a:latin typeface="Franklin Gothic Medium Cond" panose="020B0606030402020204" pitchFamily="34" charset="0"/>
              </a:rPr>
              <a:t>Resources: A computer with sufficient storage space and internet connection</a:t>
            </a:r>
          </a:p>
          <a:p>
            <a:pPr marL="457200" lvl="1" indent="0">
              <a:buNone/>
            </a:pPr>
            <a:endParaRPr lang="en-US" sz="2000" i="0" dirty="0">
              <a:solidFill>
                <a:schemeClr val="tx1">
                  <a:lumMod val="85000"/>
                  <a:lumOff val="15000"/>
                </a:schemeClr>
              </a:solidFill>
              <a:effectLst/>
              <a:latin typeface="Franklin Gothic Medium Cond" panose="020B0606030402020204" pitchFamily="34" charset="0"/>
            </a:endParaRPr>
          </a:p>
          <a:p>
            <a:pPr lvl="1">
              <a:buFont typeface="Arial" panose="020B0604020202020204" pitchFamily="34" charset="0"/>
              <a:buChar char="•"/>
            </a:pPr>
            <a:endParaRPr lang="en-US" sz="2000" dirty="0">
              <a:solidFill>
                <a:schemeClr val="tx1">
                  <a:lumMod val="85000"/>
                  <a:lumOff val="15000"/>
                </a:schemeClr>
              </a:solidFill>
              <a:latin typeface="Franklin Gothic Medium Cond" panose="020B0606030402020204" pitchFamily="34" charset="0"/>
            </a:endParaRPr>
          </a:p>
          <a:p>
            <a:pPr marL="0" indent="0">
              <a:buNone/>
            </a:pPr>
            <a:endParaRPr lang="en-US" dirty="0"/>
          </a:p>
        </p:txBody>
      </p:sp>
    </p:spTree>
    <p:extLst>
      <p:ext uri="{BB962C8B-B14F-4D97-AF65-F5344CB8AC3E}">
        <p14:creationId xmlns:p14="http://schemas.microsoft.com/office/powerpoint/2010/main" val="620310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1007</TotalTime>
  <Words>1266</Words>
  <Application>Microsoft Office PowerPoint</Application>
  <PresentationFormat>On-screen Show (4:3)</PresentationFormat>
  <Paragraphs>101</Paragraphs>
  <Slides>12</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12</vt:i4>
      </vt:variant>
    </vt:vector>
  </HeadingPairs>
  <TitlesOfParts>
    <vt:vector size="29" baseType="lpstr">
      <vt:lpstr>SimSun</vt:lpstr>
      <vt:lpstr>Agency FB</vt:lpstr>
      <vt:lpstr>Aharoni</vt:lpstr>
      <vt:lpstr>Algerian</vt:lpstr>
      <vt:lpstr>Aptos</vt:lpstr>
      <vt:lpstr>Aptos Display</vt:lpstr>
      <vt:lpstr>Arial</vt:lpstr>
      <vt:lpstr>Bahnschrift</vt:lpstr>
      <vt:lpstr>Bahnschrift SemiBold</vt:lpstr>
      <vt:lpstr>Calibri</vt:lpstr>
      <vt:lpstr>Cascadia Code</vt:lpstr>
      <vt:lpstr>Franklin Gothic Medium</vt:lpstr>
      <vt:lpstr>Franklin Gothic Medium Cond</vt:lpstr>
      <vt:lpstr>Gill Sans Nova Light</vt:lpstr>
      <vt:lpstr>Sohne</vt:lpstr>
      <vt:lpstr>Söhne</vt:lpstr>
      <vt:lpstr>Office Theme</vt:lpstr>
      <vt:lpstr>PowerPoint Presentation</vt:lpstr>
      <vt:lpstr>Overview</vt:lpstr>
      <vt:lpstr>BACKGROUND</vt:lpstr>
      <vt:lpstr>Project Overview</vt:lpstr>
      <vt:lpstr>Architecture</vt:lpstr>
      <vt:lpstr>COCOMO(Constructive Cost Model)</vt:lpstr>
      <vt:lpstr>COST</vt:lpstr>
      <vt:lpstr>COST</vt:lpstr>
      <vt:lpstr>Schedule</vt:lpstr>
      <vt:lpstr>PowerPoint Presentation</vt:lpstr>
      <vt:lpstr>PowerPoint Presentation</vt:lpstr>
      <vt:lpstr>Financial Benefit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SWEN 5230 Your Project Title</dc:title>
  <dc:creator>Dabney, James</dc:creator>
  <cp:lastModifiedBy>NAGA RAJENDRA</cp:lastModifiedBy>
  <cp:revision>10</cp:revision>
  <dcterms:created xsi:type="dcterms:W3CDTF">2006-08-16T00:00:00Z</dcterms:created>
  <dcterms:modified xsi:type="dcterms:W3CDTF">2023-12-01T13:16:48Z</dcterms:modified>
</cp:coreProperties>
</file>