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RBC Digital Financial Wellness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18-Month Implementation Plan</a:t>
            </a:r>
          </a:p>
          <a:p>
            <a:r>
              <a:t>$10M Investment → $25M Revenue</a:t>
            </a:r>
          </a:p>
          <a:p>
            <a:r>
              <a:t>Steering Committee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AC2"/>
                </a:solidFill>
              </a:defRPr>
            </a:pPr>
            <a:r>
              <a:t>Risk Management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Technical Risks</a:t>
            </a:r>
          </a:p>
          <a:p>
            <a:pPr>
              <a:defRPr sz="1800"/>
            </a:pPr>
            <a:r>
              <a:t>  • API backup methods, cloud scaling protocols</a:t>
            </a:r>
          </a:p>
          <a:p>
            <a:pPr>
              <a:defRPr sz="1800"/>
            </a:pPr>
            <a:r>
              <a:t>Business Risks</a:t>
            </a:r>
          </a:p>
          <a:p>
            <a:pPr>
              <a:defRPr sz="1800"/>
            </a:pPr>
            <a:r>
              <a:t>  • Pivot criteria: &lt;60% adoption triggers review</a:t>
            </a:r>
          </a:p>
          <a:p>
            <a:pPr>
              <a:defRPr sz="1800"/>
            </a:pPr>
            <a:r>
              <a:t>Timeline Risks</a:t>
            </a:r>
          </a:p>
          <a:p>
            <a:pPr>
              <a:defRPr sz="1800"/>
            </a:pPr>
            <a:r>
              <a:t>  • 2-week buffers in each sprint block</a:t>
            </a:r>
          </a:p>
          <a:p>
            <a:pPr>
              <a:defRPr sz="1800"/>
            </a:pPr>
            <a:r>
              <a:t>Compliance Risks</a:t>
            </a:r>
          </a:p>
          <a:p>
            <a:pPr>
              <a:defRPr sz="1800"/>
            </a:pPr>
            <a:r>
              <a:t>  • Embedded officers, continuous audits</a:t>
            </a:r>
          </a:p>
          <a:p>
            <a:pPr>
              <a:defRPr sz="1800"/>
            </a:pPr>
            <a:r>
              <a:t>Security Risks</a:t>
            </a:r>
          </a:p>
          <a:p>
            <a:pPr>
              <a:defRPr sz="1800"/>
            </a:pPr>
            <a:r>
              <a:t>  • Penetration testing, incident response plan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AC2"/>
                </a:solidFill>
              </a:defRPr>
            </a:pPr>
            <a:r>
              <a:t>Financial Analysis &amp; ROI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Investment Breakdown ($10M)</a:t>
            </a:r>
          </a:p>
          <a:p>
            <a:pPr>
              <a:defRPr sz="1800"/>
            </a:pPr>
            <a:r>
              <a:t>  • 60% Personnel, 25% Technology, 10% External, 5% Buffer</a:t>
            </a:r>
          </a:p>
          <a:p>
            <a:pPr>
              <a:defRPr sz="1800"/>
            </a:pPr>
            <a:r>
              <a:t>Revenue Projections ($25M)</a:t>
            </a:r>
          </a:p>
          <a:p>
            <a:pPr>
              <a:defRPr sz="1800"/>
            </a:pPr>
            <a:r>
              <a:t>  • $15M from increased deposits</a:t>
            </a:r>
          </a:p>
          <a:p>
            <a:pPr>
              <a:defRPr sz="1800"/>
            </a:pPr>
            <a:r>
              <a:t>  • $7M from product cross-sell</a:t>
            </a:r>
          </a:p>
          <a:p>
            <a:pPr>
              <a:defRPr sz="1800"/>
            </a:pPr>
            <a:r>
              <a:t>  • $3M from cost avoidance</a:t>
            </a:r>
          </a:p>
          <a:p>
            <a:pPr>
              <a:defRPr sz="1800"/>
            </a:pPr>
            <a:r>
              <a:t>Break-Even: Month 14</a:t>
            </a:r>
          </a:p>
          <a:p>
            <a:pPr>
              <a:defRPr sz="1800"/>
            </a:pPr>
            <a:r>
              <a:t>ROI: 2.5x return over 18 months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AC2"/>
                </a:solidFill>
              </a:defRPr>
            </a:pPr>
            <a:r>
              <a:t>Success Metrics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Customer Metrics</a:t>
            </a:r>
          </a:p>
          <a:p>
            <a:pPr>
              <a:defRPr sz="1800"/>
            </a:pPr>
            <a:r>
              <a:t>  • 200,000+ active users</a:t>
            </a:r>
          </a:p>
          <a:p>
            <a:pPr>
              <a:defRPr sz="1800"/>
            </a:pPr>
            <a:r>
              <a:t>  • 65% monthly active rate</a:t>
            </a:r>
          </a:p>
          <a:p>
            <a:pPr>
              <a:defRPr sz="1800"/>
            </a:pPr>
            <a:r>
              <a:t>  • 4.5+ app store rating</a:t>
            </a:r>
          </a:p>
          <a:p>
            <a:pPr>
              <a:defRPr sz="1800"/>
            </a:pPr>
            <a:r>
              <a:t>Business Metrics</a:t>
            </a:r>
          </a:p>
          <a:p>
            <a:pPr>
              <a:defRPr sz="1800"/>
            </a:pPr>
            <a:r>
              <a:t>  • 20% increase in cross-sell conversion</a:t>
            </a:r>
          </a:p>
          <a:p>
            <a:pPr>
              <a:defRPr sz="1800"/>
            </a:pPr>
            <a:r>
              <a:t>  • 15% increase in digital engagement</a:t>
            </a:r>
          </a:p>
          <a:p>
            <a:pPr>
              <a:defRPr sz="1800"/>
            </a:pPr>
            <a:r>
              <a:t>Operational Metrics</a:t>
            </a:r>
          </a:p>
          <a:p>
            <a:pPr>
              <a:defRPr sz="1800"/>
            </a:pPr>
            <a:r>
              <a:t>  • 99.9% uptime, &lt;2% defect rate</a:t>
            </a:r>
          </a:p>
          <a:p>
            <a:pPr>
              <a:defRPr sz="1800"/>
            </a:pPr>
            <a:r>
              <a:t>  • 95% customer support satisfaction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AC2"/>
                </a:solidFill>
              </a:defRPr>
            </a:pPr>
            <a:r>
              <a:t>Live Demo - See It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Desktop Application Demo</a:t>
            </a:r>
          </a:p>
          <a:p>
            <a:pPr>
              <a:defRPr sz="1800"/>
            </a:pPr>
            <a:r>
              <a:t>  • https://nagarajiyer1991.github.io/digital-banking-transformation_RBC-Project/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Mobile Application Demo</a:t>
            </a:r>
          </a:p>
          <a:p>
            <a:pPr>
              <a:defRPr sz="1800"/>
            </a:pPr>
            <a:r>
              <a:t>  • https://nagarajiyer1991.github.io/digital-banking-transformation_RBC-Project/mobile.html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Key Features to Demonstrate:</a:t>
            </a:r>
          </a:p>
          <a:p>
            <a:pPr>
              <a:defRPr sz="1800"/>
            </a:pPr>
            <a:r>
              <a:t>  • Real-time account integration simulation</a:t>
            </a:r>
          </a:p>
          <a:p>
            <a:pPr>
              <a:defRPr sz="1800"/>
            </a:pPr>
            <a:r>
              <a:t>  • Financial wellness dashboard</a:t>
            </a:r>
          </a:p>
          <a:p>
            <a:pPr>
              <a:defRPr sz="1800"/>
            </a:pPr>
            <a:r>
              <a:t>  • Goals and savings tracking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AC2"/>
                </a:solidFill>
              </a:defRPr>
            </a:pPr>
            <a:r>
              <a:t>Immediate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Upon Approval (48 hours):</a:t>
            </a:r>
          </a:p>
          <a:p>
            <a:pPr>
              <a:defRPr sz="1800"/>
            </a:pPr>
            <a:r>
              <a:t>  • Form core project team</a:t>
            </a:r>
          </a:p>
          <a:p>
            <a:pPr>
              <a:defRPr sz="1800"/>
            </a:pPr>
            <a:r>
              <a:t>  • Schedule stakeholder workshops</a:t>
            </a:r>
          </a:p>
          <a:p>
            <a:pPr>
              <a:defRPr sz="1800"/>
            </a:pPr>
            <a:r>
              <a:t>  • Initiate technical architecture review</a:t>
            </a:r>
          </a:p>
          <a:p>
            <a:pPr>
              <a:defRPr sz="1800"/>
            </a:pPr>
            <a:r>
              <a:t>Week 1 Deliverables:</a:t>
            </a:r>
          </a:p>
          <a:p>
            <a:pPr>
              <a:defRPr sz="1800"/>
            </a:pPr>
            <a:r>
              <a:t>  • Detailed project charter</a:t>
            </a:r>
          </a:p>
          <a:p>
            <a:pPr>
              <a:defRPr sz="1800"/>
            </a:pPr>
            <a:r>
              <a:t>  • Stakeholder engagement calendar</a:t>
            </a:r>
          </a:p>
          <a:p>
            <a:pPr>
              <a:defRPr sz="1800"/>
            </a:pPr>
            <a:r>
              <a:t>  • Customer advisory panel recruitment</a:t>
            </a:r>
          </a:p>
          <a:p>
            <a:pPr>
              <a:defRPr sz="1800"/>
            </a:pPr>
            <a:r>
              <a:t>Required from Steering Committee:</a:t>
            </a:r>
          </a:p>
          <a:p>
            <a:pPr>
              <a:defRPr sz="1800"/>
            </a:pPr>
            <a:r>
              <a:t>  • Executive sponsor designation</a:t>
            </a:r>
          </a:p>
          <a:p>
            <a:pPr>
              <a:defRPr sz="1800"/>
            </a:pPr>
            <a:r>
              <a:t>  • Budget authorization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AC2"/>
                </a:solidFill>
              </a:defRPr>
            </a:pPr>
            <a:r>
              <a:t>Investment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The Opportunity:</a:t>
            </a:r>
          </a:p>
          <a:p>
            <a:pPr>
              <a:defRPr sz="1800"/>
            </a:pPr>
            <a:r>
              <a:t>  • $10M investment → $25M revenue</a:t>
            </a:r>
          </a:p>
          <a:p>
            <a:pPr>
              <a:defRPr sz="1800"/>
            </a:pPr>
            <a:r>
              <a:t>  • Market leadership in financial wellness</a:t>
            </a:r>
          </a:p>
          <a:p>
            <a:pPr>
              <a:defRPr sz="1800"/>
            </a:pPr>
            <a:r>
              <a:t>  • Enhanced customer relationships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The Ask:</a:t>
            </a:r>
          </a:p>
          <a:p>
            <a:pPr>
              <a:defRPr sz="1800"/>
            </a:pPr>
            <a:r>
              <a:t>  • Approval for $10M investment</a:t>
            </a:r>
          </a:p>
          <a:p>
            <a:pPr>
              <a:defRPr sz="1800"/>
            </a:pPr>
            <a:r>
              <a:t>  • Executive sponsorship commitment</a:t>
            </a:r>
          </a:p>
          <a:p>
            <a:pPr>
              <a:defRPr sz="1800"/>
            </a:pPr>
            <a:r>
              <a:t>  • Authorization to proceed with Phase 1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The Time is Now: Competitive window closing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AC2"/>
                </a:solidFill>
              </a:defRPr>
            </a:pPr>
            <a:r>
              <a:t>Appendix - 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Detailed Documentation Available:</a:t>
            </a:r>
          </a:p>
          <a:p>
            <a:pPr>
              <a:defRPr sz="1800"/>
            </a:pPr>
            <a:r>
              <a:t>  • Complete 18-month project plan</a:t>
            </a:r>
          </a:p>
          <a:p>
            <a:pPr>
              <a:defRPr sz="1800"/>
            </a:pPr>
            <a:r>
              <a:t>  • Risk register with mitigation strategies</a:t>
            </a:r>
          </a:p>
          <a:p>
            <a:pPr>
              <a:defRPr sz="1800"/>
            </a:pPr>
            <a:r>
              <a:t>  • Technical architecture specifications</a:t>
            </a:r>
          </a:p>
          <a:p>
            <a:pPr>
              <a:defRPr sz="1800"/>
            </a:pPr>
            <a:r>
              <a:t>  • Compliance framework details</a:t>
            </a:r>
          </a:p>
          <a:p>
            <a:pPr>
              <a:defRPr sz="1800"/>
            </a:pPr>
            <a:r>
              <a:t>  • Customer research findings</a:t>
            </a:r>
          </a:p>
          <a:p>
            <a:pPr>
              <a:defRPr sz="1800"/>
            </a:pPr>
            <a:r>
              <a:t>  • Competitive analysis report</a:t>
            </a:r>
          </a:p>
          <a:p>
            <a:pPr>
              <a:defRPr sz="1800"/>
            </a:pPr>
            <a:r>
              <a:t>  • Financial models and assumptions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Questions? Contact: Project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AC2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Strategic Investment: $10M over 18 months</a:t>
            </a:r>
          </a:p>
          <a:p>
            <a:pPr>
              <a:defRPr sz="1800"/>
            </a:pPr>
            <a:r>
              <a:t>Revenue Target: $25M incremental revenue</a:t>
            </a:r>
          </a:p>
          <a:p>
            <a:pPr>
              <a:defRPr sz="1800"/>
            </a:pPr>
            <a:r>
              <a:t>Customer Impact: 200,000+ active users within 6 months</a:t>
            </a:r>
          </a:p>
          <a:p>
            <a:pPr>
              <a:defRPr sz="1800"/>
            </a:pPr>
            <a:r>
              <a:t>Business Value: 20% increase in cross-sell conversion rates</a:t>
            </a:r>
          </a:p>
          <a:p>
            <a:pPr>
              <a:defRPr sz="1800"/>
            </a:pPr>
            <a:r>
              <a:t>Timeline: 3 phases over 18 months with controlled rollout</a:t>
            </a:r>
          </a:p>
          <a:p>
            <a:pPr>
              <a:defRPr sz="1800"/>
            </a:pPr>
            <a:r>
              <a:t>Risk Mitigation: Comprehensive contingency plans included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AC2"/>
                </a:solidFill>
              </a:defRPr>
            </a:pPr>
            <a:r>
              <a:t>Vision &amp; Strategic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Transform customer financial wellness journey</a:t>
            </a:r>
          </a:p>
          <a:p>
            <a:pPr>
              <a:defRPr sz="1800"/>
            </a:pPr>
            <a:r>
              <a:t>Position RBC as leader in financial health</a:t>
            </a:r>
          </a:p>
          <a:p>
            <a:pPr>
              <a:defRPr sz="1800"/>
            </a:pPr>
            <a:r>
              <a:t>Leverage real RBC data for immediate customer value</a:t>
            </a:r>
          </a:p>
          <a:p>
            <a:pPr>
              <a:defRPr sz="1800"/>
            </a:pPr>
            <a:r>
              <a:t>Create natural cross-selling opportunities</a:t>
            </a:r>
          </a:p>
          <a:p>
            <a:pPr>
              <a:defRPr sz="1800"/>
            </a:pPr>
            <a:r>
              <a:t>Build trust through value-first approach</a:t>
            </a:r>
          </a:p>
          <a:p>
            <a:pPr>
              <a:defRPr sz="1800"/>
            </a:pPr>
            <a:r>
              <a:t>Generate sustainable competitive advantage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AC2"/>
                </a:solidFill>
              </a:defRPr>
            </a:pPr>
            <a:r>
              <a:t>18-Month 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Phase 1 (Months 1-3): Requirements &amp; Architecture</a:t>
            </a:r>
          </a:p>
          <a:p>
            <a:pPr>
              <a:defRPr sz="1800"/>
            </a:pPr>
            <a:r>
              <a:t>  • Stakeholder workshops and alignment</a:t>
            </a:r>
          </a:p>
          <a:p>
            <a:pPr>
              <a:defRPr sz="1800"/>
            </a:pPr>
            <a:r>
              <a:t>  • Technical foundation and compliance framework</a:t>
            </a:r>
          </a:p>
          <a:p>
            <a:pPr>
              <a:defRPr sz="1800"/>
            </a:pPr>
            <a:r>
              <a:t>Phase 2 (Months 4-15): Agile Development</a:t>
            </a:r>
          </a:p>
          <a:p>
            <a:pPr>
              <a:defRPr sz="1800"/>
            </a:pPr>
            <a:r>
              <a:t>  • Real data integration and core features</a:t>
            </a:r>
          </a:p>
          <a:p>
            <a:pPr>
              <a:defRPr sz="1800"/>
            </a:pPr>
            <a:r>
              <a:t>  • Customer co-creation and continuous testing</a:t>
            </a:r>
          </a:p>
          <a:p>
            <a:pPr>
              <a:defRPr sz="1800"/>
            </a:pPr>
            <a:r>
              <a:t>Phase 3 (Months 16-18): Controlled Launch</a:t>
            </a:r>
          </a:p>
          <a:p>
            <a:pPr>
              <a:defRPr sz="1800"/>
            </a:pPr>
            <a:r>
              <a:t>  • Pilot with 1,000 → 25,000 → Full rollout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AC2"/>
                </a:solidFill>
              </a:defRPr>
            </a:pPr>
            <a:r>
              <a:t>Phase 1: Requirements &amp; Architecture (Months 1-3)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Month 1: Stakeholder Working Sessions</a:t>
            </a:r>
          </a:p>
          <a:p>
            <a:pPr>
              <a:defRPr sz="1800"/>
            </a:pPr>
            <a:r>
              <a:t>  • Business requirements with all 15+ teams</a:t>
            </a:r>
          </a:p>
          <a:p>
            <a:pPr>
              <a:defRPr sz="1800"/>
            </a:pPr>
            <a:r>
              <a:t>  • Technical architecture design</a:t>
            </a:r>
          </a:p>
          <a:p>
            <a:pPr>
              <a:defRPr sz="1800"/>
            </a:pPr>
            <a:r>
              <a:t>Month 2: Validation &amp; Compliance</a:t>
            </a:r>
          </a:p>
          <a:p>
            <a:pPr>
              <a:defRPr sz="1800"/>
            </a:pPr>
            <a:r>
              <a:t>  • Customer advisory panel (25 members)</a:t>
            </a:r>
          </a:p>
          <a:p>
            <a:pPr>
              <a:defRPr sz="1800"/>
            </a:pPr>
            <a:r>
              <a:t>  • Regulatory framework (PIPEDA, OSFI)</a:t>
            </a:r>
          </a:p>
          <a:p>
            <a:pPr>
              <a:defRPr sz="1800"/>
            </a:pPr>
            <a:r>
              <a:t>Month 3: Foundation Setup</a:t>
            </a:r>
          </a:p>
          <a:p>
            <a:pPr>
              <a:defRPr sz="1800"/>
            </a:pPr>
            <a:r>
              <a:t>  • API design and security implementation</a:t>
            </a:r>
          </a:p>
          <a:p>
            <a:pPr>
              <a:defRPr sz="1800"/>
            </a:pPr>
            <a:r>
              <a:t>  • 500 employee volunteer testing program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AC2"/>
                </a:solidFill>
              </a:defRPr>
            </a:pPr>
            <a:r>
              <a:t>Phase 2: Agile Development (Months 4-15)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Sprint Block 1 (M4-6): Core App &amp; Real Data</a:t>
            </a:r>
          </a:p>
          <a:p>
            <a:pPr>
              <a:defRPr sz="1800"/>
            </a:pPr>
            <a:r>
              <a:t>  • SSO integration, transaction analysis, budgeting</a:t>
            </a:r>
          </a:p>
          <a:p>
            <a:pPr>
              <a:defRPr sz="1800"/>
            </a:pPr>
            <a:r>
              <a:t>Sprint Block 2 (M7-9): Insights &amp; Education</a:t>
            </a:r>
          </a:p>
          <a:p>
            <a:pPr>
              <a:defRPr sz="1800"/>
            </a:pPr>
            <a:r>
              <a:t>  • Personalized insights, financial education, analytics</a:t>
            </a:r>
          </a:p>
          <a:p>
            <a:pPr>
              <a:defRPr sz="1800"/>
            </a:pPr>
            <a:r>
              <a:t>Sprint Block 3 (M10-12): Savings &amp; Goals</a:t>
            </a:r>
          </a:p>
          <a:p>
            <a:pPr>
              <a:defRPr sz="1800"/>
            </a:pPr>
            <a:r>
              <a:t>  • Gamification, automated savings, health score</a:t>
            </a:r>
          </a:p>
          <a:p>
            <a:pPr>
              <a:defRPr sz="1800"/>
            </a:pPr>
            <a:r>
              <a:t>Sprint Block 4 (M13-15): Support &amp; Optimization</a:t>
            </a:r>
          </a:p>
          <a:p>
            <a:pPr>
              <a:defRPr sz="1800"/>
            </a:pPr>
            <a:r>
              <a:t>  • AI chatbot, advanced features, pre-launch testing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AC2"/>
                </a:solidFill>
              </a:defRPr>
            </a:pPr>
            <a:r>
              <a:t>Phase 3: Controlled Launch (Months 16-18)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Month 16: Limited Pilot</a:t>
            </a:r>
          </a:p>
          <a:p>
            <a:pPr>
              <a:defRPr sz="1800"/>
            </a:pPr>
            <a:r>
              <a:t>  • 1,000 customers → 5,000 customers</a:t>
            </a:r>
          </a:p>
          <a:p>
            <a:pPr>
              <a:defRPr sz="1800"/>
            </a:pPr>
            <a:r>
              <a:t>  • Success criteria: 70% weekly active users</a:t>
            </a:r>
          </a:p>
          <a:p>
            <a:pPr>
              <a:defRPr sz="1800"/>
            </a:pPr>
            <a:r>
              <a:t>Month 17: Market Testing</a:t>
            </a:r>
          </a:p>
          <a:p>
            <a:pPr>
              <a:defRPr sz="1800"/>
            </a:pPr>
            <a:r>
              <a:t>  • Expand to 25,000 customers</a:t>
            </a:r>
          </a:p>
          <a:p>
            <a:pPr>
              <a:defRPr sz="1800"/>
            </a:pPr>
            <a:r>
              <a:t>  • Load testing and optimization</a:t>
            </a:r>
          </a:p>
          <a:p>
            <a:pPr>
              <a:defRPr sz="1800"/>
            </a:pPr>
            <a:r>
              <a:t>Month 18: Full Launch</a:t>
            </a:r>
          </a:p>
          <a:p>
            <a:pPr>
              <a:defRPr sz="1800"/>
            </a:pPr>
            <a:r>
              <a:t>  • Rollout to entire customer base</a:t>
            </a:r>
          </a:p>
          <a:p>
            <a:pPr>
              <a:defRPr sz="1800"/>
            </a:pPr>
            <a:r>
              <a:t>  • Integration roadmap for main RBC app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AC2"/>
                </a:solidFill>
              </a:defRPr>
            </a:pPr>
            <a:r>
              <a:t>Key Features &amp; Revenue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Real-Time Data Integration</a:t>
            </a:r>
          </a:p>
          <a:p>
            <a:pPr>
              <a:defRPr sz="1800"/>
            </a:pPr>
            <a:r>
              <a:t>  • Instant value with existing RBC account data</a:t>
            </a:r>
          </a:p>
          <a:p>
            <a:pPr>
              <a:defRPr sz="1800"/>
            </a:pPr>
            <a:r>
              <a:t>Gamified Savings Challenges</a:t>
            </a:r>
          </a:p>
          <a:p>
            <a:pPr>
              <a:defRPr sz="1800"/>
            </a:pPr>
            <a:r>
              <a:t>  • Natural introduction to RBC savings products</a:t>
            </a:r>
          </a:p>
          <a:p>
            <a:pPr>
              <a:defRPr sz="1800"/>
            </a:pPr>
            <a:r>
              <a:t>Financial Education Platform</a:t>
            </a:r>
          </a:p>
          <a:p>
            <a:pPr>
              <a:defRPr sz="1800"/>
            </a:pPr>
            <a:r>
              <a:t>  • Contextual product recommendations</a:t>
            </a:r>
          </a:p>
          <a:p>
            <a:pPr>
              <a:defRPr sz="1800"/>
            </a:pPr>
            <a:r>
              <a:t>Goal-Based Planning</a:t>
            </a:r>
          </a:p>
          <a:p>
            <a:pPr>
              <a:defRPr sz="1800"/>
            </a:pPr>
            <a:r>
              <a:t>  • Investment opportunity identification</a:t>
            </a:r>
          </a:p>
          <a:p>
            <a:pPr>
              <a:defRPr sz="1800"/>
            </a:pPr>
            <a:r>
              <a:t>Financial Health Score</a:t>
            </a:r>
          </a:p>
          <a:p>
            <a:pPr>
              <a:defRPr sz="1800"/>
            </a:pPr>
            <a:r>
              <a:t>  • Personalized improvement paths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AC2"/>
                </a:solidFill>
              </a:defRPr>
            </a:pPr>
            <a:r>
              <a:t>Stakeholder Engagement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Executive Sponsors: Monthly steering committee</a:t>
            </a:r>
          </a:p>
          <a:p>
            <a:pPr>
              <a:defRPr sz="1800"/>
            </a:pPr>
            <a:r>
              <a:t>Business Units: Weekly sprint reviews</a:t>
            </a:r>
          </a:p>
          <a:p>
            <a:pPr>
              <a:defRPr sz="1800"/>
            </a:pPr>
            <a:r>
              <a:t>Customer Advisory Panel: Bi-weekly feedback</a:t>
            </a:r>
          </a:p>
          <a:p>
            <a:pPr>
              <a:defRPr sz="1800"/>
            </a:pPr>
            <a:r>
              <a:t>Compliance Team: Embedded in development</a:t>
            </a:r>
          </a:p>
          <a:p>
            <a:pPr>
              <a:defRPr sz="1800"/>
            </a:pPr>
            <a:r>
              <a:t>Employee Testing: 500 volunteer program</a:t>
            </a:r>
          </a:p>
          <a:p>
            <a:pPr>
              <a:defRPr sz="1800"/>
            </a:pPr>
            <a:r>
              <a:t>Branch Network: Change management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