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63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68D-BC5A-6E40-62C1-8B04C5999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FCA1-94B9-A950-DF18-796D6A12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BA90-A871-F99A-7E28-3DF2759D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F2A0-DFFD-C160-91AD-D3A32911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3314-58BB-AFCD-D18E-545E0C3C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AE8-574D-CB23-BF6E-534D675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A061-81B4-A6D0-D00D-4AA810E6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4A33-E538-5712-A7A2-F18C1658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DD07-3964-D3BD-A34D-E150A55E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1761-0A98-A377-E705-00E289FE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44499-D6BD-F3F1-5268-DD865A70D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DC93D-0CAB-CDCE-AA22-9DE96BD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C157-74ED-628D-8929-1E3ED113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56B4-FE1B-22EC-977E-6C50E8C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B126-1FC3-E036-A7B9-FAAF0790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4292-B0ED-9280-A2B5-4B50C21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0388-628F-9360-52A0-55720537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2EB3-41ED-26AD-0813-3AA1A47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033C-8F2E-6F60-C55D-947CA751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D8DD-AEA8-31D9-CA7A-17858A3D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ACEE-9B5E-83B8-3A14-C86AB162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2532-648A-FCC9-54CB-EF952AFE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F09A-33C0-DA7B-3C8E-ED0F696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73DA-701D-661A-5C2C-A3F2FC70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67F3-ED1F-B31A-C024-C36699D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E12-686B-8578-F333-DC7D83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D57D-E387-D34F-00D3-6289DDFF4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655D-DB29-94FB-C9CA-6473F835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601E-4A64-5E5A-2E75-57428BF6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81A1-0E8B-E41D-E7CF-64F6693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24C-71DF-02E1-E19F-120BE85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3C6E-4C81-4C15-6B89-BCD72BE8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620A-CD23-6865-13B8-7B7F4EBB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2B50-64E9-219F-9D99-5CD20604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D65EF-579A-08CF-AD34-C1286BA27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32AC-84FB-6C5C-2429-8F8D3F67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7F9DA-02FD-3909-5094-ABA03ECF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414B8-33AE-A482-83FC-7C8F5AF6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5B29-E951-1FFC-0653-D1A98F39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52CA-C5EA-AF5F-6856-D6D19954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A9432-6562-9539-AE45-B1482F3A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0BC9D-EF46-77A6-E9A4-4296F9D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1222C-8949-7B64-671A-43DBCA03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449D-A88C-3B0D-7385-819ACF8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638C-53C7-20B6-0128-CC0BB1B6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CB76C-42BA-853C-87CC-C42046D0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C0D-8F97-9B9F-6FA0-384C7DF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6E96-10E3-A521-FCE4-D214BD7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759E-E27C-4F0C-D95F-B17D7EB5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D741-F89D-DD7F-E955-71F6D4C4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98E3-9AF0-7AF9-93EC-ADF040D8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0C8F-28A6-54A8-87CD-579DF9B0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FBA1-6E84-C88F-6E5D-41EF9B6D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17ED8-F984-7A2E-5EBC-F5563B2A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E0C12-00E2-455C-79E8-C9BF4C2D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9A921-93F1-FD16-B258-BCBB8A08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8A96-D399-E746-9116-6B2DB4AF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14A9-E616-632E-C966-E72911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265A6-A264-0990-77A1-27D4B8B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B3D7-289C-1A3F-E07E-7888125D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6CC5-4F9A-0921-FCF9-0B42FB2B9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FD09-5658-4B61-AC33-1FA73C2A972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2433-F882-C423-2848-3C6DD062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A5B1-F082-5EDB-EED5-8BC6BBB91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909-BBF0-CCF7-473F-C15194B1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Identifying Loan Default Risk Using 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D4A9B-2820-DF95-5FE2-EA91B16F8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Approach for Financial Risk Minimization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76210-DCE3-795A-6212-EF667E4E73CF}"/>
              </a:ext>
            </a:extLst>
          </p:cNvPr>
          <p:cNvSpPr txBox="1"/>
          <p:nvPr/>
        </p:nvSpPr>
        <p:spPr>
          <a:xfrm>
            <a:off x="88776" y="5548544"/>
            <a:ext cx="586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Ravikanth Nagaraj</a:t>
            </a:r>
            <a:br>
              <a:rPr lang="en-US" dirty="0"/>
            </a:br>
            <a:r>
              <a:rPr lang="en-US" dirty="0"/>
              <a:t>Geetika Kapoor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510B0-5324-FD47-3DC9-2C1AA8396DF5}"/>
              </a:ext>
            </a:extLst>
          </p:cNvPr>
          <p:cNvSpPr txBox="1"/>
          <p:nvPr/>
        </p:nvSpPr>
        <p:spPr>
          <a:xfrm>
            <a:off x="9863091" y="5912528"/>
            <a:ext cx="205074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8/19/2024</a:t>
            </a:r>
          </a:p>
        </p:txBody>
      </p:sp>
    </p:spTree>
    <p:extLst>
      <p:ext uri="{BB962C8B-B14F-4D97-AF65-F5344CB8AC3E}">
        <p14:creationId xmlns:p14="http://schemas.microsoft.com/office/powerpoint/2010/main" val="351703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Analysis- Grade, Loan status,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 graph clearly indicates that the number of charged-off loans increases as credit grades decrease.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As credit grades decrease, interest rates gradually increase, and borrowers with lower grades become more prone to defaulting on their loans.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D83B1-4E78-CDF7-C460-E2C6E84D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3" y="1006159"/>
            <a:ext cx="4443041" cy="326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89E18-7606-D020-EDC4-4FD9B640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70" y="1006159"/>
            <a:ext cx="5771758" cy="32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9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Analysis-Purpose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Small business purpose category have defaulted more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B0A48-8650-152F-BBA3-3ED691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02" y="1105126"/>
            <a:ext cx="4358867" cy="39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Analysis-Purpose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There is around 20% chance of loan default in each home ownership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From the 2nd plot we can see the people with higher loan amounts in mortgage home ownership has</a:t>
            </a:r>
          </a:p>
          <a:p>
            <a:r>
              <a:rPr lang="en-US" b="0" i="0" dirty="0">
                <a:effectLst/>
                <a:latin typeface="system-ui"/>
              </a:rPr>
              <a:t>     high default rate than others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918DE-1A53-CB8E-8060-60C5C755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9759"/>
            <a:ext cx="5236610" cy="388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0F71D-D157-9CD5-E1BB-48166716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14" y="1188062"/>
            <a:ext cx="5667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1ACA-C322-D44E-F598-C73F1596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0632-3C11-A6EA-0D98-398D8582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Key Insights:</a:t>
            </a:r>
          </a:p>
          <a:p>
            <a:pPr marL="0" indent="0">
              <a:buNone/>
            </a:pPr>
            <a:r>
              <a:rPr lang="en-US" sz="1400" dirty="0"/>
              <a:t>Interest Rates and Defaults:</a:t>
            </a:r>
          </a:p>
          <a:p>
            <a:r>
              <a:rPr lang="en-US" sz="1400" dirty="0"/>
              <a:t>    Higher interest rates are strongly associated with higher default rates, irrespective of loan tenure and verification status.</a:t>
            </a:r>
          </a:p>
          <a:p>
            <a:r>
              <a:rPr lang="en-US" sz="1400" dirty="0"/>
              <a:t>    Borrowers with high revolving credit utilization face higher interest rates and tend to default more frequently.</a:t>
            </a:r>
          </a:p>
          <a:p>
            <a:pPr marL="0" indent="0">
              <a:buNone/>
            </a:pPr>
            <a:r>
              <a:rPr lang="en-US" sz="1400" dirty="0"/>
              <a:t>Loan Amount and Defaults:</a:t>
            </a:r>
          </a:p>
          <a:p>
            <a:r>
              <a:rPr lang="en-US" sz="1400" dirty="0"/>
              <a:t>    Larger loan amounts, particularly in small business and home loan categories, are associated with higher default rates.</a:t>
            </a:r>
          </a:p>
          <a:p>
            <a:r>
              <a:rPr lang="en-US" sz="1400" dirty="0"/>
              <a:t>    High loan amounts in small business loans show a strong correlation with defaults.</a:t>
            </a:r>
          </a:p>
          <a:p>
            <a:pPr marL="0" indent="0">
              <a:buNone/>
            </a:pPr>
            <a:r>
              <a:rPr lang="en-US" sz="1400" dirty="0"/>
              <a:t>Credit Grades and Defaults:</a:t>
            </a:r>
          </a:p>
          <a:p>
            <a:r>
              <a:rPr lang="en-US" sz="1400" dirty="0"/>
              <a:t>    Lower credit grades (F and G) are associated with higher default rates and larger loan amounts. Borrowers in these grades have higher public derogatory records.</a:t>
            </a:r>
          </a:p>
          <a:p>
            <a:r>
              <a:rPr lang="en-US" sz="1400" dirty="0"/>
              <a:t>    A-grade borrowers have fewer derogatory records and a lower default rate.</a:t>
            </a:r>
          </a:p>
          <a:p>
            <a:pPr marL="0" indent="0">
              <a:buNone/>
            </a:pPr>
            <a:r>
              <a:rPr lang="en-US" sz="1400" dirty="0"/>
              <a:t>Home Ownership and DTI:</a:t>
            </a:r>
          </a:p>
          <a:p>
            <a:r>
              <a:rPr lang="en-US" sz="1400" dirty="0"/>
              <a:t>    Borrowers with mortgage ownership have higher incomes but also higher loan amounts, which correlates with higher default rates.</a:t>
            </a:r>
          </a:p>
          <a:p>
            <a:r>
              <a:rPr lang="en-US" sz="1400" dirty="0"/>
              <a:t>    "Other" home ownership categories have a lower DTI ratio, but an equal likelihood of default compared to other categories.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525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1ACA-C322-D44E-F598-C73F1596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from EDA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0632-3C11-A6EA-0D98-398D8582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Key Insights:</a:t>
            </a:r>
          </a:p>
          <a:p>
            <a:pPr marL="0" indent="0">
              <a:buNone/>
            </a:pPr>
            <a:r>
              <a:rPr lang="en-US" sz="1400" dirty="0"/>
              <a:t>Public Records:</a:t>
            </a:r>
          </a:p>
          <a:p>
            <a:r>
              <a:rPr lang="en-US" sz="1400" dirty="0"/>
              <a:t>    Public derogatory records are highly correlated with public bankruptcy records, indicating that higher derogatory records are a strong predictor of default.</a:t>
            </a:r>
          </a:p>
          <a:p>
            <a:r>
              <a:rPr lang="en-US" sz="1400" dirty="0"/>
              <a:t>    Borrowers with 4 public derogatory records are predominantly in the mortgage ownership category and "Not Verified" status.</a:t>
            </a:r>
          </a:p>
          <a:p>
            <a:pPr marL="0" indent="0">
              <a:buNone/>
            </a:pPr>
            <a:r>
              <a:rPr lang="en-US" sz="1400" dirty="0"/>
              <a:t>Verification Status:</a:t>
            </a:r>
          </a:p>
          <a:p>
            <a:r>
              <a:rPr lang="en-US" sz="1400" dirty="0"/>
              <a:t>    Verified loans tend to have higher loan amounts, and there is a slight increase in loan amounts for defaulted verified and source-verified loans.</a:t>
            </a:r>
          </a:p>
        </p:txBody>
      </p:sp>
    </p:spTree>
    <p:extLst>
      <p:ext uri="{BB962C8B-B14F-4D97-AF65-F5344CB8AC3E}">
        <p14:creationId xmlns:p14="http://schemas.microsoft.com/office/powerpoint/2010/main" val="276303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2F6-88AC-34B4-0212-56CEAF74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to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E3C-799F-590F-1CD1-77148C78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Recommendations to reduce defaults:</a:t>
            </a:r>
          </a:p>
          <a:p>
            <a:pPr marL="0" indent="0">
              <a:buNone/>
            </a:pPr>
            <a:r>
              <a:rPr lang="en-US" sz="1600" dirty="0"/>
              <a:t>Adjust Interest Rates:</a:t>
            </a:r>
          </a:p>
          <a:p>
            <a:r>
              <a:rPr lang="en-US" sz="1600" dirty="0"/>
              <a:t>    Implement a more nuanced interest rate model that considers credit grades, loan amounts, and public derogatory records to better assess risk.</a:t>
            </a:r>
          </a:p>
          <a:p>
            <a:r>
              <a:rPr lang="en-US" sz="1600" dirty="0"/>
              <a:t>    Consider capping interest rates for high-risk borrowers or adjusting rates based on their credit utilization and derogatory records.</a:t>
            </a:r>
          </a:p>
          <a:p>
            <a:pPr marL="0" indent="0">
              <a:buNone/>
            </a:pPr>
            <a:r>
              <a:rPr lang="en-US" sz="1600" dirty="0"/>
              <a:t>Loan Amount Controls:</a:t>
            </a:r>
          </a:p>
          <a:p>
            <a:r>
              <a:rPr lang="en-US" sz="1600" dirty="0"/>
              <a:t>    Set stricter guidelines for loan amounts, especially for small business and high-risk categories. Consider limiting loan amounts for borrowers with lower credit grades or higher DTI ratios.</a:t>
            </a:r>
          </a:p>
          <a:p>
            <a:pPr marL="0" indent="0">
              <a:buNone/>
            </a:pPr>
            <a:r>
              <a:rPr lang="en-US" sz="1600" dirty="0"/>
              <a:t>Enhance Credit Assessments:</a:t>
            </a:r>
          </a:p>
          <a:p>
            <a:r>
              <a:rPr lang="en-US" sz="1600" dirty="0"/>
              <a:t>    Strengthen credit assessments by incorporating more detailed analyses of public records and credit utilization.</a:t>
            </a:r>
          </a:p>
          <a:p>
            <a:r>
              <a:rPr lang="en-US" sz="1600" dirty="0"/>
              <a:t>    Implement additional checks and balances for borrowers with high public derogatory records.</a:t>
            </a:r>
          </a:p>
        </p:txBody>
      </p:sp>
    </p:spTree>
    <p:extLst>
      <p:ext uri="{BB962C8B-B14F-4D97-AF65-F5344CB8AC3E}">
        <p14:creationId xmlns:p14="http://schemas.microsoft.com/office/powerpoint/2010/main" val="259310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2F6-88AC-34B4-0212-56CEAF74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to </a:t>
            </a:r>
            <a:r>
              <a:rPr lang="en-US" b="1"/>
              <a:t>Lending Club.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E3C-799F-590F-1CD1-77148C78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Refine Home Ownership Criteria:</a:t>
            </a:r>
          </a:p>
          <a:p>
            <a:r>
              <a:rPr lang="en-US" sz="1600" dirty="0"/>
              <a:t>    Adjust lending criteria for different home ownership categories based on observed default rates and DTI ratios.</a:t>
            </a:r>
          </a:p>
          <a:p>
            <a:r>
              <a:rPr lang="en-US" sz="1600" dirty="0"/>
              <a:t>    Consider offering tailored financial products that align with the risk profile of borrowers in different home ownership categories.</a:t>
            </a:r>
          </a:p>
          <a:p>
            <a:pPr marL="0" indent="0">
              <a:buNone/>
            </a:pPr>
            <a:r>
              <a:rPr lang="en-US" sz="1600" dirty="0"/>
              <a:t>Improve Verification Processes:</a:t>
            </a:r>
          </a:p>
          <a:p>
            <a:r>
              <a:rPr lang="en-US" sz="1600" dirty="0"/>
              <a:t>    Increase focus on thorough verification processes to ensure that loans are given to verified borrowers, as they tend to have more reliable repayment behavior.</a:t>
            </a:r>
          </a:p>
          <a:p>
            <a:r>
              <a:rPr lang="en-US" sz="1600" dirty="0"/>
              <a:t>    Explore options for improving verification for categories with higher default rates, such as the "Not Verified" category.</a:t>
            </a:r>
          </a:p>
          <a:p>
            <a:pPr marL="0" indent="0">
              <a:buNone/>
            </a:pPr>
            <a:r>
              <a:rPr lang="en-US" sz="1600" dirty="0"/>
              <a:t>Monitor and Analyze Trends:</a:t>
            </a:r>
          </a:p>
          <a:p>
            <a:r>
              <a:rPr lang="en-US" sz="1600" dirty="0"/>
              <a:t>    Continuously monitor default rates and interest rate impacts across different loan types, credit grades, and home ownership categories.</a:t>
            </a:r>
          </a:p>
        </p:txBody>
      </p:sp>
    </p:spTree>
    <p:extLst>
      <p:ext uri="{BB962C8B-B14F-4D97-AF65-F5344CB8AC3E}">
        <p14:creationId xmlns:p14="http://schemas.microsoft.com/office/powerpoint/2010/main" val="6478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B61-3A32-DA13-6FE3-666255EE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77"/>
            <a:ext cx="10515600" cy="1026566"/>
          </a:xfrm>
        </p:spPr>
        <p:txBody>
          <a:bodyPr/>
          <a:lstStyle/>
          <a:p>
            <a:r>
              <a:rPr lang="en-US" sz="3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D1C3-34D2-36F7-F404-8690C473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343"/>
            <a:ext cx="10515600" cy="20006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task is to identify patterns in loan default behavior using EDA. Two risks are involved in loan approval:</a:t>
            </a:r>
          </a:p>
          <a:p>
            <a:r>
              <a:rPr lang="en-US" sz="2400" dirty="0"/>
              <a:t>Loss of business if a repayable loan is denied.</a:t>
            </a:r>
          </a:p>
          <a:p>
            <a:r>
              <a:rPr lang="en-US" sz="2400" dirty="0"/>
              <a:t>Financial loss if a defaulting loan is approved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FDEF25-EB1B-FD4A-B0A6-027AADE27435}"/>
              </a:ext>
            </a:extLst>
          </p:cNvPr>
          <p:cNvSpPr txBox="1">
            <a:spLocks/>
          </p:cNvSpPr>
          <p:nvPr/>
        </p:nvSpPr>
        <p:spPr>
          <a:xfrm>
            <a:off x="838200" y="3234372"/>
            <a:ext cx="10515600" cy="9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Business Understanding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CABF5-32BF-CE91-2BB1-5501B4407D20}"/>
              </a:ext>
            </a:extLst>
          </p:cNvPr>
          <p:cNvSpPr txBox="1">
            <a:spLocks/>
          </p:cNvSpPr>
          <p:nvPr/>
        </p:nvSpPr>
        <p:spPr>
          <a:xfrm>
            <a:off x="838200" y="4329196"/>
            <a:ext cx="10515600" cy="225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Lending companies face two types of risks:</a:t>
            </a:r>
          </a:p>
          <a:p>
            <a:r>
              <a:rPr lang="en-US" sz="2400" dirty="0"/>
              <a:t> Loan accepted: Three scenarios: fully paid, current, or charged-off (defaulted).</a:t>
            </a:r>
          </a:p>
          <a:p>
            <a:r>
              <a:rPr lang="en-US" sz="2400" dirty="0"/>
              <a:t> Loan rejected: No transactional history of rejected applicants is available in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F73-B7A8-B66D-F418-E51D285D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Loan Approval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D1D-563D-3B55-742D-8D6B63AF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515600" cy="21160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a loan is accepted, three possible outcomes:</a:t>
            </a:r>
          </a:p>
          <a:p>
            <a:r>
              <a:rPr lang="en-US" sz="2400" dirty="0"/>
              <a:t>Fully Paid: The loan is fully paid.</a:t>
            </a:r>
          </a:p>
          <a:p>
            <a:r>
              <a:rPr lang="en-US" sz="2400" dirty="0"/>
              <a:t>Current: The loan is still being paid.</a:t>
            </a:r>
          </a:p>
          <a:p>
            <a:r>
              <a:rPr lang="en-US" sz="2400" dirty="0"/>
              <a:t>Charged-Off: The loan is defaulted.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8953A1-EDD1-387F-E162-BC04336E9E6C}"/>
              </a:ext>
            </a:extLst>
          </p:cNvPr>
          <p:cNvSpPr txBox="1">
            <a:spLocks/>
          </p:cNvSpPr>
          <p:nvPr/>
        </p:nvSpPr>
        <p:spPr>
          <a:xfrm>
            <a:off x="838200" y="30550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Business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C1083-15B6-7F45-C709-7ED1D52A306F}"/>
              </a:ext>
            </a:extLst>
          </p:cNvPr>
          <p:cNvSpPr txBox="1">
            <a:spLocks/>
          </p:cNvSpPr>
          <p:nvPr/>
        </p:nvSpPr>
        <p:spPr>
          <a:xfrm>
            <a:off x="838200" y="4147906"/>
            <a:ext cx="10515600" cy="139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aim is to minimize credit loss by identifying risky applicants and defaulters using EDA. The focus is on recognizing the driving factors behind loan default and preventing financial losses.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E8FB-B282-CDC0-8FAB-E6518E89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Approach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7FC6-4FBD-EF4A-8091-E4A359EA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EDA, we will explore the dataset to uncover insights about:</a:t>
            </a:r>
          </a:p>
          <a:p>
            <a:r>
              <a:rPr lang="en-US" sz="2400" dirty="0"/>
              <a:t> Consumer attributes.</a:t>
            </a:r>
          </a:p>
          <a:p>
            <a:r>
              <a:rPr lang="en-US" sz="2400" dirty="0"/>
              <a:t>Loan characteristics that influence default risk.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3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3785-56F6-1F4C-5B49-00C5859E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F70F-A6C4-8830-CAAA-04057AFB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Overview:</a:t>
            </a:r>
          </a:p>
          <a:p>
            <a:r>
              <a:rPr lang="en-US" dirty="0"/>
              <a:t> Key driver variables: </a:t>
            </a:r>
            <a:r>
              <a:rPr lang="en-US" dirty="0" err="1"/>
              <a:t>int_rate</a:t>
            </a:r>
            <a:r>
              <a:rPr lang="en-US" dirty="0"/>
              <a:t> ,</a:t>
            </a:r>
            <a:r>
              <a:rPr lang="en-US" dirty="0" err="1"/>
              <a:t>dti</a:t>
            </a:r>
            <a:r>
              <a:rPr lang="en-US" dirty="0"/>
              <a:t>, </a:t>
            </a:r>
            <a:r>
              <a:rPr lang="en-US" dirty="0" err="1"/>
              <a:t>loan_amnt</a:t>
            </a:r>
            <a:r>
              <a:rPr lang="en-US" dirty="0"/>
              <a:t>, grade, </a:t>
            </a:r>
            <a:r>
              <a:rPr lang="en-US" dirty="0" err="1"/>
              <a:t>annual_inc</a:t>
            </a:r>
            <a:r>
              <a:rPr lang="en-US" dirty="0"/>
              <a:t>,</a:t>
            </a:r>
          </a:p>
          <a:p>
            <a:r>
              <a:rPr lang="en-US" dirty="0"/>
              <a:t> Target variable: </a:t>
            </a:r>
            <a:r>
              <a:rPr lang="en-US" dirty="0" err="1"/>
              <a:t>loan_status</a:t>
            </a:r>
            <a:r>
              <a:rPr lang="en-US" dirty="0"/>
              <a:t> (fully paid, charged-off).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9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Analysis- Issued Year,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9741B-95B2-8320-876E-FB474875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714500"/>
            <a:ext cx="11515725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395FB-8A44-A072-FC45-598F4363C598}"/>
              </a:ext>
            </a:extLst>
          </p:cNvPr>
          <p:cNvSpPr txBox="1"/>
          <p:nvPr/>
        </p:nvSpPr>
        <p:spPr>
          <a:xfrm>
            <a:off x="646545" y="5421745"/>
            <a:ext cx="1111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Lending Club (LC) has been doubling its loan issuance each year. Additionally, there is a spike in loan issues during the last three months of the year—October, November, and December.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Analysis- Term,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BD767-2CD4-B1EF-294B-E36EBFAF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105"/>
            <a:ext cx="12192000" cy="4473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Around 75% borrowers took loans with 36 months term</a:t>
            </a:r>
          </a:p>
          <a:p>
            <a:r>
              <a:rPr lang="en-US" dirty="0"/>
              <a:t>The charged off borrowers are around 15% and fully paid is around 85%</a:t>
            </a:r>
          </a:p>
        </p:txBody>
      </p:sp>
    </p:spTree>
    <p:extLst>
      <p:ext uri="{BB962C8B-B14F-4D97-AF65-F5344CB8AC3E}">
        <p14:creationId xmlns:p14="http://schemas.microsoft.com/office/powerpoint/2010/main" val="279205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Analysis- Loan Status,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Charged-off loans have higher amounts compared to fully paid loans.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E3731-E864-50F6-447C-7AD111FA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08" y="807532"/>
            <a:ext cx="5500661" cy="42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/>
              <a:t>Analysis- Term, Loan amount,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 does not significantly influence defaults for either the 36-month or 60-month tenures. Borrowers are evenly distributed between default and non-default statuses across both loan tenures.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interest rates are associated with a higher default rate for both 36-month and 60-month tenures.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D4B47-3C64-75FF-E2F2-2D277179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3" y="946120"/>
            <a:ext cx="5690398" cy="3329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67D57-0B43-F1F6-33B5-E566BB9D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29" y="954776"/>
            <a:ext cx="5633671" cy="32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1025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Heiti Std R</vt:lpstr>
      <vt:lpstr>Arial</vt:lpstr>
      <vt:lpstr>Calibri</vt:lpstr>
      <vt:lpstr>Calibri Light</vt:lpstr>
      <vt:lpstr>system-ui</vt:lpstr>
      <vt:lpstr>Office Theme</vt:lpstr>
      <vt:lpstr>Identifying Loan Default Risk Using Exploratory Data Analysis (EDA)</vt:lpstr>
      <vt:lpstr>Problem Statement</vt:lpstr>
      <vt:lpstr>Loan Approval Scenarios</vt:lpstr>
      <vt:lpstr>Approach to the Problem</vt:lpstr>
      <vt:lpstr>Data Understanding</vt:lpstr>
      <vt:lpstr>Analysis- Issued Year, Month</vt:lpstr>
      <vt:lpstr>Analysis- Term, Loan Status</vt:lpstr>
      <vt:lpstr>Analysis- Loan Status, Interest rate</vt:lpstr>
      <vt:lpstr>Analysis- Term, Loan amount, Interest rate</vt:lpstr>
      <vt:lpstr>Analysis- Grade, Loan status, Interest rate</vt:lpstr>
      <vt:lpstr>Analysis-Purpose vs Loan Status</vt:lpstr>
      <vt:lpstr>Analysis-Purpose vs Loan Status</vt:lpstr>
      <vt:lpstr>Insights from EDA</vt:lpstr>
      <vt:lpstr>Insights from EDA contd..</vt:lpstr>
      <vt:lpstr>Recommendations to Lending Club</vt:lpstr>
      <vt:lpstr>Recommendations to Lending Club.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Loan Default Risk Using Exploratory Data Analysis (EDA)</dc:title>
  <dc:creator>Nagaraj, Ravikanth</dc:creator>
  <cp:lastModifiedBy>Nagaraj, Ravikanth</cp:lastModifiedBy>
  <cp:revision>7</cp:revision>
  <dcterms:created xsi:type="dcterms:W3CDTF">2024-08-19T05:30:06Z</dcterms:created>
  <dcterms:modified xsi:type="dcterms:W3CDTF">2024-08-21T11:45:39Z</dcterms:modified>
</cp:coreProperties>
</file>