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73" r:id="rId2"/>
    <p:sldId id="333" r:id="rId3"/>
    <p:sldId id="276" r:id="rId4"/>
    <p:sldId id="341" r:id="rId5"/>
    <p:sldId id="300" r:id="rId6"/>
    <p:sldId id="339" r:id="rId7"/>
    <p:sldId id="302" r:id="rId8"/>
    <p:sldId id="303" r:id="rId9"/>
    <p:sldId id="342" r:id="rId10"/>
    <p:sldId id="331" r:id="rId11"/>
    <p:sldId id="345" r:id="rId12"/>
    <p:sldId id="346" r:id="rId13"/>
    <p:sldId id="347" r:id="rId14"/>
    <p:sldId id="349" r:id="rId15"/>
    <p:sldId id="343" r:id="rId16"/>
    <p:sldId id="344" r:id="rId17"/>
    <p:sldId id="348" r:id="rId18"/>
    <p:sldId id="319" r:id="rId19"/>
    <p:sldId id="312" r:id="rId20"/>
    <p:sldId id="33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DCED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86" d="100"/>
          <a:sy n="86" d="100"/>
        </p:scale>
        <p:origin x="533" y="67"/>
      </p:cViewPr>
      <p:guideLst>
        <p:guide pos="3840"/>
        <p:guide orient="horz" pos="2160"/>
      </p:guideLst>
    </p:cSldViewPr>
  </p:slideViewPr>
  <p:notesTextViewPr>
    <p:cViewPr>
      <p:scale>
        <a:sx n="1" d="1"/>
        <a:sy n="1" d="1"/>
      </p:scale>
      <p:origin x="0" y="0"/>
    </p:cViewPr>
  </p:notesTextViewPr>
  <p:notesViewPr>
    <p:cSldViewPr snapToGrid="0">
      <p:cViewPr varScale="1">
        <p:scale>
          <a:sx n="64" d="100"/>
          <a:sy n="64" d="100"/>
        </p:scale>
        <p:origin x="196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7/25/2022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7/25/2022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1">
                <a:lumMod val="20000"/>
                <a:lumOff val="80000"/>
                <a:alpha val="86000"/>
              </a:schemeClr>
            </a:gs>
            <a:gs pos="42000">
              <a:schemeClr val="bg1">
                <a:alpha val="40000"/>
              </a:schemeClr>
            </a:gs>
            <a:gs pos="0">
              <a:schemeClr val="accent1">
                <a:lumMod val="20000"/>
                <a:lumOff val="80000"/>
                <a:alpha val="85000"/>
              </a:schemeClr>
            </a:gs>
            <a:gs pos="75000">
              <a:schemeClr val="bg1">
                <a:alpha val="40000"/>
              </a:schemeClr>
            </a:gs>
          </a:gsLst>
          <a:lin ang="5400000" scaled="0"/>
        </a:gradFill>
        <a:effectLst/>
      </p:bgPr>
    </p:bg>
    <p:spTree>
      <p:nvGrpSpPr>
        <p:cNvPr id="1" name=""/>
        <p:cNvGrpSpPr/>
        <p:nvPr/>
      </p:nvGrpSpPr>
      <p:grpSpPr>
        <a:xfrm>
          <a:off x="0" y="0"/>
          <a:ext cx="0" cy="0"/>
          <a:chOff x="0" y="0"/>
          <a:chExt cx="0" cy="0"/>
        </a:xfrm>
      </p:grpSpPr>
      <p:sp>
        <p:nvSpPr>
          <p:cNvPr id="21" name="Rectangle 2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2" name="Group 21"/>
          <p:cNvGrpSpPr/>
          <p:nvPr/>
        </p:nvGrpSpPr>
        <p:grpSpPr>
          <a:xfrm rot="10800000">
            <a:off x="11478768" y="0"/>
            <a:ext cx="713232" cy="6858000"/>
            <a:chOff x="0" y="0"/>
            <a:chExt cx="713232" cy="6858000"/>
          </a:xfrm>
        </p:grpSpPr>
        <p:sp>
          <p:nvSpPr>
            <p:cNvPr id="23" name="Rectangle 22"/>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4" name="Rectangle 23"/>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12520" y="1188720"/>
            <a:ext cx="9966960" cy="2514600"/>
          </a:xfrm>
        </p:spPr>
        <p:txBody>
          <a:bodyPr anchor="b">
            <a:noAutofit/>
          </a:bodyPr>
          <a:lstStyle>
            <a:lvl1pPr algn="ctr">
              <a:defRPr sz="6000"/>
            </a:lvl1pPr>
          </a:lstStyle>
          <a:p>
            <a:r>
              <a:t>Click to edit Master title style</a:t>
            </a:r>
          </a:p>
        </p:txBody>
      </p:sp>
      <p:sp>
        <p:nvSpPr>
          <p:cNvPr id="3" name="Subtitle 2"/>
          <p:cNvSpPr>
            <a:spLocks noGrp="1"/>
          </p:cNvSpPr>
          <p:nvPr>
            <p:ph type="subTitle" idx="1"/>
          </p:nvPr>
        </p:nvSpPr>
        <p:spPr>
          <a:xfrm>
            <a:off x="1112520" y="3749040"/>
            <a:ext cx="996696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t>Click to edit Master subtitle style</a:t>
            </a: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E583DDF-CA54-461A-A486-592D2374C532}" type="datetimeFigureOut">
              <a:rPr lang="en-US"/>
              <a:pPr/>
              <a:t>7/25/2022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t>Click to edit Master title style</a:t>
            </a:r>
          </a:p>
        </p:txBody>
      </p:sp>
      <p:sp>
        <p:nvSpPr>
          <p:cNvPr id="3" name="Vertical Text Placeholder 2"/>
          <p:cNvSpPr>
            <a:spLocks noGrp="1"/>
          </p:cNvSpPr>
          <p:nvPr>
            <p:ph type="body" orient="vert" idx="1"/>
          </p:nvPr>
        </p:nvSpPr>
        <p:spPr>
          <a:xfrm>
            <a:off x="838200" y="274638"/>
            <a:ext cx="7734300" cy="5897562"/>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E583DDF-CA54-461A-A486-592D2374C532}" type="datetimeFigureOut">
              <a:rPr lang="en-US"/>
              <a:pPr/>
              <a:t>7/25/2022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E583DDF-CA54-461A-A486-592D2374C532}" type="datetimeFigureOut">
              <a:rPr lang="en-US"/>
              <a:pPr/>
              <a:t>7/25/2022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ectangle 13"/>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9E583DDF-CA54-461A-A486-592D2374C532}" type="datetimeFigureOut">
              <a:rPr lang="en-US"/>
              <a:pPr/>
              <a:t>7/25/2022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
        <p:nvSpPr>
          <p:cNvPr id="2" name="Title 1"/>
          <p:cNvSpPr>
            <a:spLocks noGrp="1"/>
          </p:cNvSpPr>
          <p:nvPr>
            <p:ph type="title"/>
          </p:nvPr>
        </p:nvSpPr>
        <p:spPr>
          <a:xfrm>
            <a:off x="1112520" y="1188720"/>
            <a:ext cx="9966960" cy="2514600"/>
          </a:xfrm>
        </p:spPr>
        <p:txBody>
          <a:bodyPr anchor="b">
            <a:normAutofit/>
          </a:bodyPr>
          <a:lstStyle>
            <a:lvl1pPr algn="ctr">
              <a:defRPr sz="5400" b="0">
                <a:solidFill>
                  <a:schemeClr val="tx1">
                    <a:lumMod val="75000"/>
                  </a:schemeClr>
                </a:solidFill>
              </a:defRPr>
            </a:lvl1pPr>
          </a:lstStyle>
          <a:p>
            <a:r>
              <a:t>Click to edit Master title style</a:t>
            </a:r>
          </a:p>
        </p:txBody>
      </p:sp>
      <p:sp>
        <p:nvSpPr>
          <p:cNvPr id="3" name="Text Placeholder 2"/>
          <p:cNvSpPr>
            <a:spLocks noGrp="1"/>
          </p:cNvSpPr>
          <p:nvPr>
            <p:ph type="body" idx="1"/>
          </p:nvPr>
        </p:nvSpPr>
        <p:spPr>
          <a:xfrm>
            <a:off x="1112520" y="3749040"/>
            <a:ext cx="996696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0A879FD0-C37A-4F50-8F3B-5FA0D9D0B42F}" type="datetimeFigureOut">
              <a:rPr lang="en-US"/>
              <a:pPr/>
              <a:t>7/25/2022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p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E583DDF-CA54-461A-A486-592D2374C532}" type="datetimeFigureOut">
              <a:rPr lang="en-US"/>
              <a:pPr/>
              <a:t>7/25/2022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E583DDF-CA54-461A-A486-592D2374C532}" type="datetimeFigureOut">
              <a:rPr lang="en-US"/>
              <a:pPr/>
              <a:t>7/25/2022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E583DDF-CA54-461A-A486-592D2374C532}" type="datetimeFigureOut">
              <a:rPr lang="en-US"/>
              <a:pPr/>
              <a:t>7/25/2022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t>Click to edit Master title style</a:t>
            </a: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pPr/>
              <a:t>7/25/2022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0" name="Rectangle 19"/>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20"/>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t>Click to edit Master title style</a:t>
            </a:r>
          </a:p>
        </p:txBody>
      </p:sp>
      <p:sp>
        <p:nvSpPr>
          <p:cNvPr id="3" name="Picture Placeholder 2"/>
          <p:cNvSpPr>
            <a:spLocks noGrp="1"/>
          </p:cNvSpPr>
          <p:nvPr>
            <p:ph type="pic" idx="1"/>
          </p:nvPr>
        </p:nvSpPr>
        <p:spPr>
          <a:xfrm>
            <a:off x="548640" y="548640"/>
            <a:ext cx="6675120" cy="576072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pPr/>
              <a:t>7/25/2022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6000"/>
              </a:schemeClr>
            </a:gs>
            <a:gs pos="79000">
              <a:schemeClr val="bg1"/>
            </a:gs>
          </a:gsLst>
          <a:lin ang="5400000" scaled="0"/>
        </a:gradFill>
        <a:effectLst/>
      </p:bgPr>
    </p:bg>
    <p:spTree>
      <p:nvGrpSpPr>
        <p:cNvPr id="1" name=""/>
        <p:cNvGrpSpPr/>
        <p:nvPr/>
      </p:nvGrpSpPr>
      <p:grpSpPr>
        <a:xfrm>
          <a:off x="0" y="0"/>
          <a:ext cx="0" cy="0"/>
          <a:chOff x="0" y="0"/>
          <a:chExt cx="0" cy="0"/>
        </a:xfrm>
      </p:grpSpPr>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auto">
          <a:xfrm>
            <a:off x="0" y="6309360"/>
            <a:ext cx="12188825" cy="5029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a:off x="0" y="6703255"/>
            <a:ext cx="12188825" cy="154745"/>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en-US"/>
              <a:pPr/>
              <a:t>7/25/2022</a:t>
            </a:fld>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95000"/>
              <a:lumOff val="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000" kern="1200">
          <a:solidFill>
            <a:schemeClr val="tx1">
              <a:lumMod val="75000"/>
              <a:lumOff val="2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buClr>
        <a:buSzPct val="80000"/>
        <a:buFont typeface="Arial" pitchFamily="34" charset="0"/>
        <a:buChar char="•"/>
        <a:defRPr sz="18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90000"/>
        </a:lnSpc>
        <a:spcBef>
          <a:spcPts val="800"/>
        </a:spcBef>
        <a:buClr>
          <a:schemeClr val="tx1"/>
        </a:buClr>
        <a:buSzPct val="80000"/>
        <a:buFont typeface="Arial" pitchFamily="34" charset="0"/>
        <a:buChar char="•"/>
        <a:defRPr sz="1600" kern="1200">
          <a:solidFill>
            <a:schemeClr val="tx1">
              <a:lumMod val="75000"/>
              <a:lumOff val="25000"/>
            </a:schemeClr>
          </a:solidFill>
          <a:latin typeface="+mn-lt"/>
          <a:ea typeface="+mn-ea"/>
          <a:cs typeface="+mn-cs"/>
        </a:defRPr>
      </a:lvl3pPr>
      <a:lvl4pPr marL="123444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4pPr>
      <a:lvl5pPr marL="155448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5pPr>
      <a:lvl6pPr marL="187452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0">
          <p15:clr>
            <a:srgbClr val="F26B43"/>
          </p15:clr>
        </p15:guide>
        <p15:guide id="5"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942" y="2104885"/>
            <a:ext cx="9618321" cy="1116003"/>
          </a:xfrm>
        </p:spPr>
        <p:txBody>
          <a:bodyPr/>
          <a:lstStyle/>
          <a:p>
            <a:r>
              <a:rPr lang="en-US" sz="3200" dirty="0">
                <a:solidFill>
                  <a:srgbClr val="0070C0"/>
                </a:solidFill>
                <a:latin typeface="Calibri" panose="020F0502020204030204" pitchFamily="34" charset="0"/>
                <a:cs typeface="Calibri" panose="020F0502020204030204" pitchFamily="34" charset="0"/>
              </a:rPr>
              <a:t>Smart Prenatal Health Care Monitoring System For Pregnancy Women In Rural Areas Using IOT</a:t>
            </a:r>
          </a:p>
        </p:txBody>
      </p:sp>
      <p:sp>
        <p:nvSpPr>
          <p:cNvPr id="3" name="Subtitle 2"/>
          <p:cNvSpPr>
            <a:spLocks noGrp="1"/>
          </p:cNvSpPr>
          <p:nvPr>
            <p:ph type="subTitle" idx="1"/>
          </p:nvPr>
        </p:nvSpPr>
        <p:spPr>
          <a:xfrm>
            <a:off x="358553" y="3604332"/>
            <a:ext cx="3890554" cy="914400"/>
          </a:xfrm>
        </p:spPr>
        <p:txBody>
          <a:bodyPr/>
          <a:lstStyle/>
          <a:p>
            <a:r>
              <a:rPr lang="en-US" sz="2000" dirty="0">
                <a:latin typeface="Calibri" panose="020F0502020204030204" pitchFamily="34" charset="0"/>
                <a:cs typeface="Calibri" panose="020F0502020204030204" pitchFamily="34" charset="0"/>
              </a:rPr>
              <a:t>Guided by:</a:t>
            </a:r>
          </a:p>
          <a:p>
            <a:r>
              <a:rPr lang="en-US" sz="2000" b="1" dirty="0">
                <a:latin typeface="Calibri" panose="020F0502020204030204" pitchFamily="34" charset="0"/>
                <a:cs typeface="Calibri" panose="020F0502020204030204" pitchFamily="34" charset="0"/>
              </a:rPr>
              <a:t> Prof. Naseer R</a:t>
            </a:r>
            <a:r>
              <a:rPr lang="en-US" b="1"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3AF2534-CCEE-4CE9-8589-0ACA7236352B}"/>
              </a:ext>
            </a:extLst>
          </p:cNvPr>
          <p:cNvSpPr txBox="1"/>
          <p:nvPr/>
        </p:nvSpPr>
        <p:spPr>
          <a:xfrm>
            <a:off x="3864196" y="4511263"/>
            <a:ext cx="4367814"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                    PRESENTED BY:</a:t>
            </a:r>
          </a:p>
          <a:p>
            <a:r>
              <a:rPr lang="en-IN" dirty="0">
                <a:latin typeface="Calibri" panose="020F0502020204030204" pitchFamily="34" charset="0"/>
                <a:cs typeface="Calibri" panose="020F0502020204030204" pitchFamily="34" charset="0"/>
              </a:rPr>
              <a:t>Gagandeep B</a:t>
            </a:r>
            <a:r>
              <a:rPr lang="x-none"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4BD1</a:t>
            </a:r>
            <a:r>
              <a:rPr lang="en-IN" dirty="0">
                <a:latin typeface="Calibri" panose="020F0502020204030204" pitchFamily="34" charset="0"/>
                <a:cs typeface="Calibri" panose="020F0502020204030204" pitchFamily="34" charset="0"/>
              </a:rPr>
              <a:t>8</a:t>
            </a:r>
            <a:r>
              <a:rPr lang="x-none" dirty="0">
                <a:latin typeface="Calibri" panose="020F0502020204030204" pitchFamily="34" charset="0"/>
                <a:cs typeface="Calibri" panose="020F0502020204030204" pitchFamily="34" charset="0"/>
              </a:rPr>
              <a:t>CS0</a:t>
            </a:r>
            <a:r>
              <a:rPr lang="en-IN" dirty="0">
                <a:latin typeface="Calibri" panose="020F0502020204030204" pitchFamily="34" charset="0"/>
                <a:cs typeface="Calibri" panose="020F0502020204030204" pitchFamily="34" charset="0"/>
              </a:rPr>
              <a:t>2</a:t>
            </a:r>
            <a:r>
              <a:rPr lang="x-none" dirty="0">
                <a:latin typeface="Calibri" panose="020F0502020204030204" pitchFamily="34" charset="0"/>
                <a:cs typeface="Calibri" panose="020F0502020204030204" pitchFamily="34" charset="0"/>
              </a:rPr>
              <a:t>3   </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Nagaraja S Aralikatti</a:t>
            </a:r>
            <a:r>
              <a:rPr lang="x-none"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4BD1</a:t>
            </a:r>
            <a:r>
              <a:rPr lang="en-IN" dirty="0">
                <a:latin typeface="Calibri" panose="020F0502020204030204" pitchFamily="34" charset="0"/>
                <a:cs typeface="Calibri" panose="020F0502020204030204" pitchFamily="34" charset="0"/>
              </a:rPr>
              <a:t>9CS402</a:t>
            </a:r>
          </a:p>
          <a:p>
            <a:r>
              <a:rPr lang="x-none" dirty="0">
                <a:latin typeface="Calibri" panose="020F0502020204030204" pitchFamily="34" charset="0"/>
                <a:cs typeface="Calibri" panose="020F0502020204030204" pitchFamily="34" charset="0"/>
              </a:rPr>
              <a:t>N</a:t>
            </a:r>
            <a:r>
              <a:rPr lang="en-IN" dirty="0">
                <a:latin typeface="Calibri" panose="020F0502020204030204" pitchFamily="34" charset="0"/>
                <a:cs typeface="Calibri" panose="020F0502020204030204" pitchFamily="34" charset="0"/>
              </a:rPr>
              <a:t>arendra B O</a:t>
            </a:r>
            <a:r>
              <a:rPr lang="x-none"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4BD1</a:t>
            </a:r>
            <a:r>
              <a:rPr lang="en-IN" dirty="0">
                <a:latin typeface="Calibri" panose="020F0502020204030204" pitchFamily="34" charset="0"/>
                <a:cs typeface="Calibri" panose="020F0502020204030204" pitchFamily="34" charset="0"/>
              </a:rPr>
              <a:t>9CS403</a:t>
            </a:r>
          </a:p>
          <a:p>
            <a:r>
              <a:rPr lang="x-none" dirty="0">
                <a:latin typeface="Calibri" panose="020F0502020204030204" pitchFamily="34" charset="0"/>
                <a:cs typeface="Calibri" panose="020F0502020204030204" pitchFamily="34" charset="0"/>
              </a:rPr>
              <a:t>Sa</a:t>
            </a:r>
            <a:r>
              <a:rPr lang="en-IN" dirty="0">
                <a:latin typeface="Calibri" panose="020F0502020204030204" pitchFamily="34" charset="0"/>
                <a:cs typeface="Calibri" panose="020F0502020204030204" pitchFamily="34" charset="0"/>
              </a:rPr>
              <a:t>chin M N</a:t>
            </a:r>
            <a:r>
              <a:rPr lang="x-none"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4BD1</a:t>
            </a:r>
            <a:r>
              <a:rPr lang="en-IN" dirty="0">
                <a:latin typeface="Calibri" panose="020F0502020204030204" pitchFamily="34" charset="0"/>
                <a:cs typeface="Calibri" panose="020F0502020204030204" pitchFamily="34" charset="0"/>
              </a:rPr>
              <a:t>9</a:t>
            </a:r>
            <a:r>
              <a:rPr lang="x-none" dirty="0">
                <a:latin typeface="Calibri" panose="020F0502020204030204" pitchFamily="34" charset="0"/>
                <a:cs typeface="Calibri" panose="020F0502020204030204" pitchFamily="34" charset="0"/>
              </a:rPr>
              <a:t>CS</a:t>
            </a:r>
            <a:r>
              <a:rPr lang="en-IN" dirty="0">
                <a:latin typeface="Calibri" panose="020F0502020204030204" pitchFamily="34" charset="0"/>
                <a:cs typeface="Calibri" panose="020F0502020204030204" pitchFamily="34" charset="0"/>
              </a:rPr>
              <a:t>408</a:t>
            </a:r>
          </a:p>
        </p:txBody>
      </p:sp>
      <p:sp>
        <p:nvSpPr>
          <p:cNvPr id="5" name="TextBox 4"/>
          <p:cNvSpPr txBox="1"/>
          <p:nvPr/>
        </p:nvSpPr>
        <p:spPr>
          <a:xfrm>
            <a:off x="3929512" y="3608243"/>
            <a:ext cx="3526972" cy="984885"/>
          </a:xfrm>
          <a:prstGeom prst="rect">
            <a:avLst/>
          </a:prstGeom>
          <a:noFill/>
        </p:spPr>
        <p:txBody>
          <a:bodyPr wrap="square" rtlCol="0">
            <a:spAutoFit/>
          </a:bodyPr>
          <a:lstStyle/>
          <a:p>
            <a:pPr marL="137160" indent="0">
              <a:buNone/>
            </a:pPr>
            <a:r>
              <a:rPr lang="en-IN" sz="2000" b="1" dirty="0">
                <a:solidFill>
                  <a:schemeClr val="tx1">
                    <a:lumMod val="75000"/>
                    <a:lumOff val="25000"/>
                  </a:schemeClr>
                </a:solidFill>
                <a:latin typeface="Calibri" pitchFamily="34" charset="0"/>
                <a:cs typeface="Calibri" pitchFamily="34" charset="0"/>
              </a:rPr>
              <a:t>               </a:t>
            </a:r>
            <a:r>
              <a:rPr lang="en-IN" sz="2000" dirty="0">
                <a:solidFill>
                  <a:schemeClr val="tx1">
                    <a:lumMod val="75000"/>
                    <a:lumOff val="25000"/>
                  </a:schemeClr>
                </a:solidFill>
                <a:latin typeface="Calibri" pitchFamily="34" charset="0"/>
                <a:cs typeface="Calibri" pitchFamily="34" charset="0"/>
              </a:rPr>
              <a:t>HOD CS&amp;E:</a:t>
            </a:r>
          </a:p>
          <a:p>
            <a:pPr marL="137160" indent="0">
              <a:buNone/>
            </a:pPr>
            <a:r>
              <a:rPr lang="en-IN" sz="2000" b="1" dirty="0">
                <a:solidFill>
                  <a:schemeClr val="tx1">
                    <a:lumMod val="85000"/>
                    <a:lumOff val="15000"/>
                  </a:schemeClr>
                </a:solidFill>
                <a:latin typeface="Calibri" pitchFamily="34" charset="0"/>
                <a:cs typeface="Calibri" pitchFamily="34" charset="0"/>
              </a:rPr>
              <a:t>           </a:t>
            </a:r>
            <a:r>
              <a:rPr lang="en-IN" sz="2000" b="1" dirty="0">
                <a:solidFill>
                  <a:schemeClr val="tx1">
                    <a:lumMod val="75000"/>
                    <a:lumOff val="25000"/>
                  </a:schemeClr>
                </a:solidFill>
                <a:latin typeface="Calibri" pitchFamily="34" charset="0"/>
                <a:cs typeface="Calibri" pitchFamily="34" charset="0"/>
              </a:rPr>
              <a:t>Dr. NIRMALA C R </a:t>
            </a:r>
          </a:p>
          <a:p>
            <a:endParaRPr lang="en-IN" dirty="0">
              <a:latin typeface="Calibri" pitchFamily="34" charset="0"/>
              <a:cs typeface="Calibri" pitchFamily="34" charset="0"/>
            </a:endParaRPr>
          </a:p>
        </p:txBody>
      </p:sp>
      <p:sp>
        <p:nvSpPr>
          <p:cNvPr id="6" name="TextBox 5"/>
          <p:cNvSpPr txBox="1"/>
          <p:nvPr/>
        </p:nvSpPr>
        <p:spPr>
          <a:xfrm>
            <a:off x="861134" y="182880"/>
            <a:ext cx="10451300" cy="2492990"/>
          </a:xfrm>
          <a:prstGeom prst="rect">
            <a:avLst/>
          </a:prstGeom>
          <a:noFill/>
        </p:spPr>
        <p:txBody>
          <a:bodyPr wrap="square" rtlCol="0">
            <a:spAutoFit/>
          </a:bodyPr>
          <a:lstStyle/>
          <a:p>
            <a:pPr algn="ctr"/>
            <a:r>
              <a:rPr lang="en-IN" sz="3600" dirty="0"/>
              <a:t>     </a:t>
            </a:r>
          </a:p>
          <a:p>
            <a:pPr algn="ctr"/>
            <a:r>
              <a:rPr lang="en-IN" sz="2800" b="1" dirty="0">
                <a:latin typeface="Calibri" pitchFamily="34" charset="0"/>
                <a:cs typeface="Calibri" pitchFamily="34" charset="0"/>
              </a:rPr>
              <a:t>Bapuji Institute Of Engineering And Technology Davanagere </a:t>
            </a:r>
            <a:br>
              <a:rPr lang="en-IN" sz="2800" dirty="0">
                <a:latin typeface="Calibri" pitchFamily="34" charset="0"/>
                <a:cs typeface="Calibri" pitchFamily="34" charset="0"/>
              </a:rPr>
            </a:br>
            <a:r>
              <a:rPr lang="en-IN" sz="2400" dirty="0">
                <a:latin typeface="Calibri" pitchFamily="34" charset="0"/>
                <a:cs typeface="Calibri" pitchFamily="34" charset="0"/>
              </a:rPr>
              <a:t>      </a:t>
            </a:r>
            <a:r>
              <a:rPr lang="en-IN" sz="2400" b="1" dirty="0">
                <a:latin typeface="Calibri" pitchFamily="34" charset="0"/>
                <a:cs typeface="Calibri" pitchFamily="34" charset="0"/>
              </a:rPr>
              <a:t>Department of Computer Science &amp; Engineering</a:t>
            </a:r>
            <a:br>
              <a:rPr lang="en-IN" sz="2800" dirty="0">
                <a:solidFill>
                  <a:schemeClr val="tx1">
                    <a:lumMod val="75000"/>
                    <a:lumOff val="25000"/>
                  </a:schemeClr>
                </a:solidFill>
                <a:latin typeface="Calibri" pitchFamily="34" charset="0"/>
                <a:cs typeface="Calibri" pitchFamily="34" charset="0"/>
              </a:rPr>
            </a:br>
            <a:r>
              <a:rPr lang="en-IN" sz="3200" dirty="0">
                <a:solidFill>
                  <a:srgbClr val="FFC000"/>
                </a:solidFill>
                <a:latin typeface="+mj-lt"/>
              </a:rPr>
              <a:t>  </a:t>
            </a:r>
            <a:r>
              <a:rPr lang="en-IN" sz="2400" dirty="0">
                <a:solidFill>
                  <a:srgbClr val="7030A0"/>
                </a:solidFill>
                <a:latin typeface="+mj-lt"/>
                <a:cs typeface="Calibri" pitchFamily="34" charset="0"/>
              </a:rPr>
              <a:t>Phase </a:t>
            </a:r>
            <a:r>
              <a:rPr lang="en-IN" sz="3000" dirty="0">
                <a:solidFill>
                  <a:srgbClr val="7030A0"/>
                </a:solidFill>
                <a:latin typeface="+mj-lt"/>
                <a:cs typeface="Calibri" pitchFamily="34" charset="0"/>
              </a:rPr>
              <a:t>2</a:t>
            </a:r>
            <a:r>
              <a:rPr lang="en-IN" sz="2400" dirty="0">
                <a:solidFill>
                  <a:srgbClr val="7030A0"/>
                </a:solidFill>
                <a:latin typeface="+mj-lt"/>
                <a:cs typeface="Calibri" pitchFamily="34" charset="0"/>
              </a:rPr>
              <a:t> Presentation</a:t>
            </a:r>
          </a:p>
          <a:p>
            <a:br>
              <a:rPr lang="en-IN" dirty="0"/>
            </a:br>
            <a:endParaRPr lang="en-IN" dirty="0"/>
          </a:p>
        </p:txBody>
      </p:sp>
      <p:sp>
        <p:nvSpPr>
          <p:cNvPr id="7" name="TextBox 6"/>
          <p:cNvSpPr txBox="1"/>
          <p:nvPr/>
        </p:nvSpPr>
        <p:spPr>
          <a:xfrm>
            <a:off x="8232010" y="3580583"/>
            <a:ext cx="3396343" cy="707886"/>
          </a:xfrm>
          <a:prstGeom prst="rect">
            <a:avLst/>
          </a:prstGeom>
          <a:noFill/>
        </p:spPr>
        <p:txBody>
          <a:bodyPr wrap="square" rtlCol="0">
            <a:spAutoFit/>
          </a:bodyPr>
          <a:lstStyle/>
          <a:p>
            <a:r>
              <a:rPr lang="en-IN" sz="2000" dirty="0">
                <a:solidFill>
                  <a:schemeClr val="tx1">
                    <a:lumMod val="75000"/>
                    <a:lumOff val="25000"/>
                  </a:schemeClr>
                </a:solidFill>
                <a:latin typeface="Calibri" pitchFamily="34" charset="0"/>
                <a:cs typeface="Calibri" pitchFamily="34" charset="0"/>
              </a:rPr>
              <a:t>PROJECT</a:t>
            </a:r>
            <a:r>
              <a:rPr lang="en-IN" sz="2000" dirty="0">
                <a:solidFill>
                  <a:schemeClr val="tx1">
                    <a:lumMod val="65000"/>
                    <a:lumOff val="35000"/>
                  </a:schemeClr>
                </a:solidFill>
                <a:latin typeface="Calibri" pitchFamily="34" charset="0"/>
                <a:cs typeface="Calibri" pitchFamily="34" charset="0"/>
              </a:rPr>
              <a:t> </a:t>
            </a:r>
            <a:r>
              <a:rPr lang="en-IN" sz="2000" dirty="0">
                <a:solidFill>
                  <a:schemeClr val="tx1">
                    <a:lumMod val="75000"/>
                    <a:lumOff val="25000"/>
                  </a:schemeClr>
                </a:solidFill>
                <a:latin typeface="Calibri" pitchFamily="34" charset="0"/>
                <a:cs typeface="Calibri" pitchFamily="34" charset="0"/>
              </a:rPr>
              <a:t>CO-ORDINATOR:</a:t>
            </a:r>
          </a:p>
          <a:p>
            <a:r>
              <a:rPr lang="en-IN" sz="2000" b="1" dirty="0">
                <a:solidFill>
                  <a:schemeClr val="tx1">
                    <a:lumMod val="75000"/>
                    <a:lumOff val="25000"/>
                  </a:schemeClr>
                </a:solidFill>
                <a:latin typeface="Calibri" pitchFamily="34" charset="0"/>
                <a:cs typeface="Calibri" pitchFamily="34" charset="0"/>
              </a:rPr>
              <a:t>Dr. ROOPA G M</a:t>
            </a:r>
          </a:p>
        </p:txBody>
      </p:sp>
      <p:pic>
        <p:nvPicPr>
          <p:cNvPr id="8" name="Picture 7">
            <a:extLst>
              <a:ext uri="{FF2B5EF4-FFF2-40B4-BE49-F238E27FC236}">
                <a16:creationId xmlns:a16="http://schemas.microsoft.com/office/drawing/2014/main" id="{8D5A24C7-9018-9629-A46C-CB07237EB6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752" y="760673"/>
            <a:ext cx="1478763" cy="157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4AB128EF-7CE8-20BC-5B9E-ACB27F8731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10027" y="643595"/>
            <a:ext cx="1404814" cy="157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87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7"/>
          <p:cNvSpPr txBox="1"/>
          <p:nvPr/>
        </p:nvSpPr>
        <p:spPr>
          <a:xfrm>
            <a:off x="1058091" y="309245"/>
            <a:ext cx="9496698" cy="5693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3100" b="1" i="0" u="none" strike="noStrike" kern="1200" cap="none" spc="0" normalizeH="0" baseline="0" noProof="0" dirty="0">
                <a:ln>
                  <a:noFill/>
                </a:ln>
                <a:solidFill>
                  <a:schemeClr val="accent3"/>
                </a:solidFill>
                <a:uLnTx/>
                <a:uFillTx/>
                <a:latin typeface="Calibri" panose="020F0502020204030204" pitchFamily="34" charset="0"/>
                <a:cs typeface="Calibri" panose="020F0502020204030204" pitchFamily="34" charset="0"/>
              </a:rPr>
              <a:t>Software</a:t>
            </a:r>
            <a:r>
              <a:rPr kumimoji="0" lang="en-IN" altLang="en-US" sz="3100" b="1" i="0" u="none" strike="noStrike" kern="1200" cap="none" spc="0" normalizeH="0" noProof="0" dirty="0">
                <a:ln>
                  <a:noFill/>
                </a:ln>
                <a:solidFill>
                  <a:schemeClr val="accent3"/>
                </a:solidFill>
                <a:uLnTx/>
                <a:uFillTx/>
                <a:latin typeface="Calibri" panose="020F0502020204030204" pitchFamily="34" charset="0"/>
                <a:cs typeface="Calibri" panose="020F0502020204030204" pitchFamily="34" charset="0"/>
              </a:rPr>
              <a:t> Requirements Specification</a:t>
            </a:r>
            <a:endParaRPr kumimoji="0" lang="en-IN" altLang="en-US" sz="3100" b="1" i="0" u="none" strike="noStrike" kern="1200" cap="none" spc="0" normalizeH="0" baseline="0" noProof="0" dirty="0">
              <a:ln>
                <a:noFill/>
              </a:ln>
              <a:solidFill>
                <a:schemeClr val="accent3"/>
              </a:solidFill>
              <a:uLnTx/>
              <a:uFillTx/>
              <a:latin typeface="Calibri" panose="020F0502020204030204" pitchFamily="34" charset="0"/>
              <a:cs typeface="Calibri" panose="020F0502020204030204" pitchFamily="34" charset="0"/>
            </a:endParaRPr>
          </a:p>
        </p:txBody>
      </p:sp>
      <p:sp>
        <p:nvSpPr>
          <p:cNvPr id="6" name="Rounded Rectangle 5"/>
          <p:cNvSpPr/>
          <p:nvPr/>
        </p:nvSpPr>
        <p:spPr>
          <a:xfrm>
            <a:off x="748934" y="1227909"/>
            <a:ext cx="4332517" cy="4569209"/>
          </a:xfrm>
          <a:prstGeom prst="roundRect">
            <a:avLst/>
          </a:prstGeom>
          <a:solidFill>
            <a:schemeClr val="accent1">
              <a:lumMod val="40000"/>
              <a:lumOff val="60000"/>
            </a:schemeClr>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000" b="1" u="sng" dirty="0">
                <a:solidFill>
                  <a:schemeClr val="tx1"/>
                </a:solidFill>
                <a:latin typeface="Calibri" panose="020F0502020204030204" pitchFamily="34" charset="0"/>
                <a:cs typeface="Calibri" panose="020F0502020204030204" pitchFamily="34" charset="0"/>
              </a:rPr>
              <a:t>Hardware Stack</a:t>
            </a:r>
          </a:p>
          <a:p>
            <a:pPr algn="ctr"/>
            <a:endParaRPr lang="en-IN" sz="2400" b="1" u="sng" dirty="0">
              <a:solidFill>
                <a:schemeClr val="tx1"/>
              </a:solidFill>
              <a:latin typeface="Bahnschrift SemiCondensed" pitchFamily="34" charset="0"/>
            </a:endParaRPr>
          </a:p>
          <a:p>
            <a:pPr algn="just">
              <a:buFont typeface="Wingdings" pitchFamily="2" charset="2"/>
              <a:buChar char="Ø"/>
            </a:pPr>
            <a:r>
              <a:rPr lang="en-IN" dirty="0">
                <a:solidFill>
                  <a:schemeClr val="tx1">
                    <a:lumMod val="85000"/>
                    <a:lumOff val="15000"/>
                  </a:schemeClr>
                </a:solidFill>
                <a:latin typeface="Calibri" panose="020F0502020204030204" pitchFamily="34" charset="0"/>
                <a:cs typeface="Calibri" panose="020F0502020204030204" pitchFamily="34" charset="0"/>
              </a:rPr>
              <a:t>ACCELEROMETER SENSOR</a:t>
            </a:r>
          </a:p>
          <a:p>
            <a:pPr algn="just"/>
            <a:endParaRPr lang="en-IN" dirty="0">
              <a:solidFill>
                <a:schemeClr val="tx1">
                  <a:lumMod val="85000"/>
                  <a:lumOff val="15000"/>
                </a:schemeClr>
              </a:solidFill>
              <a:latin typeface="Calibri" panose="020F0502020204030204" pitchFamily="34" charset="0"/>
              <a:cs typeface="Calibri" panose="020F0502020204030204" pitchFamily="34" charset="0"/>
            </a:endParaRPr>
          </a:p>
          <a:p>
            <a:pPr algn="just">
              <a:buFont typeface="Wingdings" pitchFamily="2" charset="2"/>
              <a:buChar char="Ø"/>
            </a:pPr>
            <a:r>
              <a:rPr lang="en-IN" dirty="0">
                <a:solidFill>
                  <a:schemeClr val="tx1">
                    <a:lumMod val="85000"/>
                    <a:lumOff val="15000"/>
                  </a:schemeClr>
                </a:solidFill>
                <a:latin typeface="Calibri" panose="020F0502020204030204" pitchFamily="34" charset="0"/>
                <a:cs typeface="Calibri" panose="020F0502020204030204" pitchFamily="34" charset="0"/>
              </a:rPr>
              <a:t>HEART BEAT SENSOR</a:t>
            </a:r>
          </a:p>
          <a:p>
            <a:pPr algn="just"/>
            <a:endParaRPr lang="en-IN" dirty="0">
              <a:solidFill>
                <a:schemeClr val="tx1">
                  <a:lumMod val="85000"/>
                  <a:lumOff val="15000"/>
                </a:schemeClr>
              </a:solidFill>
              <a:latin typeface="Calibri" panose="020F0502020204030204" pitchFamily="34" charset="0"/>
              <a:cs typeface="Calibri" panose="020F0502020204030204" pitchFamily="34" charset="0"/>
            </a:endParaRPr>
          </a:p>
          <a:p>
            <a:pPr algn="just">
              <a:buFont typeface="Wingdings" pitchFamily="2" charset="2"/>
              <a:buChar char="Ø"/>
            </a:pPr>
            <a:r>
              <a:rPr lang="en-IN" dirty="0">
                <a:solidFill>
                  <a:schemeClr val="tx1">
                    <a:lumMod val="85000"/>
                    <a:lumOff val="15000"/>
                  </a:schemeClr>
                </a:solidFill>
                <a:latin typeface="Calibri" panose="020F0502020204030204" pitchFamily="34" charset="0"/>
                <a:cs typeface="Calibri" panose="020F0502020204030204" pitchFamily="34" charset="0"/>
              </a:rPr>
              <a:t>TEMPERATURE SENSOR</a:t>
            </a:r>
            <a:endParaRPr lang="en-IN" b="1" u="sng" dirty="0">
              <a:solidFill>
                <a:schemeClr val="tx1">
                  <a:lumMod val="85000"/>
                  <a:lumOff val="15000"/>
                </a:schemeClr>
              </a:solidFill>
              <a:latin typeface="Calibri" panose="020F0502020204030204" pitchFamily="34" charset="0"/>
              <a:cs typeface="Calibri" panose="020F0502020204030204" pitchFamily="34" charset="0"/>
            </a:endParaRPr>
          </a:p>
          <a:p>
            <a:pPr algn="just"/>
            <a:endParaRPr lang="en-IN" dirty="0">
              <a:solidFill>
                <a:schemeClr val="tx1">
                  <a:lumMod val="85000"/>
                  <a:lumOff val="15000"/>
                </a:schemeClr>
              </a:solidFill>
              <a:latin typeface="Calibri" panose="020F0502020204030204" pitchFamily="34" charset="0"/>
              <a:cs typeface="Calibri" panose="020F0502020204030204" pitchFamily="34" charset="0"/>
            </a:endParaRPr>
          </a:p>
          <a:p>
            <a:pPr algn="just">
              <a:buFont typeface="Wingdings" pitchFamily="2" charset="2"/>
              <a:buChar char="Ø"/>
            </a:pPr>
            <a:r>
              <a:rPr lang="en-IN" dirty="0">
                <a:solidFill>
                  <a:schemeClr val="tx1">
                    <a:lumMod val="85000"/>
                    <a:lumOff val="15000"/>
                  </a:schemeClr>
                </a:solidFill>
                <a:latin typeface="Calibri" panose="020F0502020204030204" pitchFamily="34" charset="0"/>
                <a:cs typeface="Calibri" panose="020F0502020204030204" pitchFamily="34" charset="0"/>
              </a:rPr>
              <a:t>ARDUINO UNO</a:t>
            </a:r>
          </a:p>
          <a:p>
            <a:pPr algn="just"/>
            <a:endParaRPr lang="en-IN" dirty="0">
              <a:solidFill>
                <a:schemeClr val="tx1">
                  <a:lumMod val="85000"/>
                  <a:lumOff val="15000"/>
                </a:schemeClr>
              </a:solidFill>
              <a:latin typeface="Calibri" panose="020F0502020204030204" pitchFamily="34" charset="0"/>
              <a:cs typeface="Calibri" panose="020F0502020204030204" pitchFamily="34" charset="0"/>
            </a:endParaRPr>
          </a:p>
          <a:p>
            <a:pPr algn="just">
              <a:buFont typeface="Wingdings" pitchFamily="2" charset="2"/>
              <a:buChar char="Ø"/>
            </a:pPr>
            <a:r>
              <a:rPr lang="en-IN" dirty="0">
                <a:solidFill>
                  <a:schemeClr val="tx1">
                    <a:lumMod val="85000"/>
                    <a:lumOff val="15000"/>
                  </a:schemeClr>
                </a:solidFill>
                <a:latin typeface="Calibri" panose="020F0502020204030204" pitchFamily="34" charset="0"/>
                <a:cs typeface="Calibri" panose="020F0502020204030204" pitchFamily="34" charset="0"/>
              </a:rPr>
              <a:t>WIFI MODULE</a:t>
            </a:r>
          </a:p>
          <a:p>
            <a:pPr algn="just"/>
            <a:endParaRPr lang="en-IN"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5" name="Rounded Rectangle 5">
            <a:extLst>
              <a:ext uri="{FF2B5EF4-FFF2-40B4-BE49-F238E27FC236}">
                <a16:creationId xmlns:a16="http://schemas.microsoft.com/office/drawing/2014/main" id="{1FD93841-7957-467D-AD11-79CFD775BAB1}"/>
              </a:ext>
            </a:extLst>
          </p:cNvPr>
          <p:cNvSpPr/>
          <p:nvPr/>
        </p:nvSpPr>
        <p:spPr>
          <a:xfrm>
            <a:off x="6299972" y="1227908"/>
            <a:ext cx="4332517" cy="4569209"/>
          </a:xfrm>
          <a:prstGeom prst="roundRect">
            <a:avLst/>
          </a:prstGeom>
          <a:solidFill>
            <a:schemeClr val="accent1">
              <a:lumMod val="40000"/>
              <a:lumOff val="60000"/>
            </a:schemeClr>
          </a:solidFill>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000" b="1" u="sng" dirty="0">
                <a:solidFill>
                  <a:schemeClr val="tx1"/>
                </a:solidFill>
                <a:latin typeface="Calibri" panose="020F0502020204030204" pitchFamily="34" charset="0"/>
                <a:cs typeface="Calibri" panose="020F0502020204030204" pitchFamily="34" charset="0"/>
              </a:rPr>
              <a:t>Software Stack</a:t>
            </a:r>
          </a:p>
          <a:p>
            <a:endParaRPr lang="en-IN" sz="2000" b="1" u="sng" dirty="0">
              <a:solidFill>
                <a:schemeClr val="tx1"/>
              </a:solidFill>
              <a:latin typeface="Calibri" panose="020F0502020204030204" pitchFamily="34" charset="0"/>
              <a:cs typeface="Calibri" panose="020F0502020204030204" pitchFamily="34" charset="0"/>
            </a:endParaRPr>
          </a:p>
          <a:p>
            <a:pPr>
              <a:buFont typeface="Wingdings" pitchFamily="2" charset="2"/>
              <a:buChar char="Ø"/>
            </a:pPr>
            <a:r>
              <a:rPr lang="en-IN" sz="2000" dirty="0">
                <a:solidFill>
                  <a:schemeClr val="tx1"/>
                </a:solidFill>
                <a:latin typeface="Calibri" panose="020F0502020204030204" pitchFamily="34" charset="0"/>
                <a:cs typeface="Calibri" panose="020F0502020204030204" pitchFamily="34" charset="0"/>
              </a:rPr>
              <a:t>ARDUINO IDE</a:t>
            </a:r>
          </a:p>
          <a:p>
            <a:endParaRPr lang="en-IN" sz="2000" dirty="0">
              <a:solidFill>
                <a:schemeClr val="tx1"/>
              </a:solidFill>
              <a:latin typeface="Calibri" panose="020F0502020204030204" pitchFamily="34" charset="0"/>
              <a:cs typeface="Calibri" panose="020F0502020204030204" pitchFamily="34" charset="0"/>
            </a:endParaRPr>
          </a:p>
          <a:p>
            <a:pPr>
              <a:buFont typeface="Wingdings" pitchFamily="2" charset="2"/>
              <a:buChar char="Ø"/>
            </a:pPr>
            <a:r>
              <a:rPr lang="en-IN" sz="2000" dirty="0">
                <a:solidFill>
                  <a:schemeClr val="tx1"/>
                </a:solidFill>
                <a:latin typeface="Calibri" panose="020F0502020204030204" pitchFamily="34" charset="0"/>
                <a:cs typeface="Calibri" panose="020F0502020204030204" pitchFamily="34" charset="0"/>
              </a:rPr>
              <a:t> PYTHON</a:t>
            </a:r>
          </a:p>
          <a:p>
            <a:pPr>
              <a:buFont typeface="Wingdings" pitchFamily="2" charset="2"/>
              <a:buChar char="Ø"/>
            </a:pPr>
            <a:endParaRPr lang="en-IN" sz="2000" dirty="0">
              <a:solidFill>
                <a:schemeClr val="tx1"/>
              </a:solidFill>
              <a:latin typeface="Calibri" panose="020F0502020204030204" pitchFamily="34" charset="0"/>
              <a:cs typeface="Calibri" panose="020F0502020204030204" pitchFamily="34" charset="0"/>
            </a:endParaRPr>
          </a:p>
          <a:p>
            <a:pPr>
              <a:buFont typeface="Wingdings" pitchFamily="2" charset="2"/>
              <a:buChar char="Ø"/>
            </a:pPr>
            <a:r>
              <a:rPr lang="en-IN" sz="2000" dirty="0">
                <a:solidFill>
                  <a:schemeClr val="tx1"/>
                </a:solidFill>
                <a:latin typeface="Calibri" panose="020F0502020204030204" pitchFamily="34" charset="0"/>
                <a:cs typeface="Calibri" panose="020F0502020204030204" pitchFamily="34" charset="0"/>
              </a:rPr>
              <a:t>VISUAL STUDIO CODE</a:t>
            </a:r>
          </a:p>
          <a:p>
            <a:endParaRPr lang="en-IN" sz="2000" dirty="0">
              <a:solidFill>
                <a:schemeClr val="tx1"/>
              </a:solidFill>
              <a:latin typeface="Calibri" panose="020F0502020204030204" pitchFamily="34" charset="0"/>
              <a:cs typeface="Calibri" panose="020F0502020204030204" pitchFamily="34" charset="0"/>
            </a:endParaRPr>
          </a:p>
          <a:p>
            <a:pPr>
              <a:buFont typeface="Wingdings" pitchFamily="2" charset="2"/>
              <a:buChar char="Ø"/>
            </a:pPr>
            <a:r>
              <a:rPr lang="en-IN" sz="2000" dirty="0">
                <a:solidFill>
                  <a:schemeClr val="tx1"/>
                </a:solidFill>
                <a:latin typeface="Calibri" panose="020F0502020204030204" pitchFamily="34" charset="0"/>
                <a:cs typeface="Calibri" panose="020F0502020204030204" pitchFamily="34" charset="0"/>
              </a:rPr>
              <a:t>JAVA SCRIPT</a:t>
            </a:r>
          </a:p>
          <a:p>
            <a:endParaRPr lang="en-IN" sz="2000" b="1" u="sng"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0053-A276-430D-9C6C-DF964D520A1A}"/>
              </a:ext>
            </a:extLst>
          </p:cNvPr>
          <p:cNvSpPr>
            <a:spLocks noGrp="1"/>
          </p:cNvSpPr>
          <p:nvPr>
            <p:ph type="title"/>
          </p:nvPr>
        </p:nvSpPr>
        <p:spPr>
          <a:xfrm>
            <a:off x="198120" y="0"/>
            <a:ext cx="9448800" cy="886968"/>
          </a:xfrm>
        </p:spPr>
        <p:txBody>
          <a:bodyPr>
            <a:normAutofit/>
          </a:bodyPr>
          <a:lstStyle/>
          <a:p>
            <a:pPr algn="ctr"/>
            <a:r>
              <a:rPr lang="en-IN" sz="3100" dirty="0">
                <a:solidFill>
                  <a:schemeClr val="accent3"/>
                </a:solidFill>
                <a:latin typeface="Calibri" panose="020F0502020204030204" pitchFamily="34" charset="0"/>
                <a:cs typeface="Calibri" panose="020F0502020204030204" pitchFamily="34" charset="0"/>
              </a:rPr>
              <a:t>Temperature sensor</a:t>
            </a:r>
          </a:p>
        </p:txBody>
      </p:sp>
      <p:sp>
        <p:nvSpPr>
          <p:cNvPr id="4" name="Content Placeholder 3">
            <a:extLst>
              <a:ext uri="{FF2B5EF4-FFF2-40B4-BE49-F238E27FC236}">
                <a16:creationId xmlns:a16="http://schemas.microsoft.com/office/drawing/2014/main" id="{6D0092E1-5489-406E-BA12-0D0701E1AA94}"/>
              </a:ext>
            </a:extLst>
          </p:cNvPr>
          <p:cNvSpPr>
            <a:spLocks noGrp="1"/>
          </p:cNvSpPr>
          <p:nvPr>
            <p:ph sz="half" idx="2"/>
          </p:nvPr>
        </p:nvSpPr>
        <p:spPr>
          <a:xfrm flipV="1">
            <a:off x="10678167" y="3844836"/>
            <a:ext cx="1982024" cy="110291"/>
          </a:xfrm>
        </p:spPr>
        <p:txBody>
          <a:bodyPr>
            <a:normAutofit fontScale="25000" lnSpcReduction="20000"/>
          </a:bodyPr>
          <a:lstStyle/>
          <a:p>
            <a:endParaRPr lang="en-IN" dirty="0"/>
          </a:p>
          <a:p>
            <a:endParaRPr lang="en-IN" dirty="0"/>
          </a:p>
          <a:p>
            <a:endParaRPr lang="en-IN" dirty="0"/>
          </a:p>
          <a:p>
            <a:endParaRPr lang="en-IN" dirty="0"/>
          </a:p>
          <a:p>
            <a:endParaRPr lang="en-IN" dirty="0"/>
          </a:p>
        </p:txBody>
      </p:sp>
      <p:cxnSp>
        <p:nvCxnSpPr>
          <p:cNvPr id="17" name="Straight Arrow Connector 16">
            <a:extLst>
              <a:ext uri="{FF2B5EF4-FFF2-40B4-BE49-F238E27FC236}">
                <a16:creationId xmlns:a16="http://schemas.microsoft.com/office/drawing/2014/main" id="{E2AC6F8E-21A3-41BA-BE5A-8FA241CBC16A}"/>
              </a:ext>
            </a:extLst>
          </p:cNvPr>
          <p:cNvCxnSpPr/>
          <p:nvPr/>
        </p:nvCxnSpPr>
        <p:spPr>
          <a:xfrm>
            <a:off x="7908925" y="6720625"/>
            <a:ext cx="56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5" name="Content Placeholder 54">
            <a:extLst>
              <a:ext uri="{FF2B5EF4-FFF2-40B4-BE49-F238E27FC236}">
                <a16:creationId xmlns:a16="http://schemas.microsoft.com/office/drawing/2014/main" id="{8FB76C3C-5353-48F8-B7B9-BC047F4155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9363" y="1088009"/>
            <a:ext cx="4751386" cy="4215511"/>
          </a:xfrm>
          <a:prstGeom prst="rect">
            <a:avLst/>
          </a:prstGeom>
          <a:noFill/>
          <a:ln>
            <a:noFill/>
          </a:ln>
        </p:spPr>
      </p:pic>
      <p:cxnSp>
        <p:nvCxnSpPr>
          <p:cNvPr id="57" name="Straight Arrow Connector 56">
            <a:extLst>
              <a:ext uri="{FF2B5EF4-FFF2-40B4-BE49-F238E27FC236}">
                <a16:creationId xmlns:a16="http://schemas.microsoft.com/office/drawing/2014/main" id="{74D56042-35FF-41C8-8BB3-4DDBDF2094E2}"/>
              </a:ext>
            </a:extLst>
          </p:cNvPr>
          <p:cNvCxnSpPr/>
          <p:nvPr/>
        </p:nvCxnSpPr>
        <p:spPr>
          <a:xfrm flipV="1">
            <a:off x="7732776" y="6432804"/>
            <a:ext cx="972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21">
            <a:extLst>
              <a:ext uri="{FF2B5EF4-FFF2-40B4-BE49-F238E27FC236}">
                <a16:creationId xmlns:a16="http://schemas.microsoft.com/office/drawing/2014/main" id="{2D823CD0-E41E-4B63-8609-BAAA2E732BC9}"/>
              </a:ext>
            </a:extLst>
          </p:cNvPr>
          <p:cNvSpPr>
            <a:spLocks noChangeArrowheads="1"/>
          </p:cNvSpPr>
          <p:nvPr/>
        </p:nvSpPr>
        <p:spPr bwMode="auto">
          <a:xfrm>
            <a:off x="5640371" y="2011003"/>
            <a:ext cx="5037795" cy="35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8987" tIns="52371" rIns="1490193"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DHT -11</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Working voltage      3.3-5 volts</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Analog and digital reading</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Temperature reading</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Accuracy (+/-)  2-3</a:t>
            </a:r>
            <a:r>
              <a:rPr kumimoji="0" lang="en-US" altLang="en-US" b="0" i="0" u="none" strike="noStrike" cap="none" normalizeH="0" baseline="3000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0</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a:t>
            </a:r>
          </a:p>
          <a:p>
            <a:pPr marL="0" marR="0" lvl="0" indent="0" algn="l" defTabSz="914400" rtl="0" eaLnBrk="0" fontAlgn="base" latinLnBrk="0" hangingPunct="0">
              <a:lnSpc>
                <a:spcPct val="2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20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E99F-8045-4604-AC81-294512585FD9}"/>
              </a:ext>
            </a:extLst>
          </p:cNvPr>
          <p:cNvSpPr>
            <a:spLocks noGrp="1"/>
          </p:cNvSpPr>
          <p:nvPr>
            <p:ph type="title"/>
          </p:nvPr>
        </p:nvSpPr>
        <p:spPr/>
        <p:txBody>
          <a:bodyPr>
            <a:normAutofit/>
          </a:bodyPr>
          <a:lstStyle/>
          <a:p>
            <a:r>
              <a:rPr lang="en-IN" sz="3100" dirty="0">
                <a:solidFill>
                  <a:schemeClr val="accent3"/>
                </a:solidFill>
              </a:rPr>
              <a:t>Accelerometer sensor</a:t>
            </a:r>
          </a:p>
        </p:txBody>
      </p:sp>
      <p:pic>
        <p:nvPicPr>
          <p:cNvPr id="19" name="Content Placeholder 18">
            <a:extLst>
              <a:ext uri="{FF2B5EF4-FFF2-40B4-BE49-F238E27FC236}">
                <a16:creationId xmlns:a16="http://schemas.microsoft.com/office/drawing/2014/main" id="{203744C9-5008-440F-95B9-3FC8390C39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0503" y="1753124"/>
            <a:ext cx="4635612" cy="3839808"/>
          </a:xfrm>
        </p:spPr>
      </p:pic>
      <p:cxnSp>
        <p:nvCxnSpPr>
          <p:cNvPr id="21" name="Straight Arrow Connector 20">
            <a:extLst>
              <a:ext uri="{FF2B5EF4-FFF2-40B4-BE49-F238E27FC236}">
                <a16:creationId xmlns:a16="http://schemas.microsoft.com/office/drawing/2014/main" id="{B05F6162-B813-4BB9-8D43-FBE2E817A27D}"/>
              </a:ext>
            </a:extLst>
          </p:cNvPr>
          <p:cNvCxnSpPr/>
          <p:nvPr/>
        </p:nvCxnSpPr>
        <p:spPr>
          <a:xfrm>
            <a:off x="7807911" y="5031937"/>
            <a:ext cx="89009" cy="1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9">
            <a:extLst>
              <a:ext uri="{FF2B5EF4-FFF2-40B4-BE49-F238E27FC236}">
                <a16:creationId xmlns:a16="http://schemas.microsoft.com/office/drawing/2014/main" id="{54C390BD-1395-4CA2-BB51-52B165D16AE8}"/>
              </a:ext>
            </a:extLst>
          </p:cNvPr>
          <p:cNvSpPr>
            <a:spLocks noChangeArrowheads="1"/>
          </p:cNvSpPr>
          <p:nvPr/>
        </p:nvSpPr>
        <p:spPr bwMode="auto">
          <a:xfrm>
            <a:off x="5905710" y="1860846"/>
            <a:ext cx="6286290" cy="420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8987" tIns="52371" rIns="1490193"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MPU 6050</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Working voltage        3.3-5 volts</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Communication Protocol  I2C  with controller</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Reading through X and Y axis movement</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latin typeface="Arial" panose="020B0604020202020204" pitchFamily="34" charset="0"/>
              </a:rPr>
            </a:br>
            <a:r>
              <a:rPr lang="en-US" altLang="en-US" dirty="0">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85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6609-0CCD-41A3-A208-FF581D1A6D96}"/>
              </a:ext>
            </a:extLst>
          </p:cNvPr>
          <p:cNvSpPr>
            <a:spLocks noGrp="1"/>
          </p:cNvSpPr>
          <p:nvPr>
            <p:ph type="title"/>
          </p:nvPr>
        </p:nvSpPr>
        <p:spPr/>
        <p:txBody>
          <a:bodyPr>
            <a:normAutofit/>
          </a:bodyPr>
          <a:lstStyle/>
          <a:p>
            <a:r>
              <a:rPr lang="en-IN" sz="3100" dirty="0">
                <a:solidFill>
                  <a:schemeClr val="accent3"/>
                </a:solidFill>
                <a:latin typeface="Calibri" panose="020F0502020204030204" pitchFamily="34" charset="0"/>
                <a:cs typeface="Calibri" panose="020F0502020204030204" pitchFamily="34" charset="0"/>
              </a:rPr>
              <a:t>Heart beat sensor</a:t>
            </a:r>
          </a:p>
        </p:txBody>
      </p:sp>
      <p:pic>
        <p:nvPicPr>
          <p:cNvPr id="5" name="Content Placeholder 4">
            <a:extLst>
              <a:ext uri="{FF2B5EF4-FFF2-40B4-BE49-F238E27FC236}">
                <a16:creationId xmlns:a16="http://schemas.microsoft.com/office/drawing/2014/main" id="{A85D66E2-B6FA-44C2-98CE-4EAA87375B1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455738" y="1673225"/>
            <a:ext cx="4343400" cy="4343400"/>
          </a:xfrm>
          <a:prstGeom prst="rect">
            <a:avLst/>
          </a:prstGeom>
          <a:noFill/>
          <a:ln>
            <a:noFill/>
          </a:ln>
        </p:spPr>
      </p:pic>
      <p:sp>
        <p:nvSpPr>
          <p:cNvPr id="6" name="Rectangle 2">
            <a:extLst>
              <a:ext uri="{FF2B5EF4-FFF2-40B4-BE49-F238E27FC236}">
                <a16:creationId xmlns:a16="http://schemas.microsoft.com/office/drawing/2014/main" id="{437897A5-4B89-4053-A458-EC5F206985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2792" tIns="52371" rIns="1490193" bIns="0" numCol="1" anchor="ctr" anchorCtr="0" compatLnSpc="1">
            <a:prstTxWarp prst="textNoShape">
              <a:avLst/>
            </a:prstTxWarp>
            <a:spAutoFit/>
          </a:bodyPr>
          <a:lstStyle/>
          <a:p>
            <a:endParaRPr lang="en-IN"/>
          </a:p>
        </p:txBody>
      </p:sp>
      <p:cxnSp>
        <p:nvCxnSpPr>
          <p:cNvPr id="7" name="Straight Arrow Connector 6">
            <a:extLst>
              <a:ext uri="{FF2B5EF4-FFF2-40B4-BE49-F238E27FC236}">
                <a16:creationId xmlns:a16="http://schemas.microsoft.com/office/drawing/2014/main" id="{ACE77B93-58A3-4559-961E-D6E0F246C049}"/>
              </a:ext>
            </a:extLst>
          </p:cNvPr>
          <p:cNvCxnSpPr/>
          <p:nvPr/>
        </p:nvCxnSpPr>
        <p:spPr>
          <a:xfrm>
            <a:off x="2270760" y="6407150"/>
            <a:ext cx="182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A140656A-9E75-4F8B-A94B-3B9EE08185D8}"/>
              </a:ext>
            </a:extLst>
          </p:cNvPr>
          <p:cNvSpPr>
            <a:spLocks noChangeArrowheads="1"/>
          </p:cNvSpPr>
          <p:nvPr/>
        </p:nvSpPr>
        <p:spPr bwMode="auto">
          <a:xfrm>
            <a:off x="6374165" y="2550203"/>
            <a:ext cx="5264459" cy="254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52371" rIns="1490193"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Working voltage      3.3-5 volts</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Analog and digital protocol</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Measure pulse rate and heart rate</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BMP</a:t>
            </a:r>
            <a:endPar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982-80D5-4A93-AA9C-4C90D91E395B}"/>
              </a:ext>
            </a:extLst>
          </p:cNvPr>
          <p:cNvSpPr>
            <a:spLocks noGrp="1"/>
          </p:cNvSpPr>
          <p:nvPr>
            <p:ph type="title"/>
          </p:nvPr>
        </p:nvSpPr>
        <p:spPr>
          <a:xfrm>
            <a:off x="683580" y="0"/>
            <a:ext cx="10158422" cy="1141313"/>
          </a:xfrm>
        </p:spPr>
        <p:txBody>
          <a:bodyPr>
            <a:normAutofit/>
          </a:bodyPr>
          <a:lstStyle/>
          <a:p>
            <a:r>
              <a:rPr lang="en-IN" sz="3100" dirty="0">
                <a:solidFill>
                  <a:schemeClr val="accent3"/>
                </a:solidFill>
                <a:latin typeface="Calibri" panose="020F0502020204030204" pitchFamily="34" charset="0"/>
                <a:cs typeface="Calibri" panose="020F0502020204030204" pitchFamily="34" charset="0"/>
              </a:rPr>
              <a:t>Arduino Board</a:t>
            </a:r>
          </a:p>
        </p:txBody>
      </p:sp>
      <p:pic>
        <p:nvPicPr>
          <p:cNvPr id="5" name="Content Placeholder 4">
            <a:extLst>
              <a:ext uri="{FF2B5EF4-FFF2-40B4-BE49-F238E27FC236}">
                <a16:creationId xmlns:a16="http://schemas.microsoft.com/office/drawing/2014/main" id="{E1F27FBD-5CE0-48A6-BEC4-CDBD34D02A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190852" y="1509202"/>
            <a:ext cx="3337412" cy="4499881"/>
          </a:xfrm>
          <a:prstGeom prst="rect">
            <a:avLst/>
          </a:prstGeom>
          <a:noFill/>
          <a:ln>
            <a:noFill/>
          </a:ln>
        </p:spPr>
      </p:pic>
    </p:spTree>
    <p:extLst>
      <p:ext uri="{BB962C8B-B14F-4D97-AF65-F5344CB8AC3E}">
        <p14:creationId xmlns:p14="http://schemas.microsoft.com/office/powerpoint/2010/main" val="42601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A46F-8923-4AF4-9CD6-0300041947B2}"/>
              </a:ext>
            </a:extLst>
          </p:cNvPr>
          <p:cNvSpPr>
            <a:spLocks noGrp="1"/>
          </p:cNvSpPr>
          <p:nvPr>
            <p:ph type="title"/>
          </p:nvPr>
        </p:nvSpPr>
        <p:spPr>
          <a:xfrm>
            <a:off x="568762" y="0"/>
            <a:ext cx="9509760" cy="1088136"/>
          </a:xfrm>
        </p:spPr>
        <p:txBody>
          <a:bodyPr/>
          <a:lstStyle/>
          <a:p>
            <a:r>
              <a:rPr lang="en-US" sz="1800" b="1" kern="0" dirty="0">
                <a:effectLst/>
                <a:latin typeface="Times New Roman" panose="02020603050405020304" pitchFamily="18" charset="0"/>
                <a:ea typeface="Times New Roman" panose="02020603050405020304" pitchFamily="18" charset="0"/>
              </a:rPr>
              <a:t> </a:t>
            </a:r>
            <a:r>
              <a:rPr lang="en-US" sz="3100" b="1" kern="0" dirty="0">
                <a:solidFill>
                  <a:schemeClr val="accent2"/>
                </a:solidFill>
                <a:effectLst/>
                <a:latin typeface="Calibri" panose="020F0502020204030204" pitchFamily="34" charset="0"/>
                <a:ea typeface="Times New Roman" panose="02020603050405020304" pitchFamily="18" charset="0"/>
                <a:cs typeface="Calibri" panose="020F0502020204030204" pitchFamily="34" charset="0"/>
              </a:rPr>
              <a:t>IMPLEMENTATION</a:t>
            </a:r>
            <a:endParaRPr lang="en-IN" sz="3100"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47558F-BEE3-40A2-97AA-0D61FA0A945C}"/>
              </a:ext>
            </a:extLst>
          </p:cNvPr>
          <p:cNvSpPr>
            <a:spLocks noGrp="1"/>
          </p:cNvSpPr>
          <p:nvPr>
            <p:ph sz="half" idx="1"/>
          </p:nvPr>
        </p:nvSpPr>
        <p:spPr>
          <a:xfrm>
            <a:off x="565507" y="1189607"/>
            <a:ext cx="11060986" cy="5015883"/>
          </a:xfrm>
        </p:spPr>
        <p:txBody>
          <a:bodyPr/>
          <a:lstStyle/>
          <a:p>
            <a:pPr marL="342900" marR="288290" lvl="0" indent="-342900" algn="l">
              <a:lnSpc>
                <a:spcPct val="150000"/>
              </a:lnSpc>
              <a:spcBef>
                <a:spcPts val="410"/>
              </a:spcBef>
              <a:spcAft>
                <a:spcPts val="0"/>
              </a:spcAft>
              <a:buFont typeface="Symbol" panose="05050102010706020507" pitchFamily="18" charset="2"/>
              <a:buChar char=""/>
            </a:pPr>
            <a:r>
              <a:rPr lang="en-US" b="0" kern="0" dirty="0">
                <a:effectLst/>
                <a:latin typeface="Calibri" panose="020F0502020204030204" pitchFamily="34" charset="0"/>
                <a:ea typeface="Times New Roman" panose="02020603050405020304" pitchFamily="18" charset="0"/>
                <a:cs typeface="Calibri" panose="020F0502020204030204" pitchFamily="34" charset="0"/>
              </a:rPr>
              <a:t>Once the app starts working the device will starts debugging the code, then the device is going to search for a open WiFi with the  pre mentioned credentials.</a:t>
            </a:r>
            <a:endParaRPr lang="en-IN" b="1" kern="0" dirty="0">
              <a:effectLst/>
              <a:latin typeface="Calibri" panose="020F0502020204030204" pitchFamily="34" charset="0"/>
              <a:ea typeface="Times New Roman" panose="02020603050405020304" pitchFamily="18" charset="0"/>
              <a:cs typeface="Calibri" panose="020F0502020204030204" pitchFamily="34" charset="0"/>
            </a:endParaRPr>
          </a:p>
          <a:p>
            <a:pPr marL="342900" marR="288290" lvl="0" indent="-342900" algn="l">
              <a:lnSpc>
                <a:spcPct val="150000"/>
              </a:lnSpc>
              <a:spcBef>
                <a:spcPts val="410"/>
              </a:spcBef>
              <a:spcAft>
                <a:spcPts val="0"/>
              </a:spcAft>
              <a:buFont typeface="Symbol" panose="05050102010706020507" pitchFamily="18" charset="2"/>
              <a:buChar char=""/>
            </a:pPr>
            <a:r>
              <a:rPr lang="en-US" b="0" kern="0" dirty="0">
                <a:effectLst/>
                <a:latin typeface="Calibri" panose="020F0502020204030204" pitchFamily="34" charset="0"/>
                <a:ea typeface="Times New Roman" panose="02020603050405020304" pitchFamily="18" charset="0"/>
                <a:cs typeface="Calibri" panose="020F0502020204030204" pitchFamily="34" charset="0"/>
              </a:rPr>
              <a:t>After connecting with the WiFi it will start to read the data from the sensor and it will collect the data from sensor and send it to the cloud .</a:t>
            </a:r>
            <a:endParaRPr lang="en-IN" b="1" kern="0" dirty="0">
              <a:effectLst/>
              <a:latin typeface="Calibri" panose="020F0502020204030204" pitchFamily="34" charset="0"/>
              <a:ea typeface="Times New Roman" panose="02020603050405020304" pitchFamily="18" charset="0"/>
              <a:cs typeface="Calibri" panose="020F0502020204030204" pitchFamily="34" charset="0"/>
            </a:endParaRPr>
          </a:p>
          <a:p>
            <a:pPr marL="342900" marR="288290" lvl="0" indent="-342900" algn="l">
              <a:lnSpc>
                <a:spcPct val="150000"/>
              </a:lnSpc>
              <a:spcBef>
                <a:spcPts val="410"/>
              </a:spcBef>
              <a:spcAft>
                <a:spcPts val="0"/>
              </a:spcAft>
              <a:buFont typeface="Symbol" panose="05050102010706020507" pitchFamily="18" charset="2"/>
              <a:buChar char=""/>
            </a:pPr>
            <a:r>
              <a:rPr lang="en-US" b="0" kern="0" dirty="0">
                <a:effectLst/>
                <a:latin typeface="Calibri" panose="020F0502020204030204" pitchFamily="34" charset="0"/>
                <a:ea typeface="Times New Roman" panose="02020603050405020304" pitchFamily="18" charset="0"/>
                <a:cs typeface="Calibri" panose="020F0502020204030204" pitchFamily="34" charset="0"/>
              </a:rPr>
              <a:t>Once the data is sent to the cloud operations are done on the data received and also the data pre-processing take place.</a:t>
            </a:r>
            <a:endParaRPr lang="en-IN" b="1" kern="0" dirty="0">
              <a:effectLst/>
              <a:latin typeface="Calibri" panose="020F0502020204030204" pitchFamily="34" charset="0"/>
              <a:ea typeface="Times New Roman" panose="02020603050405020304" pitchFamily="18" charset="0"/>
              <a:cs typeface="Calibri" panose="020F0502020204030204" pitchFamily="34" charset="0"/>
            </a:endParaRPr>
          </a:p>
          <a:p>
            <a:pPr marL="342900" marR="288290" lvl="0" indent="-342900" algn="l">
              <a:lnSpc>
                <a:spcPct val="150000"/>
              </a:lnSpc>
              <a:spcBef>
                <a:spcPts val="410"/>
              </a:spcBef>
              <a:spcAft>
                <a:spcPts val="0"/>
              </a:spcAft>
              <a:buFont typeface="Symbol" panose="05050102010706020507" pitchFamily="18" charset="2"/>
              <a:buChar char=""/>
            </a:pPr>
            <a:r>
              <a:rPr lang="en-US" b="0" kern="0" dirty="0">
                <a:effectLst/>
                <a:latin typeface="Calibri" panose="020F0502020204030204" pitchFamily="34" charset="0"/>
                <a:ea typeface="Times New Roman" panose="02020603050405020304" pitchFamily="18" charset="0"/>
                <a:cs typeface="Calibri" panose="020F0502020204030204" pitchFamily="34" charset="0"/>
              </a:rPr>
              <a:t>After the data is processed in the cloud along with all the calculations the process data is sent to the app.</a:t>
            </a:r>
            <a:endParaRPr lang="en-IN" b="1" kern="0" dirty="0">
              <a:effectLst/>
              <a:latin typeface="Calibri" panose="020F0502020204030204" pitchFamily="34" charset="0"/>
              <a:ea typeface="Times New Roman" panose="02020603050405020304" pitchFamily="18" charset="0"/>
              <a:cs typeface="Calibri" panose="020F0502020204030204" pitchFamily="34" charset="0"/>
            </a:endParaRPr>
          </a:p>
          <a:p>
            <a:pPr marL="342900" marR="288290" lvl="0" indent="-342900" algn="l">
              <a:lnSpc>
                <a:spcPct val="150000"/>
              </a:lnSpc>
              <a:spcBef>
                <a:spcPts val="410"/>
              </a:spcBef>
              <a:spcAft>
                <a:spcPts val="0"/>
              </a:spcAft>
              <a:buFont typeface="Symbol" panose="05050102010706020507" pitchFamily="18" charset="2"/>
              <a:buChar char=""/>
            </a:pPr>
            <a:r>
              <a:rPr lang="en-US" b="0" kern="0" dirty="0">
                <a:effectLst/>
                <a:latin typeface="Calibri" panose="020F0502020204030204" pitchFamily="34" charset="0"/>
                <a:ea typeface="Times New Roman" panose="02020603050405020304" pitchFamily="18" charset="0"/>
                <a:cs typeface="Calibri" panose="020F0502020204030204" pitchFamily="34" charset="0"/>
              </a:rPr>
              <a:t>Then the app will display the processed data.</a:t>
            </a:r>
            <a:endParaRPr lang="en-IN" b="1" kern="0" dirty="0">
              <a:effectLst/>
              <a:latin typeface="Calibri" panose="020F0502020204030204" pitchFamily="34" charset="0"/>
              <a:ea typeface="Times New Roman" panose="02020603050405020304" pitchFamily="18" charset="0"/>
              <a:cs typeface="Calibri" panose="020F0502020204030204" pitchFamily="34" charset="0"/>
            </a:endParaRPr>
          </a:p>
          <a:p>
            <a:pPr marL="45720" indent="0">
              <a:buNone/>
            </a:pPr>
            <a:endParaRPr lang="en-IN" dirty="0"/>
          </a:p>
        </p:txBody>
      </p:sp>
    </p:spTree>
    <p:extLst>
      <p:ext uri="{BB962C8B-B14F-4D97-AF65-F5344CB8AC3E}">
        <p14:creationId xmlns:p14="http://schemas.microsoft.com/office/powerpoint/2010/main" val="264578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290C-8A17-4B8A-90DC-379A35ECDD8F}"/>
              </a:ext>
            </a:extLst>
          </p:cNvPr>
          <p:cNvSpPr>
            <a:spLocks noGrp="1"/>
          </p:cNvSpPr>
          <p:nvPr>
            <p:ph type="title"/>
          </p:nvPr>
        </p:nvSpPr>
        <p:spPr>
          <a:xfrm>
            <a:off x="514905" y="208093"/>
            <a:ext cx="10247198" cy="999271"/>
          </a:xfrm>
        </p:spPr>
        <p:txBody>
          <a:bodyPr>
            <a:normAutofit/>
          </a:bodyPr>
          <a:lstStyle/>
          <a:p>
            <a:r>
              <a:rPr lang="en-IN" sz="3100" b="1" dirty="0">
                <a:solidFill>
                  <a:schemeClr val="accent2"/>
                </a:solidFill>
                <a:latin typeface="Calibri" panose="020F0502020204030204" pitchFamily="34" charset="0"/>
                <a:cs typeface="Calibri" panose="020F0502020204030204" pitchFamily="34" charset="0"/>
              </a:rPr>
              <a:t>RESULT AND DISCUSSION</a:t>
            </a:r>
          </a:p>
        </p:txBody>
      </p:sp>
      <p:sp>
        <p:nvSpPr>
          <p:cNvPr id="7" name="Content Placeholder 6">
            <a:extLst>
              <a:ext uri="{FF2B5EF4-FFF2-40B4-BE49-F238E27FC236}">
                <a16:creationId xmlns:a16="http://schemas.microsoft.com/office/drawing/2014/main" id="{5044D9F3-B291-4A4D-BB78-5A399BA08575}"/>
              </a:ext>
            </a:extLst>
          </p:cNvPr>
          <p:cNvSpPr>
            <a:spLocks noGrp="1"/>
          </p:cNvSpPr>
          <p:nvPr>
            <p:ph sz="half" idx="1"/>
          </p:nvPr>
        </p:nvSpPr>
        <p:spPr>
          <a:xfrm>
            <a:off x="639192" y="1376039"/>
            <a:ext cx="10821880" cy="4873841"/>
          </a:xfrm>
        </p:spPr>
        <p:txBody>
          <a:bodyPr/>
          <a:lstStyle/>
          <a:p>
            <a:endParaRPr lang="en-IN" dirty="0"/>
          </a:p>
          <a:p>
            <a:endParaRPr lang="en-IN" dirty="0"/>
          </a:p>
          <a:p>
            <a:endParaRPr lang="en-IN" dirty="0"/>
          </a:p>
          <a:p>
            <a:endParaRPr lang="en-IN" dirty="0"/>
          </a:p>
          <a:p>
            <a:endParaRPr lang="en-IN" dirty="0"/>
          </a:p>
          <a:p>
            <a:pPr marL="45720" indent="0">
              <a:buNone/>
            </a:pPr>
            <a:r>
              <a:rPr lang="en-US" sz="1300" dirty="0">
                <a:effectLst/>
                <a:latin typeface="Calibri" panose="020F0502020204030204" pitchFamily="34" charset="0"/>
                <a:ea typeface="Times New Roman" panose="02020603050405020304" pitchFamily="18" charset="0"/>
                <a:cs typeface="Calibri" panose="020F0502020204030204" pitchFamily="34" charset="0"/>
              </a:rPr>
              <a:t>                                                                                                                                                             </a:t>
            </a:r>
          </a:p>
          <a:p>
            <a:pPr marL="45720" indent="0">
              <a:buNone/>
            </a:pPr>
            <a:endParaRPr lang="en-US" sz="1300" dirty="0">
              <a:latin typeface="Calibri" panose="020F0502020204030204" pitchFamily="34" charset="0"/>
              <a:ea typeface="Times New Roman" panose="02020603050405020304" pitchFamily="18" charset="0"/>
              <a:cs typeface="Calibri" panose="020F0502020204030204" pitchFamily="34" charset="0"/>
            </a:endParaRPr>
          </a:p>
          <a:p>
            <a:pPr marL="45720" indent="0">
              <a:buNone/>
            </a:pPr>
            <a:r>
              <a:rPr lang="en-US" sz="1300" dirty="0">
                <a:effectLst/>
                <a:latin typeface="Calibri" panose="020F0502020204030204" pitchFamily="34" charset="0"/>
                <a:ea typeface="Times New Roman" panose="02020603050405020304" pitchFamily="18" charset="0"/>
                <a:cs typeface="Calibri" panose="020F0502020204030204" pitchFamily="34" charset="0"/>
              </a:rPr>
              <a:t>            Fig: Prototype model containing sensors                                                                     Fig: </a:t>
            </a:r>
            <a:r>
              <a:rPr lang="en-US" sz="1300" dirty="0" err="1">
                <a:effectLst/>
                <a:latin typeface="Calibri" panose="020F0502020204030204" pitchFamily="34" charset="0"/>
                <a:ea typeface="Times New Roman" panose="02020603050405020304" pitchFamily="18" charset="0"/>
                <a:cs typeface="Calibri" panose="020F0502020204030204" pitchFamily="34" charset="0"/>
              </a:rPr>
              <a:t>Pregnanat</a:t>
            </a:r>
            <a:r>
              <a:rPr lang="en-US" sz="1300" dirty="0">
                <a:effectLst/>
                <a:latin typeface="Calibri" panose="020F0502020204030204" pitchFamily="34" charset="0"/>
                <a:ea typeface="Times New Roman" panose="02020603050405020304" pitchFamily="18" charset="0"/>
                <a:cs typeface="Calibri" panose="020F0502020204030204" pitchFamily="34" charset="0"/>
              </a:rPr>
              <a:t> women wearing the belt containing sensors</a:t>
            </a:r>
            <a:endParaRPr lang="en-IN" sz="1300" dirty="0"/>
          </a:p>
          <a:p>
            <a:endParaRPr lang="en-IN" sz="1300" dirty="0"/>
          </a:p>
          <a:p>
            <a:pPr marL="4572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p>
        </p:txBody>
      </p:sp>
      <p:pic>
        <p:nvPicPr>
          <p:cNvPr id="8" name="Picture 7">
            <a:extLst>
              <a:ext uri="{FF2B5EF4-FFF2-40B4-BE49-F238E27FC236}">
                <a16:creationId xmlns:a16="http://schemas.microsoft.com/office/drawing/2014/main" id="{80C379D2-932E-4043-A1AD-4C3E65ED67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2958" y="1755293"/>
            <a:ext cx="4771823" cy="2636667"/>
          </a:xfrm>
          <a:prstGeom prst="rect">
            <a:avLst/>
          </a:prstGeom>
          <a:noFill/>
          <a:ln>
            <a:noFill/>
          </a:ln>
        </p:spPr>
      </p:pic>
      <p:pic>
        <p:nvPicPr>
          <p:cNvPr id="9" name="Picture 8">
            <a:extLst>
              <a:ext uri="{FF2B5EF4-FFF2-40B4-BE49-F238E27FC236}">
                <a16:creationId xmlns:a16="http://schemas.microsoft.com/office/drawing/2014/main" id="{CEAA63AD-4BD2-49AF-9E4D-F94A58019A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912" y="1755293"/>
            <a:ext cx="3471168" cy="2636667"/>
          </a:xfrm>
          <a:prstGeom prst="rect">
            <a:avLst/>
          </a:prstGeom>
        </p:spPr>
      </p:pic>
    </p:spTree>
    <p:extLst>
      <p:ext uri="{BB962C8B-B14F-4D97-AF65-F5344CB8AC3E}">
        <p14:creationId xmlns:p14="http://schemas.microsoft.com/office/powerpoint/2010/main" val="344082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8B5C9-6FB1-4024-9434-FCCB424ADE57}"/>
              </a:ext>
            </a:extLst>
          </p:cNvPr>
          <p:cNvSpPr>
            <a:spLocks noGrp="1"/>
          </p:cNvSpPr>
          <p:nvPr>
            <p:ph sz="half" idx="1"/>
          </p:nvPr>
        </p:nvSpPr>
        <p:spPr>
          <a:xfrm>
            <a:off x="967666" y="958788"/>
            <a:ext cx="4945454" cy="5057964"/>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sz="1300" b="0" kern="0" dirty="0">
                <a:effectLst/>
                <a:latin typeface="Calibri" panose="020F0502020204030204" pitchFamily="34" charset="0"/>
                <a:ea typeface="Times New Roman" panose="02020603050405020304" pitchFamily="18" charset="0"/>
                <a:cs typeface="Calibri" panose="020F0502020204030204" pitchFamily="34" charset="0"/>
              </a:rPr>
              <a:t>                           Fig : Tested result</a:t>
            </a:r>
            <a:endParaRPr lang="en-IN" sz="1300" b="1" kern="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E9C6D30C-4B6D-4C5D-A30E-0416AD5B669C}"/>
              </a:ext>
            </a:extLst>
          </p:cNvPr>
          <p:cNvSpPr>
            <a:spLocks noGrp="1"/>
          </p:cNvSpPr>
          <p:nvPr>
            <p:ph sz="half" idx="2"/>
          </p:nvPr>
        </p:nvSpPr>
        <p:spPr>
          <a:xfrm>
            <a:off x="6278879" y="958788"/>
            <a:ext cx="4720553" cy="5057964"/>
          </a:xfrm>
        </p:spPr>
        <p:txBody>
          <a:bodyPr>
            <a:normAutofit/>
          </a:bodyPr>
          <a:lstStyle/>
          <a:p>
            <a:pPr marL="45720" indent="0">
              <a:buNone/>
            </a:pPr>
            <a:endParaRPr lang="en-US" sz="1300" kern="0" dirty="0">
              <a:latin typeface="Calibri" panose="020F0502020204030204" pitchFamily="34" charset="0"/>
              <a:ea typeface="Times New Roman" panose="02020603050405020304" pitchFamily="18" charset="0"/>
              <a:cs typeface="Calibri" panose="020F0502020204030204" pitchFamily="34" charset="0"/>
            </a:endParaRPr>
          </a:p>
          <a:p>
            <a:pPr marL="45720" indent="0">
              <a:buNone/>
            </a:pPr>
            <a:endParaRPr lang="en-US" sz="1300" b="0" kern="0" dirty="0">
              <a:effectLst/>
              <a:latin typeface="Calibri" panose="020F0502020204030204" pitchFamily="34" charset="0"/>
              <a:ea typeface="Times New Roman" panose="02020603050405020304" pitchFamily="18" charset="0"/>
              <a:cs typeface="Calibri" panose="020F0502020204030204" pitchFamily="34" charset="0"/>
            </a:endParaRPr>
          </a:p>
          <a:p>
            <a:pPr marL="45720" indent="0">
              <a:buNone/>
            </a:pPr>
            <a:endParaRPr lang="en-US" sz="1300" b="0" kern="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1300" kern="0" dirty="0">
              <a:latin typeface="Calibri" panose="020F0502020204030204" pitchFamily="34" charset="0"/>
              <a:ea typeface="Times New Roman" panose="02020603050405020304" pitchFamily="18" charset="0"/>
              <a:cs typeface="Calibri" panose="020F0502020204030204" pitchFamily="34" charset="0"/>
            </a:endParaRPr>
          </a:p>
          <a:p>
            <a:endParaRPr lang="en-US" sz="1300" b="0" kern="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1300" kern="0" dirty="0">
              <a:latin typeface="Calibri" panose="020F0502020204030204" pitchFamily="34" charset="0"/>
              <a:ea typeface="Times New Roman" panose="02020603050405020304" pitchFamily="18" charset="0"/>
              <a:cs typeface="Calibri" panose="020F0502020204030204" pitchFamily="34" charset="0"/>
            </a:endParaRPr>
          </a:p>
          <a:p>
            <a:endParaRPr lang="en-US" sz="1300" b="0" kern="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1300" kern="0" dirty="0">
              <a:latin typeface="Calibri" panose="020F0502020204030204" pitchFamily="34" charset="0"/>
              <a:ea typeface="Times New Roman" panose="02020603050405020304" pitchFamily="18" charset="0"/>
              <a:cs typeface="Calibri" panose="020F0502020204030204" pitchFamily="34" charset="0"/>
            </a:endParaRPr>
          </a:p>
          <a:p>
            <a:endParaRPr lang="en-US" sz="1300" b="0" kern="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1300" kern="0" dirty="0">
              <a:latin typeface="Calibri" panose="020F0502020204030204" pitchFamily="34" charset="0"/>
              <a:ea typeface="Times New Roman" panose="02020603050405020304" pitchFamily="18" charset="0"/>
              <a:cs typeface="Calibri" panose="020F0502020204030204" pitchFamily="34" charset="0"/>
            </a:endParaRPr>
          </a:p>
          <a:p>
            <a:endParaRPr lang="en-US" sz="1300" b="0" kern="0" dirty="0">
              <a:effectLst/>
              <a:latin typeface="Calibri" panose="020F0502020204030204" pitchFamily="34" charset="0"/>
              <a:ea typeface="Times New Roman" panose="02020603050405020304" pitchFamily="18" charset="0"/>
              <a:cs typeface="Calibri" panose="020F0502020204030204" pitchFamily="34" charset="0"/>
            </a:endParaRPr>
          </a:p>
          <a:p>
            <a:pPr marL="45720" indent="0" algn="ctr">
              <a:buNone/>
            </a:pPr>
            <a:r>
              <a:rPr lang="en-US" sz="1300" b="0" kern="0" dirty="0">
                <a:effectLst/>
                <a:latin typeface="Calibri" panose="020F0502020204030204" pitchFamily="34" charset="0"/>
                <a:ea typeface="Times New Roman" panose="02020603050405020304" pitchFamily="18" charset="0"/>
                <a:cs typeface="Calibri" panose="020F0502020204030204" pitchFamily="34" charset="0"/>
              </a:rPr>
              <a:t>Fig : Tested result</a:t>
            </a:r>
            <a:endParaRPr lang="en-IN" sz="1300" dirty="0"/>
          </a:p>
        </p:txBody>
      </p:sp>
      <p:pic>
        <p:nvPicPr>
          <p:cNvPr id="9" name="Picture 8">
            <a:extLst>
              <a:ext uri="{FF2B5EF4-FFF2-40B4-BE49-F238E27FC236}">
                <a16:creationId xmlns:a16="http://schemas.microsoft.com/office/drawing/2014/main" id="{C6592849-352D-4B41-B797-55C03D2078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4066" y="1151967"/>
            <a:ext cx="2591504" cy="4312345"/>
          </a:xfrm>
          <a:prstGeom prst="rect">
            <a:avLst/>
          </a:prstGeom>
          <a:noFill/>
          <a:ln>
            <a:noFill/>
          </a:ln>
        </p:spPr>
      </p:pic>
      <p:pic>
        <p:nvPicPr>
          <p:cNvPr id="10" name="Picture 9">
            <a:extLst>
              <a:ext uri="{FF2B5EF4-FFF2-40B4-BE49-F238E27FC236}">
                <a16:creationId xmlns:a16="http://schemas.microsoft.com/office/drawing/2014/main" id="{6A11A069-109E-4BEC-B915-8B7B8DA255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2928" y="1151967"/>
            <a:ext cx="2590163" cy="4275825"/>
          </a:xfrm>
          <a:prstGeom prst="rect">
            <a:avLst/>
          </a:prstGeom>
          <a:noFill/>
          <a:ln>
            <a:noFill/>
          </a:ln>
        </p:spPr>
      </p:pic>
    </p:spTree>
    <p:extLst>
      <p:ext uri="{BB962C8B-B14F-4D97-AF65-F5344CB8AC3E}">
        <p14:creationId xmlns:p14="http://schemas.microsoft.com/office/powerpoint/2010/main" val="158041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CF334-FAFF-4D62-8C0C-D619995E8B66}"/>
              </a:ext>
            </a:extLst>
          </p:cNvPr>
          <p:cNvSpPr>
            <a:spLocks noGrp="1"/>
          </p:cNvSpPr>
          <p:nvPr>
            <p:ph idx="1"/>
          </p:nvPr>
        </p:nvSpPr>
        <p:spPr>
          <a:xfrm>
            <a:off x="517586" y="1543956"/>
            <a:ext cx="11266098" cy="4343400"/>
          </a:xfrm>
        </p:spPr>
        <p:txBody>
          <a:bodyPr>
            <a:no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 In the above model the results obtained from the different sensors devices will be  compared   and analysed in detail the values are recorded using the sensors and processed using the microcontroller for emergency send the message to the doctor.</a:t>
            </a:r>
          </a:p>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 The system is low cost ,self-monitoring device and  can be used in remote areas efficiently.</a:t>
            </a:r>
          </a:p>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 A new architecture of IOT health monitring which provides security at the communication link as well as by providing user authentication.</a:t>
            </a:r>
          </a:p>
          <a:p>
            <a:pPr marL="45720" indent="0" algn="just">
              <a:buFont typeface="Wingdings" pitchFamily="2" charset="2"/>
              <a:buChar char="§"/>
            </a:pPr>
            <a:endParaRPr lang="en-IN" sz="2400" dirty="0">
              <a:solidFill>
                <a:schemeClr val="tx1"/>
              </a:solidFill>
              <a:latin typeface="Calibri" panose="020F0502020204030204" pitchFamily="34" charset="0"/>
              <a:cs typeface="Calibri" panose="020F0502020204030204" pitchFamily="34" charset="0"/>
            </a:endParaRPr>
          </a:p>
          <a:p>
            <a:pPr marL="45720" indent="0">
              <a:buNone/>
            </a:pPr>
            <a:endParaRPr lang="en-IN" sz="2800" dirty="0"/>
          </a:p>
        </p:txBody>
      </p:sp>
      <p:sp>
        <p:nvSpPr>
          <p:cNvPr id="5" name="TextBox 4">
            <a:extLst>
              <a:ext uri="{FF2B5EF4-FFF2-40B4-BE49-F238E27FC236}">
                <a16:creationId xmlns:a16="http://schemas.microsoft.com/office/drawing/2014/main" id="{ABB1CD51-CB43-4DBD-8F25-B7021507D09C}"/>
              </a:ext>
            </a:extLst>
          </p:cNvPr>
          <p:cNvSpPr txBox="1"/>
          <p:nvPr/>
        </p:nvSpPr>
        <p:spPr>
          <a:xfrm>
            <a:off x="4478381" y="601312"/>
            <a:ext cx="5540473" cy="584775"/>
          </a:xfrm>
          <a:prstGeom prst="rect">
            <a:avLst/>
          </a:prstGeom>
          <a:noFill/>
        </p:spPr>
        <p:txBody>
          <a:bodyPr wrap="square">
            <a:spAutoFit/>
          </a:bodyPr>
          <a:lstStyle/>
          <a:p>
            <a:r>
              <a:rPr lang="en-US" sz="3100" b="1" dirty="0">
                <a:solidFill>
                  <a:schemeClr val="accent2"/>
                </a:solidFill>
                <a:latin typeface="Calibri" panose="020F0502020204030204" pitchFamily="34" charset="0"/>
                <a:cs typeface="Calibri" panose="020F0502020204030204" pitchFamily="34" charset="0"/>
              </a:rPr>
              <a:t>CONCLUSION</a:t>
            </a:r>
            <a:endParaRPr lang="en-IN" sz="31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389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515" y="237394"/>
            <a:ext cx="11392969" cy="16958489"/>
          </a:xfrm>
          <a:prstGeom prst="rect">
            <a:avLst/>
          </a:prstGeom>
          <a:noFill/>
        </p:spPr>
        <p:txBody>
          <a:bodyPr wrap="square" rtlCol="0">
            <a:spAutoFit/>
          </a:bodyPr>
          <a:lstStyle/>
          <a:p>
            <a:endParaRPr lang="en-US" dirty="0"/>
          </a:p>
          <a:p>
            <a:r>
              <a:rPr lang="en-US" sz="2000" b="1" u="sng" dirty="0">
                <a:latin typeface="Calibri" panose="020F0502020204030204" pitchFamily="34" charset="0"/>
                <a:cs typeface="Calibri" panose="020F0502020204030204" pitchFamily="34" charset="0"/>
              </a:rPr>
              <a:t>References of Papers :</a:t>
            </a:r>
          </a:p>
          <a:p>
            <a:endParaRPr lang="en-US" sz="2000" b="1" u="sng"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000" dirty="0">
                <a:latin typeface="Calibri" panose="020F0502020204030204" pitchFamily="34" charset="0"/>
                <a:cs typeface="Calibri" panose="020F0502020204030204" pitchFamily="34" charset="0"/>
              </a:rPr>
              <a:t> S.ShinyAmalaandDr.S.Mythili “IoT Based Health Care Monitoring System for Rural Pregnant Women “International Journal of Pure and Applied Mathematics Volume 119 No. 152018.</a:t>
            </a: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 Haldorai and A. Ramu, “Security and channel noise management in cognitive radio networks,” Computers &amp; Electrical Engineering, vol. 87, p. 106784, Oct. 2020. doi:10.1016/j.compeleceng.2020.106784</a:t>
            </a: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000" dirty="0">
                <a:latin typeface="Calibri" panose="020F0502020204030204" pitchFamily="34" charset="0"/>
                <a:cs typeface="Calibri" panose="020F0502020204030204" pitchFamily="34" charset="0"/>
              </a:rPr>
              <a:t>A. Haldorai and A. Ramu, “Canonical Correlation Analysis Based Hyper Basis Feedforward Neural Network Classification for Urban Sustainability,” Neural Processing Letters, Aug. 2020. doi:10.1007/ s11063-020-10327-3</a:t>
            </a: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000" dirty="0">
                <a:latin typeface="Calibri" panose="020F0502020204030204" pitchFamily="34" charset="0"/>
                <a:cs typeface="Calibri" panose="020F0502020204030204" pitchFamily="34" charset="0"/>
              </a:rPr>
              <a:t>D. Devikanniga, A. Ramu, and A. Haldorai, “Efficient Diagnosis of Liver Disease using Support Vector Machine Optimized with Crows Search Algorithm,” EAI Endorsed Transactions on Energy Web, p. 164177, Jul. 2018. doi:10.4108/eai.13-7-2018.164177 </a:t>
            </a: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IN" sz="2000" dirty="0">
                <a:latin typeface="Calibri" panose="020F0502020204030204" pitchFamily="34" charset="0"/>
                <a:cs typeface="Calibri" panose="020F0502020204030204" pitchFamily="34" charset="0"/>
              </a:rPr>
              <a:t>Survey on IoT Based Pregnant Women Health Monitoring SystemRajkumar </a:t>
            </a:r>
            <a:r>
              <a:rPr lang="en-IN" sz="2000" dirty="0" err="1">
                <a:latin typeface="Calibri" panose="020F0502020204030204" pitchFamily="34" charset="0"/>
                <a:cs typeface="Calibri" panose="020F0502020204030204" pitchFamily="34" charset="0"/>
              </a:rPr>
              <a:t>Ettiyan</a:t>
            </a:r>
            <a:r>
              <a:rPr lang="en-IN" sz="2000" dirty="0">
                <a:latin typeface="Calibri" panose="020F0502020204030204" pitchFamily="34" charset="0"/>
                <a:cs typeface="Calibri" panose="020F0502020204030204" pitchFamily="34" charset="0"/>
              </a:rPr>
              <a:t> 2020 3rd International Conference on Intelligent Sustainable Systems (ICISS), 1207-1213,2020</a:t>
            </a: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514350" indent="-514350">
              <a:buFont typeface="+mj-lt"/>
              <a:buAutoNum type="romanUcPeriod"/>
            </a:pPr>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 </a:t>
            </a:r>
          </a:p>
          <a:p>
            <a:pPr marL="514350" indent="-514350">
              <a:buFont typeface="+mj-lt"/>
              <a:buAutoNum type="romanUcPeriod"/>
            </a:pPr>
            <a:endParaRPr lang="en-IN" sz="2000" dirty="0">
              <a:latin typeface="Calibri" panose="020F0502020204030204" pitchFamily="34" charset="0"/>
              <a:cs typeface="Calibri" panose="020F0502020204030204" pitchFamily="34" charset="0"/>
            </a:endParaRPr>
          </a:p>
          <a:p>
            <a:pPr marL="514350" indent="-514350">
              <a:buFont typeface="+mj-lt"/>
              <a:buAutoNum type="romanUcPeriod"/>
            </a:pP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pPr marL="514350" indent="-514350">
              <a:buFont typeface="+mj-lt"/>
              <a:buAutoNum type="romanUcPeriod"/>
            </a:pPr>
            <a:endParaRPr lang="en-IN" dirty="0"/>
          </a:p>
          <a:p>
            <a:pPr marL="514350" indent="-514350">
              <a:buFont typeface="+mj-lt"/>
              <a:buAutoNum type="romanUcPeriod"/>
            </a:pPr>
            <a:endParaRPr lang="en-IN" dirty="0"/>
          </a:p>
          <a:p>
            <a:pPr marL="514350" indent="-514350">
              <a:buFont typeface="+mj-lt"/>
              <a:buAutoNum type="romanUcPeriod"/>
            </a:pPr>
            <a:endParaRPr lang="en-IN" dirty="0"/>
          </a:p>
          <a:p>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lvl="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a:p>
            <a:endParaRPr lang="en-IN" dirty="0"/>
          </a:p>
        </p:txBody>
      </p:sp>
      <p:sp>
        <p:nvSpPr>
          <p:cNvPr id="5" name="TextBox 4">
            <a:extLst>
              <a:ext uri="{FF2B5EF4-FFF2-40B4-BE49-F238E27FC236}">
                <a16:creationId xmlns:a16="http://schemas.microsoft.com/office/drawing/2014/main" id="{828D72B7-21FA-4223-A242-4D0B27809DD6}"/>
              </a:ext>
            </a:extLst>
          </p:cNvPr>
          <p:cNvSpPr txBox="1"/>
          <p:nvPr/>
        </p:nvSpPr>
        <p:spPr>
          <a:xfrm>
            <a:off x="4201356" y="86473"/>
            <a:ext cx="6094520" cy="569387"/>
          </a:xfrm>
          <a:prstGeom prst="rect">
            <a:avLst/>
          </a:prstGeom>
          <a:noFill/>
        </p:spPr>
        <p:txBody>
          <a:bodyPr wrap="square">
            <a:spAutoFit/>
          </a:bodyPr>
          <a:lstStyle/>
          <a:p>
            <a:r>
              <a:rPr lang="en-US" sz="3100" b="1" dirty="0">
                <a:solidFill>
                  <a:schemeClr val="accent1"/>
                </a:solidFill>
                <a:latin typeface="Calibri" panose="020F0502020204030204" pitchFamily="34" charset="0"/>
                <a:cs typeface="Calibri" panose="020F0502020204030204" pitchFamily="34" charset="0"/>
              </a:rPr>
              <a:t>REFERENCES</a:t>
            </a:r>
            <a:endParaRPr lang="en-IN" sz="31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037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491" y="209005"/>
            <a:ext cx="4611190" cy="796835"/>
          </a:xfrm>
        </p:spPr>
        <p:txBody>
          <a:bodyPr>
            <a:normAutofit fontScale="90000"/>
          </a:bodyPr>
          <a:lstStyle/>
          <a:p>
            <a:br>
              <a:rPr lang="en-IN" dirty="0"/>
            </a:br>
            <a:endParaRPr lang="en-IN" dirty="0"/>
          </a:p>
        </p:txBody>
      </p:sp>
      <p:sp>
        <p:nvSpPr>
          <p:cNvPr id="3" name="Content Placeholder 2"/>
          <p:cNvSpPr>
            <a:spLocks noGrp="1"/>
          </p:cNvSpPr>
          <p:nvPr>
            <p:ph idx="1"/>
          </p:nvPr>
        </p:nvSpPr>
        <p:spPr>
          <a:xfrm>
            <a:off x="4909351" y="209004"/>
            <a:ext cx="6027939" cy="5934343"/>
          </a:xfrm>
        </p:spPr>
        <p:txBody>
          <a:bodyPr>
            <a:noAutofit/>
          </a:bodyPr>
          <a:lstStyle/>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Introduction</a:t>
            </a:r>
          </a:p>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Literature Survey</a:t>
            </a:r>
          </a:p>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Existing System</a:t>
            </a:r>
          </a:p>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Problem Statement</a:t>
            </a:r>
          </a:p>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Proposed Solution</a:t>
            </a:r>
          </a:p>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Proposed Objectives</a:t>
            </a:r>
          </a:p>
          <a:p>
            <a:pPr algn="just">
              <a:buFont typeface="Wingdings" panose="05000000000000000000" pitchFamily="2" charset="2"/>
              <a:buChar char="v"/>
            </a:pPr>
            <a:r>
              <a:rPr lang="en-US" dirty="0">
                <a:solidFill>
                  <a:srgbClr val="7030A0"/>
                </a:solidFill>
                <a:latin typeface="Calibri" panose="020F0502020204030204" pitchFamily="34" charset="0"/>
                <a:cs typeface="Calibri" panose="020F0502020204030204" pitchFamily="34" charset="0"/>
              </a:rPr>
              <a:t>System Methodology</a:t>
            </a:r>
          </a:p>
          <a:p>
            <a:pPr algn="just">
              <a:buFont typeface="Wingdings" panose="05000000000000000000" pitchFamily="2" charset="2"/>
              <a:buChar char="v"/>
            </a:pPr>
            <a:r>
              <a:rPr lang="en-IN" dirty="0">
                <a:solidFill>
                  <a:srgbClr val="7030A0"/>
                </a:solidFill>
                <a:latin typeface="Calibri" panose="020F0502020204030204" pitchFamily="34" charset="0"/>
                <a:cs typeface="Calibri" panose="020F0502020204030204" pitchFamily="34" charset="0"/>
              </a:rPr>
              <a:t>System Requirements</a:t>
            </a:r>
          </a:p>
          <a:p>
            <a:pPr algn="just">
              <a:buFont typeface="Wingdings" panose="05000000000000000000" pitchFamily="2" charset="2"/>
              <a:buChar char="v"/>
            </a:pPr>
            <a:r>
              <a:rPr lang="en-IN" dirty="0">
                <a:solidFill>
                  <a:srgbClr val="7030A0"/>
                </a:solidFill>
                <a:latin typeface="Calibri" panose="020F0502020204030204" pitchFamily="34" charset="0"/>
                <a:cs typeface="Calibri" panose="020F0502020204030204" pitchFamily="34" charset="0"/>
              </a:rPr>
              <a:t>Implementation</a:t>
            </a:r>
          </a:p>
          <a:p>
            <a:pPr algn="just">
              <a:buFont typeface="Wingdings" panose="05000000000000000000" pitchFamily="2" charset="2"/>
              <a:buChar char="v"/>
            </a:pPr>
            <a:r>
              <a:rPr lang="en-IN" dirty="0">
                <a:solidFill>
                  <a:srgbClr val="7030A0"/>
                </a:solidFill>
                <a:latin typeface="Calibri" panose="020F0502020204030204" pitchFamily="34" charset="0"/>
                <a:cs typeface="Calibri" panose="020F0502020204030204" pitchFamily="34" charset="0"/>
              </a:rPr>
              <a:t>Result and Discussion</a:t>
            </a:r>
          </a:p>
          <a:p>
            <a:pPr algn="just">
              <a:buFont typeface="Wingdings" panose="05000000000000000000" pitchFamily="2" charset="2"/>
              <a:buChar char="v"/>
            </a:pPr>
            <a:r>
              <a:rPr lang="en-IN" dirty="0">
                <a:solidFill>
                  <a:srgbClr val="7030A0"/>
                </a:solidFill>
                <a:latin typeface="Calibri" panose="020F0502020204030204" pitchFamily="34" charset="0"/>
                <a:cs typeface="Calibri" panose="020F0502020204030204" pitchFamily="34" charset="0"/>
              </a:rPr>
              <a:t>Conclusion</a:t>
            </a:r>
          </a:p>
          <a:p>
            <a:pPr algn="just">
              <a:buFont typeface="Wingdings" panose="05000000000000000000" pitchFamily="2" charset="2"/>
              <a:buChar char="v"/>
            </a:pPr>
            <a:r>
              <a:rPr lang="en-IN" dirty="0">
                <a:solidFill>
                  <a:srgbClr val="7030A0"/>
                </a:solidFill>
                <a:latin typeface="Calibri" panose="020F0502020204030204" pitchFamily="34" charset="0"/>
                <a:cs typeface="Calibri" panose="020F0502020204030204" pitchFamily="34" charset="0"/>
              </a:rPr>
              <a:t>References</a:t>
            </a:r>
          </a:p>
        </p:txBody>
      </p:sp>
      <p:sp>
        <p:nvSpPr>
          <p:cNvPr id="5" name="Rectangle 4">
            <a:extLst>
              <a:ext uri="{FF2B5EF4-FFF2-40B4-BE49-F238E27FC236}">
                <a16:creationId xmlns:a16="http://schemas.microsoft.com/office/drawing/2014/main" id="{A5010849-1BC3-48A0-9524-3847175F4AD1}"/>
              </a:ext>
            </a:extLst>
          </p:cNvPr>
          <p:cNvSpPr/>
          <p:nvPr/>
        </p:nvSpPr>
        <p:spPr>
          <a:xfrm>
            <a:off x="472914" y="2469825"/>
            <a:ext cx="3578086" cy="659296"/>
          </a:xfrm>
          <a:prstGeom prst="rect">
            <a:avLst/>
          </a:prstGeom>
          <a:ln>
            <a:solidFill>
              <a:schemeClr val="accent1"/>
            </a:solidFill>
          </a:ln>
          <a:effectLst>
            <a:glow rad="63500">
              <a:schemeClr val="accent1">
                <a:satMod val="175000"/>
                <a:alpha val="40000"/>
              </a:schemeClr>
            </a:glo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solidFill>
                  <a:srgbClr val="002060"/>
                </a:solidFill>
                <a:latin typeface="Calibri" panose="020F0502020204030204" pitchFamily="34" charset="0"/>
                <a:cs typeface="Calibri" panose="020F0502020204030204" pitchFamily="34" charset="0"/>
              </a:rPr>
              <a:t>CONTENTS</a:t>
            </a:r>
            <a:endParaRPr lang="en-IN" sz="3600" b="1" dirty="0">
              <a:solidFill>
                <a:srgbClr val="002060"/>
              </a:solidFill>
            </a:endParaRPr>
          </a:p>
        </p:txBody>
      </p:sp>
    </p:spTree>
    <p:extLst>
      <p:ext uri="{BB962C8B-B14F-4D97-AF65-F5344CB8AC3E}">
        <p14:creationId xmlns:p14="http://schemas.microsoft.com/office/powerpoint/2010/main" val="1900182403"/>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88271" y="248575"/>
            <a:ext cx="10729045" cy="5832629"/>
          </a:xfrm>
        </p:spPr>
        <p:txBody>
          <a:bodyPr>
            <a:normAutofit fontScale="25000" lnSpcReduction="20000"/>
          </a:bodyPr>
          <a:lstStyle/>
          <a:p>
            <a:pPr marL="342900" indent="-342900">
              <a:buFont typeface="Wingdings" panose="05000000000000000000" pitchFamily="2" charset="2"/>
              <a:buChar char="Ø"/>
            </a:pPr>
            <a:r>
              <a:rPr lang="en-IN" sz="8000" dirty="0">
                <a:latin typeface="Calibri" panose="020F0502020204030204" pitchFamily="34" charset="0"/>
                <a:cs typeface="Calibri" panose="020F0502020204030204" pitchFamily="34" charset="0"/>
              </a:rPr>
              <a:t>Anandakumar and K. Umamaheswari, “Supervised machine learning techniques in cognitive radio   networks during cooperative spectrum handovers,” Cluster Computing, vol. 20, no. 2, pp. 1505- 1515, Mar. 2017</a:t>
            </a:r>
          </a:p>
          <a:p>
            <a:pPr marL="342900" indent="-342900">
              <a:buFont typeface="Wingdings" panose="05000000000000000000" pitchFamily="2" charset="2"/>
              <a:buChar char="Ø"/>
            </a:pPr>
            <a:r>
              <a:rPr lang="en-IN" sz="8000" dirty="0">
                <a:latin typeface="Calibri" panose="020F0502020204030204" pitchFamily="34" charset="0"/>
                <a:cs typeface="Calibri" panose="020F0502020204030204" pitchFamily="34" charset="0"/>
              </a:rPr>
              <a:t>H. Anandakumar and K. Umamaheswari, “A bio-inspired swarm intelligence technique for social aware cognitive radio handovers,” Computers &amp; Electrical Engineering, vol. 71, pp. 925-937, Oct. 2018. doi:10.1016/j.compeleceng.2017.09.016 </a:t>
            </a: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8000" dirty="0">
                <a:latin typeface="Calibri" panose="020F0502020204030204" pitchFamily="34" charset="0"/>
                <a:cs typeface="Calibri" panose="020F0502020204030204" pitchFamily="34" charset="0"/>
              </a:rPr>
              <a:t>R. Arulmurugan and H. Anandakumar, “Early Detection of Lung Cancer Using Wavelet Feature Descriptor and Feed Forward Back Propagation Neural Networks Classifier,” Lecture Notes in Computational Vision and Biomechanics, pp. 103-110, 2018. doi:10.1007/978-3-319-71767-8_9 </a:t>
            </a: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8000" dirty="0">
                <a:latin typeface="Calibri" panose="020F0502020204030204" pitchFamily="34" charset="0"/>
                <a:cs typeface="Calibri" panose="020F0502020204030204" pitchFamily="34" charset="0"/>
              </a:rPr>
              <a:t>Design of a fog computing, blockchain and IoT- based continuous glucose monitoring system for crowdsourcing mHealth Tiago M Fernández- Caramés, Paula Fraga- Lamas Multidisciplinary Digital Publishing Institute Proceedings 4 (1), 37,2018. </a:t>
            </a: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8000" dirty="0">
                <a:latin typeface="Calibri" panose="020F0502020204030204" pitchFamily="34" charset="0"/>
                <a:cs typeface="Calibri" panose="020F0502020204030204" pitchFamily="34" charset="0"/>
              </a:rPr>
              <a:t>Human vital physiological parameters monitoring: A wireless body area technology based Internet of thingsAliyu Ahmed, Ajao Adewale Lukman, Agajo James, Olaniy Olayemi Mikail, Buhari Ugbede Umar, Emmanuel SamuelJurnal Teknologi dan Sistem Komputer 6 (3), 115-121,2018</a:t>
            </a: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8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200" dirty="0">
              <a:latin typeface="Calibri" panose="020F0502020204030204" pitchFamily="34" charset="0"/>
              <a:cs typeface="Calibri" panose="020F0502020204030204" pitchFamily="34" charset="0"/>
            </a:endParaRPr>
          </a:p>
          <a:p>
            <a:pPr marL="400050" indent="-400050">
              <a:buAutoNum type="romanUcPeriod"/>
            </a:pPr>
            <a:endParaRPr lang="en-IN" sz="2200" dirty="0">
              <a:latin typeface="Calibri" panose="020F0502020204030204" pitchFamily="34" charset="0"/>
              <a:cs typeface="Calibri" panose="020F0502020204030204" pitchFamily="34" charset="0"/>
            </a:endParaRPr>
          </a:p>
          <a:p>
            <a:pPr marL="400050" indent="-400050">
              <a:buAutoNum type="romanUcPeriod"/>
            </a:pPr>
            <a:r>
              <a:rPr lang="en-IN" sz="2200" dirty="0">
                <a:latin typeface="Calibri" panose="020F0502020204030204" pitchFamily="34" charset="0"/>
                <a:cs typeface="Calibri" panose="020F0502020204030204" pitchFamily="34" charset="0"/>
              </a:rPr>
              <a:t>.</a:t>
            </a:r>
          </a:p>
          <a:p>
            <a:pPr marL="400050" indent="-400050">
              <a:buFont typeface="Arial" pitchFamily="34" charset="0"/>
              <a:buAutoNum type="romanUcPeriod"/>
            </a:pPr>
            <a:endParaRPr lang="en-IN" sz="2200" dirty="0">
              <a:latin typeface="Calibri" panose="020F0502020204030204" pitchFamily="34" charset="0"/>
              <a:cs typeface="Calibri" panose="020F0502020204030204" pitchFamily="34" charset="0"/>
            </a:endParaRPr>
          </a:p>
          <a:p>
            <a:pPr marL="400050" indent="-400050">
              <a:buFont typeface="Arial" pitchFamily="34" charset="0"/>
              <a:buAutoNum type="romanUcPeriod"/>
            </a:pPr>
            <a:endParaRPr lang="en-IN" sz="2200" dirty="0">
              <a:latin typeface="Calibri" panose="020F0502020204030204" pitchFamily="34" charset="0"/>
              <a:cs typeface="Calibri" panose="020F0502020204030204" pitchFamily="34" charset="0"/>
            </a:endParaRPr>
          </a:p>
          <a:p>
            <a:pPr marL="400050" indent="-400050">
              <a:buAutoNum type="romanUcPeriod"/>
            </a:pPr>
            <a:endParaRPr lang="en-US" sz="2200" b="1" u="sng" dirty="0">
              <a:latin typeface="Calibri" panose="020F0502020204030204" pitchFamily="34" charset="0"/>
              <a:cs typeface="Calibri" panose="020F0502020204030204" pitchFamily="34"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613" y="1817370"/>
            <a:ext cx="8380774" cy="1323439"/>
          </a:xfrm>
          <a:prstGeom prst="rect">
            <a:avLst/>
          </a:prstGeom>
          <a:noFill/>
        </p:spPr>
        <p:txBody>
          <a:bodyPr wrap="square" lIns="91440" tIns="45720" rIns="91440" bIns="45720">
            <a:spAutoFit/>
          </a:bodyPr>
          <a:lstStyle/>
          <a:p>
            <a:pPr algn="ctr"/>
            <a:r>
              <a:rPr lang="en-US" sz="8000" b="1" cap="none" spc="0" dirty="0">
                <a:ln w="22225">
                  <a:solidFill>
                    <a:schemeClr val="tx2"/>
                  </a:solidFill>
                  <a:prstDash val="solid"/>
                </a:ln>
                <a:solidFill>
                  <a:schemeClr val="accent1">
                    <a:lumMod val="40000"/>
                    <a:lumOff val="60000"/>
                  </a:schemeClr>
                </a:solidFill>
                <a:effectLst>
                  <a:glow rad="101600">
                    <a:schemeClr val="accent1">
                      <a:satMod val="175000"/>
                      <a:alpha val="40000"/>
                    </a:schemeClr>
                  </a:glow>
                </a:effectLst>
              </a:rPr>
              <a:t>THANK  YOU….!</a:t>
            </a:r>
          </a:p>
        </p:txBody>
      </p:sp>
    </p:spTree>
    <p:extLst>
      <p:ext uri="{BB962C8B-B14F-4D97-AF65-F5344CB8AC3E}">
        <p14:creationId xmlns:p14="http://schemas.microsoft.com/office/powerpoint/2010/main" val="331246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491" y="209005"/>
            <a:ext cx="4611190" cy="796835"/>
          </a:xfrm>
        </p:spPr>
        <p:txBody>
          <a:bodyPr>
            <a:normAutofit fontScale="90000"/>
          </a:bodyPr>
          <a:lstStyle/>
          <a:p>
            <a:r>
              <a:rPr lang="en-US" b="1" dirty="0">
                <a:solidFill>
                  <a:srgbClr val="7030A0"/>
                </a:solidFill>
                <a:latin typeface="Calibri" panose="020F0502020204030204" pitchFamily="34" charset="0"/>
                <a:cs typeface="Calibri" panose="020F0502020204030204" pitchFamily="34" charset="0"/>
              </a:rPr>
              <a:t>INTRODUCTION</a:t>
            </a:r>
            <a:br>
              <a:rPr lang="en-IN" dirty="0"/>
            </a:br>
            <a:endParaRPr lang="en-IN" dirty="0"/>
          </a:p>
        </p:txBody>
      </p:sp>
      <p:sp>
        <p:nvSpPr>
          <p:cNvPr id="3" name="Content Placeholder 2"/>
          <p:cNvSpPr>
            <a:spLocks noGrp="1"/>
          </p:cNvSpPr>
          <p:nvPr>
            <p:ph idx="1"/>
          </p:nvPr>
        </p:nvSpPr>
        <p:spPr>
          <a:xfrm>
            <a:off x="222069" y="718457"/>
            <a:ext cx="7519259" cy="5826034"/>
          </a:xfrm>
        </p:spPr>
        <p:txBody>
          <a:bodyPr>
            <a:noAutofit/>
          </a:bodyPr>
          <a:lstStyle/>
          <a:p>
            <a:pPr algn="just">
              <a:buFont typeface="Wingdings" pitchFamily="2" charset="2"/>
              <a:buChar char="v"/>
            </a:pPr>
            <a:r>
              <a:rPr lang="en-IN" sz="1800" dirty="0">
                <a:latin typeface="Times New Roman" pitchFamily="18" charset="0"/>
                <a:cs typeface="Times New Roman" pitchFamily="18" charset="0"/>
              </a:rPr>
              <a:t> </a:t>
            </a:r>
            <a:r>
              <a:rPr lang="en-IN" dirty="0">
                <a:latin typeface="Calibri" pitchFamily="34" charset="0"/>
                <a:cs typeface="Calibri" pitchFamily="34" charset="0"/>
              </a:rPr>
              <a:t>Human resources is the backbone of developing and under developed nations. </a:t>
            </a:r>
          </a:p>
          <a:p>
            <a:pPr algn="just">
              <a:buFont typeface="Wingdings" pitchFamily="2" charset="2"/>
              <a:buChar char="v"/>
            </a:pPr>
            <a:r>
              <a:rPr lang="en-IN" dirty="0">
                <a:latin typeface="Calibri" pitchFamily="34" charset="0"/>
                <a:cs typeface="Calibri" pitchFamily="34" charset="0"/>
              </a:rPr>
              <a:t>Due to the unavailability of hospitals In rural areas and longer distance required to travel,people are not really concious about their health,for small injuries and routine checkups.</a:t>
            </a:r>
          </a:p>
          <a:p>
            <a:pPr algn="just">
              <a:buFont typeface="Wingdings" pitchFamily="2" charset="2"/>
              <a:buChar char="v"/>
            </a:pPr>
            <a:r>
              <a:rPr lang="en-IN" dirty="0">
                <a:latin typeface="Calibri" pitchFamily="34" charset="0"/>
                <a:cs typeface="Calibri" pitchFamily="34" charset="0"/>
              </a:rPr>
              <a:t>In the developing countries most of the peoples are lived in the rural areas and medical systems are not amalgamated for sharing information.</a:t>
            </a:r>
          </a:p>
          <a:p>
            <a:pPr algn="just">
              <a:buFont typeface="Wingdings" pitchFamily="2" charset="2"/>
              <a:buChar char="v"/>
            </a:pPr>
            <a:r>
              <a:rPr lang="en-IN" dirty="0">
                <a:latin typeface="Calibri" pitchFamily="34" charset="0"/>
                <a:cs typeface="Calibri" pitchFamily="34" charset="0"/>
              </a:rPr>
              <a:t>The pregnant women’s are unable to do their normal checkups at the starting time of pregnancy time and this cause higher death count in case of newborn and parental in the rural areas as well as in urban also. </a:t>
            </a:r>
          </a:p>
          <a:p>
            <a:pPr algn="just">
              <a:buFont typeface="Wingdings" pitchFamily="2" charset="2"/>
              <a:buChar char="v"/>
            </a:pPr>
            <a:r>
              <a:rPr lang="en-IN" dirty="0">
                <a:latin typeface="Calibri" pitchFamily="34" charset="0"/>
                <a:cs typeface="Calibri" pitchFamily="34" charset="0"/>
              </a:rPr>
              <a:t>Due to this situation, the women’s are facing an immense medical issues. Accelerometer sensor is designed to measure the count of kicks/force by unborn child and it is transfer into the ARDUINO UNO controller. </a:t>
            </a:r>
          </a:p>
        </p:txBody>
      </p:sp>
      <p:pic>
        <p:nvPicPr>
          <p:cNvPr id="11" name="Picture 10">
            <a:extLst>
              <a:ext uri="{FF2B5EF4-FFF2-40B4-BE49-F238E27FC236}">
                <a16:creationId xmlns:a16="http://schemas.microsoft.com/office/drawing/2014/main" id="{C3013697-6037-4CDC-8DD2-CFDAEF6EB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738" y="1775534"/>
            <a:ext cx="3882829" cy="3453413"/>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1" y="0"/>
            <a:ext cx="11867647" cy="6178858"/>
          </a:xfrm>
        </p:spPr>
        <p:txBody>
          <a:bodyPr>
            <a:noAutofit/>
          </a:bodyPr>
          <a:lstStyle/>
          <a:p>
            <a:r>
              <a:rPr lang="en-IN" dirty="0">
                <a:latin typeface="Calibri" pitchFamily="34" charset="0"/>
                <a:cs typeface="Calibri" pitchFamily="34" charset="0"/>
              </a:rPr>
              <a:t>Motion of the foetal and some important parameters such as Blood pressure, Heartbeat rate, count of unborn child’s kicks and temperature for the women’s are measured using various types of sensors. </a:t>
            </a:r>
          </a:p>
          <a:p>
            <a:r>
              <a:rPr lang="en-IN" dirty="0">
                <a:latin typeface="Calibri" pitchFamily="34" charset="0"/>
                <a:cs typeface="Calibri" pitchFamily="34" charset="0"/>
              </a:rPr>
              <a:t>Every day, approximately 800 women die from preventable causes related to pregnancy and childbirth. 99% of all maternal deaths occur in developing countries.</a:t>
            </a:r>
          </a:p>
          <a:p>
            <a:r>
              <a:rPr lang="en-IN" dirty="0">
                <a:latin typeface="Calibri" pitchFamily="34" charset="0"/>
                <a:cs typeface="Calibri" pitchFamily="34" charset="0"/>
              </a:rPr>
              <a:t>A quarter of world's neonatal deaths (one million) each year take place in India, mostly at home (65.4% of all births and 75.3% of births in rural areas occur at home).</a:t>
            </a:r>
          </a:p>
          <a:p>
            <a:r>
              <a:rPr lang="en-IN" dirty="0">
                <a:latin typeface="Calibri" pitchFamily="34" charset="0"/>
                <a:cs typeface="Calibri" pitchFamily="34" charset="0"/>
              </a:rPr>
              <a:t> Issues of availability and accessibility of maternal and child health care and nutritional programs are important in this context. </a:t>
            </a:r>
          </a:p>
          <a:p>
            <a:r>
              <a:rPr lang="en-IN" dirty="0">
                <a:latin typeface="Calibri" pitchFamily="34" charset="0"/>
                <a:cs typeface="Calibri" pitchFamily="34" charset="0"/>
              </a:rPr>
              <a:t>Though India has made an appreciable progress in improving the overall health status of its population but it is far from satisfaction. </a:t>
            </a:r>
          </a:p>
          <a:p>
            <a:r>
              <a:rPr lang="en-IN" dirty="0">
                <a:latin typeface="Calibri" pitchFamily="34" charset="0"/>
                <a:cs typeface="Calibri" pitchFamily="34" charset="0"/>
              </a:rPr>
              <a:t>The pace of decline of infant and child mortality on one hand and maternal mortality on the other hand has been quite low. </a:t>
            </a:r>
          </a:p>
          <a:p>
            <a:r>
              <a:rPr lang="en-IN" dirty="0">
                <a:latin typeface="Calibri" pitchFamily="34" charset="0"/>
                <a:cs typeface="Calibri" pitchFamily="34" charset="0"/>
              </a:rPr>
              <a:t>Improved utilization and access of health care facilities are often interrelated with distance, socioeconomic condition and literacy levels of women.  </a:t>
            </a:r>
          </a:p>
          <a:p>
            <a:r>
              <a:rPr lang="en-IN" dirty="0">
                <a:latin typeface="Calibri" pitchFamily="34" charset="0"/>
                <a:cs typeface="Calibri" pitchFamily="34" charset="0"/>
              </a:rPr>
              <a:t>Awareness of and access to a health care center, equipped with modern maternity facilities has a significant positive impact on the health-seeking behavior and pregnancy outcome of rural women. Lack of knowledge thus is a cause of high maternal mortality rate among the women.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9757"/>
            <a:ext cx="9509760" cy="655608"/>
          </a:xfrm>
        </p:spPr>
        <p:txBody>
          <a:bodyPr>
            <a:normAutofit/>
          </a:bodyPr>
          <a:lstStyle/>
          <a:p>
            <a:r>
              <a:rPr lang="en-US" sz="3100" b="1" dirty="0">
                <a:solidFill>
                  <a:schemeClr val="accent1"/>
                </a:solidFill>
                <a:latin typeface="Calibri" panose="020F0502020204030204" pitchFamily="34" charset="0"/>
                <a:cs typeface="Calibri" panose="020F0502020204030204" pitchFamily="34" charset="0"/>
              </a:rPr>
              <a:t>                             LITERATURE SURVEY</a:t>
            </a:r>
            <a:endParaRPr lang="en-IN" sz="3100" b="1" dirty="0">
              <a:solidFill>
                <a:schemeClr val="accent1"/>
              </a:solidFill>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237308" y="856314"/>
            <a:ext cx="11717383" cy="5708469"/>
          </a:xfrm>
        </p:spPr>
        <p:txBody>
          <a:bodyPr>
            <a:noAutofit/>
          </a:bodyPr>
          <a:lstStyle/>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endParaRPr lang="en-IN" dirty="0">
              <a:latin typeface="Calibri" pitchFamily="34" charset="0"/>
              <a:cs typeface="Calibri" pitchFamily="34" charset="0"/>
            </a:endParaRPr>
          </a:p>
          <a:p>
            <a:pPr marL="45720" indent="0" algn="just">
              <a:buNone/>
            </a:pPr>
            <a:r>
              <a:rPr lang="en-IN" dirty="0">
                <a:latin typeface="Calibri" pitchFamily="34" charset="0"/>
                <a:cs typeface="Calibri" pitchFamily="34" charset="0"/>
              </a:rPr>
              <a:t>“IoT Based Health Care Monitoring System for Rural Pregnant Women” by </a:t>
            </a:r>
            <a:r>
              <a:rPr lang="en-IN" dirty="0" err="1">
                <a:latin typeface="Calibri" pitchFamily="34" charset="0"/>
                <a:cs typeface="Calibri" pitchFamily="34" charset="0"/>
              </a:rPr>
              <a:t>S.ShinyAmalaandDr.S.Mythili</a:t>
            </a:r>
            <a:r>
              <a:rPr lang="en-IN" dirty="0">
                <a:latin typeface="Calibri" pitchFamily="34" charset="0"/>
                <a:cs typeface="Calibri" pitchFamily="34" charset="0"/>
              </a:rPr>
              <a:t>: In this proposed system analyze about detail survey on pregnant women health monitoring. They give multiple information about IOT technology.[1] </a:t>
            </a:r>
          </a:p>
          <a:p>
            <a:pPr algn="just"/>
            <a:r>
              <a:rPr lang="en-IN" dirty="0">
                <a:latin typeface="Calibri" pitchFamily="34" charset="0"/>
                <a:cs typeface="Calibri" pitchFamily="34" charset="0"/>
              </a:rPr>
              <a:t>“Security and channel noise management in cognitive radio networks” by A. Haldorai and A. Ramu: In this papers related to monitoring the Pregnant women health from rural areas by using </a:t>
            </a:r>
            <a:r>
              <a:rPr lang="en-IN" dirty="0" err="1">
                <a:latin typeface="Calibri" pitchFamily="34" charset="0"/>
                <a:cs typeface="Calibri" pitchFamily="34" charset="0"/>
              </a:rPr>
              <a:t>iot</a:t>
            </a:r>
            <a:r>
              <a:rPr lang="en-IN" dirty="0">
                <a:latin typeface="Calibri" pitchFamily="34" charset="0"/>
                <a:cs typeface="Calibri" pitchFamily="34" charset="0"/>
              </a:rPr>
              <a:t> technology. The sensors that sensed like heartbeat, temperature and blood pressure with the help of microcontroller and output of the sensors are viewed on smart phone through </a:t>
            </a:r>
            <a:r>
              <a:rPr lang="en-IN" dirty="0" err="1">
                <a:latin typeface="Calibri" pitchFamily="34" charset="0"/>
                <a:cs typeface="Calibri" pitchFamily="34" charset="0"/>
              </a:rPr>
              <a:t>iot</a:t>
            </a:r>
            <a:r>
              <a:rPr lang="en-IN" dirty="0">
                <a:latin typeface="Calibri" pitchFamily="34" charset="0"/>
                <a:cs typeface="Calibri" pitchFamily="34" charset="0"/>
              </a:rPr>
              <a:t> interface. They proposed smart health care monitoring for pregnant women. [2] </a:t>
            </a:r>
          </a:p>
          <a:p>
            <a:pPr algn="just"/>
            <a:r>
              <a:rPr lang="en-IN" dirty="0">
                <a:latin typeface="Calibri" pitchFamily="34" charset="0"/>
                <a:cs typeface="Calibri" pitchFamily="34" charset="0"/>
              </a:rPr>
              <a:t>“Canonical Correlation Analysis Based Hyper Basis Feed forward Neural Network Classification for Urban Sustainability” by A. Haldorai and A. Ramu :  In this proposed system they use IOT CGM based technology which helps to collect the information about the diabetes. It is commonly known as diabetes mellitus. The glucose levels can be measured with the help of CGM. Then it viewed on health application. [3] </a:t>
            </a:r>
          </a:p>
          <a:p>
            <a:pPr algn="just"/>
            <a:r>
              <a:rPr lang="en-IN" dirty="0">
                <a:latin typeface="Calibri" pitchFamily="34" charset="0"/>
                <a:cs typeface="Calibri" pitchFamily="34" charset="0"/>
              </a:rPr>
              <a:t>“Efficient Diagnosis of Liver Disease using Support Vector Machine Optimized with Crows Search Algorithm” by D. Devikanniga, A. Ramu, and A. Haldorai :  They suggested a baby application text. Their policy involves sending a message to pregnant women in order to encourage health and disease prevention within the target audience. They discovered that the application has potential. Heartbeat and temperature sensors for remote monitoring are managed using </a:t>
            </a:r>
            <a:r>
              <a:rPr lang="en-IN" dirty="0" err="1">
                <a:latin typeface="Calibri" pitchFamily="34" charset="0"/>
                <a:cs typeface="Calibri" pitchFamily="34" charset="0"/>
              </a:rPr>
              <a:t>Arduino</a:t>
            </a:r>
            <a:r>
              <a:rPr lang="en-IN" dirty="0">
                <a:latin typeface="Calibri" pitchFamily="34" charset="0"/>
                <a:cs typeface="Calibri" pitchFamily="34" charset="0"/>
              </a:rPr>
              <a:t> and a processing unit in this paper. Bluetooth is used for contact and tracking of mobile apps. These assist us in keeping track of our vital signs such as body temperature, blood pressure, and heart rate. [4]</a:t>
            </a:r>
          </a:p>
        </p:txBody>
      </p:sp>
      <p:graphicFrame>
        <p:nvGraphicFramePr>
          <p:cNvPr id="3" name="Table 4">
            <a:extLst>
              <a:ext uri="{FF2B5EF4-FFF2-40B4-BE49-F238E27FC236}">
                <a16:creationId xmlns:a16="http://schemas.microsoft.com/office/drawing/2014/main" id="{A955FE68-148C-42F5-91D0-85326AEBC320}"/>
              </a:ext>
            </a:extLst>
          </p:cNvPr>
          <p:cNvGraphicFramePr>
            <a:graphicFrameLocks noGrp="1"/>
          </p:cNvGraphicFramePr>
          <p:nvPr>
            <p:extLst>
              <p:ext uri="{D42A27DB-BD31-4B8C-83A1-F6EECF244321}">
                <p14:modId xmlns:p14="http://schemas.microsoft.com/office/powerpoint/2010/main" val="3973799942"/>
              </p:ext>
            </p:extLst>
          </p:nvPr>
        </p:nvGraphicFramePr>
        <p:xfrm>
          <a:off x="399495" y="615851"/>
          <a:ext cx="11397162" cy="5650572"/>
        </p:xfrm>
        <a:graphic>
          <a:graphicData uri="http://schemas.openxmlformats.org/drawingml/2006/table">
            <a:tbl>
              <a:tblPr firstRow="1" bandRow="1">
                <a:tableStyleId>{69C7853C-536D-4A76-A0AE-DD22124D55A5}</a:tableStyleId>
              </a:tblPr>
              <a:tblGrid>
                <a:gridCol w="1122565">
                  <a:extLst>
                    <a:ext uri="{9D8B030D-6E8A-4147-A177-3AD203B41FA5}">
                      <a16:colId xmlns:a16="http://schemas.microsoft.com/office/drawing/2014/main" val="3998943390"/>
                    </a:ext>
                  </a:extLst>
                </a:gridCol>
                <a:gridCol w="4178416">
                  <a:extLst>
                    <a:ext uri="{9D8B030D-6E8A-4147-A177-3AD203B41FA5}">
                      <a16:colId xmlns:a16="http://schemas.microsoft.com/office/drawing/2014/main" val="1705704205"/>
                    </a:ext>
                  </a:extLst>
                </a:gridCol>
                <a:gridCol w="3404577">
                  <a:extLst>
                    <a:ext uri="{9D8B030D-6E8A-4147-A177-3AD203B41FA5}">
                      <a16:colId xmlns:a16="http://schemas.microsoft.com/office/drawing/2014/main" val="879387697"/>
                    </a:ext>
                  </a:extLst>
                </a:gridCol>
                <a:gridCol w="2691604">
                  <a:extLst>
                    <a:ext uri="{9D8B030D-6E8A-4147-A177-3AD203B41FA5}">
                      <a16:colId xmlns:a16="http://schemas.microsoft.com/office/drawing/2014/main" val="3728171461"/>
                    </a:ext>
                  </a:extLst>
                </a:gridCol>
              </a:tblGrid>
              <a:tr h="690348">
                <a:tc>
                  <a:txBody>
                    <a:bodyPr/>
                    <a:lstStyle/>
                    <a:p>
                      <a:pPr algn="ctr"/>
                      <a:r>
                        <a:rPr lang="en-IN" dirty="0"/>
                        <a:t>SI NO</a:t>
                      </a:r>
                    </a:p>
                  </a:txBody>
                  <a:tcPr/>
                </a:tc>
                <a:tc>
                  <a:txBody>
                    <a:bodyPr/>
                    <a:lstStyle/>
                    <a:p>
                      <a:pPr algn="ctr"/>
                      <a:r>
                        <a:rPr lang="en-IN" dirty="0"/>
                        <a:t>TITLE</a:t>
                      </a:r>
                    </a:p>
                  </a:txBody>
                  <a:tcPr/>
                </a:tc>
                <a:tc>
                  <a:txBody>
                    <a:bodyPr/>
                    <a:lstStyle/>
                    <a:p>
                      <a:pPr algn="ctr"/>
                      <a:r>
                        <a:rPr lang="en-IN" dirty="0"/>
                        <a:t> CONTRIBUTION</a:t>
                      </a:r>
                    </a:p>
                  </a:txBody>
                  <a:tcPr/>
                </a:tc>
                <a:tc>
                  <a:txBody>
                    <a:bodyPr/>
                    <a:lstStyle/>
                    <a:p>
                      <a:pPr algn="ctr"/>
                      <a:r>
                        <a:rPr lang="en-IN" dirty="0"/>
                        <a:t>          REMARKS</a:t>
                      </a:r>
                    </a:p>
                  </a:txBody>
                  <a:tcPr/>
                </a:tc>
                <a:extLst>
                  <a:ext uri="{0D108BD9-81ED-4DB2-BD59-A6C34878D82A}">
                    <a16:rowId xmlns:a16="http://schemas.microsoft.com/office/drawing/2014/main" val="1499532640"/>
                  </a:ext>
                </a:extLst>
              </a:tr>
              <a:tr h="956254">
                <a:tc>
                  <a:txBody>
                    <a:bodyPr/>
                    <a:lstStyle/>
                    <a:p>
                      <a:pPr algn="l"/>
                      <a:r>
                        <a:rPr lang="en-IN" sz="2000" dirty="0">
                          <a:latin typeface="Calibri" panose="020F0502020204030204" pitchFamily="34" charset="0"/>
                          <a:cs typeface="Calibri" panose="020F0502020204030204" pitchFamily="34" charset="0"/>
                        </a:rPr>
                        <a:t>     1</a:t>
                      </a:r>
                    </a:p>
                  </a:txBody>
                  <a:tcPr/>
                </a:tc>
                <a:tc>
                  <a:txBody>
                    <a:bodyPr/>
                    <a:lstStyle/>
                    <a:p>
                      <a:pPr algn="l"/>
                      <a:r>
                        <a:rPr lang="en-IN" sz="2000" dirty="0">
                          <a:latin typeface="Calibri" panose="020F0502020204030204" pitchFamily="34" charset="0"/>
                          <a:cs typeface="Calibri" panose="020F0502020204030204" pitchFamily="34" charset="0"/>
                        </a:rPr>
                        <a:t>IOT based Health Care Monitoring System for Rural Pregnant Women</a:t>
                      </a:r>
                    </a:p>
                  </a:txBody>
                  <a:tcPr/>
                </a:tc>
                <a:tc>
                  <a:txBody>
                    <a:bodyPr/>
                    <a:lstStyle/>
                    <a:p>
                      <a:pPr algn="l"/>
                      <a:r>
                        <a:rPr lang="en-IN" sz="2000" dirty="0">
                          <a:latin typeface="Calibri" panose="020F0502020204030204" pitchFamily="34" charset="0"/>
                          <a:cs typeface="Calibri" panose="020F0502020204030204" pitchFamily="34" charset="0"/>
                        </a:rPr>
                        <a:t>Analysing of detail Survey on Pregnant Women Health Monitoring.</a:t>
                      </a:r>
                    </a:p>
                  </a:txBody>
                  <a:tcPr/>
                </a:tc>
                <a:tc>
                  <a:txBody>
                    <a:bodyPr/>
                    <a:lstStyle/>
                    <a:p>
                      <a:pPr algn="l"/>
                      <a:r>
                        <a:rPr lang="en-IN" sz="2000" dirty="0">
                          <a:latin typeface="Calibri" panose="020F0502020204030204" pitchFamily="34" charset="0"/>
                          <a:cs typeface="Calibri" panose="020F0502020204030204" pitchFamily="34" charset="0"/>
                        </a:rPr>
                        <a:t>It gives multiple information about IOT technology</a:t>
                      </a:r>
                    </a:p>
                  </a:txBody>
                  <a:tcPr/>
                </a:tc>
                <a:extLst>
                  <a:ext uri="{0D108BD9-81ED-4DB2-BD59-A6C34878D82A}">
                    <a16:rowId xmlns:a16="http://schemas.microsoft.com/office/drawing/2014/main" val="3357834366"/>
                  </a:ext>
                </a:extLst>
              </a:tr>
              <a:tr h="1184177">
                <a:tc>
                  <a:txBody>
                    <a:bodyPr/>
                    <a:lstStyle/>
                    <a:p>
                      <a:pPr algn="l"/>
                      <a:r>
                        <a:rPr lang="en-IN" sz="2000" dirty="0">
                          <a:latin typeface="Calibri" panose="020F0502020204030204" pitchFamily="34" charset="0"/>
                          <a:cs typeface="Calibri" panose="020F0502020204030204" pitchFamily="34" charset="0"/>
                        </a:rPr>
                        <a:t>    2</a:t>
                      </a:r>
                    </a:p>
                  </a:txBody>
                  <a:tcPr/>
                </a:tc>
                <a:tc>
                  <a:txBody>
                    <a:bodyPr/>
                    <a:lstStyle/>
                    <a:p>
                      <a:pPr algn="l"/>
                      <a:r>
                        <a:rPr lang="en-IN" sz="2000" dirty="0">
                          <a:latin typeface="Calibri" panose="020F0502020204030204" pitchFamily="34" charset="0"/>
                          <a:cs typeface="Calibri" panose="020F0502020204030204" pitchFamily="34" charset="0"/>
                        </a:rPr>
                        <a:t>Security channel noise management in cognitive radio networks.</a:t>
                      </a:r>
                    </a:p>
                  </a:txBody>
                  <a:tcPr/>
                </a:tc>
                <a:tc>
                  <a:txBody>
                    <a:bodyPr/>
                    <a:lstStyle/>
                    <a:p>
                      <a:pPr algn="l"/>
                      <a:r>
                        <a:rPr lang="en-IN" sz="2000" dirty="0">
                          <a:latin typeface="Calibri" panose="020F0502020204030204" pitchFamily="34" charset="0"/>
                          <a:cs typeface="Calibri" panose="020F0502020204030204" pitchFamily="34" charset="0"/>
                        </a:rPr>
                        <a:t>We can monitor the pregnant women health from rural areas using IOT technology</a:t>
                      </a:r>
                    </a:p>
                  </a:txBody>
                  <a:tcPr/>
                </a:tc>
                <a:tc>
                  <a:txBody>
                    <a:bodyPr/>
                    <a:lstStyle/>
                    <a:p>
                      <a:pPr algn="l"/>
                      <a:r>
                        <a:rPr lang="en-IN" sz="2000" dirty="0">
                          <a:latin typeface="Calibri" panose="020F0502020204030204" pitchFamily="34" charset="0"/>
                          <a:cs typeface="Calibri" panose="020F0502020204030204" pitchFamily="34" charset="0"/>
                        </a:rPr>
                        <a:t>The proposed smart health care system for pregnant women</a:t>
                      </a:r>
                    </a:p>
                  </a:txBody>
                  <a:tcPr/>
                </a:tc>
                <a:extLst>
                  <a:ext uri="{0D108BD9-81ED-4DB2-BD59-A6C34878D82A}">
                    <a16:rowId xmlns:a16="http://schemas.microsoft.com/office/drawing/2014/main" val="931951090"/>
                  </a:ext>
                </a:extLst>
              </a:tr>
              <a:tr h="1459567">
                <a:tc>
                  <a:txBody>
                    <a:bodyPr/>
                    <a:lstStyle/>
                    <a:p>
                      <a:pPr algn="l"/>
                      <a:r>
                        <a:rPr lang="en-IN" sz="2000" dirty="0">
                          <a:latin typeface="Calibri" panose="020F0502020204030204" pitchFamily="34" charset="0"/>
                          <a:cs typeface="Calibri" panose="020F0502020204030204" pitchFamily="34" charset="0"/>
                        </a:rPr>
                        <a:t>    3</a:t>
                      </a:r>
                    </a:p>
                  </a:txBody>
                  <a:tcPr/>
                </a:tc>
                <a:tc>
                  <a:txBody>
                    <a:bodyPr/>
                    <a:lstStyle/>
                    <a:p>
                      <a:pPr algn="l"/>
                      <a:r>
                        <a:rPr lang="en-IN" sz="2000" dirty="0">
                          <a:latin typeface="Calibri" panose="020F0502020204030204" pitchFamily="34" charset="0"/>
                          <a:cs typeface="Calibri" panose="020F0502020204030204" pitchFamily="34" charset="0"/>
                        </a:rPr>
                        <a:t>Supervised machine learning techniques in cognitive radio networks during cooperative spectrum land overs.</a:t>
                      </a:r>
                    </a:p>
                  </a:txBody>
                  <a:tcPr/>
                </a:tc>
                <a:tc>
                  <a:txBody>
                    <a:bodyPr/>
                    <a:lstStyle/>
                    <a:p>
                      <a:pPr algn="l"/>
                      <a:r>
                        <a:rPr lang="en-IN" sz="2000" dirty="0">
                          <a:latin typeface="Calibri" panose="020F0502020204030204" pitchFamily="34" charset="0"/>
                          <a:cs typeface="Calibri" panose="020F0502020204030204" pitchFamily="34" charset="0"/>
                        </a:rPr>
                        <a:t>They discovered that app related for </a:t>
                      </a:r>
                      <a:r>
                        <a:rPr lang="en-IN" sz="2000" dirty="0" err="1">
                          <a:latin typeface="Calibri" panose="020F0502020204030204" pitchFamily="34" charset="0"/>
                          <a:cs typeface="Calibri" panose="020F0502020204030204" pitchFamily="34" charset="0"/>
                        </a:rPr>
                        <a:t>featal</a:t>
                      </a:r>
                      <a:r>
                        <a:rPr lang="en-IN" sz="2000" dirty="0">
                          <a:latin typeface="Calibri" panose="020F0502020204030204" pitchFamily="34" charset="0"/>
                          <a:cs typeface="Calibri" panose="020F0502020204030204" pitchFamily="34" charset="0"/>
                        </a:rPr>
                        <a:t> care and the mother  has become a valuable source of knowledge.</a:t>
                      </a:r>
                    </a:p>
                  </a:txBody>
                  <a:tcPr/>
                </a:tc>
                <a:tc>
                  <a:txBody>
                    <a:bodyPr/>
                    <a:lstStyle/>
                    <a:p>
                      <a:pPr algn="l"/>
                      <a:r>
                        <a:rPr lang="en-IN" sz="2000" dirty="0">
                          <a:latin typeface="Calibri" panose="020F0502020204030204" pitchFamily="34" charset="0"/>
                          <a:cs typeface="Calibri" panose="020F0502020204030204" pitchFamily="34" charset="0"/>
                        </a:rPr>
                        <a:t>With the help of the apps problems recognition becomes easy. </a:t>
                      </a:r>
                    </a:p>
                  </a:txBody>
                  <a:tcPr/>
                </a:tc>
                <a:extLst>
                  <a:ext uri="{0D108BD9-81ED-4DB2-BD59-A6C34878D82A}">
                    <a16:rowId xmlns:a16="http://schemas.microsoft.com/office/drawing/2014/main" val="1681641316"/>
                  </a:ext>
                </a:extLst>
              </a:tr>
              <a:tr h="1246028">
                <a:tc>
                  <a:txBody>
                    <a:bodyPr/>
                    <a:lstStyle/>
                    <a:p>
                      <a:pPr algn="l"/>
                      <a:r>
                        <a:rPr lang="en-IN" sz="2000" dirty="0">
                          <a:latin typeface="Calibri" panose="020F0502020204030204" pitchFamily="34" charset="0"/>
                          <a:cs typeface="Calibri" panose="020F0502020204030204" pitchFamily="34" charset="0"/>
                        </a:rPr>
                        <a:t>   4</a:t>
                      </a:r>
                    </a:p>
                  </a:txBody>
                  <a:tcPr/>
                </a:tc>
                <a:tc>
                  <a:txBody>
                    <a:bodyPr/>
                    <a:lstStyle/>
                    <a:p>
                      <a:pPr algn="l"/>
                      <a:r>
                        <a:rPr lang="en-IN" sz="2000" dirty="0">
                          <a:latin typeface="Calibri" panose="020F0502020204030204" pitchFamily="34" charset="0"/>
                          <a:cs typeface="Calibri" panose="020F0502020204030204" pitchFamily="34" charset="0"/>
                        </a:rPr>
                        <a:t>Pilot evaluation of the test4baby mobile health program.</a:t>
                      </a:r>
                    </a:p>
                  </a:txBody>
                  <a:tcPr/>
                </a:tc>
                <a:tc>
                  <a:txBody>
                    <a:bodyPr/>
                    <a:lstStyle/>
                    <a:p>
                      <a:pPr algn="l"/>
                      <a:r>
                        <a:rPr lang="en-IN" sz="2000" dirty="0">
                          <a:latin typeface="Calibri" panose="020F0502020204030204" pitchFamily="34" charset="0"/>
                          <a:cs typeface="Calibri" panose="020F0502020204030204" pitchFamily="34" charset="0"/>
                        </a:rPr>
                        <a:t>This system is proposed to monitor the movement of the foetus inside womb of the mother.</a:t>
                      </a:r>
                    </a:p>
                  </a:txBody>
                  <a:tcPr/>
                </a:tc>
                <a:tc>
                  <a:txBody>
                    <a:bodyPr/>
                    <a:lstStyle/>
                    <a:p>
                      <a:pPr algn="l"/>
                      <a:r>
                        <a:rPr lang="en-IN" sz="2000" dirty="0">
                          <a:latin typeface="Calibri" panose="020F0502020204030204" pitchFamily="34" charset="0"/>
                          <a:cs typeface="Calibri" panose="020F0502020204030204" pitchFamily="34" charset="0"/>
                        </a:rPr>
                        <a:t>This technique is used for early detection of foetal health and mother.</a:t>
                      </a:r>
                    </a:p>
                  </a:txBody>
                  <a:tcPr/>
                </a:tc>
                <a:extLst>
                  <a:ext uri="{0D108BD9-81ED-4DB2-BD59-A6C34878D82A}">
                    <a16:rowId xmlns:a16="http://schemas.microsoft.com/office/drawing/2014/main" val="2781344866"/>
                  </a:ext>
                </a:extLst>
              </a:tr>
            </a:tbl>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35009" y="765180"/>
            <a:ext cx="10789919" cy="5327639"/>
          </a:xfrm>
        </p:spPr>
        <p:txBody>
          <a:bodyPr>
            <a:normAutofit/>
          </a:bodyPr>
          <a:lstStyle/>
          <a:p>
            <a:pPr marL="45720" indent="0">
              <a:buNone/>
            </a:pPr>
            <a:r>
              <a:rPr lang="en-IN" dirty="0">
                <a:latin typeface="Calibri" panose="020F0502020204030204" pitchFamily="34" charset="0"/>
                <a:cs typeface="Calibri" panose="020F0502020204030204" pitchFamily="34" charset="0"/>
              </a:rPr>
              <a:t>			</a:t>
            </a:r>
            <a:r>
              <a:rPr lang="en-IN" sz="3200" dirty="0">
                <a:latin typeface="Calibri" panose="020F0502020204030204" pitchFamily="34" charset="0"/>
                <a:cs typeface="Calibri" panose="020F0502020204030204" pitchFamily="34" charset="0"/>
              </a:rPr>
              <a:t>    </a:t>
            </a:r>
            <a:r>
              <a:rPr lang="en-IN" sz="3100" b="1" dirty="0">
                <a:solidFill>
                  <a:schemeClr val="accent1"/>
                </a:solidFill>
                <a:latin typeface="Calibri" panose="020F0502020204030204" pitchFamily="34" charset="0"/>
                <a:cs typeface="Calibri" panose="020F0502020204030204" pitchFamily="34" charset="0"/>
              </a:rPr>
              <a:t>EXISTING SYSTEM</a:t>
            </a:r>
          </a:p>
          <a:p>
            <a:pPr marL="45720" indent="0" algn="just">
              <a:lnSpc>
                <a:spcPct val="100000"/>
              </a:lnSpc>
              <a:buNone/>
            </a:pPr>
            <a:r>
              <a:rPr lang="en-IN" sz="2400" dirty="0">
                <a:latin typeface="Calibri" pitchFamily="34" charset="0"/>
                <a:cs typeface="Calibri" pitchFamily="34" charset="0"/>
              </a:rPr>
              <a:t> </a:t>
            </a:r>
            <a:r>
              <a:rPr lang="en-IN" dirty="0">
                <a:latin typeface="Calibri" pitchFamily="34" charset="0"/>
                <a:cs typeface="Calibri" pitchFamily="34" charset="0"/>
              </a:rPr>
              <a:t>In the existing method ultrasound scan of the pregnant women is performed and along with that some vital signs is measured. The main drawback of the existing system is that the ultrasound scanning is expensive. In order to overcome this an accelerometer sensor is used to measure the kick count of the fetus and the vital parameters such as temperature and heart beat is measured and the aim is to develop a compact assist device for rural pregnant women in order to access the vital signs of maternal and fetus with low cost using recent sensors and internet of things for personalized care.</a:t>
            </a:r>
          </a:p>
          <a:p>
            <a:pPr marL="45720" indent="0">
              <a:buNone/>
            </a:pPr>
            <a:endParaRPr lang="en-IN" b="1" dirty="0">
              <a:solidFill>
                <a:schemeClr val="accent1"/>
              </a:solidFill>
              <a:cs typeface="Calibri" panose="020F0502020204030204" pitchFamily="34" charset="0"/>
            </a:endParaRPr>
          </a:p>
        </p:txBody>
      </p:sp>
    </p:spTree>
    <p:extLst>
      <p:ext uri="{BB962C8B-B14F-4D97-AF65-F5344CB8AC3E}">
        <p14:creationId xmlns:p14="http://schemas.microsoft.com/office/powerpoint/2010/main" val="7566105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4070" y="689113"/>
            <a:ext cx="11476382" cy="5327639"/>
          </a:xfrm>
        </p:spPr>
        <p:txBody>
          <a:bodyPr>
            <a:normAutofit/>
          </a:bodyPr>
          <a:lstStyle/>
          <a:p>
            <a:pPr marL="45720" indent="0">
              <a:buNone/>
            </a:pPr>
            <a:r>
              <a:rPr lang="en-IN" dirty="0">
                <a:latin typeface="Calibri" panose="020F0502020204030204" pitchFamily="34" charset="0"/>
                <a:cs typeface="Calibri" panose="020F0502020204030204" pitchFamily="34" charset="0"/>
              </a:rPr>
              <a:t>			</a:t>
            </a:r>
            <a:r>
              <a:rPr lang="en-IN" sz="3200" dirty="0">
                <a:latin typeface="Calibri" panose="020F0502020204030204" pitchFamily="34" charset="0"/>
                <a:cs typeface="Calibri" panose="020F0502020204030204" pitchFamily="34" charset="0"/>
              </a:rPr>
              <a:t>    </a:t>
            </a:r>
            <a:r>
              <a:rPr lang="en-IN" sz="3100" b="1" dirty="0">
                <a:solidFill>
                  <a:schemeClr val="accent1"/>
                </a:solidFill>
                <a:latin typeface="Calibri" panose="020F0502020204030204" pitchFamily="34" charset="0"/>
                <a:cs typeface="Calibri" panose="020F0502020204030204" pitchFamily="34" charset="0"/>
              </a:rPr>
              <a:t>PROBLEM STATEMENT</a:t>
            </a:r>
          </a:p>
          <a:p>
            <a:pPr indent="0" algn="just">
              <a:lnSpc>
                <a:spcPct val="110000"/>
              </a:lnSpc>
              <a:buNone/>
            </a:pPr>
            <a:r>
              <a:rPr lang="en-US" dirty="0">
                <a:effectLst/>
                <a:latin typeface="Calibri" panose="020F0502020204030204" pitchFamily="34" charset="0"/>
                <a:ea typeface="Times New Roman" panose="02020603050405020304" pitchFamily="18" charset="0"/>
                <a:cs typeface="Calibri" panose="020F0502020204030204" pitchFamily="34" charset="0"/>
              </a:rPr>
              <a:t>In rural areas th</a:t>
            </a:r>
            <a:r>
              <a:rPr lang="en-US" dirty="0">
                <a:latin typeface="Calibri" panose="020F0502020204030204" pitchFamily="34" charset="0"/>
                <a:ea typeface="Times New Roman" panose="02020603050405020304" pitchFamily="18" charset="0"/>
                <a:cs typeface="Calibri" panose="020F0502020204030204" pitchFamily="34" charset="0"/>
              </a:rPr>
              <a:t>ere is</a:t>
            </a:r>
            <a:r>
              <a:rPr lang="en-US" dirty="0">
                <a:effectLst/>
                <a:latin typeface="Calibri" panose="020F0502020204030204" pitchFamily="34" charset="0"/>
                <a:ea typeface="Times New Roman" panose="02020603050405020304" pitchFamily="18" charset="0"/>
                <a:cs typeface="Calibri" panose="020F0502020204030204" pitchFamily="34" charset="0"/>
              </a:rPr>
              <a:t> lack of smart health monitoring system for pregnant women and due to this regular checkups of the pregnant women is difficult and there are lot of deaths happening especially in rural areas.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45720" indent="0">
              <a:buNone/>
            </a:pPr>
            <a:r>
              <a:rPr lang="en-US" sz="2400" dirty="0">
                <a:ea typeface="Times New Roman" panose="02020603050405020304" pitchFamily="18" charset="0"/>
                <a:cs typeface="Calibri" panose="020F0502020204030204" pitchFamily="34" charset="0"/>
              </a:rPr>
              <a:t>		</a:t>
            </a:r>
            <a:r>
              <a:rPr lang="en-US" sz="2400" dirty="0">
                <a:solidFill>
                  <a:schemeClr val="accent1"/>
                </a:solidFill>
                <a:ea typeface="Times New Roman" panose="02020603050405020304" pitchFamily="18" charset="0"/>
                <a:cs typeface="Calibri" panose="020F0502020204030204" pitchFamily="34" charset="0"/>
              </a:rPr>
              <a:t> </a:t>
            </a:r>
            <a:r>
              <a:rPr lang="en-US" sz="3200"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            </a:t>
            </a:r>
          </a:p>
          <a:p>
            <a:pPr marL="45720" indent="0" algn="ctr">
              <a:buNone/>
            </a:pPr>
            <a:r>
              <a:rPr lang="en-IN" sz="3100" b="1" dirty="0">
                <a:solidFill>
                  <a:schemeClr val="accent1"/>
                </a:solidFill>
                <a:latin typeface="Calibri" panose="020F0502020204030204" pitchFamily="34" charset="0"/>
                <a:cs typeface="Calibri" panose="020F0502020204030204" pitchFamily="34" charset="0"/>
              </a:rPr>
              <a:t>PROPOSED</a:t>
            </a:r>
            <a:r>
              <a:rPr lang="en-IN" sz="3100" dirty="0">
                <a:solidFill>
                  <a:schemeClr val="accent1"/>
                </a:solidFill>
                <a:latin typeface="Calibri" panose="020F0502020204030204" pitchFamily="34" charset="0"/>
                <a:cs typeface="Calibri" panose="020F0502020204030204" pitchFamily="34" charset="0"/>
              </a:rPr>
              <a:t> </a:t>
            </a:r>
            <a:r>
              <a:rPr lang="en-IN" sz="3100" b="1" dirty="0">
                <a:solidFill>
                  <a:schemeClr val="accent1"/>
                </a:solidFill>
                <a:latin typeface="Calibri" panose="020F0502020204030204" pitchFamily="34" charset="0"/>
                <a:cs typeface="Calibri" panose="020F0502020204030204" pitchFamily="34" charset="0"/>
              </a:rPr>
              <a:t>SOLUTION</a:t>
            </a:r>
          </a:p>
          <a:p>
            <a:pPr marL="45720" indent="0">
              <a:buNone/>
            </a:pPr>
            <a:r>
              <a:rPr lang="en-US" dirty="0">
                <a:latin typeface="Calibri" panose="020F0502020204030204" pitchFamily="34" charset="0"/>
                <a:cs typeface="Calibri" panose="020F0502020204030204" pitchFamily="34" charset="0"/>
              </a:rPr>
              <a:t>In this system the Arduino  is used to attach with three sensors namely temperature sensor , memes sensor and heart beat sensor. This acts akin to a microcontroller which collects and reads values from the sensor through the physical connection of input and output pins of the board. WiFi module  are attached in this system thus it helps to take reading and display on your mobile. </a:t>
            </a:r>
            <a:endParaRPr lang="en-IN" dirty="0">
              <a:latin typeface="Calibri" panose="020F0502020204030204" pitchFamily="34" charset="0"/>
              <a:cs typeface="Calibri" panose="020F0502020204030204" pitchFamily="34" charset="0"/>
            </a:endParaRPr>
          </a:p>
          <a:p>
            <a:pPr marL="45720" indent="0">
              <a:buNone/>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v"/>
            </a:pP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66105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016" y="438912"/>
            <a:ext cx="5804453" cy="581505"/>
          </a:xfrm>
        </p:spPr>
        <p:txBody>
          <a:bodyPr>
            <a:normAutofit/>
          </a:bodyPr>
          <a:lstStyle/>
          <a:p>
            <a:r>
              <a:rPr lang="en-US" sz="3100" b="1" dirty="0">
                <a:solidFill>
                  <a:schemeClr val="accent1"/>
                </a:solidFill>
                <a:latin typeface="Calibri" panose="020F0502020204030204" pitchFamily="34" charset="0"/>
                <a:cs typeface="Calibri" panose="020F0502020204030204" pitchFamily="34" charset="0"/>
              </a:rPr>
              <a:t>PROPOSED OBJECTIVES</a:t>
            </a:r>
          </a:p>
        </p:txBody>
      </p:sp>
      <p:sp>
        <p:nvSpPr>
          <p:cNvPr id="5" name="Content Placeholder 4"/>
          <p:cNvSpPr>
            <a:spLocks noGrp="1"/>
          </p:cNvSpPr>
          <p:nvPr>
            <p:ph sz="half" idx="2"/>
          </p:nvPr>
        </p:nvSpPr>
        <p:spPr>
          <a:xfrm>
            <a:off x="1046921" y="1020417"/>
            <a:ext cx="10310191" cy="4996335"/>
          </a:xfrm>
        </p:spPr>
        <p:txBody>
          <a:bodyPr/>
          <a:lstStyle/>
          <a:p>
            <a:pPr marL="45720" indent="0">
              <a:buNone/>
            </a:pPr>
            <a:endParaRPr lang="en-IN" sz="1800" dirty="0">
              <a:effectLst/>
              <a:latin typeface="Times New Roman" panose="02020603050405020304" pitchFamily="18" charset="0"/>
              <a:ea typeface="Times New Roman" panose="02020603050405020304" pitchFamily="18" charset="0"/>
            </a:endParaRPr>
          </a:p>
          <a:p>
            <a:pPr marL="45720" indent="0">
              <a:buNone/>
            </a:pPr>
            <a:endParaRPr lang="en-IN" dirty="0"/>
          </a:p>
        </p:txBody>
      </p:sp>
      <p:sp>
        <p:nvSpPr>
          <p:cNvPr id="4" name="Rectangle: Rounded Corners 3">
            <a:extLst>
              <a:ext uri="{FF2B5EF4-FFF2-40B4-BE49-F238E27FC236}">
                <a16:creationId xmlns:a16="http://schemas.microsoft.com/office/drawing/2014/main" id="{6B5F1814-7636-4DC8-91B4-DB7EB53686AB}"/>
              </a:ext>
            </a:extLst>
          </p:cNvPr>
          <p:cNvSpPr/>
          <p:nvPr/>
        </p:nvSpPr>
        <p:spPr>
          <a:xfrm>
            <a:off x="1736035" y="1245704"/>
            <a:ext cx="8362122" cy="267315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1FEA7B9-B49B-48BF-AB06-DB150274F1BF}"/>
              </a:ext>
            </a:extLst>
          </p:cNvPr>
          <p:cNvSpPr txBox="1"/>
          <p:nvPr/>
        </p:nvSpPr>
        <p:spPr>
          <a:xfrm>
            <a:off x="2093843" y="1417983"/>
            <a:ext cx="7818782" cy="2877711"/>
          </a:xfrm>
          <a:prstGeom prst="rect">
            <a:avLst/>
          </a:prstGeom>
          <a:noFill/>
        </p:spPr>
        <p:txBody>
          <a:bodyPr wrap="square" rtlCol="0">
            <a:spAutoFit/>
          </a:bodyPr>
          <a:lstStyle/>
          <a:p>
            <a:pPr marL="342900" lvl="0" indent="-342900" algn="just">
              <a:lnSpc>
                <a:spcPct val="150000"/>
              </a:lnSpc>
              <a:spcAft>
                <a:spcPts val="10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To Develop the hardware model for  detectio</a:t>
            </a:r>
            <a:r>
              <a:rPr lang="en-IN" sz="2000" dirty="0">
                <a:latin typeface="Calibri" panose="020F0502020204030204" pitchFamily="34" charset="0"/>
                <a:ea typeface="Calibri" panose="020F0502020204030204" pitchFamily="34" charset="0"/>
                <a:cs typeface="Calibri" panose="020F0502020204030204" pitchFamily="34" charset="0"/>
              </a:rPr>
              <a:t>n of health problems in pregnancy women.</a:t>
            </a:r>
          </a:p>
          <a:p>
            <a:pPr marL="342900" lvl="0" indent="-342900" algn="just">
              <a:lnSpc>
                <a:spcPct val="150000"/>
              </a:lnSpc>
              <a:spcAft>
                <a:spcPts val="1000"/>
              </a:spcAft>
              <a:buFont typeface="Symbol" panose="05050102010706020507" pitchFamily="18" charset="2"/>
              <a:buChar char=""/>
            </a:pPr>
            <a:r>
              <a:rPr lang="en-IN" sz="2000" dirty="0">
                <a:latin typeface="Calibri" panose="020F0502020204030204" pitchFamily="34" charset="0"/>
                <a:ea typeface="Times New Roman" panose="02020603050405020304" pitchFamily="18" charset="0"/>
                <a:cs typeface="Calibri" panose="020F0502020204030204" pitchFamily="34" charset="0"/>
              </a:rPr>
              <a:t>To develop the apparatus required for and connecting for cloud.</a:t>
            </a:r>
          </a:p>
          <a:p>
            <a:pPr marL="342900" lvl="0" indent="-342900" algn="just">
              <a:lnSpc>
                <a:spcPct val="150000"/>
              </a:lnSpc>
              <a:spcAft>
                <a:spcPts val="1000"/>
              </a:spcAft>
              <a:buFont typeface="Symbol" panose="05050102010706020507" pitchFamily="18" charset="2"/>
              <a:buChar char=""/>
            </a:pPr>
            <a:r>
              <a:rPr lang="en-IN" sz="2000" dirty="0">
                <a:latin typeface="Calibri" panose="020F0502020204030204" pitchFamily="34" charset="0"/>
                <a:ea typeface="Times New Roman" panose="02020603050405020304" pitchFamily="18" charset="0"/>
                <a:cs typeface="Calibri" panose="020F0502020204030204" pitchFamily="34" charset="0"/>
              </a:rPr>
              <a:t>To use the android based UI for interaction with cloud.</a:t>
            </a:r>
            <a:endParaRPr lang="en-US" dirty="0">
              <a:latin typeface="Calibri" panose="020F0502020204030204" pitchFamily="34" charset="0"/>
              <a:ea typeface="Times New Roman" panose="02020603050405020304" pitchFamily="18" charset="0"/>
              <a:cs typeface="Calibri" panose="020F0502020204030204" pitchFamily="34" charset="0"/>
            </a:endParaRPr>
          </a:p>
          <a:p>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093234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5442-7259-4035-AE3C-F2E34A5A72A1}"/>
              </a:ext>
            </a:extLst>
          </p:cNvPr>
          <p:cNvSpPr>
            <a:spLocks noGrp="1"/>
          </p:cNvSpPr>
          <p:nvPr>
            <p:ph type="title"/>
          </p:nvPr>
        </p:nvSpPr>
        <p:spPr>
          <a:xfrm>
            <a:off x="396998" y="276419"/>
            <a:ext cx="8246763" cy="234533"/>
          </a:xfrm>
        </p:spPr>
        <p:txBody>
          <a:bodyPr>
            <a:normAutofit fontScale="90000"/>
          </a:bodyPr>
          <a:lstStyle/>
          <a:p>
            <a:br>
              <a:rPr lang="en-IN" dirty="0"/>
            </a:br>
            <a:br>
              <a:rPr lang="en-IN" dirty="0"/>
            </a:br>
            <a:r>
              <a:rPr lang="en-IN" dirty="0">
                <a:solidFill>
                  <a:schemeClr val="accent1"/>
                </a:solidFill>
                <a:latin typeface="Calibri" panose="020F0502020204030204" pitchFamily="34" charset="0"/>
                <a:cs typeface="Calibri" panose="020F0502020204030204" pitchFamily="34" charset="0"/>
              </a:rPr>
              <a:t>Methodology  diagram</a:t>
            </a:r>
          </a:p>
        </p:txBody>
      </p:sp>
      <p:sp>
        <p:nvSpPr>
          <p:cNvPr id="21" name="Rectangle: Rounded Corners 20">
            <a:extLst>
              <a:ext uri="{FF2B5EF4-FFF2-40B4-BE49-F238E27FC236}">
                <a16:creationId xmlns:a16="http://schemas.microsoft.com/office/drawing/2014/main" id="{7407745B-F421-4EB6-8BF6-912B217DB8C0}"/>
              </a:ext>
            </a:extLst>
          </p:cNvPr>
          <p:cNvSpPr/>
          <p:nvPr/>
        </p:nvSpPr>
        <p:spPr>
          <a:xfrm>
            <a:off x="2219085" y="1464779"/>
            <a:ext cx="1699260" cy="3253740"/>
          </a:xfrm>
          <a:prstGeom prst="roundRect">
            <a:avLst/>
          </a:prstGeom>
          <a:solidFill>
            <a:schemeClr val="accent1">
              <a:lumMod val="60000"/>
              <a:lumOff val="40000"/>
            </a:schemeClr>
          </a:solidFill>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3" name="Rectangle 22">
            <a:extLst>
              <a:ext uri="{FF2B5EF4-FFF2-40B4-BE49-F238E27FC236}">
                <a16:creationId xmlns:a16="http://schemas.microsoft.com/office/drawing/2014/main" id="{6DEECFDC-1C44-4DF5-9FB7-6A5E5245428A}"/>
              </a:ext>
            </a:extLst>
          </p:cNvPr>
          <p:cNvSpPr/>
          <p:nvPr/>
        </p:nvSpPr>
        <p:spPr>
          <a:xfrm>
            <a:off x="2337195" y="1712540"/>
            <a:ext cx="1463040" cy="769620"/>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ctr"/>
            <a:r>
              <a:rPr lang="en-US" sz="1100" dirty="0">
                <a:effectLst/>
                <a:latin typeface="Times New Roman" panose="02020603050405020304" pitchFamily="18" charset="0"/>
                <a:ea typeface="Times New Roman" panose="02020603050405020304" pitchFamily="18" charset="0"/>
              </a:rPr>
              <a:t>HEART RATE</a:t>
            </a:r>
            <a:endParaRPr lang="en-IN" sz="1100" dirty="0">
              <a:effectLst/>
              <a:latin typeface="Times New Roman" panose="02020603050405020304" pitchFamily="18" charset="0"/>
              <a:ea typeface="Times New Roman" panose="02020603050405020304" pitchFamily="18" charset="0"/>
            </a:endParaRPr>
          </a:p>
          <a:p>
            <a:pPr algn="ctr"/>
            <a:r>
              <a:rPr lang="en-US" sz="1100" dirty="0">
                <a:effectLst/>
                <a:latin typeface="Times New Roman" panose="02020603050405020304" pitchFamily="18" charset="0"/>
                <a:ea typeface="Times New Roman" panose="02020603050405020304" pitchFamily="18" charset="0"/>
              </a:rPr>
              <a:t>SENSOR</a:t>
            </a:r>
            <a:endParaRPr lang="en-IN" sz="1100" dirty="0">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C09F3588-A59A-4A4A-A348-79CE30E7CDAE}"/>
              </a:ext>
            </a:extLst>
          </p:cNvPr>
          <p:cNvSpPr/>
          <p:nvPr/>
        </p:nvSpPr>
        <p:spPr>
          <a:xfrm>
            <a:off x="2337195" y="2659380"/>
            <a:ext cx="1463040" cy="769620"/>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ctr"/>
            <a:r>
              <a:rPr lang="en-US" sz="1100" dirty="0">
                <a:latin typeface="Times New Roman" panose="02020603050405020304" pitchFamily="18" charset="0"/>
                <a:ea typeface="Times New Roman" panose="02020603050405020304" pitchFamily="18" charset="0"/>
              </a:rPr>
              <a:t>TEMPERATURE</a:t>
            </a:r>
          </a:p>
          <a:p>
            <a:pPr algn="ctr"/>
            <a:r>
              <a:rPr lang="en-US" sz="1100" dirty="0">
                <a:effectLst/>
                <a:latin typeface="Times New Roman" panose="02020603050405020304" pitchFamily="18" charset="0"/>
                <a:ea typeface="Times New Roman" panose="02020603050405020304" pitchFamily="18" charset="0"/>
              </a:rPr>
              <a:t>SENSOR</a:t>
            </a:r>
            <a:endParaRPr lang="en-IN" sz="1100" dirty="0">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251252E5-D5C7-4CFC-97D4-8FCA05E386DD}"/>
              </a:ext>
            </a:extLst>
          </p:cNvPr>
          <p:cNvSpPr/>
          <p:nvPr/>
        </p:nvSpPr>
        <p:spPr>
          <a:xfrm>
            <a:off x="2344815" y="3685247"/>
            <a:ext cx="1447800" cy="769620"/>
          </a:xfrm>
          <a:prstGeom prst="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1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p>
            <a:pPr algn="ctr"/>
            <a:r>
              <a:rPr lang="en-US" sz="1100">
                <a:effectLst/>
                <a:latin typeface="Times New Roman" panose="02020603050405020304" pitchFamily="18" charset="0"/>
                <a:ea typeface="Times New Roman" panose="02020603050405020304" pitchFamily="18" charset="0"/>
              </a:rPr>
              <a:t>ACCELEROMETER SENSOR</a:t>
            </a:r>
            <a:endParaRPr lang="en-IN" sz="1100">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641FE728-E558-440C-BC6F-858A32FF8D89}"/>
              </a:ext>
            </a:extLst>
          </p:cNvPr>
          <p:cNvSpPr/>
          <p:nvPr/>
        </p:nvSpPr>
        <p:spPr>
          <a:xfrm>
            <a:off x="5185410" y="2634449"/>
            <a:ext cx="1821180" cy="914400"/>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Rectangle: Rounded Corners 27">
            <a:extLst>
              <a:ext uri="{FF2B5EF4-FFF2-40B4-BE49-F238E27FC236}">
                <a16:creationId xmlns:a16="http://schemas.microsoft.com/office/drawing/2014/main" id="{60929C0C-E313-48A5-9BD2-8FBF5E7162BA}"/>
              </a:ext>
            </a:extLst>
          </p:cNvPr>
          <p:cNvSpPr/>
          <p:nvPr/>
        </p:nvSpPr>
        <p:spPr>
          <a:xfrm>
            <a:off x="5490210" y="2924663"/>
            <a:ext cx="1211580" cy="39624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100">
                <a:effectLst/>
                <a:latin typeface="Times New Roman" panose="02020603050405020304" pitchFamily="18" charset="0"/>
                <a:ea typeface="Times New Roman" panose="02020603050405020304" pitchFamily="18" charset="0"/>
              </a:rPr>
              <a:t>ARDUINO</a:t>
            </a:r>
            <a:endParaRPr lang="en-IN" sz="1100">
              <a:effectLst/>
              <a:latin typeface="Times New Roman" panose="02020603050405020304" pitchFamily="18" charset="0"/>
              <a:ea typeface="Times New Roman" panose="02020603050405020304" pitchFamily="18" charset="0"/>
            </a:endParaRPr>
          </a:p>
        </p:txBody>
      </p:sp>
      <p:sp>
        <p:nvSpPr>
          <p:cNvPr id="29" name="Rectangle: Rounded Corners 28">
            <a:extLst>
              <a:ext uri="{FF2B5EF4-FFF2-40B4-BE49-F238E27FC236}">
                <a16:creationId xmlns:a16="http://schemas.microsoft.com/office/drawing/2014/main" id="{5905AB38-F5F9-431B-B9FC-FD743F66FBA9}"/>
              </a:ext>
            </a:extLst>
          </p:cNvPr>
          <p:cNvSpPr/>
          <p:nvPr/>
        </p:nvSpPr>
        <p:spPr>
          <a:xfrm>
            <a:off x="8158245" y="2573489"/>
            <a:ext cx="1348740" cy="1036320"/>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a:effectLst/>
                <a:latin typeface="Times New Roman" panose="02020603050405020304" pitchFamily="18" charset="0"/>
                <a:ea typeface="Times New Roman" panose="02020603050405020304" pitchFamily="18" charset="0"/>
              </a:rPr>
              <a:t>USER INTERFACE</a:t>
            </a:r>
          </a:p>
        </p:txBody>
      </p:sp>
      <p:sp>
        <p:nvSpPr>
          <p:cNvPr id="30" name="Rectangle: Rounded Corners 29">
            <a:extLst>
              <a:ext uri="{FF2B5EF4-FFF2-40B4-BE49-F238E27FC236}">
                <a16:creationId xmlns:a16="http://schemas.microsoft.com/office/drawing/2014/main" id="{75A4A07B-6550-485F-B2D5-CFE2E100FF46}"/>
              </a:ext>
            </a:extLst>
          </p:cNvPr>
          <p:cNvSpPr/>
          <p:nvPr/>
        </p:nvSpPr>
        <p:spPr>
          <a:xfrm>
            <a:off x="5356860" y="982980"/>
            <a:ext cx="1478280" cy="609600"/>
          </a:xfrm>
          <a:prstGeom prst="roundRect">
            <a:avLst/>
          </a:prstGeom>
        </p:spPr>
        <p:style>
          <a:lnRef idx="0">
            <a:schemeClr val="accent4"/>
          </a:lnRef>
          <a:fillRef idx="3">
            <a:schemeClr val="accent4"/>
          </a:fillRef>
          <a:effectRef idx="3">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100">
                <a:effectLst/>
                <a:latin typeface="Times New Roman" panose="02020603050405020304" pitchFamily="18" charset="0"/>
                <a:ea typeface="Times New Roman" panose="02020603050405020304" pitchFamily="18" charset="0"/>
              </a:rPr>
              <a:t>CLOUD </a:t>
            </a:r>
          </a:p>
        </p:txBody>
      </p:sp>
      <p:cxnSp>
        <p:nvCxnSpPr>
          <p:cNvPr id="31" name="Straight Arrow Connector 30">
            <a:extLst>
              <a:ext uri="{FF2B5EF4-FFF2-40B4-BE49-F238E27FC236}">
                <a16:creationId xmlns:a16="http://schemas.microsoft.com/office/drawing/2014/main" id="{219667AB-E187-4830-8863-813BFF8B36BB}"/>
              </a:ext>
            </a:extLst>
          </p:cNvPr>
          <p:cNvCxnSpPr>
            <a:cxnSpLocks/>
          </p:cNvCxnSpPr>
          <p:nvPr/>
        </p:nvCxnSpPr>
        <p:spPr>
          <a:xfrm>
            <a:off x="3918345" y="3122783"/>
            <a:ext cx="1204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rrow: Striped Right 35">
            <a:extLst>
              <a:ext uri="{FF2B5EF4-FFF2-40B4-BE49-F238E27FC236}">
                <a16:creationId xmlns:a16="http://schemas.microsoft.com/office/drawing/2014/main" id="{5A1C56FE-DE0D-4622-990D-A1BEA716324A}"/>
              </a:ext>
            </a:extLst>
          </p:cNvPr>
          <p:cNvSpPr/>
          <p:nvPr/>
        </p:nvSpPr>
        <p:spPr>
          <a:xfrm>
            <a:off x="7069584" y="2918005"/>
            <a:ext cx="1080966" cy="442595"/>
          </a:xfrm>
          <a:prstGeom prst="striped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37" name="Picture 36">
            <a:extLst>
              <a:ext uri="{FF2B5EF4-FFF2-40B4-BE49-F238E27FC236}">
                <a16:creationId xmlns:a16="http://schemas.microsoft.com/office/drawing/2014/main" id="{0500D613-4AAC-4F23-ACC4-6D79F674E4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5969" y="2107406"/>
            <a:ext cx="480060" cy="449580"/>
          </a:xfrm>
          <a:prstGeom prst="rect">
            <a:avLst/>
          </a:prstGeom>
          <a:noFill/>
          <a:ln>
            <a:noFill/>
          </a:ln>
        </p:spPr>
      </p:pic>
      <p:sp>
        <p:nvSpPr>
          <p:cNvPr id="38" name="Arc 37">
            <a:extLst>
              <a:ext uri="{FF2B5EF4-FFF2-40B4-BE49-F238E27FC236}">
                <a16:creationId xmlns:a16="http://schemas.microsoft.com/office/drawing/2014/main" id="{2ED78D9B-A98C-4AE3-B314-AC800878FB49}"/>
              </a:ext>
            </a:extLst>
          </p:cNvPr>
          <p:cNvSpPr/>
          <p:nvPr/>
        </p:nvSpPr>
        <p:spPr>
          <a:xfrm rot="20606497">
            <a:off x="5800721" y="1859716"/>
            <a:ext cx="590550" cy="464185"/>
          </a:xfrm>
          <a:prstGeom prst="arc">
            <a:avLst>
              <a:gd name="adj1" fmla="val 12643837"/>
              <a:gd name="adj2" fmla="val 0"/>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9" name="Arc 38">
            <a:extLst>
              <a:ext uri="{FF2B5EF4-FFF2-40B4-BE49-F238E27FC236}">
                <a16:creationId xmlns:a16="http://schemas.microsoft.com/office/drawing/2014/main" id="{0ACAE0A3-68CA-4A0F-8B49-DDB4DE003C15}"/>
              </a:ext>
            </a:extLst>
          </p:cNvPr>
          <p:cNvSpPr/>
          <p:nvPr/>
        </p:nvSpPr>
        <p:spPr>
          <a:xfrm rot="20606497">
            <a:off x="5776515" y="1694653"/>
            <a:ext cx="638962" cy="550630"/>
          </a:xfrm>
          <a:prstGeom prst="arc">
            <a:avLst>
              <a:gd name="adj1" fmla="val 12643837"/>
              <a:gd name="adj2" fmla="val 0"/>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1" name="TextBox 40">
            <a:extLst>
              <a:ext uri="{FF2B5EF4-FFF2-40B4-BE49-F238E27FC236}">
                <a16:creationId xmlns:a16="http://schemas.microsoft.com/office/drawing/2014/main" id="{A264AFBA-2DF6-49B0-8F12-C22FECF10021}"/>
              </a:ext>
            </a:extLst>
          </p:cNvPr>
          <p:cNvSpPr txBox="1"/>
          <p:nvPr/>
        </p:nvSpPr>
        <p:spPr>
          <a:xfrm>
            <a:off x="4201356" y="4867703"/>
            <a:ext cx="6094520" cy="400110"/>
          </a:xfrm>
          <a:prstGeom prst="rect">
            <a:avLst/>
          </a:prstGeom>
          <a:noFill/>
        </p:spPr>
        <p:txBody>
          <a:bodyPr wrap="square">
            <a:spAutoFit/>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Fig3.1 Methodology diagram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258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r Blue 16x9">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28096</TotalTime>
  <Words>1997</Words>
  <Application>Microsoft Office PowerPoint</Application>
  <PresentationFormat>Widescreen</PresentationFormat>
  <Paragraphs>263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SemiCondensed</vt:lpstr>
      <vt:lpstr>Calibri</vt:lpstr>
      <vt:lpstr>Constantia</vt:lpstr>
      <vt:lpstr>Symbol</vt:lpstr>
      <vt:lpstr>Times New Roman</vt:lpstr>
      <vt:lpstr>Wingdings</vt:lpstr>
      <vt:lpstr>Sheer Blue 16x9</vt:lpstr>
      <vt:lpstr>Smart Prenatal Health Care Monitoring System For Pregnancy Women In Rural Areas Using IOT</vt:lpstr>
      <vt:lpstr> </vt:lpstr>
      <vt:lpstr>INTRODUCTION </vt:lpstr>
      <vt:lpstr>PowerPoint Presentation</vt:lpstr>
      <vt:lpstr>                             LITERATURE SURVEY</vt:lpstr>
      <vt:lpstr>PowerPoint Presentation</vt:lpstr>
      <vt:lpstr>PowerPoint Presentation</vt:lpstr>
      <vt:lpstr>PROPOSED OBJECTIVES</vt:lpstr>
      <vt:lpstr>  Methodology  diagram</vt:lpstr>
      <vt:lpstr>PowerPoint Presentation</vt:lpstr>
      <vt:lpstr>Temperature sensor</vt:lpstr>
      <vt:lpstr>Accelerometer sensor</vt:lpstr>
      <vt:lpstr>Heart beat sensor</vt:lpstr>
      <vt:lpstr>Arduino Board</vt:lpstr>
      <vt:lpstr> IMPLEMENTATION</vt:lpstr>
      <vt:lpstr>RESULT AND DISCUSSION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Basavaraj</dc:creator>
  <cp:lastModifiedBy>NAGARAJA SHIVAPPA ARALIKATTI</cp:lastModifiedBy>
  <cp:revision>173</cp:revision>
  <dcterms:created xsi:type="dcterms:W3CDTF">2014-04-18T01:28:15Z</dcterms:created>
  <dcterms:modified xsi:type="dcterms:W3CDTF">2022-07-25T05:03:03Z</dcterms:modified>
</cp:coreProperties>
</file>