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95" r:id="rId19"/>
    <p:sldId id="294" r:id="rId20"/>
    <p:sldId id="275" r:id="rId21"/>
    <p:sldId id="285" r:id="rId22"/>
    <p:sldId id="277" r:id="rId23"/>
    <p:sldId id="278" r:id="rId24"/>
    <p:sldId id="292" r:id="rId25"/>
    <p:sldId id="287" r:id="rId26"/>
    <p:sldId id="290" r:id="rId27"/>
    <p:sldId id="289" r:id="rId28"/>
    <p:sldId id="284" r:id="rId29"/>
    <p:sldId id="280" r:id="rId30"/>
    <p:sldId id="281" r:id="rId31"/>
    <p:sldId id="282"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21HWUr9WPXpG8ZrjYbWsGhH1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399BA38-3060-49F3-A564-8DCE514CB207}">
  <a:tblStyle styleId="{5399BA38-3060-49F3-A564-8DCE514CB20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5"/>
          </a:solidFill>
        </a:fill>
      </a:tcStyle>
    </a:wholeTbl>
    <a:band1H>
      <a:tcTxStyle b="off" i="off"/>
      <a:tcStyle>
        <a:tcBdr/>
        <a:fill>
          <a:solidFill>
            <a:srgbClr val="CEE2EA"/>
          </a:solidFill>
        </a:fill>
      </a:tcStyle>
    </a:band1H>
    <a:band2H>
      <a:tcTxStyle b="off" i="off"/>
      <a:tcStyle>
        <a:tcBdr/>
      </a:tcStyle>
    </a:band2H>
    <a:band1V>
      <a:tcTxStyle b="off" i="off"/>
      <a:tcStyle>
        <a:tcBdr/>
        <a:fill>
          <a:solidFill>
            <a:srgbClr val="CEE2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 styleId="{B7EE869F-8860-4F4E-8EAE-0C9E54EF3BB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5" autoAdjust="0"/>
    <p:restoredTop sz="94660"/>
  </p:normalViewPr>
  <p:slideViewPr>
    <p:cSldViewPr snapToGrid="0">
      <p:cViewPr>
        <p:scale>
          <a:sx n="121" d="100"/>
          <a:sy n="121" d="100"/>
        </p:scale>
        <p:origin x="-379" y="8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678597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4" name="Google Shape;1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0" name="Google Shape;1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33ab80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e33ab809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e33ab8097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3ab8097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e33ab8097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e33ab80978_0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9" name="Google Shape;39;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34"/>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3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35"/>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35"/>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3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42900" y="120550"/>
            <a:ext cx="7772400" cy="2794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Times New Roman"/>
              <a:buNone/>
            </a:pPr>
            <a:endParaRPr sz="20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IN" sz="3200" dirty="0">
                <a:latin typeface="Times New Roman" pitchFamily="18" charset="0"/>
                <a:ea typeface="Times New Roman"/>
                <a:cs typeface="Times New Roman" pitchFamily="18" charset="0"/>
                <a:sym typeface="Times New Roman"/>
              </a:rPr>
              <a:t> Predictive Model to Reduce Student Dropouts in </a:t>
            </a:r>
            <a:r>
              <a:rPr lang="en-IN" sz="3200" dirty="0" err="1">
                <a:latin typeface="Times New Roman" pitchFamily="18" charset="0"/>
                <a:ea typeface="Times New Roman"/>
                <a:cs typeface="Times New Roman" pitchFamily="18" charset="0"/>
                <a:sym typeface="Times New Roman"/>
              </a:rPr>
              <a:t>M.Tech</a:t>
            </a:r>
            <a:r>
              <a:rPr lang="en-IN" sz="3200" dirty="0">
                <a:latin typeface="Times New Roman" pitchFamily="18" charset="0"/>
                <a:ea typeface="Times New Roman"/>
                <a:cs typeface="Times New Roman" pitchFamily="18" charset="0"/>
                <a:sym typeface="Times New Roman"/>
              </a:rPr>
              <a:t> using Decision Tree</a:t>
            </a:r>
            <a:endParaRPr sz="3200" dirty="0">
              <a:latin typeface="Times New Roman" pitchFamily="18" charset="0"/>
              <a:ea typeface="Times New Roman"/>
              <a:cs typeface="Times New Roman" pitchFamily="18" charset="0"/>
              <a:sym typeface="Times New Roman"/>
            </a:endParaRPr>
          </a:p>
          <a:p>
            <a:pPr marL="0" lvl="0" indent="0" algn="l" rtl="0">
              <a:lnSpc>
                <a:spcPct val="100000"/>
              </a:lnSpc>
              <a:spcBef>
                <a:spcPts val="0"/>
              </a:spcBef>
              <a:spcAft>
                <a:spcPts val="0"/>
              </a:spcAft>
              <a:buClr>
                <a:schemeClr val="dk1"/>
              </a:buClr>
              <a:buSzPts val="3200"/>
              <a:buFont typeface="Times New Roman"/>
              <a:buNone/>
            </a:pPr>
            <a:endParaRPr sz="3200" dirty="0">
              <a:latin typeface="Times New Roman" pitchFamily="18" charset="0"/>
              <a:ea typeface="Times New Roman"/>
              <a:cs typeface="Times New Roman" pitchFamily="18" charset="0"/>
              <a:sym typeface="Times New Roman"/>
            </a:endParaRPr>
          </a:p>
          <a:p>
            <a:pPr marL="0" lvl="0" indent="0" algn="ctr" rtl="0">
              <a:lnSpc>
                <a:spcPct val="100000"/>
              </a:lnSpc>
              <a:spcBef>
                <a:spcPts val="0"/>
              </a:spcBef>
              <a:spcAft>
                <a:spcPts val="0"/>
              </a:spcAft>
              <a:buClr>
                <a:schemeClr val="dk1"/>
              </a:buClr>
              <a:buSzPts val="3200"/>
              <a:buFont typeface="Times New Roman"/>
              <a:buNone/>
            </a:pPr>
            <a:r>
              <a:rPr lang="en-IN" sz="2000" dirty="0">
                <a:latin typeface="Times New Roman" pitchFamily="18" charset="0"/>
                <a:ea typeface="Times New Roman"/>
                <a:cs typeface="Times New Roman" pitchFamily="18" charset="0"/>
                <a:sym typeface="Times New Roman"/>
              </a:rPr>
              <a:t>Batch </a:t>
            </a:r>
            <a:r>
              <a:rPr lang="en-IN" sz="2000" dirty="0" smtClean="0">
                <a:latin typeface="Times New Roman" pitchFamily="18" charset="0"/>
                <a:ea typeface="Times New Roman"/>
                <a:cs typeface="Times New Roman" pitchFamily="18" charset="0"/>
                <a:sym typeface="Times New Roman"/>
              </a:rPr>
              <a:t>No:17CSEC008</a:t>
            </a:r>
            <a:endParaRPr dirty="0">
              <a:latin typeface="Times New Roman" pitchFamily="18" charset="0"/>
              <a:cs typeface="Times New Roman" pitchFamily="18" charset="0"/>
            </a:endParaRPr>
          </a:p>
        </p:txBody>
      </p:sp>
      <p:sp>
        <p:nvSpPr>
          <p:cNvPr id="89" name="Google Shape;89;p1"/>
          <p:cNvSpPr txBox="1">
            <a:spLocks noGrp="1"/>
          </p:cNvSpPr>
          <p:nvPr>
            <p:ph type="subTitle" idx="1"/>
          </p:nvPr>
        </p:nvSpPr>
        <p:spPr>
          <a:xfrm>
            <a:off x="1043600" y="2983625"/>
            <a:ext cx="7272900" cy="16173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00000"/>
              </a:lnSpc>
              <a:spcBef>
                <a:spcPts val="0"/>
              </a:spcBef>
              <a:spcAft>
                <a:spcPts val="0"/>
              </a:spcAft>
              <a:buClr>
                <a:srgbClr val="0C0C0C"/>
              </a:buClr>
              <a:buSzPct val="100000"/>
              <a:buNone/>
            </a:pPr>
            <a:r>
              <a:rPr lang="en-IN" sz="2900" b="1" dirty="0">
                <a:solidFill>
                  <a:srgbClr val="0C0C0C"/>
                </a:solidFill>
                <a:latin typeface="Times New Roman" pitchFamily="18" charset="0"/>
                <a:ea typeface="Times New Roman"/>
                <a:cs typeface="Times New Roman" pitchFamily="18" charset="0"/>
                <a:sym typeface="Times New Roman"/>
              </a:rPr>
              <a:t>Team Members:                               </a:t>
            </a:r>
            <a:r>
              <a:rPr lang="en-IN" sz="2400" b="1" dirty="0">
                <a:solidFill>
                  <a:srgbClr val="0C0C0C"/>
                </a:solidFill>
                <a:latin typeface="Times New Roman" pitchFamily="18" charset="0"/>
                <a:ea typeface="Times New Roman"/>
                <a:cs typeface="Times New Roman" pitchFamily="18" charset="0"/>
                <a:sym typeface="Times New Roman"/>
              </a:rPr>
              <a:t>	  </a:t>
            </a:r>
            <a:r>
              <a:rPr lang="en-IN" sz="2900" b="1" dirty="0">
                <a:solidFill>
                  <a:srgbClr val="0C0C0C"/>
                </a:solidFill>
                <a:latin typeface="Times New Roman" pitchFamily="18" charset="0"/>
                <a:ea typeface="Times New Roman"/>
                <a:cs typeface="Times New Roman" pitchFamily="18" charset="0"/>
                <a:sym typeface="Times New Roman"/>
              </a:rPr>
              <a:t>Team Supervisor</a:t>
            </a:r>
            <a:r>
              <a:rPr lang="en-IN" sz="2400" b="1" dirty="0">
                <a:solidFill>
                  <a:srgbClr val="0C0C0C"/>
                </a:solidFill>
                <a:latin typeface="Times New Roman" pitchFamily="18" charset="0"/>
                <a:ea typeface="Times New Roman"/>
                <a:cs typeface="Times New Roman" pitchFamily="18" charset="0"/>
                <a:sym typeface="Times New Roman"/>
              </a:rPr>
              <a:t>:</a:t>
            </a:r>
            <a:endParaRPr dirty="0">
              <a:latin typeface="Times New Roman" pitchFamily="18" charset="0"/>
              <a:cs typeface="Times New Roman" pitchFamily="18" charset="0"/>
            </a:endParaRPr>
          </a:p>
          <a:p>
            <a:pPr marL="0" lvl="0" indent="0" algn="just" rtl="0">
              <a:lnSpc>
                <a:spcPct val="100000"/>
              </a:lnSpc>
              <a:spcBef>
                <a:spcPts val="325"/>
              </a:spcBef>
              <a:spcAft>
                <a:spcPts val="0"/>
              </a:spcAft>
              <a:buClr>
                <a:srgbClr val="0C0C0C"/>
              </a:buClr>
              <a:buSzPct val="100000"/>
              <a:buNone/>
            </a:pPr>
            <a:r>
              <a:rPr lang="en-IN" sz="2100" dirty="0">
                <a:solidFill>
                  <a:srgbClr val="0C0C0C"/>
                </a:solidFill>
                <a:latin typeface="Times New Roman" pitchFamily="18" charset="0"/>
                <a:ea typeface="Times New Roman"/>
                <a:cs typeface="Times New Roman" pitchFamily="18" charset="0"/>
                <a:sym typeface="Times New Roman"/>
              </a:rPr>
              <a:t>M. </a:t>
            </a:r>
            <a:r>
              <a:rPr lang="en-IN" sz="2100" dirty="0" err="1">
                <a:solidFill>
                  <a:srgbClr val="0C0C0C"/>
                </a:solidFill>
                <a:latin typeface="Times New Roman" pitchFamily="18" charset="0"/>
                <a:ea typeface="Times New Roman"/>
                <a:cs typeface="Times New Roman" pitchFamily="18" charset="0"/>
                <a:sym typeface="Times New Roman"/>
              </a:rPr>
              <a:t>Akhileswari</a:t>
            </a:r>
            <a:r>
              <a:rPr lang="en-IN" sz="2100" dirty="0">
                <a:solidFill>
                  <a:srgbClr val="0C0C0C"/>
                </a:solidFill>
                <a:latin typeface="Times New Roman" pitchFamily="18" charset="0"/>
                <a:ea typeface="Times New Roman"/>
                <a:cs typeface="Times New Roman" pitchFamily="18" charset="0"/>
                <a:sym typeface="Times New Roman"/>
              </a:rPr>
              <a:t> (17K61A0565)                     		   </a:t>
            </a:r>
            <a:r>
              <a:rPr lang="en-IN" sz="2100" dirty="0" err="1">
                <a:solidFill>
                  <a:srgbClr val="0C0C0C"/>
                </a:solidFill>
                <a:latin typeface="Times New Roman" pitchFamily="18" charset="0"/>
                <a:ea typeface="Times New Roman"/>
                <a:cs typeface="Times New Roman" pitchFamily="18" charset="0"/>
                <a:sym typeface="Times New Roman"/>
              </a:rPr>
              <a:t>Mrs.</a:t>
            </a:r>
            <a:r>
              <a:rPr lang="en-IN" sz="2100" dirty="0">
                <a:solidFill>
                  <a:srgbClr val="0C0C0C"/>
                </a:solidFill>
                <a:latin typeface="Times New Roman" pitchFamily="18" charset="0"/>
                <a:ea typeface="Times New Roman"/>
                <a:cs typeface="Times New Roman" pitchFamily="18" charset="0"/>
                <a:sym typeface="Times New Roman"/>
              </a:rPr>
              <a:t> </a:t>
            </a:r>
            <a:r>
              <a:rPr lang="en-IN" sz="2100" dirty="0" err="1">
                <a:solidFill>
                  <a:srgbClr val="0C0C0C"/>
                </a:solidFill>
                <a:latin typeface="Times New Roman" pitchFamily="18" charset="0"/>
                <a:ea typeface="Times New Roman"/>
                <a:cs typeface="Times New Roman" pitchFamily="18" charset="0"/>
                <a:sym typeface="Times New Roman"/>
              </a:rPr>
              <a:t>A.N.V.K.Swarupa</a:t>
            </a:r>
            <a:endParaRPr dirty="0">
              <a:latin typeface="Times New Roman" pitchFamily="18" charset="0"/>
              <a:cs typeface="Times New Roman" pitchFamily="18" charset="0"/>
            </a:endParaRPr>
          </a:p>
          <a:p>
            <a:pPr marL="0" lvl="0" indent="0" algn="just" rtl="0">
              <a:lnSpc>
                <a:spcPct val="100000"/>
              </a:lnSpc>
              <a:spcBef>
                <a:spcPts val="325"/>
              </a:spcBef>
              <a:spcAft>
                <a:spcPts val="0"/>
              </a:spcAft>
              <a:buClr>
                <a:srgbClr val="0C0C0C"/>
              </a:buClr>
              <a:buSzPct val="100000"/>
              <a:buNone/>
            </a:pPr>
            <a:r>
              <a:rPr lang="en-IN" sz="2100" dirty="0">
                <a:solidFill>
                  <a:srgbClr val="0C0C0C"/>
                </a:solidFill>
                <a:latin typeface="Times New Roman" pitchFamily="18" charset="0"/>
                <a:ea typeface="Times New Roman"/>
                <a:cs typeface="Times New Roman" pitchFamily="18" charset="0"/>
                <a:sym typeface="Times New Roman"/>
              </a:rPr>
              <a:t>S. </a:t>
            </a:r>
            <a:r>
              <a:rPr lang="en-IN" sz="2100" dirty="0" err="1">
                <a:solidFill>
                  <a:srgbClr val="0C0C0C"/>
                </a:solidFill>
                <a:latin typeface="Times New Roman" pitchFamily="18" charset="0"/>
                <a:ea typeface="Times New Roman"/>
                <a:cs typeface="Times New Roman" pitchFamily="18" charset="0"/>
                <a:sym typeface="Times New Roman"/>
              </a:rPr>
              <a:t>Nagaraju</a:t>
            </a:r>
            <a:r>
              <a:rPr lang="en-IN" sz="2100" dirty="0">
                <a:solidFill>
                  <a:srgbClr val="0C0C0C"/>
                </a:solidFill>
                <a:latin typeface="Times New Roman" pitchFamily="18" charset="0"/>
                <a:ea typeface="Times New Roman"/>
                <a:cs typeface="Times New Roman" pitchFamily="18" charset="0"/>
                <a:sym typeface="Times New Roman"/>
              </a:rPr>
              <a:t> (17K61A0596)                           		   Assistant Professor</a:t>
            </a:r>
            <a:endParaRPr dirty="0">
              <a:latin typeface="Times New Roman" pitchFamily="18" charset="0"/>
              <a:cs typeface="Times New Roman" pitchFamily="18" charset="0"/>
            </a:endParaRPr>
          </a:p>
          <a:p>
            <a:pPr marL="0" lvl="0" indent="0" algn="just" rtl="0">
              <a:lnSpc>
                <a:spcPct val="100000"/>
              </a:lnSpc>
              <a:spcBef>
                <a:spcPts val="325"/>
              </a:spcBef>
              <a:spcAft>
                <a:spcPts val="0"/>
              </a:spcAft>
              <a:buClr>
                <a:srgbClr val="0C0C0C"/>
              </a:buClr>
              <a:buSzPct val="100000"/>
              <a:buNone/>
            </a:pPr>
            <a:r>
              <a:rPr lang="en-IN" sz="2100" dirty="0">
                <a:solidFill>
                  <a:srgbClr val="0C0C0C"/>
                </a:solidFill>
                <a:latin typeface="Times New Roman" pitchFamily="18" charset="0"/>
                <a:ea typeface="Times New Roman"/>
                <a:cs typeface="Times New Roman" pitchFamily="18" charset="0"/>
                <a:sym typeface="Times New Roman"/>
              </a:rPr>
              <a:t>K. </a:t>
            </a:r>
            <a:r>
              <a:rPr lang="en-IN" sz="2100" dirty="0" err="1">
                <a:solidFill>
                  <a:srgbClr val="0C0C0C"/>
                </a:solidFill>
                <a:latin typeface="Times New Roman" pitchFamily="18" charset="0"/>
                <a:ea typeface="Times New Roman"/>
                <a:cs typeface="Times New Roman" pitchFamily="18" charset="0"/>
                <a:sym typeface="Times New Roman"/>
              </a:rPr>
              <a:t>Sai</a:t>
            </a:r>
            <a:r>
              <a:rPr lang="en-IN" sz="2100" dirty="0">
                <a:solidFill>
                  <a:srgbClr val="0C0C0C"/>
                </a:solidFill>
                <a:latin typeface="Times New Roman" pitchFamily="18" charset="0"/>
                <a:ea typeface="Times New Roman"/>
                <a:cs typeface="Times New Roman" pitchFamily="18" charset="0"/>
                <a:sym typeface="Times New Roman"/>
              </a:rPr>
              <a:t> </a:t>
            </a:r>
            <a:r>
              <a:rPr lang="en-IN" sz="2100" dirty="0" err="1">
                <a:solidFill>
                  <a:srgbClr val="0C0C0C"/>
                </a:solidFill>
                <a:latin typeface="Times New Roman" pitchFamily="18" charset="0"/>
                <a:ea typeface="Times New Roman"/>
                <a:cs typeface="Times New Roman" pitchFamily="18" charset="0"/>
                <a:sym typeface="Times New Roman"/>
              </a:rPr>
              <a:t>Bhargavi</a:t>
            </a:r>
            <a:r>
              <a:rPr lang="en-IN" sz="2100" dirty="0">
                <a:solidFill>
                  <a:srgbClr val="0C0C0C"/>
                </a:solidFill>
                <a:latin typeface="Times New Roman" pitchFamily="18" charset="0"/>
                <a:ea typeface="Times New Roman"/>
                <a:cs typeface="Times New Roman" pitchFamily="18" charset="0"/>
                <a:sym typeface="Times New Roman"/>
              </a:rPr>
              <a:t> (17K61A0559)                    		   </a:t>
            </a:r>
            <a:r>
              <a:rPr lang="en-IN" sz="2100" dirty="0" err="1">
                <a:solidFill>
                  <a:srgbClr val="0C0C0C"/>
                </a:solidFill>
                <a:latin typeface="Times New Roman" pitchFamily="18" charset="0"/>
                <a:ea typeface="Times New Roman"/>
                <a:cs typeface="Times New Roman" pitchFamily="18" charset="0"/>
                <a:sym typeface="Times New Roman"/>
              </a:rPr>
              <a:t>Dept</a:t>
            </a:r>
            <a:r>
              <a:rPr lang="en-IN" sz="2100" dirty="0">
                <a:solidFill>
                  <a:srgbClr val="0C0C0C"/>
                </a:solidFill>
                <a:latin typeface="Times New Roman" pitchFamily="18" charset="0"/>
                <a:ea typeface="Times New Roman"/>
                <a:cs typeface="Times New Roman" pitchFamily="18" charset="0"/>
                <a:sym typeface="Times New Roman"/>
              </a:rPr>
              <a:t> of CSE</a:t>
            </a:r>
            <a:endParaRPr dirty="0">
              <a:latin typeface="Times New Roman" pitchFamily="18" charset="0"/>
              <a:cs typeface="Times New Roman" pitchFamily="18" charset="0"/>
            </a:endParaRPr>
          </a:p>
          <a:p>
            <a:pPr marL="0" lvl="0" indent="0" algn="just" rtl="0">
              <a:lnSpc>
                <a:spcPct val="100000"/>
              </a:lnSpc>
              <a:spcBef>
                <a:spcPts val="325"/>
              </a:spcBef>
              <a:spcAft>
                <a:spcPts val="0"/>
              </a:spcAft>
              <a:buClr>
                <a:srgbClr val="0C0C0C"/>
              </a:buClr>
              <a:buSzPct val="100000"/>
              <a:buNone/>
            </a:pPr>
            <a:r>
              <a:rPr lang="en-IN" sz="2100" dirty="0">
                <a:solidFill>
                  <a:srgbClr val="0C0C0C"/>
                </a:solidFill>
                <a:latin typeface="Times New Roman" pitchFamily="18" charset="0"/>
                <a:ea typeface="Times New Roman"/>
                <a:cs typeface="Times New Roman" pitchFamily="18" charset="0"/>
                <a:sym typeface="Times New Roman"/>
              </a:rPr>
              <a:t>Y. </a:t>
            </a:r>
            <a:r>
              <a:rPr lang="en-IN" sz="2100" dirty="0" err="1">
                <a:solidFill>
                  <a:srgbClr val="0C0C0C"/>
                </a:solidFill>
                <a:latin typeface="Times New Roman" pitchFamily="18" charset="0"/>
                <a:ea typeface="Times New Roman"/>
                <a:cs typeface="Times New Roman" pitchFamily="18" charset="0"/>
                <a:sym typeface="Times New Roman"/>
              </a:rPr>
              <a:t>Navya</a:t>
            </a:r>
            <a:r>
              <a:rPr lang="en-IN" sz="2100" dirty="0">
                <a:solidFill>
                  <a:srgbClr val="0C0C0C"/>
                </a:solidFill>
                <a:latin typeface="Times New Roman" pitchFamily="18" charset="0"/>
                <a:ea typeface="Times New Roman"/>
                <a:cs typeface="Times New Roman" pitchFamily="18" charset="0"/>
                <a:sym typeface="Times New Roman"/>
              </a:rPr>
              <a:t> (17K61A05B5)                                                   </a:t>
            </a:r>
            <a:r>
              <a:rPr lang="en-IN" sz="2100" dirty="0" err="1">
                <a:solidFill>
                  <a:srgbClr val="0C0C0C"/>
                </a:solidFill>
                <a:latin typeface="Times New Roman" pitchFamily="18" charset="0"/>
                <a:ea typeface="Times New Roman"/>
                <a:cs typeface="Times New Roman" pitchFamily="18" charset="0"/>
                <a:sym typeface="Times New Roman"/>
              </a:rPr>
              <a:t>Sasi</a:t>
            </a:r>
            <a:r>
              <a:rPr lang="en-IN" sz="2100" dirty="0">
                <a:solidFill>
                  <a:srgbClr val="0C0C0C"/>
                </a:solidFill>
                <a:latin typeface="Times New Roman" pitchFamily="18" charset="0"/>
                <a:ea typeface="Times New Roman"/>
                <a:cs typeface="Times New Roman" pitchFamily="18" charset="0"/>
                <a:sym typeface="Times New Roman"/>
              </a:rPr>
              <a:t> Inst. of Tech &amp; </a:t>
            </a:r>
            <a:r>
              <a:rPr lang="en-IN" sz="2100" dirty="0" err="1">
                <a:solidFill>
                  <a:srgbClr val="0C0C0C"/>
                </a:solidFill>
                <a:latin typeface="Times New Roman" pitchFamily="18" charset="0"/>
                <a:ea typeface="Times New Roman"/>
                <a:cs typeface="Times New Roman" pitchFamily="18" charset="0"/>
                <a:sym typeface="Times New Roman"/>
              </a:rPr>
              <a:t>Engg</a:t>
            </a:r>
            <a:r>
              <a:rPr lang="en-IN" sz="2100" dirty="0">
                <a:solidFill>
                  <a:srgbClr val="0C0C0C"/>
                </a:solidFill>
                <a:latin typeface="Times New Roman" pitchFamily="18" charset="0"/>
                <a:ea typeface="Times New Roman"/>
                <a:cs typeface="Times New Roman" pitchFamily="18" charset="0"/>
                <a:sym typeface="Times New Roman"/>
              </a:rPr>
              <a:t>. </a:t>
            </a:r>
            <a:endParaRPr dirty="0">
              <a:latin typeface="Times New Roman" pitchFamily="18" charset="0"/>
              <a:cs typeface="Times New Roman" pitchFamily="18" charset="0"/>
            </a:endParaRPr>
          </a:p>
          <a:p>
            <a:pPr marL="0" lvl="0" indent="0" algn="just" rtl="0">
              <a:lnSpc>
                <a:spcPct val="100000"/>
              </a:lnSpc>
              <a:spcBef>
                <a:spcPts val="310"/>
              </a:spcBef>
              <a:spcAft>
                <a:spcPts val="0"/>
              </a:spcAft>
              <a:buClr>
                <a:srgbClr val="888888"/>
              </a:buClr>
              <a:buSzPct val="100000"/>
              <a:buNone/>
            </a:pPr>
            <a:endParaRPr sz="2000" dirty="0">
              <a:solidFill>
                <a:srgbClr val="0C0C0C"/>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428596" y="142858"/>
            <a:ext cx="8229600" cy="42862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Times New Roman"/>
              <a:buNone/>
            </a:pPr>
            <a:r>
              <a:rPr lang="en-IN" sz="3200" b="1" dirty="0">
                <a:latin typeface="Times New Roman"/>
                <a:ea typeface="Times New Roman"/>
                <a:cs typeface="Times New Roman"/>
                <a:sym typeface="Times New Roman"/>
              </a:rPr>
              <a:t>CONTINUE</a:t>
            </a:r>
            <a:endParaRPr b="1"/>
          </a:p>
        </p:txBody>
      </p:sp>
      <p:sp>
        <p:nvSpPr>
          <p:cNvPr id="149" name="Google Shape;149;p11"/>
          <p:cNvSpPr txBox="1">
            <a:spLocks noGrp="1"/>
          </p:cNvSpPr>
          <p:nvPr>
            <p:ph type="body" idx="1"/>
          </p:nvPr>
        </p:nvSpPr>
        <p:spPr>
          <a:xfrm>
            <a:off x="457200" y="1000114"/>
            <a:ext cx="8229600" cy="3594509"/>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p:txBody>
      </p:sp>
      <p:graphicFrame>
        <p:nvGraphicFramePr>
          <p:cNvPr id="150" name="Google Shape;150;p11"/>
          <p:cNvGraphicFramePr/>
          <p:nvPr/>
        </p:nvGraphicFramePr>
        <p:xfrm>
          <a:off x="428596" y="571486"/>
          <a:ext cx="8286800" cy="4572030"/>
        </p:xfrm>
        <a:graphic>
          <a:graphicData uri="http://schemas.openxmlformats.org/drawingml/2006/table">
            <a:tbl>
              <a:tblPr firstRow="1" bandRow="1">
                <a:noFill/>
                <a:tableStyleId>{B7EE869F-8860-4F4E-8EAE-0C9E54EF3BBD}</a:tableStyleId>
              </a:tblPr>
              <a:tblGrid>
                <a:gridCol w="2954425">
                  <a:extLst>
                    <a:ext uri="{9D8B030D-6E8A-4147-A177-3AD203B41FA5}">
                      <a16:colId xmlns:a16="http://schemas.microsoft.com/office/drawing/2014/main" xmlns="" val="20000"/>
                    </a:ext>
                  </a:extLst>
                </a:gridCol>
                <a:gridCol w="5332375">
                  <a:extLst>
                    <a:ext uri="{9D8B030D-6E8A-4147-A177-3AD203B41FA5}">
                      <a16:colId xmlns:a16="http://schemas.microsoft.com/office/drawing/2014/main" xmlns="" val="20001"/>
                    </a:ext>
                  </a:extLst>
                </a:gridCol>
              </a:tblGrid>
              <a:tr h="35720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Title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0"/>
                  </a:ext>
                </a:extLst>
              </a:tr>
              <a:tr h="1777375">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solidFill>
                            <a:schemeClr val="dk1"/>
                          </a:solidFill>
                          <a:latin typeface="Times New Roman"/>
                          <a:ea typeface="Times New Roman"/>
                          <a:cs typeface="Times New Roman"/>
                          <a:sym typeface="Times New Roman"/>
                        </a:rPr>
                        <a:t>David Baners, M. Elena Rodriguez and Montse Serra, "</a:t>
                      </a:r>
                      <a:r>
                        <a:rPr lang="en-IN" sz="1200" b="1" u="none" strike="noStrike" cap="none">
                          <a:solidFill>
                            <a:schemeClr val="dk1"/>
                          </a:solidFill>
                          <a:latin typeface="Times New Roman"/>
                          <a:ea typeface="Times New Roman"/>
                          <a:cs typeface="Times New Roman"/>
                          <a:sym typeface="Times New Roman"/>
                        </a:rPr>
                        <a:t>An Early Feedback Prediction System for learners At-risk within a First-year Higher Education Course", </a:t>
                      </a:r>
                      <a:r>
                        <a:rPr lang="en-IN" sz="1200" b="0" u="none" strike="noStrike" cap="none">
                          <a:solidFill>
                            <a:schemeClr val="dk1"/>
                          </a:solidFill>
                          <a:latin typeface="Times New Roman"/>
                          <a:ea typeface="Times New Roman"/>
                          <a:cs typeface="Times New Roman"/>
                          <a:sym typeface="Times New Roman"/>
                        </a:rPr>
                        <a:t>IEEE Transactions, vol:12, pp:249-263, 2019.</a:t>
                      </a:r>
                      <a:endParaRPr sz="12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solidFill>
                            <a:schemeClr val="dk1"/>
                          </a:solidFill>
                          <a:latin typeface="Times New Roman"/>
                          <a:ea typeface="Times New Roman"/>
                          <a:cs typeface="Times New Roman"/>
                          <a:sym typeface="Times New Roman"/>
                        </a:rPr>
                        <a:t>Problem statement:</a:t>
                      </a:r>
                      <a:r>
                        <a:rPr lang="en-IN" sz="1200" u="none" strike="noStrike" cap="none">
                          <a:solidFill>
                            <a:schemeClr val="dk1"/>
                          </a:solidFill>
                          <a:latin typeface="Times New Roman"/>
                          <a:ea typeface="Times New Roman"/>
                          <a:cs typeface="Times New Roman"/>
                          <a:sym typeface="Times New Roman"/>
                        </a:rPr>
                        <a:t> Identifying at-risk students as soon as possible is a challenge in educational institutions. </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solidFill>
                            <a:schemeClr val="dk1"/>
                          </a:solidFill>
                          <a:latin typeface="Times New Roman"/>
                          <a:ea typeface="Times New Roman"/>
                          <a:cs typeface="Times New Roman"/>
                          <a:sym typeface="Times New Roman"/>
                        </a:rPr>
                        <a:t>Proposed Approach: </a:t>
                      </a:r>
                      <a:r>
                        <a:rPr lang="en-IN" sz="1200" b="0" u="none" strike="noStrike" cap="none">
                          <a:solidFill>
                            <a:schemeClr val="dk1"/>
                          </a:solidFill>
                          <a:latin typeface="Times New Roman"/>
                          <a:ea typeface="Times New Roman"/>
                          <a:cs typeface="Times New Roman"/>
                          <a:sym typeface="Times New Roman"/>
                        </a:rPr>
                        <a:t>Proposed a</a:t>
                      </a:r>
                      <a:r>
                        <a:rPr lang="en-IN" sz="1200" u="none" strike="noStrike" cap="none">
                          <a:latin typeface="Times New Roman"/>
                          <a:ea typeface="Times New Roman"/>
                          <a:cs typeface="Times New Roman"/>
                          <a:sym typeface="Times New Roman"/>
                        </a:rPr>
                        <a:t> predictive model named as Gradual at-risk (GAR) model used to detect at-risk students. GAR model is works on students grades only. Here </a:t>
                      </a:r>
                      <a:r>
                        <a:rPr lang="en-IN" sz="1200" u="none" strike="noStrike" cap="none">
                          <a:solidFill>
                            <a:schemeClr val="dk1"/>
                          </a:solidFill>
                          <a:latin typeface="Times New Roman"/>
                          <a:ea typeface="Times New Roman"/>
                          <a:cs typeface="Times New Roman"/>
                          <a:sym typeface="Times New Roman"/>
                        </a:rPr>
                        <a:t>J48 decision tree classification algorithm is used</a:t>
                      </a:r>
                      <a:r>
                        <a:rPr lang="en-IN" sz="1200" u="none" strike="noStrike" cap="none">
                          <a:latin typeface="Times New Roman"/>
                          <a:ea typeface="Times New Roman"/>
                          <a:cs typeface="Times New Roman"/>
                          <a:sym typeface="Times New Roman"/>
                        </a:rPr>
                        <a:t>.</a:t>
                      </a:r>
                      <a:endParaRPr sz="120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solidFill>
                            <a:schemeClr val="dk1"/>
                          </a:solidFill>
                          <a:latin typeface="Times New Roman"/>
                          <a:ea typeface="Times New Roman"/>
                          <a:cs typeface="Times New Roman"/>
                          <a:sym typeface="Times New Roman"/>
                        </a:rPr>
                        <a:t>Result:</a:t>
                      </a:r>
                      <a:r>
                        <a:rPr lang="en-IN" sz="1200" u="none" strike="noStrike" cap="none">
                          <a:latin typeface="Times New Roman"/>
                          <a:ea typeface="Times New Roman"/>
                          <a:cs typeface="Times New Roman"/>
                          <a:sym typeface="Times New Roman"/>
                        </a:rPr>
                        <a:t> </a:t>
                      </a:r>
                      <a:r>
                        <a:rPr lang="en-IN" sz="1200" u="none" strike="noStrike" cap="none">
                          <a:solidFill>
                            <a:schemeClr val="dk1"/>
                          </a:solidFill>
                          <a:latin typeface="Times New Roman"/>
                          <a:ea typeface="Times New Roman"/>
                          <a:cs typeface="Times New Roman"/>
                          <a:sym typeface="Times New Roman"/>
                        </a:rPr>
                        <a:t> An early Warning System along with an early feedback system is created to asses students and reduce risk of failure . </a:t>
                      </a:r>
                      <a:endParaRPr sz="120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solidFill>
                            <a:schemeClr val="dk1"/>
                          </a:solidFill>
                          <a:latin typeface="Times New Roman"/>
                          <a:ea typeface="Times New Roman"/>
                          <a:cs typeface="Times New Roman"/>
                          <a:sym typeface="Times New Roman"/>
                        </a:rPr>
                        <a:t>Merits: </a:t>
                      </a:r>
                      <a:r>
                        <a:rPr lang="en-IN" sz="1200" u="none" strike="noStrike" cap="none">
                          <a:latin typeface="Times New Roman"/>
                          <a:ea typeface="Times New Roman"/>
                          <a:cs typeface="Times New Roman"/>
                          <a:sym typeface="Times New Roman"/>
                        </a:rPr>
                        <a:t>Early detection of potential at-risk students, better guidance for students and increment of interaction with students.</a:t>
                      </a:r>
                      <a:endParaRPr sz="1200" u="none" strike="noStrike" cap="none">
                        <a:solidFill>
                          <a:schemeClr val="dk1"/>
                        </a:solidFill>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Demerits</a:t>
                      </a:r>
                      <a:r>
                        <a:rPr lang="en-IN" sz="1200" u="none" strike="noStrike" cap="none">
                          <a:latin typeface="Times New Roman"/>
                          <a:ea typeface="Times New Roman"/>
                          <a:cs typeface="Times New Roman"/>
                          <a:sym typeface="Times New Roman"/>
                        </a:rPr>
                        <a:t>: We need to improve the accuracy of the system by enhancing some other features, and we predict student’s performance after joining into the course.</a:t>
                      </a:r>
                      <a:endParaRPr sz="12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r h="1897400">
                <a:tc>
                  <a:txBody>
                    <a:bodyPr/>
                    <a:lstStyle/>
                    <a:p>
                      <a:pPr marL="0" marR="0" lvl="0" indent="0" algn="l" rtl="0">
                        <a:lnSpc>
                          <a:spcPct val="100000"/>
                        </a:lnSpc>
                        <a:spcBef>
                          <a:spcPts val="0"/>
                        </a:spcBef>
                        <a:spcAft>
                          <a:spcPts val="0"/>
                        </a:spcAft>
                        <a:buClr>
                          <a:schemeClr val="dk1"/>
                        </a:buClr>
                        <a:buSzPts val="1200"/>
                        <a:buFont typeface="Times New Roman"/>
                        <a:buNone/>
                      </a:pPr>
                      <a:r>
                        <a:rPr lang="en-IN" sz="1200" u="none" strike="noStrike" cap="none">
                          <a:solidFill>
                            <a:schemeClr val="dk1"/>
                          </a:solidFill>
                          <a:latin typeface="Times New Roman"/>
                          <a:ea typeface="Times New Roman"/>
                          <a:cs typeface="Times New Roman"/>
                          <a:sym typeface="Times New Roman"/>
                        </a:rPr>
                        <a:t>Josep Figueroa- Canas and Teresa Sancho-Vinuesa, "</a:t>
                      </a:r>
                      <a:r>
                        <a:rPr lang="en-IN" sz="1200" b="1" u="none" strike="noStrike" cap="none">
                          <a:solidFill>
                            <a:schemeClr val="dk1"/>
                          </a:solidFill>
                          <a:latin typeface="Times New Roman"/>
                          <a:ea typeface="Times New Roman"/>
                          <a:cs typeface="Times New Roman"/>
                          <a:sym typeface="Times New Roman"/>
                        </a:rPr>
                        <a:t>Early prediction of dropout and final exam performance in an online statistics course</a:t>
                      </a:r>
                      <a:r>
                        <a:rPr lang="en-IN" sz="1200" b="0" u="none" strike="noStrike" cap="none">
                          <a:solidFill>
                            <a:schemeClr val="dk1"/>
                          </a:solidFill>
                          <a:latin typeface="Times New Roman"/>
                          <a:ea typeface="Times New Roman"/>
                          <a:cs typeface="Times New Roman"/>
                          <a:sym typeface="Times New Roman"/>
                        </a:rPr>
                        <a:t>", IEEE Transactions, vol: 15, pp: 86-94, 2020.</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Problem statement:</a:t>
                      </a:r>
                      <a:r>
                        <a:rPr lang="en-IN" sz="1200" u="none" strike="noStrike" cap="none">
                          <a:latin typeface="Times New Roman"/>
                          <a:ea typeface="Times New Roman"/>
                          <a:cs typeface="Times New Roman"/>
                          <a:sym typeface="Times New Roman"/>
                        </a:rPr>
                        <a:t> Higher education students who either do not complete the courses they enrolled on or interrupt their studies indefinitely remain a major concern. </a:t>
                      </a:r>
                      <a:endParaRPr sz="1200" u="none" strike="noStrike" cap="none">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Proposed Approach:</a:t>
                      </a:r>
                      <a:r>
                        <a:rPr lang="en-IN" sz="1200" u="none" strike="noStrike" cap="none">
                          <a:latin typeface="Times New Roman"/>
                          <a:ea typeface="Times New Roman"/>
                          <a:cs typeface="Times New Roman"/>
                          <a:sym typeface="Times New Roman"/>
                        </a:rPr>
                        <a:t> Proposed a Learning Analytics (LA) approach. It classify at-risk students into two categories: dropout-prone and fail-prone. Here binary decision tree classification model is used.</a:t>
                      </a:r>
                      <a:endParaRPr sz="1200" u="none" strike="noStrike" cap="none">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Result: </a:t>
                      </a:r>
                      <a:r>
                        <a:rPr lang="en-IN" sz="1200" u="none" strike="noStrike" cap="none">
                          <a:latin typeface="Times New Roman"/>
                          <a:ea typeface="Times New Roman"/>
                          <a:cs typeface="Times New Roman"/>
                          <a:sym typeface="Times New Roman"/>
                        </a:rPr>
                        <a:t>It reduces students dropouts by using Learning Analytics approach.</a:t>
                      </a:r>
                      <a:endParaRPr sz="1200" u="none" strike="noStrike" cap="none">
                        <a:latin typeface="Times New Roman"/>
                        <a:ea typeface="Times New Roman"/>
                        <a:cs typeface="Times New Roman"/>
                        <a:sym typeface="Times New Roman"/>
                      </a:endParaRPr>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Merits</a:t>
                      </a:r>
                      <a:r>
                        <a:rPr lang="en-IN" sz="1200" u="none" strike="noStrike" cap="none">
                          <a:latin typeface="Times New Roman"/>
                          <a:ea typeface="Times New Roman"/>
                          <a:cs typeface="Times New Roman"/>
                          <a:sym typeface="Times New Roman"/>
                        </a:rPr>
                        <a:t>: It provides a simple and interpretable procedure to identify dropout-prone and fail-prone students before halfway point of the semester.</a:t>
                      </a:r>
                      <a:endParaRPr sz="1400" u="none" strike="noStrike" cap="none"/>
                    </a:p>
                    <a:p>
                      <a:pPr marL="0" marR="0" lvl="0" indent="-76200" algn="l" rtl="0">
                        <a:lnSpc>
                          <a:spcPct val="100000"/>
                        </a:lnSpc>
                        <a:spcBef>
                          <a:spcPts val="0"/>
                        </a:spcBef>
                        <a:spcAft>
                          <a:spcPts val="0"/>
                        </a:spcAft>
                        <a:buClr>
                          <a:schemeClr val="dk1"/>
                        </a:buClr>
                        <a:buSzPts val="1200"/>
                        <a:buFont typeface="Arial"/>
                        <a:buChar char="•"/>
                      </a:pPr>
                      <a:r>
                        <a:rPr lang="en-IN" sz="1200" b="1" u="none" strike="noStrike" cap="none">
                          <a:latin typeface="Times New Roman"/>
                          <a:ea typeface="Times New Roman"/>
                          <a:cs typeface="Times New Roman"/>
                          <a:sym typeface="Times New Roman"/>
                        </a:rPr>
                        <a:t>Demerits:</a:t>
                      </a:r>
                      <a:r>
                        <a:rPr lang="en-IN" sz="1200" u="none" strike="noStrike" cap="none">
                          <a:latin typeface="Times New Roman"/>
                          <a:ea typeface="Times New Roman"/>
                          <a:cs typeface="Times New Roman"/>
                          <a:sym typeface="Times New Roman"/>
                        </a:rPr>
                        <a:t> It has low classification performance values, and we calculate the performance of the students after joining into the course.</a:t>
                      </a:r>
                      <a:endParaRPr sz="12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CONTINUE</a:t>
            </a:r>
            <a:endParaRPr b="1"/>
          </a:p>
        </p:txBody>
      </p:sp>
      <p:graphicFrame>
        <p:nvGraphicFramePr>
          <p:cNvPr id="156" name="Google Shape;156;p12"/>
          <p:cNvGraphicFramePr/>
          <p:nvPr/>
        </p:nvGraphicFramePr>
        <p:xfrm>
          <a:off x="457200" y="857238"/>
          <a:ext cx="8229600" cy="4114820"/>
        </p:xfrm>
        <a:graphic>
          <a:graphicData uri="http://schemas.openxmlformats.org/drawingml/2006/table">
            <a:tbl>
              <a:tblPr firstRow="1" bandRow="1">
                <a:noFill/>
                <a:tableStyleId>{5399BA38-3060-49F3-A564-8DCE514CB207}</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4635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Title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2952600">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Camilo Ernesto López Guarín, Elizabeth León Guzmán, and Fabio A. González,“</a:t>
                      </a:r>
                      <a:r>
                        <a:rPr lang="en-IN" sz="1200" b="1" u="none" strike="noStrike" cap="none">
                          <a:latin typeface="Times New Roman"/>
                          <a:ea typeface="Times New Roman"/>
                          <a:cs typeface="Times New Roman"/>
                          <a:sym typeface="Times New Roman"/>
                        </a:rPr>
                        <a:t>A Model To Predict Low Academic Performance at a specific Enrollment Using Data Mining</a:t>
                      </a:r>
                      <a:r>
                        <a:rPr lang="en-IN" sz="1200" u="none" strike="noStrike" cap="none">
                          <a:latin typeface="Times New Roman"/>
                          <a:ea typeface="Times New Roman"/>
                          <a:cs typeface="Times New Roman"/>
                          <a:sym typeface="Times New Roman"/>
                        </a:rPr>
                        <a:t>”,IEEE,Journal,Vol.10,pp:119-125,2015.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Problem statement: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Applying an Educational Data Mining Approach to model</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academic attrition (loss of academic status).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Proposed Approach:</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In this paper they have used two data mining models to predict the loss of academic performance at a certain time by using, not only socio-economic data, but also the academic records.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Result: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Two learning algorithms, naïve Bayes and a decision tree,</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were used to build classification models to predict the loss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of academic status due to low academic performance on</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two undergraduate engineering programs.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 Data models they used are high accurate to predict the student performance .</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 decision tree they have used requires less effort to the prediction of the students information.</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Demerits: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The data models they have used are inaccurate to find the students performance when grade points are in count.</a:t>
                      </a:r>
                      <a:endParaRPr sz="1400" u="none" strike="noStrike" cap="none"/>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CONTINUE</a:t>
            </a:r>
            <a:endParaRPr b="1"/>
          </a:p>
        </p:txBody>
      </p:sp>
      <p:graphicFrame>
        <p:nvGraphicFramePr>
          <p:cNvPr id="162" name="Google Shape;162;p13"/>
          <p:cNvGraphicFramePr/>
          <p:nvPr/>
        </p:nvGraphicFramePr>
        <p:xfrm>
          <a:off x="395536" y="987575"/>
          <a:ext cx="8229600" cy="3931940"/>
        </p:xfrm>
        <a:graphic>
          <a:graphicData uri="http://schemas.openxmlformats.org/drawingml/2006/table">
            <a:tbl>
              <a:tblPr firstRow="1" bandRow="1">
                <a:noFill/>
                <a:tableStyleId>{5399BA38-3060-49F3-A564-8DCE514CB207}</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288025">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Title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2581500">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Abdullah Alshanqiti And Abdallah Namoun, “</a:t>
                      </a:r>
                      <a:r>
                        <a:rPr lang="en-IN" sz="1200" b="1" u="none" strike="noStrike" cap="none">
                          <a:latin typeface="Times New Roman"/>
                          <a:ea typeface="Times New Roman"/>
                          <a:cs typeface="Times New Roman"/>
                          <a:sym typeface="Times New Roman"/>
                        </a:rPr>
                        <a:t>Predicting Student Performance and Its Influential Factors Using Hybrid Regression and Multi-Label Classification</a:t>
                      </a:r>
                      <a:r>
                        <a:rPr lang="en-IN" sz="1200" u="none" strike="noStrike" cap="none">
                          <a:latin typeface="Times New Roman"/>
                          <a:ea typeface="Times New Roman"/>
                          <a:cs typeface="Times New Roman"/>
                          <a:sym typeface="Times New Roman"/>
                        </a:rPr>
                        <a:t>”,IEEE,Journal,Vol.08,pp:203827-203844,2020.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Problem statement: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Understanding, modelling , and predicting student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performance in higher education poses significant challenges concerning the design of accurate and robust diagnostic models.</a:t>
                      </a:r>
                      <a:endParaRPr sz="12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Proposed Approach:</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In this paper they have predict the student information based on</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 factors they influencing the success of the students.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Result: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They proposed and validated an intelligent hybrid approach</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for predicting student academic grades while determining the dominate factors that led to predicted performance.</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They have used the fuzzy rules and matrix factorization which they no need more data to train the data and the simplicity and the interpretability to train the datasets.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Demerits: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0" u="none" strike="noStrike" cap="none">
                          <a:latin typeface="Times New Roman"/>
                          <a:ea typeface="Times New Roman"/>
                          <a:cs typeface="Times New Roman"/>
                          <a:sym typeface="Times New Roman"/>
                        </a:rPr>
                        <a:t>They have predicted the data only on the online learning platform but not the data they have been used non online platform.</a:t>
                      </a:r>
                      <a:endParaRPr sz="1400" u="none" strike="noStrike" cap="none"/>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395536" y="-92546"/>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CONTINUE</a:t>
            </a:r>
            <a:endParaRPr b="1"/>
          </a:p>
        </p:txBody>
      </p:sp>
      <p:graphicFrame>
        <p:nvGraphicFramePr>
          <p:cNvPr id="168" name="Google Shape;168;p14"/>
          <p:cNvGraphicFramePr/>
          <p:nvPr/>
        </p:nvGraphicFramePr>
        <p:xfrm>
          <a:off x="395536" y="599242"/>
          <a:ext cx="8229600" cy="4132750"/>
        </p:xfrm>
        <a:graphic>
          <a:graphicData uri="http://schemas.openxmlformats.org/drawingml/2006/table">
            <a:tbl>
              <a:tblPr firstRow="1" bandRow="1">
                <a:noFill/>
                <a:tableStyleId>{5399BA38-3060-49F3-A564-8DCE514CB207}</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8370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Title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3735125">
                <a:tc>
                  <a:txBody>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Times New Roman"/>
                          <a:ea typeface="Times New Roman"/>
                          <a:cs typeface="Times New Roman"/>
                          <a:sym typeface="Times New Roman"/>
                        </a:rPr>
                        <a:t>Jui-Long Hung, Morgan C Wang </a:t>
                      </a:r>
                      <a:r>
                        <a:rPr lang="en-IN" sz="1200" b="1" i="0" u="none" strike="noStrike" cap="none">
                          <a:solidFill>
                            <a:schemeClr val="dk1"/>
                          </a:solidFill>
                          <a:latin typeface="Times New Roman"/>
                          <a:ea typeface="Times New Roman"/>
                          <a:cs typeface="Times New Roman"/>
                          <a:sym typeface="Times New Roman"/>
                        </a:rPr>
                        <a:t>, “Identify At-Risk students for Early interventions-A Time Series Clustering Approach”. </a:t>
                      </a:r>
                      <a:r>
                        <a:rPr lang="en-IN" sz="1200" b="0" i="0" u="none" strike="noStrike" cap="none">
                          <a:solidFill>
                            <a:schemeClr val="dk1"/>
                          </a:solidFill>
                          <a:latin typeface="Times New Roman"/>
                          <a:ea typeface="Times New Roman"/>
                          <a:cs typeface="Times New Roman"/>
                          <a:sym typeface="Times New Roman"/>
                        </a:rPr>
                        <a:t>IEEE, Transactions,2017.</a:t>
                      </a:r>
                      <a:endParaRPr sz="12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t/>
                      </a:r>
                      <a:br>
                        <a:rPr lang="en-IN" sz="1800" u="none" strike="noStrike" cap="none"/>
                      </a:b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Problem statement: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In this findings also enable online instructors to develop corresponding instructional via course design or student-teacher communication.</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Proposed Approach:</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Distance learning, engineering education, higher education, the final course provides useful input for future development and a more effective student-focused.</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Result: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The result indicate that the best model has high practical value to capture at-risk students while the course is still in progress.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A decision tree is a decision support tool that uses a tree-shaped graph or model for classification. It is a supervised learning method.</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Demerits: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F students might be a little behind or less engaged than other students in the class. The long holiday break servers as a catalyst to trigger the at risk.</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457200" y="205979"/>
            <a:ext cx="8229600" cy="26698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Times New Roman"/>
              <a:buNone/>
            </a:pPr>
            <a:r>
              <a:rPr lang="en-IN" sz="3200" dirty="0">
                <a:latin typeface="Times New Roman"/>
                <a:ea typeface="Times New Roman"/>
                <a:cs typeface="Times New Roman"/>
                <a:sym typeface="Times New Roman"/>
              </a:rPr>
              <a:t>CONTINUE</a:t>
            </a:r>
            <a:endParaRPr dirty="0"/>
          </a:p>
        </p:txBody>
      </p:sp>
      <p:graphicFrame>
        <p:nvGraphicFramePr>
          <p:cNvPr id="174" name="Google Shape;174;p15"/>
          <p:cNvGraphicFramePr/>
          <p:nvPr>
            <p:extLst>
              <p:ext uri="{D42A27DB-BD31-4B8C-83A1-F6EECF244321}">
                <p14:modId xmlns:p14="http://schemas.microsoft.com/office/powerpoint/2010/main" xmlns="" val="990589560"/>
              </p:ext>
            </p:extLst>
          </p:nvPr>
        </p:nvGraphicFramePr>
        <p:xfrm>
          <a:off x="338780" y="571480"/>
          <a:ext cx="8212437" cy="4572020"/>
        </p:xfrm>
        <a:graphic>
          <a:graphicData uri="http://schemas.openxmlformats.org/drawingml/2006/table">
            <a:tbl>
              <a:tblPr firstRow="1" bandRow="1">
                <a:noFill/>
                <a:tableStyleId>{5399BA38-3060-49F3-A564-8DCE514CB207}</a:tableStyleId>
              </a:tblPr>
              <a:tblGrid>
                <a:gridCol w="4095890">
                  <a:extLst>
                    <a:ext uri="{9D8B030D-6E8A-4147-A177-3AD203B41FA5}">
                      <a16:colId xmlns:a16="http://schemas.microsoft.com/office/drawing/2014/main" xmlns="" val="20000"/>
                    </a:ext>
                  </a:extLst>
                </a:gridCol>
                <a:gridCol w="4116547">
                  <a:extLst>
                    <a:ext uri="{9D8B030D-6E8A-4147-A177-3AD203B41FA5}">
                      <a16:colId xmlns:a16="http://schemas.microsoft.com/office/drawing/2014/main" xmlns="" val="20001"/>
                    </a:ext>
                  </a:extLst>
                </a:gridCol>
              </a:tblGrid>
              <a:tr h="356374">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latin typeface="Times New Roman"/>
                          <a:ea typeface="Times New Roman"/>
                          <a:cs typeface="Times New Roman"/>
                          <a:sym typeface="Times New Roman"/>
                        </a:rPr>
                        <a:t>Title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4098193">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Rosa M. </a:t>
                      </a:r>
                      <a:r>
                        <a:rPr lang="en-IN" sz="1200" u="none" strike="noStrike" cap="none" dirty="0" err="1">
                          <a:latin typeface="Times New Roman"/>
                          <a:ea typeface="Times New Roman"/>
                          <a:cs typeface="Times New Roman"/>
                          <a:sym typeface="Times New Roman"/>
                        </a:rPr>
                        <a:t>Carro</a:t>
                      </a:r>
                      <a:r>
                        <a:rPr lang="en-IN" sz="1200" u="none" strike="noStrike" cap="none" dirty="0">
                          <a:latin typeface="Times New Roman"/>
                          <a:ea typeface="Times New Roman"/>
                          <a:cs typeface="Times New Roman"/>
                          <a:sym typeface="Times New Roman"/>
                        </a:rPr>
                        <a:t> ,  Alvaro </a:t>
                      </a:r>
                      <a:r>
                        <a:rPr lang="en-IN" sz="1200" u="none" strike="noStrike" cap="none" dirty="0" err="1">
                          <a:latin typeface="Times New Roman"/>
                          <a:ea typeface="Times New Roman"/>
                          <a:cs typeface="Times New Roman"/>
                          <a:sym typeface="Times New Roman"/>
                        </a:rPr>
                        <a:t>Ortigosa</a:t>
                      </a:r>
                      <a:r>
                        <a:rPr lang="en-IN" sz="1200" u="none" strike="noStrike" cap="none" dirty="0">
                          <a:latin typeface="Times New Roman"/>
                          <a:ea typeface="Times New Roman"/>
                          <a:cs typeface="Times New Roman"/>
                          <a:sym typeface="Times New Roman"/>
                        </a:rPr>
                        <a:t>, “</a:t>
                      </a:r>
                      <a:r>
                        <a:rPr lang="en-IN" sz="1200" b="1" u="none" strike="noStrike" cap="none" dirty="0">
                          <a:latin typeface="Times New Roman"/>
                          <a:ea typeface="Times New Roman"/>
                          <a:cs typeface="Times New Roman"/>
                          <a:sym typeface="Times New Roman"/>
                        </a:rPr>
                        <a:t>From Lab to Production: Lessons Learnt and Real Life Challenges of an Early Student-Dropout Prevention System</a:t>
                      </a:r>
                      <a:r>
                        <a:rPr lang="en-IN" sz="1200" u="none" strike="noStrike" cap="none" dirty="0">
                          <a:latin typeface="Times New Roman"/>
                          <a:ea typeface="Times New Roman"/>
                          <a:cs typeface="Times New Roman"/>
                          <a:sym typeface="Times New Roman"/>
                        </a:rPr>
                        <a:t>” IEEE, Transactions,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Vol.12,pp:264-276,2019.</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 </a:t>
                      </a:r>
                      <a:endParaRPr sz="12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Problem statement:</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Now a days its also support the recording of the resulting retention-oriented interventions for the further analysis .</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Proposed Approach:</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Proposed SPA( </a:t>
                      </a:r>
                      <a:r>
                        <a:rPr lang="en-IN" sz="1200" u="none" strike="noStrike" cap="none" dirty="0" err="1">
                          <a:latin typeface="Times New Roman"/>
                          <a:ea typeface="Times New Roman"/>
                          <a:cs typeface="Times New Roman"/>
                          <a:sym typeface="Times New Roman"/>
                        </a:rPr>
                        <a:t>Sistema</a:t>
                      </a:r>
                      <a:r>
                        <a:rPr lang="en-IN" sz="1200" u="none" strike="noStrike" cap="none" dirty="0">
                          <a:latin typeface="Times New Roman"/>
                          <a:ea typeface="Times New Roman"/>
                          <a:cs typeface="Times New Roman"/>
                          <a:sym typeface="Times New Roman"/>
                        </a:rPr>
                        <a:t> de </a:t>
                      </a:r>
                      <a:r>
                        <a:rPr lang="en-IN" sz="1200" u="none" strike="noStrike" cap="none" dirty="0" err="1">
                          <a:latin typeface="Times New Roman"/>
                          <a:ea typeface="Times New Roman"/>
                          <a:cs typeface="Times New Roman"/>
                          <a:sym typeface="Times New Roman"/>
                        </a:rPr>
                        <a:t>Prediccien</a:t>
                      </a:r>
                      <a:r>
                        <a:rPr lang="en-IN" sz="1200" u="none" strike="noStrike" cap="none" dirty="0">
                          <a:latin typeface="Times New Roman"/>
                          <a:ea typeface="Times New Roman"/>
                          <a:cs typeface="Times New Roman"/>
                          <a:sym typeface="Times New Roman"/>
                        </a:rPr>
                        <a:t> de Abandon, dropout prediction system in Spanish), an early warning system that uses these models to generate static early dropout-risk prediction and dynamic periodically updated ones. </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Result:</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Among all the retention actions, phone calls seem to be more effective than written interactions.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Merits: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It provided a reasonably Good </a:t>
                      </a:r>
                      <a:r>
                        <a:rPr lang="en-IN" sz="1200" u="none" strike="noStrike" cap="none" dirty="0" err="1">
                          <a:latin typeface="Times New Roman"/>
                          <a:ea typeface="Times New Roman"/>
                          <a:cs typeface="Times New Roman"/>
                          <a:sym typeface="Times New Roman"/>
                        </a:rPr>
                        <a:t>separability</a:t>
                      </a:r>
                      <a:r>
                        <a:rPr lang="en-IN" sz="1200" u="none" strike="noStrike" cap="none" dirty="0">
                          <a:latin typeface="Times New Roman"/>
                          <a:ea typeface="Times New Roman"/>
                          <a:cs typeface="Times New Roman"/>
                          <a:sym typeface="Times New Roman"/>
                        </a:rPr>
                        <a:t> of classes, close to the performance of the Random Forest models tested in the lab: addressing all the students with dropout risk scores greater than 25% would have covered 60% of real dropouts and 20% off persistent students.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Demerits: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Good result achieved in the laboratory may not be possible in the long term in a real production system due to sustainability issues. </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ctrTitle"/>
          </p:nvPr>
        </p:nvSpPr>
        <p:spPr>
          <a:xfrm>
            <a:off x="170793" y="210208"/>
            <a:ext cx="7772400" cy="80929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IN" sz="3200" b="1" dirty="0">
                <a:latin typeface="Times New Roman" pitchFamily="18" charset="0"/>
                <a:ea typeface="Times New Roman"/>
                <a:cs typeface="Times New Roman" pitchFamily="18" charset="0"/>
                <a:sym typeface="Times New Roman"/>
              </a:rPr>
              <a:t>Architecture Diagram</a:t>
            </a:r>
            <a:endParaRPr sz="3200" b="1">
              <a:latin typeface="Times New Roman" pitchFamily="18" charset="0"/>
              <a:ea typeface="Times New Roman"/>
              <a:cs typeface="Times New Roman" pitchFamily="18" charset="0"/>
              <a:sym typeface="Times New Roman"/>
            </a:endParaRPr>
          </a:p>
        </p:txBody>
      </p:sp>
      <p:sp>
        <p:nvSpPr>
          <p:cNvPr id="180" name="Google Shape;180;p16"/>
          <p:cNvSpPr txBox="1">
            <a:spLocks noGrp="1"/>
          </p:cNvSpPr>
          <p:nvPr>
            <p:ph type="subTitle" idx="1"/>
          </p:nvPr>
        </p:nvSpPr>
        <p:spPr>
          <a:xfrm>
            <a:off x="199697" y="987972"/>
            <a:ext cx="8460827" cy="3615559"/>
          </a:xfrm>
          <a:prstGeom prst="rect">
            <a:avLst/>
          </a:prstGeom>
          <a:noFill/>
          <a:ln>
            <a:noFill/>
          </a:ln>
        </p:spPr>
        <p:txBody>
          <a:bodyPr spcFirstLastPara="1" wrap="square" lIns="91425" tIns="45700" rIns="91425" bIns="45700" anchor="t" anchorCtr="0">
            <a:normAutofit/>
          </a:bodyPr>
          <a:lstStyle/>
          <a:p>
            <a:pPr marL="457200" lvl="0" indent="-431800" algn="ctr" rtl="0">
              <a:lnSpc>
                <a:spcPct val="100000"/>
              </a:lnSpc>
              <a:spcBef>
                <a:spcPts val="640"/>
              </a:spcBef>
              <a:spcAft>
                <a:spcPts val="0"/>
              </a:spcAft>
              <a:buClr>
                <a:srgbClr val="888888"/>
              </a:buClr>
              <a:buSzPts val="3200"/>
              <a:buNone/>
            </a:pPr>
            <a:endParaRPr/>
          </a:p>
        </p:txBody>
      </p:sp>
      <p:pic>
        <p:nvPicPr>
          <p:cNvPr id="5" name="Picture 4"/>
          <p:cNvPicPr/>
          <p:nvPr/>
        </p:nvPicPr>
        <p:blipFill>
          <a:blip r:embed="rId3"/>
          <a:srcRect/>
          <a:stretch>
            <a:fillRect/>
          </a:stretch>
        </p:blipFill>
        <p:spPr bwMode="auto">
          <a:xfrm>
            <a:off x="1860805" y="989199"/>
            <a:ext cx="5271135" cy="361886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457200" y="205979"/>
            <a:ext cx="8229600" cy="57982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pitchFamily="18" charset="0"/>
                <a:ea typeface="Times New Roman"/>
                <a:cs typeface="Times New Roman" pitchFamily="18" charset="0"/>
                <a:sym typeface="Times New Roman"/>
              </a:rPr>
              <a:t>Use case Diagram</a:t>
            </a:r>
            <a:endParaRPr sz="3200" b="1">
              <a:latin typeface="Times New Roman" pitchFamily="18" charset="0"/>
              <a:cs typeface="Times New Roman" pitchFamily="18" charset="0"/>
            </a:endParaRPr>
          </a:p>
        </p:txBody>
      </p:sp>
      <p:pic>
        <p:nvPicPr>
          <p:cNvPr id="5" name="Picture 4"/>
          <p:cNvPicPr/>
          <p:nvPr/>
        </p:nvPicPr>
        <p:blipFill>
          <a:blip r:embed="rId3"/>
          <a:srcRect/>
          <a:stretch>
            <a:fillRect/>
          </a:stretch>
        </p:blipFill>
        <p:spPr bwMode="auto">
          <a:xfrm>
            <a:off x="1898039" y="1019533"/>
            <a:ext cx="5265420" cy="3695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57200" y="205979"/>
            <a:ext cx="8229600" cy="50838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Data Flow Diagram</a:t>
            </a:r>
            <a:endParaRPr sz="3200" b="1"/>
          </a:p>
        </p:txBody>
      </p:sp>
      <p:pic>
        <p:nvPicPr>
          <p:cNvPr id="4" name="Picture 3"/>
          <p:cNvPicPr/>
          <p:nvPr/>
        </p:nvPicPr>
        <p:blipFill>
          <a:blip r:embed="rId3"/>
          <a:srcRect/>
          <a:stretch>
            <a:fillRect/>
          </a:stretch>
        </p:blipFill>
        <p:spPr bwMode="auto">
          <a:xfrm>
            <a:off x="1891164" y="1285231"/>
            <a:ext cx="5265420" cy="2971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a:ea typeface="Times New Roman"/>
                <a:cs typeface="Times New Roman"/>
                <a:sym typeface="Times New Roman"/>
              </a:rPr>
              <a:t>Design and Software used</a:t>
            </a:r>
            <a:endParaRPr lang="en-US" sz="3200" dirty="0"/>
          </a:p>
        </p:txBody>
      </p:sp>
      <p:sp>
        <p:nvSpPr>
          <p:cNvPr id="3" name="Text Placeholder 2"/>
          <p:cNvSpPr>
            <a:spLocks noGrp="1"/>
          </p:cNvSpPr>
          <p:nvPr>
            <p:ph type="body" idx="1"/>
          </p:nvPr>
        </p:nvSpPr>
        <p:spPr/>
        <p:txBody>
          <a:bodyPr>
            <a:normAutofit fontScale="55000" lnSpcReduction="20000"/>
          </a:bodyPr>
          <a:lstStyle/>
          <a:p>
            <a:pPr lvl="0" indent="-139700" algn="just">
              <a:lnSpc>
                <a:spcPct val="150000"/>
              </a:lnSpc>
              <a:spcBef>
                <a:spcPts val="0"/>
              </a:spcBef>
              <a:buClr>
                <a:schemeClr val="dk1"/>
              </a:buClr>
              <a:buSzPts val="3200"/>
              <a:buNone/>
            </a:pPr>
            <a:r>
              <a:rPr lang="en-IN" b="1" dirty="0">
                <a:latin typeface="Times New Roman"/>
                <a:ea typeface="Times New Roman"/>
                <a:cs typeface="Times New Roman"/>
                <a:sym typeface="Times New Roman"/>
              </a:rPr>
              <a:t>Hardware Requirements:</a:t>
            </a:r>
          </a:p>
          <a:p>
            <a:pPr lvl="0" indent="-13970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Processor : Intel core i3</a:t>
            </a:r>
          </a:p>
          <a:p>
            <a:pPr lvl="0" indent="-13970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Hard disk : 4GB</a:t>
            </a:r>
          </a:p>
          <a:p>
            <a:pPr lvl="0" indent="-13970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RAM        : 4GB</a:t>
            </a:r>
          </a:p>
          <a:p>
            <a:pPr marL="0" lvl="0" indent="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  </a:t>
            </a:r>
            <a:r>
              <a:rPr lang="en-IN" b="1" dirty="0">
                <a:latin typeface="Times New Roman"/>
                <a:ea typeface="Times New Roman"/>
                <a:cs typeface="Times New Roman"/>
                <a:sym typeface="Times New Roman"/>
              </a:rPr>
              <a:t>   Software Requirements:</a:t>
            </a:r>
          </a:p>
          <a:p>
            <a:pPr marL="0" lvl="0" indent="0" algn="just">
              <a:lnSpc>
                <a:spcPct val="150000"/>
              </a:lnSpc>
              <a:spcBef>
                <a:spcPts val="0"/>
              </a:spcBef>
              <a:buClr>
                <a:schemeClr val="dk1"/>
              </a:buClr>
              <a:buSzPts val="3200"/>
              <a:buNone/>
            </a:pPr>
            <a:r>
              <a:rPr lang="en-IN" b="1" dirty="0">
                <a:latin typeface="Times New Roman"/>
                <a:ea typeface="Times New Roman"/>
                <a:cs typeface="Times New Roman"/>
                <a:sym typeface="Times New Roman"/>
              </a:rPr>
              <a:t>  </a:t>
            </a:r>
            <a:r>
              <a:rPr lang="en-IN" dirty="0">
                <a:latin typeface="Times New Roman"/>
                <a:ea typeface="Times New Roman"/>
                <a:cs typeface="Times New Roman"/>
                <a:sym typeface="Times New Roman"/>
              </a:rPr>
              <a:t>   Operating System :Windows 7 or above</a:t>
            </a:r>
          </a:p>
          <a:p>
            <a:pPr marL="0" lvl="0" indent="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     Browser                : Google Chrome / Internet Explorer</a:t>
            </a:r>
          </a:p>
          <a:p>
            <a:pPr marL="0" lvl="0" indent="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     Web Technologies: HTML, CSS, Node JS.</a:t>
            </a:r>
          </a:p>
          <a:p>
            <a:pPr marL="0" lvl="0" indent="0" algn="just">
              <a:lnSpc>
                <a:spcPct val="150000"/>
              </a:lnSpc>
              <a:spcBef>
                <a:spcPts val="0"/>
              </a:spcBef>
              <a:buClr>
                <a:schemeClr val="dk1"/>
              </a:buClr>
              <a:buSzPts val="3200"/>
              <a:buNone/>
            </a:pPr>
            <a:r>
              <a:rPr lang="en-IN" dirty="0">
                <a:latin typeface="Times New Roman"/>
                <a:ea typeface="Times New Roman"/>
                <a:cs typeface="Times New Roman"/>
                <a:sym typeface="Times New Roman"/>
              </a:rPr>
              <a:t>     Editor                    : Visual Studio Code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itchFamily="18" charset="0"/>
                <a:cs typeface="Times New Roman" pitchFamily="18" charset="0"/>
              </a:rPr>
              <a:t>Module  Detail Explanation</a:t>
            </a:r>
          </a:p>
        </p:txBody>
      </p:sp>
      <p:sp>
        <p:nvSpPr>
          <p:cNvPr id="3" name="Text Placeholder 2"/>
          <p:cNvSpPr>
            <a:spLocks noGrp="1"/>
          </p:cNvSpPr>
          <p:nvPr>
            <p:ph type="body" idx="1"/>
          </p:nvPr>
        </p:nvSpPr>
        <p:spPr>
          <a:xfrm>
            <a:off x="429700" y="1220776"/>
            <a:ext cx="8229600" cy="3394472"/>
          </a:xfrm>
        </p:spPr>
        <p:txBody>
          <a:bodyPr>
            <a:normAutofit/>
          </a:bodyPr>
          <a:lstStyle/>
          <a:p>
            <a:pPr>
              <a:buNone/>
            </a:pPr>
            <a:r>
              <a:rPr lang="en-US" sz="2400" b="1" dirty="0">
                <a:latin typeface="Times New Roman" pitchFamily="18" charset="0"/>
                <a:cs typeface="Times New Roman" pitchFamily="18" charset="0"/>
              </a:rPr>
              <a:t>Calling Class:</a:t>
            </a:r>
          </a:p>
          <a:p>
            <a:pPr marL="457200" lvl="1" algn="just">
              <a:lnSpc>
                <a:spcPct val="150000"/>
              </a:lnSpc>
              <a:buNone/>
            </a:pPr>
            <a:r>
              <a:rPr lang="en-US" sz="2400" dirty="0">
                <a:latin typeface="Times New Roman" pitchFamily="18" charset="0"/>
                <a:cs typeface="Times New Roman" pitchFamily="18" charset="0"/>
              </a:rPr>
              <a:t>		</a:t>
            </a:r>
            <a:r>
              <a:rPr lang="en-US" sz="1600" dirty="0">
                <a:latin typeface="Times New Roman" pitchFamily="18" charset="0"/>
                <a:cs typeface="Times New Roman" pitchFamily="18" charset="0"/>
              </a:rPr>
              <a:t>Calling class module includes the information collection from the user interface and it is having another work that it will take care about the data which is coming from the user is valid or not we will check here. Then finally if the data is valid then simply we will collect that data from the user and we give it to the decision tree algorithm.</a:t>
            </a:r>
            <a:endParaRPr lang="en-US" sz="1600" dirty="0">
              <a:latin typeface="Times New Roman" pitchFamily="18" charset="0"/>
              <a:ea typeface="Times New Roman"/>
              <a:cs typeface="Times New Roman" pitchFamily="18" charset="0"/>
              <a:sym typeface="Times New Roman"/>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09074" y="144103"/>
            <a:ext cx="8229600" cy="5227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pitchFamily="18" charset="0"/>
                <a:ea typeface="Times New Roman"/>
                <a:cs typeface="Times New Roman" pitchFamily="18" charset="0"/>
                <a:sym typeface="Times New Roman"/>
              </a:rPr>
              <a:t>List of Contents </a:t>
            </a:r>
            <a:endParaRPr sz="3200" b="1">
              <a:latin typeface="Times New Roman" pitchFamily="18" charset="0"/>
              <a:cs typeface="Times New Roman" pitchFamily="18" charset="0"/>
            </a:endParaRPr>
          </a:p>
        </p:txBody>
      </p:sp>
      <p:sp>
        <p:nvSpPr>
          <p:cNvPr id="95" name="Google Shape;95;p2"/>
          <p:cNvSpPr txBox="1">
            <a:spLocks noGrp="1"/>
          </p:cNvSpPr>
          <p:nvPr>
            <p:ph type="body" idx="1"/>
          </p:nvPr>
        </p:nvSpPr>
        <p:spPr>
          <a:xfrm>
            <a:off x="457200" y="611892"/>
            <a:ext cx="8229600" cy="4386370"/>
          </a:xfrm>
          <a:prstGeom prst="rect">
            <a:avLst/>
          </a:prstGeom>
          <a:noFill/>
          <a:ln>
            <a:noFill/>
          </a:ln>
        </p:spPr>
        <p:txBody>
          <a:bodyPr spcFirstLastPara="1" wrap="square" lIns="91425" tIns="45700" rIns="91425" bIns="45700" anchor="t" anchorCtr="0">
            <a:noAutofit/>
          </a:bodyPr>
          <a:lstStyle/>
          <a:p>
            <a:pPr marL="342900" lvl="0">
              <a:lnSpc>
                <a:spcPct val="115000"/>
              </a:lnSpc>
              <a:spcBef>
                <a:spcPts val="0"/>
              </a:spcBef>
              <a:buSzPts val="1600"/>
            </a:pPr>
            <a:r>
              <a:rPr lang="en-US" sz="1600" dirty="0">
                <a:latin typeface="Times New Roman" pitchFamily="18" charset="0"/>
                <a:ea typeface="Times New Roman"/>
                <a:cs typeface="Times New Roman" pitchFamily="18" charset="0"/>
                <a:sym typeface="Times New Roman"/>
              </a:rPr>
              <a:t>Abstract</a:t>
            </a:r>
            <a:endParaRPr lang="en-US"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Analysis</a:t>
            </a:r>
          </a:p>
          <a:p>
            <a:pPr marL="800100" lvl="1">
              <a:lnSpc>
                <a:spcPct val="115000"/>
              </a:lnSpc>
              <a:spcBef>
                <a:spcPts val="320"/>
              </a:spcBef>
              <a:buSzPts val="1600"/>
              <a:buChar char="•"/>
            </a:pPr>
            <a:r>
              <a:rPr lang="en-US" sz="1200" dirty="0">
                <a:latin typeface="Times New Roman" pitchFamily="18" charset="0"/>
                <a:ea typeface="Times New Roman"/>
                <a:cs typeface="Times New Roman" pitchFamily="18" charset="0"/>
                <a:sym typeface="Times New Roman"/>
              </a:rPr>
              <a:t>Module split up and Gantt chart</a:t>
            </a:r>
            <a:endParaRPr lang="en-US" sz="1200" dirty="0">
              <a:latin typeface="Times New Roman" pitchFamily="18" charset="0"/>
              <a:cs typeface="Times New Roman" pitchFamily="18" charset="0"/>
            </a:endParaRPr>
          </a:p>
          <a:p>
            <a:pPr marL="800100" lvl="1">
              <a:lnSpc>
                <a:spcPct val="115000"/>
              </a:lnSpc>
              <a:spcBef>
                <a:spcPts val="320"/>
              </a:spcBef>
              <a:buSzPts val="1600"/>
              <a:buChar char="•"/>
            </a:pPr>
            <a:r>
              <a:rPr lang="en-US" sz="1200" dirty="0">
                <a:latin typeface="Times New Roman" pitchFamily="18" charset="0"/>
                <a:ea typeface="Times New Roman"/>
                <a:cs typeface="Times New Roman" pitchFamily="18" charset="0"/>
                <a:sym typeface="Times New Roman"/>
              </a:rPr>
              <a:t>Problem statement</a:t>
            </a:r>
            <a:endParaRPr lang="en-US" sz="1200" dirty="0">
              <a:latin typeface="Times New Roman" pitchFamily="18" charset="0"/>
              <a:cs typeface="Times New Roman" pitchFamily="18" charset="0"/>
            </a:endParaRPr>
          </a:p>
          <a:p>
            <a:pPr marL="800100" lvl="1">
              <a:lnSpc>
                <a:spcPct val="115000"/>
              </a:lnSpc>
              <a:spcBef>
                <a:spcPts val="320"/>
              </a:spcBef>
              <a:buSzPts val="1600"/>
              <a:buChar char="•"/>
            </a:pPr>
            <a:r>
              <a:rPr lang="en-US" sz="1200" dirty="0">
                <a:latin typeface="Times New Roman" pitchFamily="18" charset="0"/>
                <a:ea typeface="Times New Roman"/>
                <a:cs typeface="Times New Roman" pitchFamily="18" charset="0"/>
                <a:sym typeface="Times New Roman"/>
              </a:rPr>
              <a:t>Aim and Objective of project</a:t>
            </a:r>
            <a:endParaRPr lang="en-US" sz="1200" dirty="0">
              <a:latin typeface="Times New Roman" pitchFamily="18" charset="0"/>
              <a:cs typeface="Times New Roman" pitchFamily="18" charset="0"/>
            </a:endParaRPr>
          </a:p>
          <a:p>
            <a:pPr marL="800100" lvl="1">
              <a:lnSpc>
                <a:spcPct val="115000"/>
              </a:lnSpc>
              <a:spcBef>
                <a:spcPts val="320"/>
              </a:spcBef>
              <a:buSzPts val="1600"/>
              <a:buChar char="•"/>
            </a:pPr>
            <a:r>
              <a:rPr lang="en-US" sz="1200" dirty="0">
                <a:latin typeface="Times New Roman" pitchFamily="18" charset="0"/>
                <a:ea typeface="Times New Roman"/>
                <a:cs typeface="Times New Roman" pitchFamily="18" charset="0"/>
                <a:sym typeface="Times New Roman"/>
              </a:rPr>
              <a:t>Literature review</a:t>
            </a:r>
            <a:endParaRPr lang="en-US" sz="1200"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Detailed design</a:t>
            </a:r>
            <a:endParaRPr lang="en-US"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Module detail explanation</a:t>
            </a:r>
            <a:endParaRPr lang="en-US"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Experimental Results</a:t>
            </a:r>
            <a:endParaRPr lang="en-US"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Result Analysis</a:t>
            </a:r>
          </a:p>
          <a:p>
            <a:pPr marL="342900" lvl="0">
              <a:lnSpc>
                <a:spcPct val="115000"/>
              </a:lnSpc>
              <a:spcBef>
                <a:spcPts val="0"/>
              </a:spcBef>
              <a:buSzPts val="1600"/>
            </a:pPr>
            <a:r>
              <a:rPr lang="en-US" sz="1600" dirty="0">
                <a:latin typeface="Times New Roman" pitchFamily="18" charset="0"/>
                <a:ea typeface="Times New Roman"/>
                <a:cs typeface="Times New Roman" pitchFamily="18" charset="0"/>
                <a:sym typeface="Times New Roman"/>
              </a:rPr>
              <a:t>Comparison with Existing system ( Table/Chart)</a:t>
            </a:r>
            <a:endParaRPr lang="en-US" sz="1600"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Conclusions and scope for future work</a:t>
            </a:r>
            <a:endParaRPr lang="en-US" sz="1600"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Contribution of the candidate</a:t>
            </a:r>
            <a:endParaRPr lang="en-US" sz="1600" dirty="0">
              <a:latin typeface="Times New Roman" pitchFamily="18" charset="0"/>
              <a:cs typeface="Times New Roman" pitchFamily="18" charset="0"/>
            </a:endParaRPr>
          </a:p>
          <a:p>
            <a:pPr marL="342900" lvl="0">
              <a:lnSpc>
                <a:spcPct val="115000"/>
              </a:lnSpc>
              <a:spcBef>
                <a:spcPts val="320"/>
              </a:spcBef>
              <a:buSzPts val="1600"/>
            </a:pPr>
            <a:r>
              <a:rPr lang="en-US" sz="1600" dirty="0">
                <a:latin typeface="Times New Roman" pitchFamily="18" charset="0"/>
                <a:ea typeface="Times New Roman"/>
                <a:cs typeface="Times New Roman" pitchFamily="18" charset="0"/>
                <a:sym typeface="Times New Roman"/>
              </a:rPr>
              <a:t>References</a:t>
            </a:r>
            <a:endParaRPr lang="en-US"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57200" y="205975"/>
            <a:ext cx="8229600" cy="1290900"/>
          </a:xfrm>
          <a:prstGeom prst="rect">
            <a:avLst/>
          </a:prstGeom>
          <a:noFill/>
          <a:ln>
            <a:noFill/>
          </a:ln>
        </p:spPr>
        <p:txBody>
          <a:bodyPr spcFirstLastPara="1" wrap="square" lIns="91425" tIns="45700" rIns="91425" bIns="45700" anchor="ctr" anchorCtr="0">
            <a:normAutofit/>
          </a:bodyPr>
          <a:lstStyle/>
          <a:p>
            <a:pPr marL="457200" lvl="0" indent="-381000" algn="l" rtl="0">
              <a:lnSpc>
                <a:spcPct val="100000"/>
              </a:lnSpc>
              <a:spcBef>
                <a:spcPts val="0"/>
              </a:spcBef>
              <a:spcAft>
                <a:spcPts val="0"/>
              </a:spcAft>
              <a:buSzPts val="2400"/>
            </a:pPr>
            <a:r>
              <a:rPr lang="en-IN" sz="2400" b="1" dirty="0">
                <a:latin typeface="Times New Roman"/>
                <a:ea typeface="Times New Roman"/>
                <a:cs typeface="Times New Roman"/>
                <a:sym typeface="Times New Roman"/>
              </a:rPr>
              <a:t>Binary Node:</a:t>
            </a:r>
            <a:endParaRPr sz="2400" b="1">
              <a:latin typeface="Times New Roman"/>
              <a:ea typeface="Times New Roman"/>
              <a:cs typeface="Times New Roman"/>
              <a:sym typeface="Times New Roman"/>
            </a:endParaRPr>
          </a:p>
        </p:txBody>
      </p:sp>
      <p:sp>
        <p:nvSpPr>
          <p:cNvPr id="205" name="Google Shape;205;p21"/>
          <p:cNvSpPr txBox="1">
            <a:spLocks noGrp="1"/>
          </p:cNvSpPr>
          <p:nvPr>
            <p:ph type="body" idx="1"/>
          </p:nvPr>
        </p:nvSpPr>
        <p:spPr>
          <a:xfrm>
            <a:off x="457200" y="1496850"/>
            <a:ext cx="8229600" cy="3097800"/>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Bef>
                <a:spcPts val="0"/>
              </a:spcBef>
              <a:buSzPts val="3200"/>
              <a:buNone/>
            </a:pPr>
            <a:r>
              <a:rPr lang="en-IN" sz="1600" dirty="0">
                <a:latin typeface="Times New Roman" pitchFamily="18" charset="0"/>
                <a:cs typeface="Times New Roman" pitchFamily="18" charset="0"/>
              </a:rPr>
              <a:t>	Here we are taking the information from the calling class and then we try to give that information to the model and the model predict something and we take that as output. We call this module as the binary node because here we do all these process by using the binary node decision tree. And finally we print this output to the user via user interaction page (GUI).</a:t>
            </a:r>
            <a:endParaRPr sz="16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Decision Tree Module:</a:t>
            </a:r>
            <a:endParaRPr lang="en-US" sz="24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Autofit/>
          </a:bodyPr>
          <a:lstStyle/>
          <a:p>
            <a:pPr algn="just">
              <a:lnSpc>
                <a:spcPct val="150000"/>
              </a:lnSpc>
            </a:pPr>
            <a:r>
              <a:rPr lang="en-IN" sz="1600" dirty="0">
                <a:latin typeface="Times New Roman" pitchFamily="18" charset="0"/>
                <a:cs typeface="Times New Roman" pitchFamily="18" charset="0"/>
              </a:rPr>
              <a:t>Decision tree module consists of number of tasks. It is the heart of our project. First we collect the dataset. We give this dataset to the model for training. First  separates the data into parts based on the class label, and then it will calculate the information gain for each node. After calculating the information gain it will select the attribute which is having the best information gain value as the root node. And we take the data values and we assign as the children. Then again we calculate the information gain for the remaining attribute and try to take the best information gain to pick the next node. This process continues until all the attributes are finished on the tree. And finally the model is ready by forming a decision tree. The output of this module is the decision tree for given dataset.</a:t>
            </a:r>
            <a:endParaRPr lang="en-US" sz="1600" dirty="0">
              <a:latin typeface="Times New Roman" pitchFamily="18" charset="0"/>
              <a:cs typeface="Times New Roman" pitchFamily="18" charset="0"/>
            </a:endParaRP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e33ab80978_0_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p>
            <a:pPr marL="457200" lvl="0" indent="-381000" algn="l" rtl="0">
              <a:lnSpc>
                <a:spcPct val="100000"/>
              </a:lnSpc>
              <a:spcBef>
                <a:spcPts val="0"/>
              </a:spcBef>
              <a:spcAft>
                <a:spcPts val="0"/>
              </a:spcAft>
              <a:buSzPts val="2400"/>
            </a:pPr>
            <a:r>
              <a:rPr lang="en-IN" sz="3200" b="1" dirty="0">
                <a:latin typeface="Times New Roman" pitchFamily="18" charset="0"/>
                <a:ea typeface="Times New Roman"/>
                <a:cs typeface="Times New Roman" pitchFamily="18" charset="0"/>
                <a:sym typeface="Times New Roman"/>
              </a:rPr>
              <a:t>Decision Tree Algorithm</a:t>
            </a:r>
            <a:endParaRPr sz="3200">
              <a:latin typeface="Times New Roman" pitchFamily="18" charset="0"/>
              <a:cs typeface="Times New Roman" pitchFamily="18" charset="0"/>
            </a:endParaRPr>
          </a:p>
        </p:txBody>
      </p:sp>
      <p:sp>
        <p:nvSpPr>
          <p:cNvPr id="218" name="Google Shape;218;ge33ab80978_0_0"/>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p>
            <a:pPr>
              <a:lnSpc>
                <a:spcPct val="150000"/>
              </a:lnSpc>
              <a:buFont typeface="Wingdings" pitchFamily="2" charset="2"/>
              <a:buChar char="ü"/>
            </a:pPr>
            <a:r>
              <a:rPr lang="en-IN" sz="1400" dirty="0">
                <a:latin typeface="Times New Roman" pitchFamily="18" charset="0"/>
                <a:cs typeface="Times New Roman" pitchFamily="18" charset="0"/>
              </a:rPr>
              <a:t>Begin the tree with the root node, says S, which contains the complete dataset.</a:t>
            </a:r>
          </a:p>
          <a:p>
            <a:pPr>
              <a:lnSpc>
                <a:spcPct val="150000"/>
              </a:lnSpc>
              <a:buFont typeface="Wingdings" pitchFamily="2" charset="2"/>
              <a:buChar char="ü"/>
            </a:pPr>
            <a:r>
              <a:rPr lang="en-IN" sz="1400" dirty="0">
                <a:latin typeface="Times New Roman" pitchFamily="18" charset="0"/>
                <a:cs typeface="Times New Roman" pitchFamily="18" charset="0"/>
              </a:rPr>
              <a:t>Find the best attribute in the dataset using Attribute Selection measure(ASM).</a:t>
            </a:r>
            <a:endParaRPr lang="en-IN" sz="800" dirty="0">
              <a:latin typeface="Times New Roman" pitchFamily="18" charset="0"/>
              <a:cs typeface="Times New Roman" pitchFamily="18" charset="0"/>
            </a:endParaRPr>
          </a:p>
          <a:p>
            <a:pPr>
              <a:lnSpc>
                <a:spcPct val="150000"/>
              </a:lnSpc>
              <a:buFont typeface="Wingdings" pitchFamily="2" charset="2"/>
              <a:buChar char="ü"/>
            </a:pPr>
            <a:r>
              <a:rPr lang="en-IN" sz="1400" dirty="0">
                <a:latin typeface="Times New Roman" pitchFamily="18" charset="0"/>
                <a:cs typeface="Times New Roman" pitchFamily="18" charset="0"/>
              </a:rPr>
              <a:t>Divide the S into subsets that contains possible values for the best attributes.</a:t>
            </a:r>
          </a:p>
          <a:p>
            <a:pPr>
              <a:lnSpc>
                <a:spcPct val="150000"/>
              </a:lnSpc>
              <a:buFont typeface="Wingdings" pitchFamily="2" charset="2"/>
              <a:buChar char="ü"/>
            </a:pPr>
            <a:r>
              <a:rPr lang="en-IN" sz="1400" dirty="0">
                <a:latin typeface="Times New Roman" pitchFamily="18" charset="0"/>
                <a:cs typeface="Times New Roman" pitchFamily="18" charset="0"/>
              </a:rPr>
              <a:t>Generate the decision tree node, which contains the best attribute.</a:t>
            </a:r>
          </a:p>
          <a:p>
            <a:pPr>
              <a:lnSpc>
                <a:spcPct val="150000"/>
              </a:lnSpc>
              <a:buFont typeface="Wingdings" pitchFamily="2" charset="2"/>
              <a:buChar char="ü"/>
            </a:pPr>
            <a:r>
              <a:rPr lang="en-IN" sz="1400" dirty="0">
                <a:latin typeface="Times New Roman" pitchFamily="18" charset="0"/>
                <a:cs typeface="Times New Roman" pitchFamily="18" charset="0"/>
              </a:rPr>
              <a:t>Recursively make new decision trees using the subsets of the dataset created in step-3. Continue the process until we reached to the leaf node.</a:t>
            </a:r>
          </a:p>
          <a:p>
            <a:pPr>
              <a:buNone/>
            </a:pPr>
            <a:r>
              <a:rPr lang="en-IN" sz="1400" b="1" dirty="0">
                <a:latin typeface="Times New Roman" pitchFamily="18" charset="0"/>
                <a:cs typeface="Times New Roman" pitchFamily="18" charset="0"/>
              </a:rPr>
              <a:t>Attribute Selection Measure:</a:t>
            </a:r>
          </a:p>
          <a:p>
            <a:pPr>
              <a:buFont typeface="Wingdings" pitchFamily="2" charset="2"/>
              <a:buChar char="Ø"/>
            </a:pPr>
            <a:r>
              <a:rPr lang="en-IN" sz="1400" dirty="0">
                <a:latin typeface="Times New Roman" pitchFamily="18" charset="0"/>
                <a:cs typeface="Times New Roman" pitchFamily="18" charset="0"/>
              </a:rPr>
              <a:t>Information Gain.</a:t>
            </a:r>
          </a:p>
          <a:p>
            <a:pPr>
              <a:buFont typeface="Wingdings" pitchFamily="2" charset="2"/>
              <a:buChar char="Ø"/>
            </a:pPr>
            <a:r>
              <a:rPr lang="en-IN" sz="1400" dirty="0" err="1">
                <a:latin typeface="Times New Roman" pitchFamily="18" charset="0"/>
                <a:cs typeface="Times New Roman" pitchFamily="18" charset="0"/>
              </a:rPr>
              <a:t>Gini</a:t>
            </a:r>
            <a:r>
              <a:rPr lang="en-IN" sz="1400" dirty="0">
                <a:latin typeface="Times New Roman" pitchFamily="18" charset="0"/>
                <a:cs typeface="Times New Roman" pitchFamily="18" charset="0"/>
              </a:rPr>
              <a:t> Index.</a:t>
            </a:r>
          </a:p>
          <a:p>
            <a:pPr>
              <a:lnSpc>
                <a:spcPct val="150000"/>
              </a:lnSpc>
              <a:buNone/>
            </a:pPr>
            <a:endParaRPr lang="en-IN" sz="1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e33ab80978_0_9"/>
          <p:cNvSpPr txBox="1">
            <a:spLocks noGrp="1"/>
          </p:cNvSpPr>
          <p:nvPr>
            <p:ph type="title"/>
          </p:nvPr>
        </p:nvSpPr>
        <p:spPr>
          <a:xfrm>
            <a:off x="457200" y="205975"/>
            <a:ext cx="8229600" cy="37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990"/>
              <a:buNone/>
            </a:pPr>
            <a:r>
              <a:rPr lang="en-IN" sz="3200" b="1" dirty="0">
                <a:latin typeface="Times New Roman" pitchFamily="18" charset="0"/>
                <a:ea typeface="Times New Roman"/>
                <a:cs typeface="Times New Roman" pitchFamily="18" charset="0"/>
                <a:sym typeface="Times New Roman"/>
              </a:rPr>
              <a:t>CONTINUE</a:t>
            </a:r>
            <a:endParaRPr sz="3200" b="1" dirty="0">
              <a:latin typeface="Times New Roman" pitchFamily="18" charset="0"/>
              <a:ea typeface="Times New Roman"/>
              <a:cs typeface="Times New Roman" pitchFamily="18" charset="0"/>
              <a:sym typeface="Times New Roman"/>
            </a:endParaRPr>
          </a:p>
        </p:txBody>
      </p:sp>
      <p:sp>
        <p:nvSpPr>
          <p:cNvPr id="225" name="Google Shape;225;ge33ab80978_0_9"/>
          <p:cNvSpPr txBox="1">
            <a:spLocks noGrp="1"/>
          </p:cNvSpPr>
          <p:nvPr>
            <p:ph type="body" idx="1"/>
          </p:nvPr>
        </p:nvSpPr>
        <p:spPr>
          <a:xfrm>
            <a:off x="457200" y="582774"/>
            <a:ext cx="8229600" cy="4373905"/>
          </a:xfrm>
          <a:prstGeom prst="rect">
            <a:avLst/>
          </a:prstGeom>
          <a:noFill/>
          <a:ln>
            <a:noFill/>
          </a:ln>
        </p:spPr>
        <p:txBody>
          <a:bodyPr spcFirstLastPara="1" wrap="square" lIns="91425" tIns="45700" rIns="91425" bIns="45700" anchor="t" anchorCtr="0">
            <a:normAutofit fontScale="25000" lnSpcReduction="20000"/>
          </a:bodyPr>
          <a:lstStyle/>
          <a:p>
            <a:pPr>
              <a:buNone/>
            </a:pPr>
            <a:r>
              <a:rPr lang="en-IN" sz="8000" b="1" dirty="0">
                <a:latin typeface="Times New Roman" pitchFamily="18" charset="0"/>
                <a:cs typeface="Times New Roman" pitchFamily="18" charset="0"/>
              </a:rPr>
              <a:t>Information Gain:</a:t>
            </a:r>
          </a:p>
          <a:p>
            <a:r>
              <a:rPr lang="en-IN" sz="6600" dirty="0">
                <a:latin typeface="Times New Roman" pitchFamily="18" charset="0"/>
                <a:cs typeface="Times New Roman" pitchFamily="18" charset="0"/>
              </a:rPr>
              <a:t>It is the measurement of changes in entropy after  the segmentation of the dataset based on the attribute.</a:t>
            </a:r>
          </a:p>
          <a:p>
            <a:r>
              <a:rPr lang="en-IN" sz="6600" dirty="0">
                <a:latin typeface="Times New Roman" pitchFamily="18" charset="0"/>
                <a:cs typeface="Times New Roman" pitchFamily="18" charset="0"/>
              </a:rPr>
              <a:t>It calculates how much information a feature provides us about a class.</a:t>
            </a:r>
          </a:p>
          <a:p>
            <a:r>
              <a:rPr lang="en-IN" sz="6600" dirty="0">
                <a:latin typeface="Times New Roman" pitchFamily="18" charset="0"/>
                <a:cs typeface="Times New Roman" pitchFamily="18" charset="0"/>
              </a:rPr>
              <a:t>A decision tree algorithm always tries to maximize the value of information gain, and a node having the highest information gain is split first.</a:t>
            </a:r>
          </a:p>
          <a:p>
            <a:pPr>
              <a:buNone/>
            </a:pPr>
            <a:r>
              <a:rPr lang="en-IN" sz="6600" i="1" dirty="0">
                <a:latin typeface="Times New Roman" pitchFamily="18" charset="0"/>
                <a:cs typeface="Times New Roman" pitchFamily="18" charset="0"/>
              </a:rPr>
              <a:t>	</a:t>
            </a:r>
          </a:p>
          <a:p>
            <a:pPr>
              <a:buNone/>
            </a:pPr>
            <a:r>
              <a:rPr lang="en-IN" sz="6600" i="1" dirty="0">
                <a:latin typeface="Times New Roman" pitchFamily="18" charset="0"/>
                <a:cs typeface="Times New Roman" pitchFamily="18" charset="0"/>
              </a:rPr>
              <a:t>		</a:t>
            </a:r>
            <a:r>
              <a:rPr lang="en-US" sz="6600" i="1" dirty="0">
                <a:latin typeface="Times New Roman" pitchFamily="18" charset="0"/>
                <a:cs typeface="Times New Roman" pitchFamily="18" charset="0"/>
              </a:rPr>
              <a:t>Information gain= Entropy(S)-[(Weighted </a:t>
            </a:r>
            <a:r>
              <a:rPr lang="en-US" sz="6600" i="1" dirty="0" err="1">
                <a:latin typeface="Times New Roman" pitchFamily="18" charset="0"/>
                <a:cs typeface="Times New Roman" pitchFamily="18" charset="0"/>
              </a:rPr>
              <a:t>Avg</a:t>
            </a:r>
            <a:r>
              <a:rPr lang="en-US" sz="6600" i="1" dirty="0">
                <a:latin typeface="Times New Roman" pitchFamily="18" charset="0"/>
                <a:cs typeface="Times New Roman" pitchFamily="18" charset="0"/>
              </a:rPr>
              <a:t>)* Entropy(each feature)]</a:t>
            </a:r>
            <a:r>
              <a:rPr lang="en-US" sz="6600" dirty="0">
                <a:latin typeface="Times New Roman" pitchFamily="18" charset="0"/>
                <a:cs typeface="Times New Roman" pitchFamily="18" charset="0"/>
              </a:rPr>
              <a:t> </a:t>
            </a:r>
          </a:p>
          <a:p>
            <a:pPr>
              <a:buNone/>
            </a:pPr>
            <a:r>
              <a:rPr lang="en-US" sz="6600" dirty="0">
                <a:latin typeface="Times New Roman" pitchFamily="18" charset="0"/>
                <a:cs typeface="Times New Roman" pitchFamily="18" charset="0"/>
              </a:rPr>
              <a:t>	</a:t>
            </a:r>
          </a:p>
          <a:p>
            <a:r>
              <a:rPr lang="en-US" sz="6600" dirty="0">
                <a:latin typeface="Times New Roman" pitchFamily="18" charset="0"/>
                <a:cs typeface="Times New Roman" pitchFamily="18" charset="0"/>
              </a:rPr>
              <a:t>Entropy is a metric to measure the impurity in a given attribute.</a:t>
            </a:r>
            <a:r>
              <a:rPr lang="en-US" sz="6600" i="1" dirty="0">
                <a:latin typeface="Times New Roman" pitchFamily="18" charset="0"/>
                <a:cs typeface="Times New Roman" pitchFamily="18" charset="0"/>
              </a:rPr>
              <a:t> </a:t>
            </a:r>
            <a:endParaRPr lang="en-US" sz="6600" dirty="0">
              <a:latin typeface="Times New Roman" pitchFamily="18" charset="0"/>
              <a:cs typeface="Times New Roman" pitchFamily="18" charset="0"/>
            </a:endParaRPr>
          </a:p>
          <a:p>
            <a:pPr>
              <a:buNone/>
            </a:pPr>
            <a:r>
              <a:rPr lang="en-US" sz="6600" i="1" dirty="0">
                <a:latin typeface="Times New Roman" pitchFamily="18" charset="0"/>
                <a:cs typeface="Times New Roman" pitchFamily="18" charset="0"/>
              </a:rPr>
              <a:t>		</a:t>
            </a:r>
          </a:p>
          <a:p>
            <a:pPr>
              <a:buNone/>
            </a:pPr>
            <a:r>
              <a:rPr lang="en-US" sz="6600" i="1" dirty="0">
                <a:latin typeface="Times New Roman" pitchFamily="18" charset="0"/>
                <a:cs typeface="Times New Roman" pitchFamily="18" charset="0"/>
              </a:rPr>
              <a:t>		Entropy(S) = -p(yes) log2 P(yes)- P(no) log2 P(no)</a:t>
            </a:r>
          </a:p>
          <a:p>
            <a:pPr>
              <a:buNone/>
            </a:pPr>
            <a:r>
              <a:rPr lang="en-US" sz="6600" i="1" dirty="0">
                <a:latin typeface="Times New Roman" pitchFamily="18" charset="0"/>
                <a:cs typeface="Times New Roman" pitchFamily="18" charset="0"/>
              </a:rPr>
              <a:t>		</a:t>
            </a:r>
          </a:p>
          <a:p>
            <a:pPr>
              <a:buNone/>
            </a:pPr>
            <a:r>
              <a:rPr lang="en-US" sz="6600" i="1" dirty="0">
                <a:latin typeface="Times New Roman" pitchFamily="18" charset="0"/>
                <a:cs typeface="Times New Roman" pitchFamily="18" charset="0"/>
              </a:rPr>
              <a:t>		</a:t>
            </a:r>
            <a:r>
              <a:rPr lang="en-US" sz="6600" dirty="0">
                <a:latin typeface="Times New Roman" pitchFamily="18" charset="0"/>
                <a:cs typeface="Times New Roman" pitchFamily="18" charset="0"/>
              </a:rPr>
              <a:t>Where,</a:t>
            </a:r>
          </a:p>
          <a:p>
            <a:pPr>
              <a:buNone/>
            </a:pPr>
            <a:r>
              <a:rPr lang="en-US" sz="6600" dirty="0">
                <a:latin typeface="Times New Roman" pitchFamily="18" charset="0"/>
                <a:cs typeface="Times New Roman" pitchFamily="18" charset="0"/>
              </a:rPr>
              <a:t>		           S = Total number of samples</a:t>
            </a:r>
          </a:p>
          <a:p>
            <a:pPr>
              <a:buNone/>
            </a:pPr>
            <a:r>
              <a:rPr lang="en-US" sz="6600" dirty="0">
                <a:latin typeface="Times New Roman" pitchFamily="18" charset="0"/>
                <a:cs typeface="Times New Roman" pitchFamily="18" charset="0"/>
              </a:rPr>
              <a:t>		           P(yes) = probability of yes</a:t>
            </a:r>
          </a:p>
          <a:p>
            <a:pPr>
              <a:buNone/>
            </a:pPr>
            <a:r>
              <a:rPr lang="en-US" sz="6600" dirty="0">
                <a:latin typeface="Times New Roman" pitchFamily="18" charset="0"/>
                <a:cs typeface="Times New Roman" pitchFamily="18" charset="0"/>
              </a:rPr>
              <a:t>		           P(no) = probability of no</a:t>
            </a:r>
            <a:endParaRPr lang="en-US" sz="8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latin typeface="Times New Roman" pitchFamily="18" charset="0"/>
                <a:ea typeface="Times New Roman"/>
                <a:cs typeface="Times New Roman" pitchFamily="18" charset="0"/>
                <a:sym typeface="Times New Roman"/>
              </a:rPr>
              <a:t>Experimental Results</a:t>
            </a:r>
            <a:endParaRPr lang="en-US" sz="3200" b="1" dirty="0"/>
          </a:p>
        </p:txBody>
      </p:sp>
      <p:sp>
        <p:nvSpPr>
          <p:cNvPr id="3" name="Text Placeholder 2"/>
          <p:cNvSpPr>
            <a:spLocks noGrp="1"/>
          </p:cNvSpPr>
          <p:nvPr>
            <p:ph type="body" idx="1"/>
          </p:nvPr>
        </p:nvSpPr>
        <p:spPr>
          <a:xfrm>
            <a:off x="457200" y="948776"/>
            <a:ext cx="8229600" cy="3645847"/>
          </a:xfrm>
        </p:spPr>
        <p:txBody>
          <a:bodyPr>
            <a:normAutofit/>
          </a:bodyPr>
          <a:lstStyle/>
          <a:p>
            <a:r>
              <a:rPr lang="en-IN" sz="1600" dirty="0">
                <a:latin typeface="Times New Roman" pitchFamily="18" charset="0"/>
                <a:cs typeface="Times New Roman" pitchFamily="18" charset="0"/>
              </a:rPr>
              <a:t>Here we got the decision tree as the output from the given training data.</a:t>
            </a:r>
          </a:p>
          <a:p>
            <a:r>
              <a:rPr lang="en-IN" sz="1600" dirty="0">
                <a:latin typeface="Times New Roman" pitchFamily="18" charset="0"/>
                <a:cs typeface="Times New Roman" pitchFamily="18" charset="0"/>
              </a:rPr>
              <a:t>The results that are obtained finally are the rate of chance of dropout prediction of the student from the given test details by the user.</a:t>
            </a:r>
          </a:p>
        </p:txBody>
      </p:sp>
      <p:pic>
        <p:nvPicPr>
          <p:cNvPr id="4" name="Picture 3"/>
          <p:cNvPicPr/>
          <p:nvPr/>
        </p:nvPicPr>
        <p:blipFill>
          <a:blip r:embed="rId2"/>
          <a:srcRect/>
          <a:stretch>
            <a:fillRect/>
          </a:stretch>
        </p:blipFill>
        <p:spPr bwMode="auto">
          <a:xfrm>
            <a:off x="1874239" y="2021305"/>
            <a:ext cx="5271770" cy="294258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1546"/>
          </a:xfrm>
        </p:spPr>
        <p:txBody>
          <a:bodyPr>
            <a:noAutofit/>
          </a:bodyPr>
          <a:lstStyle/>
          <a:p>
            <a:pPr lvl="0" algn="l"/>
            <a:r>
              <a:rPr lang="en-US" sz="3200" b="1" dirty="0">
                <a:latin typeface="Times New Roman" pitchFamily="18" charset="0"/>
                <a:ea typeface="Times New Roman"/>
                <a:cs typeface="Times New Roman" pitchFamily="18" charset="0"/>
                <a:sym typeface="Times New Roman"/>
              </a:rPr>
              <a:t>Result Analysis</a:t>
            </a:r>
            <a:endParaRPr lang="en-US" sz="32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715020"/>
            <a:ext cx="8229600" cy="3879603"/>
          </a:xfrm>
        </p:spPr>
        <p:txBody>
          <a:bodyPr>
            <a:normAutofit/>
          </a:bodyPr>
          <a:lstStyle/>
          <a:p>
            <a:pPr algn="just">
              <a:lnSpc>
                <a:spcPct val="150000"/>
              </a:lnSpc>
              <a:buFont typeface="Wingdings" pitchFamily="2" charset="2"/>
              <a:buChar char="Ø"/>
            </a:pPr>
            <a:r>
              <a:rPr lang="en-IN" sz="1800" dirty="0">
                <a:latin typeface="Times New Roman" pitchFamily="18" charset="0"/>
                <a:cs typeface="Times New Roman" pitchFamily="18" charset="0"/>
              </a:rPr>
              <a:t>The system is trained with the dataset, after training the model, the model generates a binary decision tree as output.</a:t>
            </a:r>
          </a:p>
          <a:p>
            <a:pPr algn="just">
              <a:lnSpc>
                <a:spcPct val="150000"/>
              </a:lnSpc>
              <a:buFont typeface="Wingdings" pitchFamily="2" charset="2"/>
              <a:buChar char="Ø"/>
            </a:pPr>
            <a:r>
              <a:rPr lang="en-IN" sz="1800" dirty="0">
                <a:latin typeface="Times New Roman" pitchFamily="18" charset="0"/>
                <a:cs typeface="Times New Roman" pitchFamily="18" charset="0"/>
              </a:rPr>
              <a:t>When Student accessing the system, after collecting the data from the student we will give that data to our model, then our model processes that data and provide a prediction of rate of chance of dropout as output.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latin typeface="Times New Roman" pitchFamily="18" charset="0"/>
                <a:ea typeface="Times New Roman"/>
                <a:cs typeface="Times New Roman" pitchFamily="18" charset="0"/>
                <a:sym typeface="Times New Roman"/>
              </a:rPr>
              <a:t>Comparison with Existing system</a:t>
            </a:r>
            <a:endParaRPr lang="en-US" sz="3200" b="1" dirty="0"/>
          </a:p>
        </p:txBody>
      </p:sp>
      <p:pic>
        <p:nvPicPr>
          <p:cNvPr id="4" name="Picture 3"/>
          <p:cNvPicPr/>
          <p:nvPr/>
        </p:nvPicPr>
        <p:blipFill>
          <a:blip r:embed="rId2"/>
          <a:srcRect/>
          <a:stretch>
            <a:fillRect/>
          </a:stretch>
        </p:blipFill>
        <p:spPr bwMode="auto">
          <a:xfrm>
            <a:off x="2072688" y="1119467"/>
            <a:ext cx="4998624" cy="290456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8421"/>
          </a:xfrm>
        </p:spPr>
        <p:txBody>
          <a:bodyPr>
            <a:normAutofit/>
          </a:bodyPr>
          <a:lstStyle/>
          <a:p>
            <a:pPr marL="342900" lvl="0" algn="l">
              <a:lnSpc>
                <a:spcPct val="115000"/>
              </a:lnSpc>
              <a:spcBef>
                <a:spcPts val="320"/>
              </a:spcBef>
            </a:pPr>
            <a:r>
              <a:rPr lang="en-US" sz="3200" b="1" dirty="0">
                <a:latin typeface="Times New Roman" pitchFamily="18" charset="0"/>
                <a:ea typeface="Times New Roman"/>
                <a:cs typeface="Times New Roman" pitchFamily="18" charset="0"/>
                <a:sym typeface="Times New Roman"/>
              </a:rPr>
              <a:t>Conclusions and scope for future work</a:t>
            </a:r>
            <a:endParaRPr lang="en-US" sz="32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859398"/>
            <a:ext cx="8229600" cy="3918858"/>
          </a:xfrm>
        </p:spPr>
        <p:txBody>
          <a:bodyPr>
            <a:normAutofit/>
          </a:bodyPr>
          <a:lstStyle/>
          <a:p>
            <a:pPr algn="just"/>
            <a:r>
              <a:rPr lang="en-IN" sz="1800" dirty="0">
                <a:latin typeface="Times New Roman" pitchFamily="18" charset="0"/>
                <a:cs typeface="Times New Roman" pitchFamily="18" charset="0"/>
              </a:rPr>
              <a:t>The Obtaining results suggest that the usage of the decision tree algorithm to predict the student dropouts is gives better accuracy. Here we trained the algorithm by giving 2 attributes as input and we got 85% accuracy. So if we include more parameters/features then there might be a chance of increasing the accuracy of the system. </a:t>
            </a:r>
          </a:p>
          <a:p>
            <a:pPr algn="just"/>
            <a:r>
              <a:rPr lang="en-IN" sz="1800" dirty="0">
                <a:latin typeface="Times New Roman" pitchFamily="18" charset="0"/>
                <a:cs typeface="Times New Roman" pitchFamily="18" charset="0"/>
              </a:rPr>
              <a:t>Future work: Here we are taking the student graduation marks and income to predict the dropout rate. In the future, we can also add an examination interface to the system, and based on the examination results and the time log of the examination as the additional parameters to the decision tree algorithm. Then we have a chance of increase in the accuracy. And we can also add the authentication interface to system to provide the security.</a:t>
            </a:r>
            <a:endParaRPr lang="en-US"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itchFamily="18" charset="0"/>
                <a:cs typeface="Times New Roman" pitchFamily="18" charset="0"/>
              </a:rPr>
              <a:t>Contribution of the candidate</a:t>
            </a:r>
            <a:endParaRPr lang="en-IN"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1266" y="1127531"/>
            <a:ext cx="7872090" cy="32657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7852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2400" b="1" dirty="0">
                <a:latin typeface="Times New Roman" pitchFamily="18" charset="0"/>
                <a:ea typeface="Times New Roman"/>
                <a:cs typeface="Times New Roman" pitchFamily="18" charset="0"/>
                <a:sym typeface="Times New Roman"/>
              </a:rPr>
              <a:t>REFERENCES/BIBLIOGRAPHY</a:t>
            </a:r>
            <a:endParaRPr sz="2400" b="1">
              <a:latin typeface="Times New Roman" pitchFamily="18" charset="0"/>
              <a:cs typeface="Times New Roman" pitchFamily="18" charset="0"/>
            </a:endParaRPr>
          </a:p>
        </p:txBody>
      </p:sp>
      <p:sp>
        <p:nvSpPr>
          <p:cNvPr id="237" name="Google Shape;237;p25"/>
          <p:cNvSpPr txBox="1">
            <a:spLocks noGrp="1"/>
          </p:cNvSpPr>
          <p:nvPr>
            <p:ph type="body" idx="1"/>
          </p:nvPr>
        </p:nvSpPr>
        <p:spPr>
          <a:xfrm>
            <a:off x="457200" y="1071552"/>
            <a:ext cx="8229600" cy="3643200"/>
          </a:xfrm>
          <a:prstGeom prst="rect">
            <a:avLst/>
          </a:prstGeom>
          <a:noFill/>
          <a:ln>
            <a:noFill/>
          </a:ln>
        </p:spPr>
        <p:txBody>
          <a:bodyPr spcFirstLastPara="1" wrap="square" lIns="91425" tIns="45700" rIns="91425" bIns="45700" anchor="t" anchorCtr="0">
            <a:noAutofit/>
          </a:bodyPr>
          <a:lstStyle/>
          <a:p>
            <a:pPr marL="342900" lvl="0" indent="-342915" algn="just">
              <a:lnSpc>
                <a:spcPct val="115000"/>
              </a:lnSpc>
              <a:spcBef>
                <a:spcPts val="0"/>
              </a:spcBef>
              <a:buSzPct val="100000"/>
            </a:pPr>
            <a:r>
              <a:rPr lang="en-IN" sz="1200" dirty="0" err="1">
                <a:latin typeface="Times New Roman" pitchFamily="18" charset="0"/>
                <a:ea typeface="Times New Roman"/>
                <a:cs typeface="Times New Roman" pitchFamily="18" charset="0"/>
                <a:sym typeface="Times New Roman"/>
              </a:rPr>
              <a:t>Shaojie</a:t>
            </a:r>
            <a:r>
              <a:rPr lang="en-IN" sz="1200" dirty="0">
                <a:latin typeface="Times New Roman" pitchFamily="18" charset="0"/>
                <a:ea typeface="Times New Roman"/>
                <a:cs typeface="Times New Roman" pitchFamily="18" charset="0"/>
                <a:sym typeface="Times New Roman"/>
              </a:rPr>
              <a:t> qu1,Kan li2,Shuhui Zhang1,And </a:t>
            </a:r>
            <a:r>
              <a:rPr lang="en-IN" sz="1200" dirty="0" err="1">
                <a:latin typeface="Times New Roman" pitchFamily="18" charset="0"/>
                <a:ea typeface="Times New Roman"/>
                <a:cs typeface="Times New Roman" pitchFamily="18" charset="0"/>
                <a:sym typeface="Times New Roman"/>
              </a:rPr>
              <a:t>Yongchao</a:t>
            </a:r>
            <a:r>
              <a:rPr lang="en-IN" sz="1200" dirty="0">
                <a:latin typeface="Times New Roman" pitchFamily="18" charset="0"/>
                <a:ea typeface="Times New Roman"/>
                <a:cs typeface="Times New Roman" pitchFamily="18" charset="0"/>
                <a:sym typeface="Times New Roman"/>
              </a:rPr>
              <a:t> Wang3.” Predicting Achievement of Students  in Smart Campus”, IEEE, Journal,Vol.06, pp:60264-60273,2018.</a:t>
            </a:r>
            <a:endParaRPr lang="en-IN" sz="1200" dirty="0">
              <a:latin typeface="Times New Roman" pitchFamily="18" charset="0"/>
              <a:cs typeface="Times New Roman" pitchFamily="18" charset="0"/>
            </a:endParaRPr>
          </a:p>
          <a:p>
            <a:pPr marL="342900" lvl="0" indent="-266700" algn="just">
              <a:lnSpc>
                <a:spcPct val="115000"/>
              </a:lnSpc>
              <a:spcBef>
                <a:spcPts val="240"/>
              </a:spcBef>
              <a:buSzPts val="300"/>
              <a:buNone/>
            </a:pPr>
            <a:endParaRPr lang="en-IN" sz="1200" dirty="0">
              <a:latin typeface="Times New Roman" pitchFamily="18" charset="0"/>
              <a:ea typeface="Times New Roman"/>
              <a:cs typeface="Times New Roman" pitchFamily="18" charset="0"/>
              <a:sym typeface="Times New Roman"/>
            </a:endParaRPr>
          </a:p>
          <a:p>
            <a:pPr marL="342900" lvl="1" indent="-342915" algn="just">
              <a:lnSpc>
                <a:spcPct val="115000"/>
              </a:lnSpc>
              <a:spcBef>
                <a:spcPts val="240"/>
              </a:spcBef>
              <a:buSzPct val="100000"/>
              <a:buFont typeface="Arial"/>
              <a:buChar char="•"/>
            </a:pPr>
            <a:r>
              <a:rPr lang="en-IN" sz="1200" dirty="0">
                <a:latin typeface="Times New Roman" pitchFamily="18" charset="0"/>
                <a:ea typeface="Times New Roman"/>
                <a:cs typeface="Times New Roman" pitchFamily="18" charset="0"/>
                <a:sym typeface="Times New Roman"/>
              </a:rPr>
              <a:t>Antonio Jesus Fernandez Garcia, Roberto Rodriguez- Echeverria, Juan Carlos </a:t>
            </a:r>
            <a:r>
              <a:rPr lang="en-IN" sz="1200" dirty="0" err="1">
                <a:latin typeface="Times New Roman" pitchFamily="18" charset="0"/>
                <a:ea typeface="Times New Roman"/>
                <a:cs typeface="Times New Roman" pitchFamily="18" charset="0"/>
                <a:sym typeface="Times New Roman"/>
              </a:rPr>
              <a:t>Preciado</a:t>
            </a:r>
            <a:r>
              <a:rPr lang="en-IN" sz="1200" dirty="0">
                <a:latin typeface="Times New Roman" pitchFamily="18" charset="0"/>
                <a:ea typeface="Times New Roman"/>
                <a:cs typeface="Times New Roman" pitchFamily="18" charset="0"/>
                <a:sym typeface="Times New Roman"/>
              </a:rPr>
              <a:t>  Jose Maria </a:t>
            </a:r>
            <a:r>
              <a:rPr lang="en-IN" sz="1200" dirty="0" err="1">
                <a:latin typeface="Times New Roman" pitchFamily="18" charset="0"/>
                <a:ea typeface="Times New Roman"/>
                <a:cs typeface="Times New Roman" pitchFamily="18" charset="0"/>
                <a:sym typeface="Times New Roman"/>
              </a:rPr>
              <a:t>Conejero</a:t>
            </a:r>
            <a:r>
              <a:rPr lang="en-IN" sz="1200" dirty="0">
                <a:latin typeface="Times New Roman" pitchFamily="18" charset="0"/>
                <a:ea typeface="Times New Roman"/>
                <a:cs typeface="Times New Roman" pitchFamily="18" charset="0"/>
                <a:sym typeface="Times New Roman"/>
              </a:rPr>
              <a:t> </a:t>
            </a:r>
            <a:r>
              <a:rPr lang="en-IN" sz="1200" dirty="0" err="1">
                <a:latin typeface="Times New Roman" pitchFamily="18" charset="0"/>
                <a:ea typeface="Times New Roman"/>
                <a:cs typeface="Times New Roman" pitchFamily="18" charset="0"/>
                <a:sym typeface="Times New Roman"/>
              </a:rPr>
              <a:t>Manzano</a:t>
            </a:r>
            <a:r>
              <a:rPr lang="en-IN" sz="1200" dirty="0">
                <a:latin typeface="Times New Roman" pitchFamily="18" charset="0"/>
                <a:ea typeface="Times New Roman"/>
                <a:cs typeface="Times New Roman" pitchFamily="18" charset="0"/>
                <a:sym typeface="Times New Roman"/>
              </a:rPr>
              <a:t> , and Fernando Sanchez-Figueroa .”Creating a Recommender System to Support Higher Education Students in the Subject </a:t>
            </a:r>
            <a:r>
              <a:rPr lang="en-IN" sz="1200" dirty="0" err="1">
                <a:latin typeface="Times New Roman" pitchFamily="18" charset="0"/>
                <a:ea typeface="Times New Roman"/>
                <a:cs typeface="Times New Roman" pitchFamily="18" charset="0"/>
                <a:sym typeface="Times New Roman"/>
              </a:rPr>
              <a:t>Enrollment</a:t>
            </a:r>
            <a:r>
              <a:rPr lang="en-IN" sz="1200" dirty="0">
                <a:latin typeface="Times New Roman" pitchFamily="18" charset="0"/>
                <a:ea typeface="Times New Roman"/>
                <a:cs typeface="Times New Roman" pitchFamily="18" charset="0"/>
                <a:sym typeface="Times New Roman"/>
              </a:rPr>
              <a:t> Decision”, IEEE Journal,Vol.08,pp.189069-189088,2020.</a:t>
            </a:r>
            <a:endParaRPr lang="en-IN" sz="1200" dirty="0">
              <a:latin typeface="Times New Roman" pitchFamily="18" charset="0"/>
              <a:cs typeface="Times New Roman" pitchFamily="18" charset="0"/>
            </a:endParaRPr>
          </a:p>
          <a:p>
            <a:pPr marL="342900" lvl="1" algn="just">
              <a:lnSpc>
                <a:spcPct val="115000"/>
              </a:lnSpc>
              <a:spcBef>
                <a:spcPts val="240"/>
              </a:spcBef>
              <a:buSzPts val="300"/>
              <a:buNone/>
            </a:pPr>
            <a:endParaRPr lang="en-IN" sz="1200" dirty="0">
              <a:latin typeface="Times New Roman" pitchFamily="18" charset="0"/>
              <a:ea typeface="Times New Roman"/>
              <a:cs typeface="Times New Roman" pitchFamily="18" charset="0"/>
              <a:sym typeface="Times New Roman"/>
            </a:endParaRPr>
          </a:p>
          <a:p>
            <a:pPr marL="342900" lvl="1" indent="-342915" algn="just">
              <a:lnSpc>
                <a:spcPct val="115000"/>
              </a:lnSpc>
              <a:spcBef>
                <a:spcPts val="240"/>
              </a:spcBef>
              <a:buSzPct val="100000"/>
              <a:buFont typeface="Arial"/>
              <a:buChar char="•"/>
            </a:pPr>
            <a:r>
              <a:rPr lang="en-IN" sz="1200" dirty="0">
                <a:latin typeface="Times New Roman" pitchFamily="18" charset="0"/>
                <a:ea typeface="Times New Roman"/>
                <a:cs typeface="Times New Roman" pitchFamily="18" charset="0"/>
                <a:sym typeface="Times New Roman"/>
              </a:rPr>
              <a:t>David </a:t>
            </a:r>
            <a:r>
              <a:rPr lang="en-IN" sz="1200" dirty="0" err="1">
                <a:latin typeface="Times New Roman" pitchFamily="18" charset="0"/>
                <a:ea typeface="Times New Roman"/>
                <a:cs typeface="Times New Roman" pitchFamily="18" charset="0"/>
                <a:sym typeface="Times New Roman"/>
              </a:rPr>
              <a:t>Baners</a:t>
            </a:r>
            <a:r>
              <a:rPr lang="en-IN" sz="1200" dirty="0">
                <a:latin typeface="Times New Roman" pitchFamily="18" charset="0"/>
                <a:ea typeface="Times New Roman"/>
                <a:cs typeface="Times New Roman" pitchFamily="18" charset="0"/>
                <a:sym typeface="Times New Roman"/>
              </a:rPr>
              <a:t>, M. Elena Rodriguez and </a:t>
            </a:r>
            <a:r>
              <a:rPr lang="en-IN" sz="1200" dirty="0" err="1">
                <a:latin typeface="Times New Roman" pitchFamily="18" charset="0"/>
                <a:ea typeface="Times New Roman"/>
                <a:cs typeface="Times New Roman" pitchFamily="18" charset="0"/>
                <a:sym typeface="Times New Roman"/>
              </a:rPr>
              <a:t>Montse</a:t>
            </a:r>
            <a:r>
              <a:rPr lang="en-IN" sz="1200" dirty="0">
                <a:latin typeface="Times New Roman" pitchFamily="18" charset="0"/>
                <a:ea typeface="Times New Roman"/>
                <a:cs typeface="Times New Roman" pitchFamily="18" charset="0"/>
                <a:sym typeface="Times New Roman"/>
              </a:rPr>
              <a:t> Serra, "An Early Feedback Prediction System for learners At-risk within a First-year Higher Education Course", IEEE Transactions, vol:12, pp:249-263, 2019.</a:t>
            </a:r>
            <a:endParaRPr lang="en-IN" sz="1200" dirty="0">
              <a:latin typeface="Times New Roman" pitchFamily="18" charset="0"/>
              <a:cs typeface="Times New Roman" pitchFamily="18" charset="0"/>
            </a:endParaRPr>
          </a:p>
          <a:p>
            <a:pPr marL="342900" lvl="1" indent="-266700" algn="just">
              <a:lnSpc>
                <a:spcPct val="115000"/>
              </a:lnSpc>
              <a:spcBef>
                <a:spcPts val="240"/>
              </a:spcBef>
              <a:buSzPts val="300"/>
              <a:buNone/>
            </a:pPr>
            <a:endParaRPr lang="en-IN" sz="1200" dirty="0">
              <a:latin typeface="Times New Roman" pitchFamily="18" charset="0"/>
              <a:ea typeface="Times New Roman"/>
              <a:cs typeface="Times New Roman" pitchFamily="18" charset="0"/>
              <a:sym typeface="Times New Roman"/>
            </a:endParaRPr>
          </a:p>
          <a:p>
            <a:pPr marL="342900" lvl="1" indent="-342915" algn="just">
              <a:lnSpc>
                <a:spcPct val="115000"/>
              </a:lnSpc>
              <a:spcBef>
                <a:spcPts val="240"/>
              </a:spcBef>
              <a:buSzPct val="100000"/>
              <a:buFont typeface="Arial"/>
              <a:buChar char="•"/>
            </a:pPr>
            <a:r>
              <a:rPr lang="en-IN" sz="1200" dirty="0" err="1">
                <a:latin typeface="Times New Roman" pitchFamily="18" charset="0"/>
                <a:ea typeface="Times New Roman"/>
                <a:cs typeface="Times New Roman" pitchFamily="18" charset="0"/>
                <a:sym typeface="Times New Roman"/>
              </a:rPr>
              <a:t>Josep</a:t>
            </a:r>
            <a:r>
              <a:rPr lang="en-IN" sz="1200" dirty="0">
                <a:latin typeface="Times New Roman" pitchFamily="18" charset="0"/>
                <a:ea typeface="Times New Roman"/>
                <a:cs typeface="Times New Roman" pitchFamily="18" charset="0"/>
                <a:sym typeface="Times New Roman"/>
              </a:rPr>
              <a:t> Figueroa- </a:t>
            </a:r>
            <a:r>
              <a:rPr lang="en-IN" sz="1200" dirty="0" err="1">
                <a:latin typeface="Times New Roman" pitchFamily="18" charset="0"/>
                <a:ea typeface="Times New Roman"/>
                <a:cs typeface="Times New Roman" pitchFamily="18" charset="0"/>
                <a:sym typeface="Times New Roman"/>
              </a:rPr>
              <a:t>Canas</a:t>
            </a:r>
            <a:r>
              <a:rPr lang="en-IN" sz="1200" dirty="0">
                <a:latin typeface="Times New Roman" pitchFamily="18" charset="0"/>
                <a:ea typeface="Times New Roman"/>
                <a:cs typeface="Times New Roman" pitchFamily="18" charset="0"/>
                <a:sym typeface="Times New Roman"/>
              </a:rPr>
              <a:t> and Teresa </a:t>
            </a:r>
            <a:r>
              <a:rPr lang="en-IN" sz="1200" dirty="0" err="1">
                <a:latin typeface="Times New Roman" pitchFamily="18" charset="0"/>
                <a:ea typeface="Times New Roman"/>
                <a:cs typeface="Times New Roman" pitchFamily="18" charset="0"/>
                <a:sym typeface="Times New Roman"/>
              </a:rPr>
              <a:t>Sancho-Vinuesa</a:t>
            </a:r>
            <a:r>
              <a:rPr lang="en-IN" sz="1200" dirty="0">
                <a:latin typeface="Times New Roman" pitchFamily="18" charset="0"/>
                <a:ea typeface="Times New Roman"/>
                <a:cs typeface="Times New Roman" pitchFamily="18" charset="0"/>
                <a:sym typeface="Times New Roman"/>
              </a:rPr>
              <a:t>, "Early prediction of dropout and final exam performance in an online statistics course", IEEE Transactions, </a:t>
            </a:r>
            <a:r>
              <a:rPr lang="en-IN" sz="1200" dirty="0" err="1">
                <a:latin typeface="Times New Roman" pitchFamily="18" charset="0"/>
                <a:ea typeface="Times New Roman"/>
                <a:cs typeface="Times New Roman" pitchFamily="18" charset="0"/>
                <a:sym typeface="Times New Roman"/>
              </a:rPr>
              <a:t>vol</a:t>
            </a:r>
            <a:r>
              <a:rPr lang="en-IN" sz="1200" dirty="0">
                <a:latin typeface="Times New Roman" pitchFamily="18" charset="0"/>
                <a:ea typeface="Times New Roman"/>
                <a:cs typeface="Times New Roman" pitchFamily="18" charset="0"/>
                <a:sym typeface="Times New Roman"/>
              </a:rPr>
              <a:t>: 15, pp: 86-94, 2020.</a:t>
            </a:r>
            <a:endParaRPr lang="en-IN" sz="1200" dirty="0">
              <a:latin typeface="Times New Roman" pitchFamily="18" charset="0"/>
              <a:cs typeface="Times New Roman" pitchFamily="18" charset="0"/>
            </a:endParaRPr>
          </a:p>
          <a:p>
            <a:pPr marL="342900" lvl="1" indent="-266700" algn="just">
              <a:lnSpc>
                <a:spcPct val="115000"/>
              </a:lnSpc>
              <a:spcBef>
                <a:spcPts val="240"/>
              </a:spcBef>
              <a:buSzPts val="300"/>
              <a:buNone/>
            </a:pPr>
            <a:endParaRPr lang="en-IN" sz="1200" dirty="0">
              <a:latin typeface="Times New Roman" pitchFamily="18" charset="0"/>
              <a:ea typeface="Times New Roman"/>
              <a:cs typeface="Times New Roman" pitchFamily="18" charset="0"/>
              <a:sym typeface="Times New Roman"/>
            </a:endParaRPr>
          </a:p>
          <a:p>
            <a:pPr marL="342900" lvl="1" indent="-266700" algn="just">
              <a:lnSpc>
                <a:spcPct val="115000"/>
              </a:lnSpc>
              <a:spcBef>
                <a:spcPts val="240"/>
              </a:spcBef>
              <a:buSzPts val="300"/>
              <a:buNone/>
            </a:pPr>
            <a:endParaRPr lang="en-IN" sz="1200" dirty="0">
              <a:latin typeface="Times New Roman" pitchFamily="18" charset="0"/>
              <a:ea typeface="Times New Roman"/>
              <a:cs typeface="Times New Roman" pitchFamily="18" charset="0"/>
              <a:sym typeface="Times New Roman"/>
            </a:endParaRPr>
          </a:p>
          <a:p>
            <a:pPr marL="342900" lvl="0" indent="-342915" algn="just">
              <a:lnSpc>
                <a:spcPct val="115000"/>
              </a:lnSpc>
              <a:spcBef>
                <a:spcPts val="240"/>
              </a:spcBef>
              <a:buSzPct val="100000"/>
            </a:pPr>
            <a:r>
              <a:rPr lang="en-IN" sz="1200" dirty="0" err="1">
                <a:latin typeface="Times New Roman" pitchFamily="18" charset="0"/>
                <a:ea typeface="Times New Roman"/>
                <a:cs typeface="Times New Roman" pitchFamily="18" charset="0"/>
                <a:sym typeface="Times New Roman"/>
              </a:rPr>
              <a:t>Camilo</a:t>
            </a:r>
            <a:r>
              <a:rPr lang="en-IN" sz="1200" dirty="0">
                <a:latin typeface="Times New Roman" pitchFamily="18" charset="0"/>
                <a:ea typeface="Times New Roman"/>
                <a:cs typeface="Times New Roman" pitchFamily="18" charset="0"/>
                <a:sym typeface="Times New Roman"/>
              </a:rPr>
              <a:t> Ernesto </a:t>
            </a:r>
            <a:r>
              <a:rPr lang="en-IN" sz="1200" dirty="0" err="1">
                <a:latin typeface="Times New Roman" pitchFamily="18" charset="0"/>
                <a:ea typeface="Times New Roman"/>
                <a:cs typeface="Times New Roman" pitchFamily="18" charset="0"/>
                <a:sym typeface="Times New Roman"/>
              </a:rPr>
              <a:t>López</a:t>
            </a:r>
            <a:r>
              <a:rPr lang="en-IN" sz="1200" dirty="0">
                <a:latin typeface="Times New Roman" pitchFamily="18" charset="0"/>
                <a:ea typeface="Times New Roman"/>
                <a:cs typeface="Times New Roman" pitchFamily="18" charset="0"/>
                <a:sym typeface="Times New Roman"/>
              </a:rPr>
              <a:t> </a:t>
            </a:r>
            <a:r>
              <a:rPr lang="en-IN" sz="1200" dirty="0" err="1">
                <a:latin typeface="Times New Roman" pitchFamily="18" charset="0"/>
                <a:ea typeface="Times New Roman"/>
                <a:cs typeface="Times New Roman" pitchFamily="18" charset="0"/>
                <a:sym typeface="Times New Roman"/>
              </a:rPr>
              <a:t>Guarín</a:t>
            </a:r>
            <a:r>
              <a:rPr lang="en-IN" sz="1200" dirty="0">
                <a:latin typeface="Times New Roman" pitchFamily="18" charset="0"/>
                <a:ea typeface="Times New Roman"/>
                <a:cs typeface="Times New Roman" pitchFamily="18" charset="0"/>
                <a:sym typeface="Times New Roman"/>
              </a:rPr>
              <a:t>, Elizabeth León </a:t>
            </a:r>
            <a:r>
              <a:rPr lang="en-IN" sz="1200" dirty="0" err="1">
                <a:latin typeface="Times New Roman" pitchFamily="18" charset="0"/>
                <a:ea typeface="Times New Roman"/>
                <a:cs typeface="Times New Roman" pitchFamily="18" charset="0"/>
                <a:sym typeface="Times New Roman"/>
              </a:rPr>
              <a:t>Guzmán</a:t>
            </a:r>
            <a:r>
              <a:rPr lang="en-IN" sz="1200" dirty="0">
                <a:latin typeface="Times New Roman" pitchFamily="18" charset="0"/>
                <a:ea typeface="Times New Roman"/>
                <a:cs typeface="Times New Roman" pitchFamily="18" charset="0"/>
                <a:sym typeface="Times New Roman"/>
              </a:rPr>
              <a:t>, and Fabio A. </a:t>
            </a:r>
            <a:r>
              <a:rPr lang="en-IN" sz="1200" dirty="0" err="1">
                <a:latin typeface="Times New Roman" pitchFamily="18" charset="0"/>
                <a:ea typeface="Times New Roman"/>
                <a:cs typeface="Times New Roman" pitchFamily="18" charset="0"/>
                <a:sym typeface="Times New Roman"/>
              </a:rPr>
              <a:t>González,“A</a:t>
            </a:r>
            <a:r>
              <a:rPr lang="en-IN" sz="1200" dirty="0">
                <a:latin typeface="Times New Roman" pitchFamily="18" charset="0"/>
                <a:ea typeface="Times New Roman"/>
                <a:cs typeface="Times New Roman" pitchFamily="18" charset="0"/>
                <a:sym typeface="Times New Roman"/>
              </a:rPr>
              <a:t> Model To Predict Low Academic Performance at a specific </a:t>
            </a:r>
            <a:r>
              <a:rPr lang="en-IN" sz="1200" dirty="0" err="1">
                <a:latin typeface="Times New Roman" pitchFamily="18" charset="0"/>
                <a:ea typeface="Times New Roman"/>
                <a:cs typeface="Times New Roman" pitchFamily="18" charset="0"/>
                <a:sym typeface="Times New Roman"/>
              </a:rPr>
              <a:t>Enrollment</a:t>
            </a:r>
            <a:r>
              <a:rPr lang="en-IN" sz="1200" dirty="0">
                <a:latin typeface="Times New Roman" pitchFamily="18" charset="0"/>
                <a:ea typeface="Times New Roman"/>
                <a:cs typeface="Times New Roman" pitchFamily="18" charset="0"/>
                <a:sym typeface="Times New Roman"/>
              </a:rPr>
              <a:t> Using Data Mining”,IEEE,Journal,Vol.10,pp:119-125,2015.</a:t>
            </a:r>
            <a:endParaRPr sz="1200">
              <a:latin typeface="Times New Roman" pitchFamily="18" charset="0"/>
              <a:ea typeface="Times New Roman"/>
              <a:cs typeface="Times New Roman"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pitchFamily="18" charset="0"/>
                <a:ea typeface="Times New Roman"/>
                <a:cs typeface="Times New Roman" pitchFamily="18" charset="0"/>
                <a:sym typeface="Times New Roman"/>
              </a:rPr>
              <a:t>Abstract</a:t>
            </a:r>
            <a:endParaRPr sz="3200" b="1">
              <a:latin typeface="Times New Roman" pitchFamily="18" charset="0"/>
              <a:cs typeface="Times New Roman" pitchFamily="18" charset="0"/>
            </a:endParaRPr>
          </a:p>
        </p:txBody>
      </p:sp>
      <p:sp>
        <p:nvSpPr>
          <p:cNvPr id="107" name="Google Shape;107;p4"/>
          <p:cNvSpPr txBox="1">
            <a:spLocks noGrp="1"/>
          </p:cNvSpPr>
          <p:nvPr>
            <p:ph type="body" idx="1"/>
          </p:nvPr>
        </p:nvSpPr>
        <p:spPr>
          <a:xfrm>
            <a:off x="457200" y="1059582"/>
            <a:ext cx="8229600" cy="3535041"/>
          </a:xfrm>
          <a:prstGeom prst="rect">
            <a:avLst/>
          </a:prstGeom>
          <a:noFill/>
          <a:ln>
            <a:noFill/>
          </a:ln>
        </p:spPr>
        <p:txBody>
          <a:bodyPr spcFirstLastPara="1" wrap="square" lIns="91425" tIns="45700" rIns="91425" bIns="45700" anchor="t" anchorCtr="0">
            <a:normAutofit fontScale="92500"/>
          </a:bodyPr>
          <a:lstStyle/>
          <a:p>
            <a:pPr marL="342900" indent="-332930" algn="just">
              <a:lnSpc>
                <a:spcPct val="150000"/>
              </a:lnSpc>
              <a:spcBef>
                <a:spcPts val="0"/>
              </a:spcBef>
              <a:buSzPts val="1600"/>
            </a:pPr>
            <a:r>
              <a:rPr lang="en-IN" sz="1600" dirty="0">
                <a:latin typeface="Times New Roman" pitchFamily="18" charset="0"/>
                <a:ea typeface="Times New Roman"/>
                <a:cs typeface="Times New Roman" pitchFamily="18" charset="0"/>
                <a:sym typeface="Times New Roman"/>
              </a:rPr>
              <a:t>Nowadays, there is a rapid growth and improvement within educational zone. But there is an increase in academic dropouts in </a:t>
            </a:r>
            <a:r>
              <a:rPr lang="en-IN" sz="1600" dirty="0" err="1">
                <a:latin typeface="Times New Roman" pitchFamily="18" charset="0"/>
                <a:ea typeface="Times New Roman"/>
                <a:cs typeface="Times New Roman" pitchFamily="18" charset="0"/>
                <a:sym typeface="Times New Roman"/>
              </a:rPr>
              <a:t>M.Tech</a:t>
            </a:r>
            <a:r>
              <a:rPr lang="en-IN" sz="1600" dirty="0">
                <a:latin typeface="Times New Roman" pitchFamily="18" charset="0"/>
                <a:ea typeface="Times New Roman"/>
                <a:cs typeface="Times New Roman" pitchFamily="18" charset="0"/>
                <a:sym typeface="Times New Roman"/>
              </a:rPr>
              <a:t> due to various reasons like ambiguity in domain selection, lack of student’s knowledge in selected domain. So, to overcome these problems we are developing a predictive model to </a:t>
            </a:r>
            <a:r>
              <a:rPr lang="en-IN" sz="1600" dirty="0">
                <a:latin typeface="Times New Roman" pitchFamily="18" charset="0"/>
                <a:cs typeface="Times New Roman" pitchFamily="18" charset="0"/>
              </a:rPr>
              <a:t>predict the rate of academic dropout chance based on the domain they are interested and the income of their parents and the marks that they gained in the B. Tech.</a:t>
            </a:r>
            <a:endParaRPr lang="en-IN" sz="1600" dirty="0">
              <a:latin typeface="Times New Roman" pitchFamily="18" charset="0"/>
              <a:ea typeface="Times New Roman"/>
              <a:cs typeface="Times New Roman" pitchFamily="18" charset="0"/>
              <a:sym typeface="Times New Roman"/>
            </a:endParaRPr>
          </a:p>
          <a:p>
            <a:pPr marL="342900" lvl="0" indent="-332930" algn="just" rtl="0">
              <a:lnSpc>
                <a:spcPct val="150000"/>
              </a:lnSpc>
              <a:spcBef>
                <a:spcPts val="0"/>
              </a:spcBef>
              <a:spcAft>
                <a:spcPts val="0"/>
              </a:spcAft>
              <a:buClr>
                <a:schemeClr val="dk1"/>
              </a:buClr>
              <a:buSzPts val="1600"/>
              <a:buChar char="•"/>
            </a:pPr>
            <a:r>
              <a:rPr lang="en-IN" sz="1600" dirty="0">
                <a:latin typeface="Times New Roman" pitchFamily="18" charset="0"/>
                <a:ea typeface="Times New Roman"/>
                <a:cs typeface="Times New Roman" pitchFamily="18" charset="0"/>
                <a:sym typeface="Times New Roman"/>
              </a:rPr>
              <a:t>The prediction of chance of dropout rate helps the student to take care about his/her career by declining their concern of dropout  in </a:t>
            </a:r>
            <a:r>
              <a:rPr lang="en-IN" sz="1600" dirty="0" err="1">
                <a:latin typeface="Times New Roman" pitchFamily="18" charset="0"/>
                <a:ea typeface="Times New Roman"/>
                <a:cs typeface="Times New Roman" pitchFamily="18" charset="0"/>
                <a:sym typeface="Times New Roman"/>
              </a:rPr>
              <a:t>M.Tech</a:t>
            </a:r>
            <a:r>
              <a:rPr lang="en-IN" sz="1600" dirty="0">
                <a:latin typeface="Times New Roman" pitchFamily="18" charset="0"/>
                <a:ea typeface="Times New Roman"/>
                <a:cs typeface="Times New Roman" pitchFamily="18" charset="0"/>
                <a:sym typeface="Times New Roman"/>
              </a:rPr>
              <a:t>. The prediction of chance of dropout rate can be done by using data mining technique Decision tree.</a:t>
            </a:r>
            <a:endParaRPr sz="1600" dirty="0">
              <a:latin typeface="Times New Roman" pitchFamily="18" charset="0"/>
              <a:ea typeface="Times New Roman"/>
              <a:cs typeface="Times New Roman" pitchFamily="18" charset="0"/>
              <a:sym typeface="Times New Roman"/>
            </a:endParaRPr>
          </a:p>
          <a:p>
            <a:pPr marL="342900" lvl="0" indent="-332930" algn="just" rtl="0">
              <a:lnSpc>
                <a:spcPct val="150000"/>
              </a:lnSpc>
              <a:spcBef>
                <a:spcPts val="351"/>
              </a:spcBef>
              <a:spcAft>
                <a:spcPts val="0"/>
              </a:spcAft>
              <a:buSzPts val="1600"/>
              <a:buFont typeface="Times New Roman"/>
              <a:buChar char="•"/>
            </a:pPr>
            <a:r>
              <a:rPr lang="en-IN" sz="1600" b="1" dirty="0">
                <a:latin typeface="Times New Roman" pitchFamily="18" charset="0"/>
                <a:ea typeface="Times New Roman"/>
                <a:cs typeface="Times New Roman" pitchFamily="18" charset="0"/>
                <a:sym typeface="Times New Roman"/>
              </a:rPr>
              <a:t>Keywords: </a:t>
            </a:r>
            <a:r>
              <a:rPr lang="en-IN" sz="1600" dirty="0">
                <a:latin typeface="Times New Roman" pitchFamily="18" charset="0"/>
                <a:ea typeface="Times New Roman"/>
                <a:cs typeface="Times New Roman" pitchFamily="18" charset="0"/>
                <a:sym typeface="Times New Roman"/>
              </a:rPr>
              <a:t>Student dropout , Decision tree , Student performance , Data mining.</a:t>
            </a:r>
            <a:endParaRPr sz="1600" dirty="0">
              <a:latin typeface="Times New Roman" pitchFamily="18" charset="0"/>
              <a:ea typeface="Times New Roman"/>
              <a:cs typeface="Times New Roman" pitchFamily="18" charset="0"/>
              <a:sym typeface="Times New Roman"/>
            </a:endParaRPr>
          </a:p>
          <a:p>
            <a:pPr marL="342900" lvl="0" indent="-248920" algn="l" rtl="0">
              <a:lnSpc>
                <a:spcPct val="100000"/>
              </a:lnSpc>
              <a:spcBef>
                <a:spcPts val="296"/>
              </a:spcBef>
              <a:spcAft>
                <a:spcPts val="0"/>
              </a:spcAft>
              <a:buClr>
                <a:schemeClr val="dk1"/>
              </a:buClr>
              <a:buSzPts val="1600"/>
              <a:buNone/>
            </a:pPr>
            <a:endParaRPr sz="14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pitchFamily="18" charset="0"/>
                <a:ea typeface="Times New Roman"/>
                <a:cs typeface="Times New Roman" pitchFamily="18" charset="0"/>
                <a:sym typeface="Times New Roman"/>
              </a:rPr>
              <a:t>CONTINUE</a:t>
            </a:r>
            <a:endParaRPr sz="3200" b="1">
              <a:latin typeface="Times New Roman" pitchFamily="18" charset="0"/>
              <a:ea typeface="Times New Roman"/>
              <a:cs typeface="Times New Roman" pitchFamily="18" charset="0"/>
              <a:sym typeface="Times New Roman"/>
            </a:endParaRPr>
          </a:p>
        </p:txBody>
      </p:sp>
      <p:sp>
        <p:nvSpPr>
          <p:cNvPr id="243" name="Google Shape;243;p2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algn="just">
              <a:spcBef>
                <a:spcPts val="0"/>
              </a:spcBef>
              <a:buSzPts val="1400"/>
            </a:pPr>
            <a:r>
              <a:rPr lang="en-IN" sz="1200" dirty="0">
                <a:latin typeface="Times New Roman" pitchFamily="18" charset="0"/>
                <a:ea typeface="Times New Roman"/>
                <a:cs typeface="Times New Roman" pitchFamily="18" charset="0"/>
                <a:sym typeface="Times New Roman"/>
              </a:rPr>
              <a:t>Abdullah </a:t>
            </a:r>
            <a:r>
              <a:rPr lang="en-IN" sz="1200" dirty="0" err="1">
                <a:latin typeface="Times New Roman" pitchFamily="18" charset="0"/>
                <a:ea typeface="Times New Roman"/>
                <a:cs typeface="Times New Roman" pitchFamily="18" charset="0"/>
                <a:sym typeface="Times New Roman"/>
              </a:rPr>
              <a:t>Alshanqiti</a:t>
            </a:r>
            <a:r>
              <a:rPr lang="en-IN" sz="1200" dirty="0">
                <a:latin typeface="Times New Roman" pitchFamily="18" charset="0"/>
                <a:ea typeface="Times New Roman"/>
                <a:cs typeface="Times New Roman" pitchFamily="18" charset="0"/>
                <a:sym typeface="Times New Roman"/>
              </a:rPr>
              <a:t> And </a:t>
            </a:r>
            <a:r>
              <a:rPr lang="en-IN" sz="1200" dirty="0" err="1">
                <a:latin typeface="Times New Roman" pitchFamily="18" charset="0"/>
                <a:ea typeface="Times New Roman"/>
                <a:cs typeface="Times New Roman" pitchFamily="18" charset="0"/>
                <a:sym typeface="Times New Roman"/>
              </a:rPr>
              <a:t>Abdallah</a:t>
            </a:r>
            <a:r>
              <a:rPr lang="en-IN" sz="1200" dirty="0">
                <a:latin typeface="Times New Roman" pitchFamily="18" charset="0"/>
                <a:ea typeface="Times New Roman"/>
                <a:cs typeface="Times New Roman" pitchFamily="18" charset="0"/>
                <a:sym typeface="Times New Roman"/>
              </a:rPr>
              <a:t> </a:t>
            </a:r>
            <a:r>
              <a:rPr lang="en-IN" sz="1200" dirty="0" err="1">
                <a:latin typeface="Times New Roman" pitchFamily="18" charset="0"/>
                <a:ea typeface="Times New Roman"/>
                <a:cs typeface="Times New Roman" pitchFamily="18" charset="0"/>
                <a:sym typeface="Times New Roman"/>
              </a:rPr>
              <a:t>Namoun</a:t>
            </a:r>
            <a:r>
              <a:rPr lang="en-IN" sz="1200" dirty="0">
                <a:latin typeface="Times New Roman" pitchFamily="18" charset="0"/>
                <a:ea typeface="Times New Roman"/>
                <a:cs typeface="Times New Roman" pitchFamily="18" charset="0"/>
                <a:sym typeface="Times New Roman"/>
              </a:rPr>
              <a:t>, “Predicting Student Performance and Its Influential Factors Using Hybrid Regression and Multi-Label Classification”,IEEE,Journal,Vol.08,pp:203827-203844,2020.</a:t>
            </a:r>
            <a:endParaRPr lang="en-IN" sz="1200" dirty="0">
              <a:latin typeface="Times New Roman" pitchFamily="18" charset="0"/>
              <a:cs typeface="Times New Roman" pitchFamily="18" charset="0"/>
            </a:endParaRPr>
          </a:p>
          <a:p>
            <a:pPr marL="342900" lvl="0" indent="-266700" algn="just">
              <a:spcBef>
                <a:spcPts val="240"/>
              </a:spcBef>
              <a:buSzPts val="1200"/>
              <a:buNone/>
            </a:pPr>
            <a:endParaRPr lang="en-IN" sz="1200" dirty="0">
              <a:latin typeface="Times New Roman" pitchFamily="18" charset="0"/>
              <a:ea typeface="Times New Roman"/>
              <a:cs typeface="Times New Roman" pitchFamily="18" charset="0"/>
              <a:sym typeface="Times New Roman"/>
            </a:endParaRPr>
          </a:p>
          <a:p>
            <a:pPr marL="342900" lvl="0" algn="just">
              <a:spcBef>
                <a:spcPts val="240"/>
              </a:spcBef>
              <a:buSzPts val="1400"/>
            </a:pPr>
            <a:r>
              <a:rPr lang="en-IN" sz="1200" dirty="0" err="1">
                <a:latin typeface="Times New Roman" pitchFamily="18" charset="0"/>
                <a:ea typeface="Times New Roman"/>
                <a:cs typeface="Times New Roman" pitchFamily="18" charset="0"/>
                <a:sym typeface="Times New Roman"/>
              </a:rPr>
              <a:t>Jui</a:t>
            </a:r>
            <a:r>
              <a:rPr lang="en-IN" sz="1200" dirty="0">
                <a:latin typeface="Times New Roman" pitchFamily="18" charset="0"/>
                <a:ea typeface="Times New Roman"/>
                <a:cs typeface="Times New Roman" pitchFamily="18" charset="0"/>
                <a:sym typeface="Times New Roman"/>
              </a:rPr>
              <a:t>-Long Hung, Morgan C Wang , “Identify At-Risk students for Early interventions-A Time Series Clustering Approach”. IEEE, 2017.</a:t>
            </a:r>
            <a:endParaRPr lang="en-IN" sz="1200" dirty="0">
              <a:latin typeface="Times New Roman" pitchFamily="18" charset="0"/>
              <a:cs typeface="Times New Roman" pitchFamily="18" charset="0"/>
            </a:endParaRPr>
          </a:p>
          <a:p>
            <a:pPr marL="342900" lvl="0" indent="-266700" algn="just">
              <a:spcBef>
                <a:spcPts val="240"/>
              </a:spcBef>
              <a:buSzPts val="1200"/>
              <a:buNone/>
            </a:pPr>
            <a:endParaRPr lang="en-IN" sz="1200" dirty="0">
              <a:latin typeface="Times New Roman" pitchFamily="18" charset="0"/>
              <a:ea typeface="Times New Roman"/>
              <a:cs typeface="Times New Roman" pitchFamily="18" charset="0"/>
              <a:sym typeface="Times New Roman"/>
            </a:endParaRPr>
          </a:p>
          <a:p>
            <a:pPr marL="342900" lvl="0" algn="just">
              <a:spcBef>
                <a:spcPts val="240"/>
              </a:spcBef>
              <a:buSzPts val="1400"/>
            </a:pPr>
            <a:r>
              <a:rPr lang="en-IN" sz="1200" dirty="0">
                <a:latin typeface="Times New Roman" pitchFamily="18" charset="0"/>
                <a:ea typeface="Times New Roman"/>
                <a:cs typeface="Times New Roman" pitchFamily="18" charset="0"/>
                <a:sym typeface="Times New Roman"/>
              </a:rPr>
              <a:t>Rosa M. </a:t>
            </a:r>
            <a:r>
              <a:rPr lang="en-IN" sz="1200" dirty="0" err="1">
                <a:latin typeface="Times New Roman" pitchFamily="18" charset="0"/>
                <a:ea typeface="Times New Roman"/>
                <a:cs typeface="Times New Roman" pitchFamily="18" charset="0"/>
                <a:sym typeface="Times New Roman"/>
              </a:rPr>
              <a:t>Carro</a:t>
            </a:r>
            <a:r>
              <a:rPr lang="en-IN" sz="1200" dirty="0">
                <a:latin typeface="Times New Roman" pitchFamily="18" charset="0"/>
                <a:ea typeface="Times New Roman"/>
                <a:cs typeface="Times New Roman" pitchFamily="18" charset="0"/>
                <a:sym typeface="Times New Roman"/>
              </a:rPr>
              <a:t> ,  Alvaro </a:t>
            </a:r>
            <a:r>
              <a:rPr lang="en-IN" sz="1200" dirty="0" err="1">
                <a:latin typeface="Times New Roman" pitchFamily="18" charset="0"/>
                <a:ea typeface="Times New Roman"/>
                <a:cs typeface="Times New Roman" pitchFamily="18" charset="0"/>
                <a:sym typeface="Times New Roman"/>
              </a:rPr>
              <a:t>Ortigosa</a:t>
            </a:r>
            <a:r>
              <a:rPr lang="en-IN" sz="1200" dirty="0">
                <a:latin typeface="Times New Roman" pitchFamily="18" charset="0"/>
                <a:ea typeface="Times New Roman"/>
                <a:cs typeface="Times New Roman" pitchFamily="18" charset="0"/>
                <a:sym typeface="Times New Roman"/>
              </a:rPr>
              <a:t>, “From Lab to Production: Lessons Learnt and Real Life Challenges of an Early Student-Dropout Prevention System” IEEE, 2019.</a:t>
            </a:r>
            <a:endParaRPr lang="en-IN" sz="12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7" descr="5-Thank-You-for-Transfer-Letter-Templates.jpg"/>
          <p:cNvPicPr preferRelativeResize="0"/>
          <p:nvPr/>
        </p:nvPicPr>
        <p:blipFill rotWithShape="1">
          <a:blip r:embed="rId3">
            <a:alphaModFix/>
          </a:blip>
          <a:srcRect/>
          <a:stretch/>
        </p:blipFill>
        <p:spPr>
          <a:xfrm>
            <a:off x="2286000" y="1276350"/>
            <a:ext cx="4572000" cy="259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Module Split up </a:t>
            </a:r>
            <a:endParaRPr b="1"/>
          </a:p>
        </p:txBody>
      </p:sp>
      <p:sp>
        <p:nvSpPr>
          <p:cNvPr id="113" name="Google Shape;113;p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457200" lvl="0" indent="-330200" algn="just" rtl="0">
              <a:lnSpc>
                <a:spcPct val="115000"/>
              </a:lnSpc>
              <a:spcBef>
                <a:spcPts val="0"/>
              </a:spcBef>
              <a:spcAft>
                <a:spcPts val="0"/>
              </a:spcAft>
              <a:buSzPts val="1600"/>
              <a:buFont typeface="Times New Roman"/>
              <a:buChar char="➢"/>
            </a:pPr>
            <a:r>
              <a:rPr lang="en-IN" sz="1800" dirty="0">
                <a:latin typeface="Times New Roman"/>
                <a:ea typeface="Times New Roman"/>
                <a:cs typeface="Times New Roman"/>
                <a:sym typeface="Times New Roman"/>
              </a:rPr>
              <a:t>Calling class</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Binary node</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Decision tree</a:t>
            </a:r>
          </a:p>
          <a:p>
            <a:pPr marL="114300" lvl="0" indent="0" algn="just" rtl="0">
              <a:lnSpc>
                <a:spcPct val="115000"/>
              </a:lnSpc>
              <a:spcBef>
                <a:spcPts val="0"/>
              </a:spcBef>
              <a:spcAft>
                <a:spcPts val="0"/>
              </a:spcAft>
              <a:buSzPts val="1800"/>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Gantt Chart</a:t>
            </a:r>
            <a:endParaRPr sz="3200" b="1">
              <a:latin typeface="Times New Roman"/>
              <a:ea typeface="Times New Roman"/>
              <a:cs typeface="Times New Roman"/>
              <a:sym typeface="Times New Roman"/>
            </a:endParaRPr>
          </a:p>
        </p:txBody>
      </p:sp>
      <p:pic>
        <p:nvPicPr>
          <p:cNvPr id="119" name="Google Shape;119;p6"/>
          <p:cNvPicPr preferRelativeResize="0">
            <a:picLocks noGrp="1"/>
          </p:cNvPicPr>
          <p:nvPr>
            <p:ph type="body" idx="1"/>
          </p:nvPr>
        </p:nvPicPr>
        <p:blipFill rotWithShape="1">
          <a:blip r:embed="rId3">
            <a:alphaModFix/>
          </a:blip>
          <a:srcRect/>
          <a:stretch/>
        </p:blipFill>
        <p:spPr>
          <a:xfrm>
            <a:off x="611560" y="1347614"/>
            <a:ext cx="7920880" cy="2952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57200" y="205976"/>
            <a:ext cx="8229600" cy="648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pitchFamily="18" charset="0"/>
                <a:ea typeface="Times New Roman"/>
                <a:cs typeface="Times New Roman" pitchFamily="18" charset="0"/>
                <a:sym typeface="Times New Roman"/>
              </a:rPr>
              <a:t>Problem Statement</a:t>
            </a:r>
            <a:endParaRPr sz="3200" b="1">
              <a:latin typeface="Times New Roman" pitchFamily="18" charset="0"/>
              <a:ea typeface="Times New Roman"/>
              <a:cs typeface="Times New Roman" pitchFamily="18" charset="0"/>
              <a:sym typeface="Times New Roman"/>
            </a:endParaRPr>
          </a:p>
        </p:txBody>
      </p:sp>
      <p:sp>
        <p:nvSpPr>
          <p:cNvPr id="125" name="Google Shape;125;p7"/>
          <p:cNvSpPr txBox="1">
            <a:spLocks noGrp="1"/>
          </p:cNvSpPr>
          <p:nvPr>
            <p:ph type="body" idx="1"/>
          </p:nvPr>
        </p:nvSpPr>
        <p:spPr>
          <a:xfrm>
            <a:off x="457200" y="853900"/>
            <a:ext cx="8229600" cy="3817500"/>
          </a:xfrm>
          <a:prstGeom prst="rect">
            <a:avLst/>
          </a:prstGeom>
          <a:noFill/>
          <a:ln>
            <a:noFill/>
          </a:ln>
        </p:spPr>
        <p:txBody>
          <a:bodyPr spcFirstLastPara="1" wrap="square" lIns="91425" tIns="45700" rIns="91425" bIns="45700" anchor="t" anchorCtr="0">
            <a:normAutofit fontScale="92500"/>
          </a:bodyPr>
          <a:lstStyle/>
          <a:p>
            <a:pPr marL="342900" lvl="0" algn="just">
              <a:lnSpc>
                <a:spcPct val="150000"/>
              </a:lnSpc>
              <a:spcBef>
                <a:spcPts val="320"/>
              </a:spcBef>
              <a:buSzPct val="100000"/>
              <a:buFont typeface="Arial" pitchFamily="34" charset="0"/>
              <a:buChar char="•"/>
            </a:pPr>
            <a:r>
              <a:rPr lang="en-IN" sz="1600" dirty="0">
                <a:latin typeface="Times New Roman" pitchFamily="18" charset="0"/>
                <a:ea typeface="Times New Roman"/>
                <a:cs typeface="Times New Roman" pitchFamily="18" charset="0"/>
                <a:sym typeface="Times New Roman"/>
              </a:rPr>
              <a:t>If a student is in his final year and he interested to study M. Tech .Then they might be a chance of dropouts due to the unawareness of the skills they require, how much cost it takes and the knowledge they possess . They have a confusion where they can pass or dropout during there studies .</a:t>
            </a:r>
          </a:p>
          <a:p>
            <a:pPr marL="342900" lvl="0" algn="just">
              <a:lnSpc>
                <a:spcPct val="150000"/>
              </a:lnSpc>
              <a:spcBef>
                <a:spcPts val="320"/>
              </a:spcBef>
              <a:buSzPct val="100000"/>
              <a:buFont typeface="Arial" pitchFamily="34" charset="0"/>
              <a:buChar char="•"/>
            </a:pPr>
            <a:r>
              <a:rPr lang="en-IN" sz="1600" dirty="0">
                <a:latin typeface="Times New Roman" pitchFamily="18" charset="0"/>
                <a:ea typeface="Times New Roman"/>
                <a:cs typeface="Times New Roman" pitchFamily="18" charset="0"/>
                <a:sym typeface="Times New Roman"/>
              </a:rPr>
              <a:t>From the previous researches we can observe that if do prediction after student joining in to the course then we can’t solve entire problem. Only we can save some people from dropout. So here we need an early prediction system which predicts student’s interest before he chooses the course and we can predict the chance of dropout rate based on the student graduation marks on that subject. Then definitely he can’t dropout due to lack of knowledge in choosing domain. Then we can save cent percent people from the dropout due to this reason. And we do prediction using income of the student family also. So we can reduce the dropout rate due to financial issues. </a:t>
            </a:r>
          </a:p>
          <a:p>
            <a:pPr marL="342900" lvl="0" algn="just">
              <a:spcBef>
                <a:spcPts val="320"/>
              </a:spcBef>
              <a:buSzPct val="100000"/>
              <a:buNone/>
            </a:pPr>
            <a:endParaRPr lang="en-IN" sz="1600" dirty="0">
              <a:latin typeface="Times New Roman" pitchFamily="18" charset="0"/>
              <a:ea typeface="Times New Roman"/>
              <a:cs typeface="Times New Roman" pitchFamily="18" charset="0"/>
              <a:sym typeface="Times New Roman"/>
            </a:endParaRPr>
          </a:p>
          <a:p>
            <a:pPr marL="342900" lvl="0" indent="-342900" algn="l" rtl="0">
              <a:lnSpc>
                <a:spcPct val="100000"/>
              </a:lnSpc>
              <a:spcBef>
                <a:spcPts val="320"/>
              </a:spcBef>
              <a:spcAft>
                <a:spcPts val="0"/>
              </a:spcAft>
              <a:buClr>
                <a:schemeClr val="dk1"/>
              </a:buClr>
              <a:buSzPct val="100000"/>
              <a:buNone/>
            </a:pPr>
            <a:endParaRPr sz="16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Aim and Objective of the Project</a:t>
            </a:r>
            <a:endParaRPr b="1"/>
          </a:p>
        </p:txBody>
      </p:sp>
      <p:sp>
        <p:nvSpPr>
          <p:cNvPr id="131" name="Google Shape;131;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30200" algn="just">
              <a:lnSpc>
                <a:spcPct val="150000"/>
              </a:lnSpc>
              <a:spcBef>
                <a:spcPts val="0"/>
              </a:spcBef>
              <a:buSzPts val="1600"/>
            </a:pPr>
            <a:r>
              <a:rPr lang="en-IN" sz="1600" dirty="0">
                <a:latin typeface="Times New Roman" pitchFamily="18" charset="0"/>
                <a:cs typeface="Times New Roman" pitchFamily="18" charset="0"/>
              </a:rPr>
              <a:t>The main aim of the project is to predict the rate of chance of academic dropouts based on the domain they are interested and the income of their parents and the marks that they gained in the B. Tech .</a:t>
            </a:r>
          </a:p>
          <a:p>
            <a:pPr marL="342900" lvl="0" indent="-330200" algn="just">
              <a:lnSpc>
                <a:spcPct val="150000"/>
              </a:lnSpc>
              <a:spcBef>
                <a:spcPts val="0"/>
              </a:spcBef>
              <a:buSzPts val="1600"/>
            </a:pPr>
            <a:r>
              <a:rPr lang="en-IN" sz="1600" dirty="0">
                <a:latin typeface="Times New Roman" pitchFamily="18" charset="0"/>
                <a:cs typeface="Times New Roman" pitchFamily="18" charset="0"/>
              </a:rPr>
              <a:t>The prediction of dropout rate helps the student to take care about his/her career by declining their fear of dropouts in M . Tech.  </a:t>
            </a:r>
          </a:p>
          <a:p>
            <a:pPr marL="342900" lvl="0" indent="-330200" algn="just">
              <a:lnSpc>
                <a:spcPct val="150000"/>
              </a:lnSpc>
              <a:spcBef>
                <a:spcPts val="0"/>
              </a:spcBef>
              <a:buSzPts val="1600"/>
            </a:pPr>
            <a:r>
              <a:rPr lang="en-IN" sz="1600" dirty="0">
                <a:latin typeface="Times New Roman" pitchFamily="18" charset="0"/>
                <a:cs typeface="Times New Roman" pitchFamily="18" charset="0"/>
              </a:rPr>
              <a:t>The prediction of dropout can be done by using data mining techniques like decision tree .</a:t>
            </a:r>
          </a:p>
          <a:p>
            <a:pPr marL="342900" lvl="0" indent="-330200" algn="just" rtl="0">
              <a:lnSpc>
                <a:spcPct val="150000"/>
              </a:lnSpc>
              <a:spcBef>
                <a:spcPts val="0"/>
              </a:spcBef>
              <a:spcAft>
                <a:spcPts val="0"/>
              </a:spcAft>
              <a:buClr>
                <a:schemeClr val="dk1"/>
              </a:buClr>
              <a:buSzPts val="1600"/>
              <a:buChar char="•"/>
            </a:pPr>
            <a:endParaRPr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467544" y="123479"/>
            <a:ext cx="8229600" cy="36004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Times New Roman"/>
              <a:buNone/>
            </a:pPr>
            <a:r>
              <a:rPr lang="en-IN" sz="3200" b="1" dirty="0">
                <a:latin typeface="Times New Roman"/>
                <a:ea typeface="Times New Roman"/>
                <a:cs typeface="Times New Roman"/>
                <a:sym typeface="Times New Roman"/>
              </a:rPr>
              <a:t>Literature Survey</a:t>
            </a:r>
            <a:endParaRPr b="1"/>
          </a:p>
        </p:txBody>
      </p:sp>
      <p:graphicFrame>
        <p:nvGraphicFramePr>
          <p:cNvPr id="137" name="Google Shape;137;p9"/>
          <p:cNvGraphicFramePr/>
          <p:nvPr/>
        </p:nvGraphicFramePr>
        <p:xfrm>
          <a:off x="683568" y="771550"/>
          <a:ext cx="7560825" cy="3744420"/>
        </p:xfrm>
        <a:graphic>
          <a:graphicData uri="http://schemas.openxmlformats.org/drawingml/2006/table">
            <a:tbl>
              <a:tblPr firstRow="1" bandRow="1">
                <a:noFill/>
                <a:tableStyleId>{5399BA38-3060-49F3-A564-8DCE514CB207}</a:tableStyleId>
              </a:tblPr>
              <a:tblGrid>
                <a:gridCol w="3240350">
                  <a:extLst>
                    <a:ext uri="{9D8B030D-6E8A-4147-A177-3AD203B41FA5}">
                      <a16:colId xmlns:a16="http://schemas.microsoft.com/office/drawing/2014/main" xmlns="" val="20000"/>
                    </a:ext>
                  </a:extLst>
                </a:gridCol>
                <a:gridCol w="4320475">
                  <a:extLst>
                    <a:ext uri="{9D8B030D-6E8A-4147-A177-3AD203B41FA5}">
                      <a16:colId xmlns:a16="http://schemas.microsoft.com/office/drawing/2014/main" xmlns="" val="20001"/>
                    </a:ext>
                  </a:extLst>
                </a:gridCol>
              </a:tblGrid>
              <a:tr h="36005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latin typeface="Times New Roman"/>
                          <a:ea typeface="Times New Roman"/>
                          <a:cs typeface="Times New Roman"/>
                          <a:sym typeface="Times New Roman"/>
                        </a:rPr>
                        <a:t>Title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3378650">
                <a:tc>
                  <a:txBody>
                    <a:bodyPr/>
                    <a:lstStyle/>
                    <a:p>
                      <a:pPr marL="0" marR="0" lvl="0" indent="0" algn="l" rtl="0">
                        <a:lnSpc>
                          <a:spcPct val="100000"/>
                        </a:lnSpc>
                        <a:spcBef>
                          <a:spcPts val="0"/>
                        </a:spcBef>
                        <a:spcAft>
                          <a:spcPts val="0"/>
                        </a:spcAft>
                        <a:buClr>
                          <a:schemeClr val="dk1"/>
                        </a:buClr>
                        <a:buSzPts val="1200"/>
                        <a:buFont typeface="Times New Roman"/>
                        <a:buNone/>
                      </a:pPr>
                      <a:r>
                        <a:rPr lang="en-IN" sz="1200" u="none" strike="noStrike" cap="none" dirty="0">
                          <a:latin typeface="Times New Roman"/>
                          <a:ea typeface="Times New Roman"/>
                          <a:cs typeface="Times New Roman"/>
                          <a:sym typeface="Times New Roman"/>
                        </a:rPr>
                        <a:t>Antonio Jesus Fernandez Garcia, Roberto Rodriguez- Echeverria, Juan Carlos </a:t>
                      </a:r>
                      <a:r>
                        <a:rPr lang="en-IN" sz="1200" u="none" strike="noStrike" cap="none" dirty="0" err="1">
                          <a:latin typeface="Times New Roman"/>
                          <a:ea typeface="Times New Roman"/>
                          <a:cs typeface="Times New Roman"/>
                          <a:sym typeface="Times New Roman"/>
                        </a:rPr>
                        <a:t>Preciado</a:t>
                      </a:r>
                      <a:r>
                        <a:rPr lang="en-IN" sz="1200" u="none" strike="noStrike" cap="none" dirty="0">
                          <a:latin typeface="Times New Roman"/>
                          <a:ea typeface="Times New Roman"/>
                          <a:cs typeface="Times New Roman"/>
                          <a:sym typeface="Times New Roman"/>
                        </a:rPr>
                        <a:t>  Jose Maria </a:t>
                      </a:r>
                      <a:r>
                        <a:rPr lang="en-IN" sz="1200" u="none" strike="noStrike" cap="none" dirty="0" err="1">
                          <a:latin typeface="Times New Roman"/>
                          <a:ea typeface="Times New Roman"/>
                          <a:cs typeface="Times New Roman"/>
                          <a:sym typeface="Times New Roman"/>
                        </a:rPr>
                        <a:t>Conejero</a:t>
                      </a:r>
                      <a:r>
                        <a:rPr lang="en-IN" sz="1200" u="none" strike="noStrike" cap="none" dirty="0">
                          <a:latin typeface="Times New Roman"/>
                          <a:ea typeface="Times New Roman"/>
                          <a:cs typeface="Times New Roman"/>
                          <a:sym typeface="Times New Roman"/>
                        </a:rPr>
                        <a:t> </a:t>
                      </a:r>
                      <a:r>
                        <a:rPr lang="en-IN" sz="1200" u="none" strike="noStrike" cap="none" dirty="0" err="1">
                          <a:latin typeface="Times New Roman"/>
                          <a:ea typeface="Times New Roman"/>
                          <a:cs typeface="Times New Roman"/>
                          <a:sym typeface="Times New Roman"/>
                        </a:rPr>
                        <a:t>Manzano</a:t>
                      </a:r>
                      <a:r>
                        <a:rPr lang="en-IN" sz="1200" u="none" strike="noStrike" cap="none" dirty="0">
                          <a:latin typeface="Times New Roman"/>
                          <a:ea typeface="Times New Roman"/>
                          <a:cs typeface="Times New Roman"/>
                          <a:sym typeface="Times New Roman"/>
                        </a:rPr>
                        <a:t> , and Fernando Sanchez-Figueroa .”</a:t>
                      </a:r>
                      <a:r>
                        <a:rPr lang="en-IN" sz="1200" b="1" u="none" strike="noStrike" cap="none" dirty="0">
                          <a:latin typeface="Times New Roman"/>
                          <a:ea typeface="Times New Roman"/>
                          <a:cs typeface="Times New Roman"/>
                          <a:sym typeface="Times New Roman"/>
                        </a:rPr>
                        <a:t>Creating a Recommender System to Support Higher Education Students in the Subject </a:t>
                      </a:r>
                      <a:r>
                        <a:rPr lang="en-IN" sz="1200" b="1" u="none" strike="noStrike" cap="none" dirty="0" err="1">
                          <a:latin typeface="Times New Roman"/>
                          <a:ea typeface="Times New Roman"/>
                          <a:cs typeface="Times New Roman"/>
                          <a:sym typeface="Times New Roman"/>
                        </a:rPr>
                        <a:t>Enrollment</a:t>
                      </a:r>
                      <a:r>
                        <a:rPr lang="en-IN" sz="1200" b="1" u="none" strike="noStrike" cap="none" dirty="0">
                          <a:latin typeface="Times New Roman"/>
                          <a:ea typeface="Times New Roman"/>
                          <a:cs typeface="Times New Roman"/>
                          <a:sym typeface="Times New Roman"/>
                        </a:rPr>
                        <a:t> Decision</a:t>
                      </a:r>
                      <a:r>
                        <a:rPr lang="en-IN" sz="1200" u="none" strike="noStrike" cap="none" dirty="0">
                          <a:latin typeface="Times New Roman"/>
                          <a:ea typeface="Times New Roman"/>
                          <a:cs typeface="Times New Roman"/>
                          <a:sym typeface="Times New Roman"/>
                        </a:rPr>
                        <a:t>”, IEEE Journal,Vol.08,pp.189069-189088,2020.</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a:latin typeface="Times New Roman"/>
                          <a:ea typeface="Times New Roman"/>
                          <a:cs typeface="Times New Roman"/>
                          <a:sym typeface="Times New Roman"/>
                        </a:rPr>
                        <a:t>Problem Statement: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Despite the fact that the quantity of college students  has increased, the quantity graduating is still now not sufficient  to offer society with as many as it requires.</a:t>
                      </a:r>
                      <a:endParaRPr sz="1400" u="none" strike="noStrike" cap="none"/>
                    </a:p>
                    <a:p>
                      <a:pPr marL="0" marR="0" lvl="0" indent="0" algn="just" rtl="0">
                        <a:lnSpc>
                          <a:spcPct val="100000"/>
                        </a:lnSpc>
                        <a:spcBef>
                          <a:spcPts val="0"/>
                        </a:spcBef>
                        <a:spcAft>
                          <a:spcPts val="0"/>
                        </a:spcAft>
                        <a:buClr>
                          <a:schemeClr val="dk1"/>
                        </a:buClr>
                        <a:buSzPts val="1200"/>
                        <a:buFont typeface="Times New Roman"/>
                        <a:buNone/>
                      </a:pPr>
                      <a:r>
                        <a:rPr lang="en-IN" sz="1200" b="1" u="none" strike="noStrike" cap="none">
                          <a:latin typeface="Times New Roman"/>
                          <a:ea typeface="Times New Roman"/>
                          <a:cs typeface="Times New Roman"/>
                          <a:sym typeface="Times New Roman"/>
                        </a:rPr>
                        <a:t>Proposed Approach:</a:t>
                      </a:r>
                      <a:endParaRPr sz="1400" u="none" strike="noStrike" cap="none"/>
                    </a:p>
                    <a:p>
                      <a:pPr marL="0" marR="0" lvl="0" indent="0" algn="just" rtl="0">
                        <a:lnSpc>
                          <a:spcPct val="100000"/>
                        </a:lnSpc>
                        <a:spcBef>
                          <a:spcPts val="0"/>
                        </a:spcBef>
                        <a:spcAft>
                          <a:spcPts val="0"/>
                        </a:spcAft>
                        <a:buClr>
                          <a:schemeClr val="dk1"/>
                        </a:buClr>
                        <a:buSzPts val="1200"/>
                        <a:buFont typeface="Times New Roman"/>
                        <a:buNone/>
                      </a:pPr>
                      <a:r>
                        <a:rPr lang="en-IN" sz="1200" u="none" strike="noStrike" cap="none">
                          <a:latin typeface="Times New Roman"/>
                          <a:ea typeface="Times New Roman"/>
                          <a:cs typeface="Times New Roman"/>
                          <a:sym typeface="Times New Roman"/>
                        </a:rPr>
                        <a:t>Decision Support System: Focuses on maximizing graduation rates by constructing a Recommender System to assist students with their selection of subjects.</a:t>
                      </a:r>
                      <a:endParaRPr sz="1400" u="none" strike="noStrike" cap="none"/>
                    </a:p>
                    <a:p>
                      <a:pPr marL="0" marR="0" lvl="0" indent="0" algn="just" rtl="0">
                        <a:lnSpc>
                          <a:spcPct val="100000"/>
                        </a:lnSpc>
                        <a:spcBef>
                          <a:spcPts val="0"/>
                        </a:spcBef>
                        <a:spcAft>
                          <a:spcPts val="0"/>
                        </a:spcAft>
                        <a:buClr>
                          <a:schemeClr val="dk1"/>
                        </a:buClr>
                        <a:buSzPts val="1200"/>
                        <a:buFont typeface="Times New Roman"/>
                        <a:buNone/>
                      </a:pPr>
                      <a:r>
                        <a:rPr lang="en-IN" sz="1200" b="1" u="none" strike="noStrike" cap="none">
                          <a:latin typeface="Times New Roman"/>
                          <a:ea typeface="Times New Roman"/>
                          <a:cs typeface="Times New Roman"/>
                          <a:sym typeface="Times New Roman"/>
                        </a:rPr>
                        <a:t>Result:</a:t>
                      </a:r>
                      <a:r>
                        <a:rPr lang="en-IN" sz="1200" u="none" strike="noStrike" cap="none">
                          <a:latin typeface="Times New Roman"/>
                          <a:ea typeface="Times New Roman"/>
                          <a:cs typeface="Times New Roman"/>
                          <a:sym typeface="Times New Roman"/>
                        </a:rPr>
                        <a:t> Created a Decision Support System based on a Recommender System using a dataset with few instances that is able to assist students in selecting the subjects best suited to them.</a:t>
                      </a:r>
                      <a:endParaRPr sz="1400" u="none" strike="noStrike" cap="none"/>
                    </a:p>
                    <a:p>
                      <a:pPr marL="0" marR="0" lvl="0" indent="0" algn="just" rtl="0">
                        <a:lnSpc>
                          <a:spcPct val="100000"/>
                        </a:lnSpc>
                        <a:spcBef>
                          <a:spcPts val="0"/>
                        </a:spcBef>
                        <a:spcAft>
                          <a:spcPts val="0"/>
                        </a:spcAft>
                        <a:buClr>
                          <a:schemeClr val="dk1"/>
                        </a:buClr>
                        <a:buSzPts val="1200"/>
                        <a:buFont typeface="Times New Roman"/>
                        <a:buNone/>
                      </a:pPr>
                      <a:r>
                        <a:rPr lang="en-IN" sz="1200" b="1" u="none" strike="noStrike" cap="none">
                          <a:latin typeface="Times New Roman"/>
                          <a:ea typeface="Times New Roman"/>
                          <a:cs typeface="Times New Roman"/>
                          <a:sym typeface="Times New Roman"/>
                        </a:rPr>
                        <a:t>Merits:</a:t>
                      </a:r>
                      <a:r>
                        <a:rPr lang="en-IN" sz="1200" u="none" strike="noStrike" cap="none">
                          <a:latin typeface="Times New Roman"/>
                          <a:ea typeface="Times New Roman"/>
                          <a:cs typeface="Times New Roman"/>
                          <a:sym typeface="Times New Roman"/>
                        </a:rPr>
                        <a:t> Deals with both prediction and ambitions at student’s decision making.</a:t>
                      </a:r>
                      <a:endParaRPr sz="1200" u="none" strike="noStrike" cap="none">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200"/>
                        <a:buFont typeface="Times New Roman"/>
                        <a:buNone/>
                      </a:pPr>
                      <a:r>
                        <a:rPr lang="en-IN" sz="1200" b="1" u="none" strike="noStrike" cap="none">
                          <a:latin typeface="Times New Roman"/>
                          <a:ea typeface="Times New Roman"/>
                          <a:cs typeface="Times New Roman"/>
                          <a:sym typeface="Times New Roman"/>
                        </a:rPr>
                        <a:t>Demerits:</a:t>
                      </a:r>
                      <a:r>
                        <a:rPr lang="en-IN" sz="1200" u="none" strike="noStrike" cap="none">
                          <a:latin typeface="Times New Roman"/>
                          <a:ea typeface="Times New Roman"/>
                          <a:cs typeface="Times New Roman"/>
                          <a:sym typeface="Times New Roman"/>
                        </a:rPr>
                        <a:t> Doesn’t provide effective follow-up of Student’s academic path in comparison with the system      recommendations.</a:t>
                      </a:r>
                      <a:endParaRPr sz="1200" b="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457200" y="205979"/>
            <a:ext cx="8229600" cy="42155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Times New Roman"/>
              <a:buNone/>
            </a:pPr>
            <a:r>
              <a:rPr lang="en-IN" sz="3200" b="1" dirty="0">
                <a:latin typeface="Times New Roman"/>
                <a:ea typeface="Times New Roman"/>
                <a:cs typeface="Times New Roman"/>
                <a:sym typeface="Times New Roman"/>
              </a:rPr>
              <a:t>CONTINUE</a:t>
            </a:r>
            <a:endParaRPr b="1"/>
          </a:p>
        </p:txBody>
      </p:sp>
      <p:graphicFrame>
        <p:nvGraphicFramePr>
          <p:cNvPr id="143" name="Google Shape;143;p10"/>
          <p:cNvGraphicFramePr/>
          <p:nvPr>
            <p:extLst>
              <p:ext uri="{D42A27DB-BD31-4B8C-83A1-F6EECF244321}">
                <p14:modId xmlns:p14="http://schemas.microsoft.com/office/powerpoint/2010/main" xmlns="" val="2274933383"/>
              </p:ext>
            </p:extLst>
          </p:nvPr>
        </p:nvGraphicFramePr>
        <p:xfrm>
          <a:off x="683568" y="699542"/>
          <a:ext cx="7560850" cy="3888425"/>
        </p:xfrm>
        <a:graphic>
          <a:graphicData uri="http://schemas.openxmlformats.org/drawingml/2006/table">
            <a:tbl>
              <a:tblPr firstRow="1" bandRow="1">
                <a:noFill/>
                <a:tableStyleId>{5399BA38-3060-49F3-A564-8DCE514CB207}</a:tableStyleId>
              </a:tblPr>
              <a:tblGrid>
                <a:gridCol w="3168350">
                  <a:extLst>
                    <a:ext uri="{9D8B030D-6E8A-4147-A177-3AD203B41FA5}">
                      <a16:colId xmlns:a16="http://schemas.microsoft.com/office/drawing/2014/main" xmlns="" val="20000"/>
                    </a:ext>
                  </a:extLst>
                </a:gridCol>
                <a:gridCol w="4392500">
                  <a:extLst>
                    <a:ext uri="{9D8B030D-6E8A-4147-A177-3AD203B41FA5}">
                      <a16:colId xmlns:a16="http://schemas.microsoft.com/office/drawing/2014/main" xmlns="" val="20001"/>
                    </a:ext>
                  </a:extLst>
                </a:gridCol>
              </a:tblGrid>
              <a:tr h="407650">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latin typeface="Times New Roman"/>
                          <a:ea typeface="Times New Roman"/>
                          <a:cs typeface="Times New Roman"/>
                          <a:sym typeface="Times New Roman"/>
                        </a:rPr>
                        <a:t>Title </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Concept</a:t>
                      </a:r>
                      <a:endParaRPr sz="1400" u="none" strike="noStrike" cap="none"/>
                    </a:p>
                  </a:txBody>
                  <a:tcPr marL="91450" marR="91450" marT="45725" marB="45725"/>
                </a:tc>
                <a:extLst>
                  <a:ext uri="{0D108BD9-81ED-4DB2-BD59-A6C34878D82A}">
                    <a16:rowId xmlns:a16="http://schemas.microsoft.com/office/drawing/2014/main" xmlns="" val="10000"/>
                  </a:ext>
                </a:extLst>
              </a:tr>
              <a:tr h="3480775">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Shaojie qu1,Kan li2,Shuhui Zhang1,And Yongchao Wang3.” </a:t>
                      </a:r>
                      <a:r>
                        <a:rPr lang="en-IN" sz="1200" b="1" u="none" strike="noStrike" cap="none">
                          <a:latin typeface="Times New Roman"/>
                          <a:ea typeface="Times New Roman"/>
                          <a:cs typeface="Times New Roman"/>
                          <a:sym typeface="Times New Roman"/>
                        </a:rPr>
                        <a:t>Predicting Achievement of Students  in Smart Campus</a:t>
                      </a:r>
                      <a:r>
                        <a:rPr lang="en-IN" sz="1200" u="none" strike="noStrike" cap="none">
                          <a:latin typeface="Times New Roman"/>
                          <a:ea typeface="Times New Roman"/>
                          <a:cs typeface="Times New Roman"/>
                          <a:sym typeface="Times New Roman"/>
                        </a:rPr>
                        <a:t>”, IEEE, Journal,Vol.06,pp:60264-60273,2018.</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Problem statement:</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Isolate data among different campus information systems and not much effective information  among the big data generated by these systems cause that it is a challenge for predicting achievement of students.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Proposed Approach:</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Proposed  a layer-supervised multi-layer perceptron (MLP)-based method to predict the achievement of students.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Result:</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Compared with SVM, Naive Bayes, logistic regression, and MLP, the</a:t>
                      </a:r>
                      <a:r>
                        <a:rPr lang="en-IN" sz="1200" u="none" strike="noStrike" cap="none" baseline="0" dirty="0">
                          <a:latin typeface="Times New Roman"/>
                          <a:ea typeface="Times New Roman"/>
                          <a:cs typeface="Times New Roman"/>
                          <a:sym typeface="Times New Roman"/>
                        </a:rPr>
                        <a:t> proposed </a:t>
                      </a:r>
                      <a:r>
                        <a:rPr lang="en-IN" sz="1200" u="none" strike="noStrike" cap="none" dirty="0">
                          <a:latin typeface="Times New Roman"/>
                          <a:ea typeface="Times New Roman"/>
                          <a:cs typeface="Times New Roman"/>
                          <a:sym typeface="Times New Roman"/>
                        </a:rPr>
                        <a:t>method gets a better performance.</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Merits: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Supervisions are fed to each corresponding hidden layer of MLP to improve the overall performance of student achievement prediction.</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latin typeface="Times New Roman"/>
                          <a:ea typeface="Times New Roman"/>
                          <a:cs typeface="Times New Roman"/>
                          <a:sym typeface="Times New Roman"/>
                        </a:rPr>
                        <a:t>Demerits:</a:t>
                      </a:r>
                      <a:endParaRPr sz="1400" u="none" strike="noStrike" cap="none" dirty="0"/>
                    </a:p>
                    <a:p>
                      <a:pPr marL="0" marR="0" lvl="0" indent="0" algn="l" rtl="0">
                        <a:lnSpc>
                          <a:spcPct val="100000"/>
                        </a:lnSpc>
                        <a:spcBef>
                          <a:spcPts val="0"/>
                        </a:spcBef>
                        <a:spcAft>
                          <a:spcPts val="0"/>
                        </a:spcAft>
                        <a:buClr>
                          <a:srgbClr val="000000"/>
                        </a:buClr>
                        <a:buSzPts val="1200"/>
                        <a:buFont typeface="Arial"/>
                        <a:buNone/>
                      </a:pPr>
                      <a:r>
                        <a:rPr lang="en-IN" sz="1200" u="none" strike="noStrike" cap="none" dirty="0">
                          <a:latin typeface="Times New Roman"/>
                          <a:ea typeface="Times New Roman"/>
                          <a:cs typeface="Times New Roman"/>
                          <a:sym typeface="Times New Roman"/>
                        </a:rPr>
                        <a:t>It didn’t pay more attention on weblogs details  to find the  behaviour pattern of students.</a:t>
                      </a:r>
                      <a:endParaRPr sz="12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2594</Words>
  <Application>Microsoft Office PowerPoint</Application>
  <PresentationFormat>On-screen Show (16:9)</PresentationFormat>
  <Paragraphs>222</Paragraphs>
  <Slides>31</Slides>
  <Notes>23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Predictive Model to Reduce Student Dropouts in M.Tech using Decision Tree  Batch No:17CSEC008</vt:lpstr>
      <vt:lpstr>List of Contents </vt:lpstr>
      <vt:lpstr>Abstract</vt:lpstr>
      <vt:lpstr>Module Split up </vt:lpstr>
      <vt:lpstr>Gantt Chart</vt:lpstr>
      <vt:lpstr>Problem Statement</vt:lpstr>
      <vt:lpstr>Aim and Objective of the Project</vt:lpstr>
      <vt:lpstr>Literature Survey</vt:lpstr>
      <vt:lpstr>CONTINUE</vt:lpstr>
      <vt:lpstr>CONTINUE</vt:lpstr>
      <vt:lpstr>CONTINUE</vt:lpstr>
      <vt:lpstr>CONTINUE</vt:lpstr>
      <vt:lpstr>CONTINUE</vt:lpstr>
      <vt:lpstr>CONTINUE</vt:lpstr>
      <vt:lpstr>Architecture Diagram</vt:lpstr>
      <vt:lpstr>Use case Diagram</vt:lpstr>
      <vt:lpstr>Data Flow Diagram</vt:lpstr>
      <vt:lpstr>Design and Software used</vt:lpstr>
      <vt:lpstr>Module  Detail Explanation</vt:lpstr>
      <vt:lpstr>Binary Node:</vt:lpstr>
      <vt:lpstr>Decision Tree Module:</vt:lpstr>
      <vt:lpstr>Decision Tree Algorithm</vt:lpstr>
      <vt:lpstr>CONTINUE</vt:lpstr>
      <vt:lpstr>Experimental Results</vt:lpstr>
      <vt:lpstr>Result Analysis</vt:lpstr>
      <vt:lpstr>Comparison with Existing system</vt:lpstr>
      <vt:lpstr>Conclusions and scope for future work</vt:lpstr>
      <vt:lpstr>Contribution of the candidate</vt:lpstr>
      <vt:lpstr>REFERENCES/BIBLIOGRAPHY</vt:lpstr>
      <vt:lpstr>CONTINUE</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Model to Reduce Student Dropouts in M.Tech. by using Decision Tree  Batch No:21CSEC008</dc:title>
  <dc:creator>lenovo</dc:creator>
  <cp:lastModifiedBy>nagaraju</cp:lastModifiedBy>
  <cp:revision>51</cp:revision>
  <dcterms:created xsi:type="dcterms:W3CDTF">2021-05-05T04:53:32Z</dcterms:created>
  <dcterms:modified xsi:type="dcterms:W3CDTF">2021-07-29T06:59:10Z</dcterms:modified>
</cp:coreProperties>
</file>