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145"/>
    <p:restoredTop sz="94628"/>
  </p:normalViewPr>
  <p:slideViewPr>
    <p:cSldViewPr snapToGrid="0" snapToObjects="1">
      <p:cViewPr varScale="1">
        <p:scale>
          <a:sx n="115" d="100"/>
          <a:sy n="115" d="100"/>
        </p:scale>
        <p:origin x="1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C343-3A5D-DB4B-9EA1-5F9AE925A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3806C-BA49-AC4F-A8AB-D7658EA95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4B4F9-FE76-DE4E-B5A2-D3CDD9B8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95F5-B15F-C14F-BCCB-F63DC5988C56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AAB8B-4839-6644-8236-3C1F9ABC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B04C4-D8CA-0D40-A696-6C4778A9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F5AB-E011-054D-B99D-A3F1AD5C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EB89-BD37-B64C-8BCD-4126CB79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1807F-3F30-C84E-9AA8-213D18A19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5038D-138E-E645-86E7-5D03114C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95F5-B15F-C14F-BCCB-F63DC5988C56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C5FAF-8D43-C640-848D-99276460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59D89-B590-484F-BA7A-28A79FF5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F5AB-E011-054D-B99D-A3F1AD5C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4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254E05-1922-804F-A5A2-027EBCCA1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C7BD8-311C-8645-AE52-97CA4D085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60FE6-8FA2-3D4D-969B-CD5EAD95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95F5-B15F-C14F-BCCB-F63DC5988C56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E4C03-AA06-9C4C-9949-4D8AD04A0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AB061-A147-DF41-B753-7DFE34CC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F5AB-E011-054D-B99D-A3F1AD5C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4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4B00-A95E-FF45-AF2B-FCED94CE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A9B10-94CD-5E42-9702-3DF980FDC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F0371-D03C-B04F-8164-D42C4616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95F5-B15F-C14F-BCCB-F63DC5988C56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C680E-1D45-0749-9211-F6DEAC98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89855-EEEF-3342-A3F3-6DB0821E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F5AB-E011-054D-B99D-A3F1AD5C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7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5658-EB23-BF4D-8705-884D9D61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6E476-BEC2-3040-AA8C-CB8466948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C7650-CF78-BF4D-8D86-7EF877D5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95F5-B15F-C14F-BCCB-F63DC5988C56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D1FF7-645C-7E46-B546-4A5D9A3E7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834C9-3524-9A49-B036-C3175E8F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F5AB-E011-054D-B99D-A3F1AD5C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7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FB307-9769-634C-A585-FAE0B1A2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2E3EF-0F69-CE4E-8245-9A9285331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2BED6-4F2A-E146-BD4C-A2467B602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E2857-41D7-2844-8F8E-BFA64897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95F5-B15F-C14F-BCCB-F63DC5988C56}" type="datetimeFigureOut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8AE4C-1541-534B-B869-A5E61D98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780F9-A77B-BD49-B6B9-39D223CA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F5AB-E011-054D-B99D-A3F1AD5C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8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D37E-614C-6944-A21A-8412DDE0E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F6838-285A-E541-825F-CA26D044B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1ABDA-99AD-3240-ADA4-8264F3B1A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60915-AC1C-2B4C-A0AC-8920FF5FD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C6031-4D14-9749-8E17-59DBE07AA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E0EEF-ABB3-3146-8266-DFF84CE8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95F5-B15F-C14F-BCCB-F63DC5988C56}" type="datetimeFigureOut">
              <a:rPr lang="en-US" smtClean="0"/>
              <a:t>8/2/23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73A4D-36ED-274C-989C-A283F963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173880-3269-124F-94CF-D2BEBFB9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F5AB-E011-054D-B99D-A3F1AD5C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3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E084-8351-3C43-9C65-CBA1775A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D3856-8C0F-E840-B71F-D16FAFD67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95F5-B15F-C14F-BCCB-F63DC5988C56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6984F-4B78-1243-B301-6D3A1DF2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A51F7-0522-7240-87CC-16BFCE7F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F5AB-E011-054D-B99D-A3F1AD5C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0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95C3A-A424-7E4E-B93D-6CB632D3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95F5-B15F-C14F-BCCB-F63DC5988C56}" type="datetimeFigureOut">
              <a:rPr lang="en-US" smtClean="0"/>
              <a:t>8/2/23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333A5-562A-5D45-9BF7-599B253E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0A904-2DB9-7144-86C3-F3E2A0F8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F5AB-E011-054D-B99D-A3F1AD5C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DB74A-B5C2-A54B-B786-F5CD311A7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FB6D6-3D5F-9149-82EB-2BC4EB44A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60DCD-E935-2B4D-ADB2-3D9695A54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A6678-A7B4-8848-877D-003F36A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95F5-B15F-C14F-BCCB-F63DC5988C56}" type="datetimeFigureOut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EA0F7-5EB0-614B-B09E-E008C335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4D4FB-60EA-0A4B-A1BE-F37FC41D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F5AB-E011-054D-B99D-A3F1AD5C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7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BAF-0B89-FF49-8EAF-27A60296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BD6129-4468-9646-A2C7-EE610D3DD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6E478-08B3-8C4A-B352-385DF75C2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63B1E-BB5F-CC48-AFF4-4487F05F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95F5-B15F-C14F-BCCB-F63DC5988C56}" type="datetimeFigureOut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3E50D-E05B-3F4A-A42C-7A6508BBF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71B56-3183-C547-9BEE-C61FF157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F5AB-E011-054D-B99D-A3F1AD5C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8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3E752-6416-9C4F-A655-D7FF694A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61F81-DFA3-BF42-9EAA-5EB43974C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627CA-40CF-4141-87FD-94501E573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595F5-B15F-C14F-BCCB-F63DC5988C56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F778E-B264-C04A-B6C1-B9DCF4C13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D9E2-CA97-8F47-9E14-FE27AEAE7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6F5AB-E011-054D-B99D-A3F1AD5C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9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151D418-9F05-6746-83AC-0B1D042CBD7C}"/>
              </a:ext>
            </a:extLst>
          </p:cNvPr>
          <p:cNvSpPr/>
          <p:nvPr/>
        </p:nvSpPr>
        <p:spPr>
          <a:xfrm>
            <a:off x="950026" y="1555668"/>
            <a:ext cx="4429496" cy="4156363"/>
          </a:xfrm>
          <a:prstGeom prst="roundRect">
            <a:avLst>
              <a:gd name="adj" fmla="val 1077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8C04F73-836D-0547-AD9B-25E936645521}"/>
              </a:ext>
            </a:extLst>
          </p:cNvPr>
          <p:cNvSpPr/>
          <p:nvPr/>
        </p:nvSpPr>
        <p:spPr>
          <a:xfrm>
            <a:off x="1413163" y="2054430"/>
            <a:ext cx="558141" cy="304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5E88D50-73A6-C24A-9E62-5B39D3A89A41}"/>
              </a:ext>
            </a:extLst>
          </p:cNvPr>
          <p:cNvSpPr/>
          <p:nvPr/>
        </p:nvSpPr>
        <p:spPr>
          <a:xfrm>
            <a:off x="2196935" y="2493817"/>
            <a:ext cx="558140" cy="2268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C73EB19-418D-494A-B077-0760A80BC8A7}"/>
              </a:ext>
            </a:extLst>
          </p:cNvPr>
          <p:cNvSpPr/>
          <p:nvPr/>
        </p:nvSpPr>
        <p:spPr>
          <a:xfrm>
            <a:off x="3200400" y="2624445"/>
            <a:ext cx="288967" cy="20069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9B0E9DF-E311-FC45-B5C1-2342F2ED1855}"/>
              </a:ext>
            </a:extLst>
          </p:cNvPr>
          <p:cNvSpPr/>
          <p:nvPr/>
        </p:nvSpPr>
        <p:spPr>
          <a:xfrm>
            <a:off x="3910938" y="2867983"/>
            <a:ext cx="288967" cy="15679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419C3E1-BC08-764F-AFC2-C350A3BFEFA3}"/>
              </a:ext>
            </a:extLst>
          </p:cNvPr>
          <p:cNvSpPr/>
          <p:nvPr/>
        </p:nvSpPr>
        <p:spPr>
          <a:xfrm>
            <a:off x="4621476" y="3173726"/>
            <a:ext cx="288967" cy="9564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4CE7F2-2A1C-3D43-8B17-73979A7C8DEC}"/>
              </a:ext>
            </a:extLst>
          </p:cNvPr>
          <p:cNvSpPr txBox="1"/>
          <p:nvPr/>
        </p:nvSpPr>
        <p:spPr>
          <a:xfrm>
            <a:off x="3782229" y="476936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x 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090FF6-1231-EE47-8DF1-85F116272EAD}"/>
              </a:ext>
            </a:extLst>
          </p:cNvPr>
          <p:cNvSpPr txBox="1"/>
          <p:nvPr/>
        </p:nvSpPr>
        <p:spPr>
          <a:xfrm>
            <a:off x="1260544" y="5192395"/>
            <a:ext cx="86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conv2d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E62417-A50D-6741-865A-7945E39FE9E4}"/>
              </a:ext>
            </a:extLst>
          </p:cNvPr>
          <p:cNvSpPr txBox="1"/>
          <p:nvPr/>
        </p:nvSpPr>
        <p:spPr>
          <a:xfrm>
            <a:off x="3141019" y="4802371"/>
            <a:ext cx="34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64A41A-FF73-904D-80DD-BAC968134D25}"/>
              </a:ext>
            </a:extLst>
          </p:cNvPr>
          <p:cNvSpPr txBox="1"/>
          <p:nvPr/>
        </p:nvSpPr>
        <p:spPr>
          <a:xfrm>
            <a:off x="4440253" y="428076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x 10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5899AC8-DBC8-814E-813B-C0C2AD722F7D}"/>
              </a:ext>
            </a:extLst>
          </p:cNvPr>
          <p:cNvSpPr/>
          <p:nvPr/>
        </p:nvSpPr>
        <p:spPr>
          <a:xfrm>
            <a:off x="5759532" y="380009"/>
            <a:ext cx="1531918" cy="665020"/>
          </a:xfrm>
          <a:prstGeom prst="roundRect">
            <a:avLst>
              <a:gd name="adj" fmla="val 84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F1-score on target labels buy, hold, sell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BA1FEAD4-2F6C-D04D-8F16-F7A860CD1571}"/>
              </a:ext>
            </a:extLst>
          </p:cNvPr>
          <p:cNvCxnSpPr>
            <a:cxnSpLocks/>
            <a:stCxn id="10" idx="0"/>
            <a:endCxn id="15" idx="1"/>
          </p:cNvCxnSpPr>
          <p:nvPr/>
        </p:nvCxnSpPr>
        <p:spPr>
          <a:xfrm rot="5400000" flipH="1" flipV="1">
            <a:off x="4032143" y="1446337"/>
            <a:ext cx="2461207" cy="993572"/>
          </a:xfrm>
          <a:prstGeom prst="curved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87C4C98-2DB8-1A4D-A56B-9C7E9DB56028}"/>
              </a:ext>
            </a:extLst>
          </p:cNvPr>
          <p:cNvSpPr/>
          <p:nvPr/>
        </p:nvSpPr>
        <p:spPr>
          <a:xfrm>
            <a:off x="5904017" y="1555668"/>
            <a:ext cx="2010885" cy="2308554"/>
          </a:xfrm>
          <a:prstGeom prst="roundRect">
            <a:avLst>
              <a:gd name="adj" fmla="val 958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A747DCD-DAE0-6B4B-BABD-468752D9B5BA}"/>
              </a:ext>
            </a:extLst>
          </p:cNvPr>
          <p:cNvSpPr/>
          <p:nvPr/>
        </p:nvSpPr>
        <p:spPr>
          <a:xfrm>
            <a:off x="6241466" y="1832713"/>
            <a:ext cx="290948" cy="15834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7E8E79-BD27-2744-9862-BB1220EBC468}"/>
              </a:ext>
            </a:extLst>
          </p:cNvPr>
          <p:cNvSpPr txBox="1"/>
          <p:nvPr/>
        </p:nvSpPr>
        <p:spPr>
          <a:xfrm>
            <a:off x="6006495" y="3467273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(32 + 3 + 1) x 10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9E97C4C7-E7BF-2844-A7B4-3E02414A9FB3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4873784" y="1806044"/>
            <a:ext cx="1259858" cy="1475506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AA92886F-1718-3640-A14B-D0B35C6029A9}"/>
              </a:ext>
            </a:extLst>
          </p:cNvPr>
          <p:cNvCxnSpPr>
            <a:cxnSpLocks/>
            <a:stCxn id="9" idx="0"/>
            <a:endCxn id="24" idx="0"/>
          </p:cNvCxnSpPr>
          <p:nvPr/>
        </p:nvCxnSpPr>
        <p:spPr>
          <a:xfrm rot="5400000" flipH="1" flipV="1">
            <a:off x="4703546" y="1184589"/>
            <a:ext cx="1035270" cy="2331518"/>
          </a:xfrm>
          <a:prstGeom prst="curvedConnector3">
            <a:avLst>
              <a:gd name="adj1" fmla="val 12208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17747D4-43D7-4444-9E35-B4099880F4B9}"/>
              </a:ext>
            </a:extLst>
          </p:cNvPr>
          <p:cNvSpPr/>
          <p:nvPr/>
        </p:nvSpPr>
        <p:spPr>
          <a:xfrm>
            <a:off x="7318166" y="2132357"/>
            <a:ext cx="290948" cy="9841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DCC0CD-37E5-B743-AF17-9DA2E24E0D8C}"/>
              </a:ext>
            </a:extLst>
          </p:cNvPr>
          <p:cNvSpPr txBox="1"/>
          <p:nvPr/>
        </p:nvSpPr>
        <p:spPr>
          <a:xfrm>
            <a:off x="7078679" y="3176319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x 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8A50AB-2F0E-EE49-8240-33680866E79B}"/>
              </a:ext>
            </a:extLst>
          </p:cNvPr>
          <p:cNvSpPr txBox="1"/>
          <p:nvPr/>
        </p:nvSpPr>
        <p:spPr>
          <a:xfrm>
            <a:off x="8253351" y="712519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Sigmoid </a:t>
            </a:r>
            <a:r>
              <a:rPr lang="en-US" dirty="0" err="1"/>
              <a:t>wt</a:t>
            </a:r>
            <a:r>
              <a:rPr lang="en-US" dirty="0"/>
              <a:t> (0-1)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E2D974A8-775E-BA44-A03C-8A2CC7C66E45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 flipV="1">
            <a:off x="7609114" y="897185"/>
            <a:ext cx="644237" cy="1727259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B13A7FD-5F2A-4D43-98E0-BB9721D282E8}"/>
              </a:ext>
            </a:extLst>
          </p:cNvPr>
          <p:cNvSpPr/>
          <p:nvPr/>
        </p:nvSpPr>
        <p:spPr>
          <a:xfrm>
            <a:off x="8799616" y="2624443"/>
            <a:ext cx="2030680" cy="2006933"/>
          </a:xfrm>
          <a:prstGeom prst="roundRect">
            <a:avLst>
              <a:gd name="adj" fmla="val 8975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RL portfolio Maximization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(w/ hold)</a:t>
            </a: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268D9641-7E0B-5C41-9697-2112A4792688}"/>
              </a:ext>
            </a:extLst>
          </p:cNvPr>
          <p:cNvCxnSpPr>
            <a:stCxn id="43" idx="2"/>
            <a:endCxn id="20" idx="2"/>
          </p:cNvCxnSpPr>
          <p:nvPr/>
        </p:nvCxnSpPr>
        <p:spPr>
          <a:xfrm rot="5400000" flipH="1">
            <a:off x="7978631" y="2795051"/>
            <a:ext cx="767154" cy="2905496"/>
          </a:xfrm>
          <a:prstGeom prst="curvedConnector3">
            <a:avLst>
              <a:gd name="adj1" fmla="val -113388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0C5CB750-FB66-EC43-8906-36766091F55A}"/>
              </a:ext>
            </a:extLst>
          </p:cNvPr>
          <p:cNvCxnSpPr>
            <a:cxnSpLocks/>
          </p:cNvCxnSpPr>
          <p:nvPr/>
        </p:nvCxnSpPr>
        <p:spPr>
          <a:xfrm rot="5400000">
            <a:off x="4125088" y="2927658"/>
            <a:ext cx="1847809" cy="3744686"/>
          </a:xfrm>
          <a:prstGeom prst="curvedConnector3">
            <a:avLst>
              <a:gd name="adj1" fmla="val 118155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4028AE4-BDBE-0E46-9F63-0105405FD6A2}"/>
              </a:ext>
            </a:extLst>
          </p:cNvPr>
          <p:cNvSpPr txBox="1"/>
          <p:nvPr/>
        </p:nvSpPr>
        <p:spPr>
          <a:xfrm>
            <a:off x="5951761" y="1232525"/>
            <a:ext cx="1915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Policy / target networks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AB874C-091C-554E-BE1D-C1C8F341463D}"/>
              </a:ext>
            </a:extLst>
          </p:cNvPr>
          <p:cNvSpPr txBox="1"/>
          <p:nvPr/>
        </p:nvSpPr>
        <p:spPr>
          <a:xfrm>
            <a:off x="950026" y="57001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C3F07-28BD-E74D-B873-83B5E5CAD229}"/>
              </a:ext>
            </a:extLst>
          </p:cNvPr>
          <p:cNvSpPr txBox="1"/>
          <p:nvPr/>
        </p:nvSpPr>
        <p:spPr>
          <a:xfrm>
            <a:off x="9110112" y="1544536"/>
            <a:ext cx="14349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Prev. Close price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785FBC-1AFC-554D-A837-6C1411DE96E9}"/>
              </a:ext>
            </a:extLst>
          </p:cNvPr>
          <p:cNvCxnSpPr>
            <a:stCxn id="4" idx="2"/>
            <a:endCxn id="43" idx="0"/>
          </p:cNvCxnSpPr>
          <p:nvPr/>
        </p:nvCxnSpPr>
        <p:spPr>
          <a:xfrm flipH="1">
            <a:off x="9814956" y="2190867"/>
            <a:ext cx="12623" cy="433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449177BD-3C03-5D4F-847F-CD635001EA20}"/>
              </a:ext>
            </a:extLst>
          </p:cNvPr>
          <p:cNvCxnSpPr>
            <a:cxnSpLocks/>
          </p:cNvCxnSpPr>
          <p:nvPr/>
        </p:nvCxnSpPr>
        <p:spPr>
          <a:xfrm>
            <a:off x="9839491" y="897185"/>
            <a:ext cx="990805" cy="2730725"/>
          </a:xfrm>
          <a:prstGeom prst="curvedConnector3">
            <a:avLst>
              <a:gd name="adj1" fmla="val 123072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AE17DB4-7520-3640-9682-77584CA21CEC}"/>
              </a:ext>
            </a:extLst>
          </p:cNvPr>
          <p:cNvSpPr txBox="1"/>
          <p:nvPr/>
        </p:nvSpPr>
        <p:spPr>
          <a:xfrm>
            <a:off x="2343644" y="1154875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CNN Classifier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5255FB-E7F2-2347-BF8A-DE61BE77B1FD}"/>
              </a:ext>
            </a:extLst>
          </p:cNvPr>
          <p:cNvSpPr txBox="1"/>
          <p:nvPr/>
        </p:nvSpPr>
        <p:spPr>
          <a:xfrm>
            <a:off x="6502940" y="1805096"/>
            <a:ext cx="34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168875-3D9D-AF4A-BF67-62E9115B7DB6}"/>
              </a:ext>
            </a:extLst>
          </p:cNvPr>
          <p:cNvSpPr txBox="1"/>
          <p:nvPr/>
        </p:nvSpPr>
        <p:spPr>
          <a:xfrm>
            <a:off x="7974063" y="5561727"/>
            <a:ext cx="3703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x1 * w1 + x2 * w2 +… + x10 * w10</a:t>
            </a:r>
          </a:p>
          <a:p>
            <a:r>
              <a:rPr lang="en-US" dirty="0"/>
              <a:t>x -&gt; close price</a:t>
            </a:r>
          </a:p>
          <a:p>
            <a:r>
              <a:rPr lang="en-US" dirty="0"/>
              <a:t>w -&gt; portfolio weights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6FCB9C-0C35-674B-92EB-FD6B7DB594A5}"/>
              </a:ext>
            </a:extLst>
          </p:cNvPr>
          <p:cNvSpPr txBox="1"/>
          <p:nvPr/>
        </p:nvSpPr>
        <p:spPr>
          <a:xfrm>
            <a:off x="1175798" y="1648047"/>
            <a:ext cx="149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(24 x 24) x 10</a:t>
            </a:r>
          </a:p>
        </p:txBody>
      </p:sp>
    </p:spTree>
    <p:extLst>
      <p:ext uri="{BB962C8B-B14F-4D97-AF65-F5344CB8AC3E}">
        <p14:creationId xmlns:p14="http://schemas.microsoft.com/office/powerpoint/2010/main" val="54001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151D418-9F05-6746-83AC-0B1D042CBD7C}"/>
              </a:ext>
            </a:extLst>
          </p:cNvPr>
          <p:cNvSpPr/>
          <p:nvPr/>
        </p:nvSpPr>
        <p:spPr>
          <a:xfrm>
            <a:off x="950026" y="1555668"/>
            <a:ext cx="4429496" cy="4156363"/>
          </a:xfrm>
          <a:prstGeom prst="roundRect">
            <a:avLst>
              <a:gd name="adj" fmla="val 809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8C04F73-836D-0547-AD9B-25E936645521}"/>
              </a:ext>
            </a:extLst>
          </p:cNvPr>
          <p:cNvSpPr/>
          <p:nvPr/>
        </p:nvSpPr>
        <p:spPr>
          <a:xfrm>
            <a:off x="1413163" y="2054430"/>
            <a:ext cx="558141" cy="304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5E88D50-73A6-C24A-9E62-5B39D3A89A41}"/>
              </a:ext>
            </a:extLst>
          </p:cNvPr>
          <p:cNvSpPr/>
          <p:nvPr/>
        </p:nvSpPr>
        <p:spPr>
          <a:xfrm>
            <a:off x="2196935" y="2493817"/>
            <a:ext cx="558140" cy="2268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C73EB19-418D-494A-B077-0760A80BC8A7}"/>
              </a:ext>
            </a:extLst>
          </p:cNvPr>
          <p:cNvSpPr/>
          <p:nvPr/>
        </p:nvSpPr>
        <p:spPr>
          <a:xfrm>
            <a:off x="3200400" y="2624445"/>
            <a:ext cx="288967" cy="20069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9B0E9DF-E311-FC45-B5C1-2342F2ED1855}"/>
              </a:ext>
            </a:extLst>
          </p:cNvPr>
          <p:cNvSpPr/>
          <p:nvPr/>
        </p:nvSpPr>
        <p:spPr>
          <a:xfrm>
            <a:off x="3910938" y="2867983"/>
            <a:ext cx="288967" cy="15679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419C3E1-BC08-764F-AFC2-C350A3BFEFA3}"/>
              </a:ext>
            </a:extLst>
          </p:cNvPr>
          <p:cNvSpPr/>
          <p:nvPr/>
        </p:nvSpPr>
        <p:spPr>
          <a:xfrm>
            <a:off x="4621476" y="3173726"/>
            <a:ext cx="288967" cy="9564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4CE7F2-2A1C-3D43-8B17-73979A7C8DEC}"/>
              </a:ext>
            </a:extLst>
          </p:cNvPr>
          <p:cNvSpPr txBox="1"/>
          <p:nvPr/>
        </p:nvSpPr>
        <p:spPr>
          <a:xfrm>
            <a:off x="3857946" y="47620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090FF6-1231-EE47-8DF1-85F116272EAD}"/>
              </a:ext>
            </a:extLst>
          </p:cNvPr>
          <p:cNvSpPr txBox="1"/>
          <p:nvPr/>
        </p:nvSpPr>
        <p:spPr>
          <a:xfrm>
            <a:off x="1260544" y="5192395"/>
            <a:ext cx="86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conv2d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E62417-A50D-6741-865A-7945E39FE9E4}"/>
              </a:ext>
            </a:extLst>
          </p:cNvPr>
          <p:cNvSpPr txBox="1"/>
          <p:nvPr/>
        </p:nvSpPr>
        <p:spPr>
          <a:xfrm>
            <a:off x="3141019" y="4802371"/>
            <a:ext cx="34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64A41A-FF73-904D-80DD-BAC968134D25}"/>
              </a:ext>
            </a:extLst>
          </p:cNvPr>
          <p:cNvSpPr txBox="1"/>
          <p:nvPr/>
        </p:nvSpPr>
        <p:spPr>
          <a:xfrm>
            <a:off x="4597739" y="4736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87C4C98-2DB8-1A4D-A56B-9C7E9DB56028}"/>
              </a:ext>
            </a:extLst>
          </p:cNvPr>
          <p:cNvSpPr/>
          <p:nvPr/>
        </p:nvSpPr>
        <p:spPr>
          <a:xfrm>
            <a:off x="5904017" y="1555668"/>
            <a:ext cx="2010885" cy="2308554"/>
          </a:xfrm>
          <a:prstGeom prst="roundRect">
            <a:avLst>
              <a:gd name="adj" fmla="val 958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A747DCD-DAE0-6B4B-BABD-468752D9B5BA}"/>
              </a:ext>
            </a:extLst>
          </p:cNvPr>
          <p:cNvSpPr/>
          <p:nvPr/>
        </p:nvSpPr>
        <p:spPr>
          <a:xfrm>
            <a:off x="6241466" y="1832713"/>
            <a:ext cx="290948" cy="15834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7E8E79-BD27-2744-9862-BB1220EBC468}"/>
              </a:ext>
            </a:extLst>
          </p:cNvPr>
          <p:cNvSpPr txBox="1"/>
          <p:nvPr/>
        </p:nvSpPr>
        <p:spPr>
          <a:xfrm>
            <a:off x="6216447" y="346345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4*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9E97C4C7-E7BF-2844-A7B4-3E02414A9FB3}"/>
              </a:ext>
            </a:extLst>
          </p:cNvPr>
          <p:cNvCxnSpPr>
            <a:cxnSpLocks/>
            <a:stCxn id="10" idx="0"/>
            <a:endCxn id="24" idx="1"/>
          </p:cNvCxnSpPr>
          <p:nvPr/>
        </p:nvCxnSpPr>
        <p:spPr>
          <a:xfrm rot="5400000" flipH="1" flipV="1">
            <a:off x="5229073" y="2161333"/>
            <a:ext cx="549281" cy="1475506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17747D4-43D7-4444-9E35-B4099880F4B9}"/>
              </a:ext>
            </a:extLst>
          </p:cNvPr>
          <p:cNvSpPr/>
          <p:nvPr/>
        </p:nvSpPr>
        <p:spPr>
          <a:xfrm>
            <a:off x="7318166" y="2132357"/>
            <a:ext cx="290948" cy="9841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DCC0CD-37E5-B743-AF17-9DA2E24E0D8C}"/>
              </a:ext>
            </a:extLst>
          </p:cNvPr>
          <p:cNvSpPr txBox="1"/>
          <p:nvPr/>
        </p:nvSpPr>
        <p:spPr>
          <a:xfrm>
            <a:off x="7314349" y="31737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8A50AB-2F0E-EE49-8240-33680866E79B}"/>
              </a:ext>
            </a:extLst>
          </p:cNvPr>
          <p:cNvSpPr txBox="1"/>
          <p:nvPr/>
        </p:nvSpPr>
        <p:spPr>
          <a:xfrm>
            <a:off x="8253351" y="712519"/>
            <a:ext cx="15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Sigmoid </a:t>
            </a:r>
            <a:r>
              <a:rPr lang="en-US" dirty="0" err="1"/>
              <a:t>wt</a:t>
            </a:r>
            <a:r>
              <a:rPr lang="en-US" dirty="0"/>
              <a:t> 0-1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E2D974A8-775E-BA44-A03C-8A2CC7C66E45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 flipV="1">
            <a:off x="7609114" y="897185"/>
            <a:ext cx="644237" cy="1727259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B13A7FD-5F2A-4D43-98E0-BB9721D282E8}"/>
              </a:ext>
            </a:extLst>
          </p:cNvPr>
          <p:cNvSpPr/>
          <p:nvPr/>
        </p:nvSpPr>
        <p:spPr>
          <a:xfrm>
            <a:off x="8799616" y="2624443"/>
            <a:ext cx="2030680" cy="2006933"/>
          </a:xfrm>
          <a:prstGeom prst="roundRect">
            <a:avLst>
              <a:gd name="adj" fmla="val 8975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RL portfolio Maximization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(w/ hold)</a:t>
            </a: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268D9641-7E0B-5C41-9697-2112A4792688}"/>
              </a:ext>
            </a:extLst>
          </p:cNvPr>
          <p:cNvCxnSpPr>
            <a:stCxn id="43" idx="2"/>
            <a:endCxn id="20" idx="2"/>
          </p:cNvCxnSpPr>
          <p:nvPr/>
        </p:nvCxnSpPr>
        <p:spPr>
          <a:xfrm rot="5400000" flipH="1">
            <a:off x="7978631" y="2795051"/>
            <a:ext cx="767154" cy="2905496"/>
          </a:xfrm>
          <a:prstGeom prst="curvedConnector3">
            <a:avLst>
              <a:gd name="adj1" fmla="val -113388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4028AE4-BDBE-0E46-9F63-0105405FD6A2}"/>
              </a:ext>
            </a:extLst>
          </p:cNvPr>
          <p:cNvSpPr txBox="1"/>
          <p:nvPr/>
        </p:nvSpPr>
        <p:spPr>
          <a:xfrm>
            <a:off x="5951761" y="1232525"/>
            <a:ext cx="1915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Policy / target networks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8465D-E0CB-874A-B68A-453FDF1EE6DC}"/>
              </a:ext>
            </a:extLst>
          </p:cNvPr>
          <p:cNvSpPr txBox="1"/>
          <p:nvPr/>
        </p:nvSpPr>
        <p:spPr>
          <a:xfrm>
            <a:off x="734772" y="527853"/>
            <a:ext cx="164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OPTION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9BFC79-088F-D443-9047-D4B8AE8212B7}"/>
              </a:ext>
            </a:extLst>
          </p:cNvPr>
          <p:cNvSpPr txBox="1"/>
          <p:nvPr/>
        </p:nvSpPr>
        <p:spPr>
          <a:xfrm>
            <a:off x="5759532" y="6080166"/>
            <a:ext cx="285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*Probabilities + close price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4C193A-2A8E-0444-9788-D083523C0ECC}"/>
              </a:ext>
            </a:extLst>
          </p:cNvPr>
          <p:cNvSpPr txBox="1"/>
          <p:nvPr/>
        </p:nvSpPr>
        <p:spPr>
          <a:xfrm>
            <a:off x="9110112" y="1544536"/>
            <a:ext cx="14349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Close price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7D3E69-CBF6-D74D-9F54-D279B4A811E8}"/>
              </a:ext>
            </a:extLst>
          </p:cNvPr>
          <p:cNvCxnSpPr>
            <a:stCxn id="30" idx="2"/>
          </p:cNvCxnSpPr>
          <p:nvPr/>
        </p:nvCxnSpPr>
        <p:spPr>
          <a:xfrm flipH="1">
            <a:off x="9814956" y="1913868"/>
            <a:ext cx="12623" cy="71057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E1073EF0-49CB-5349-A1C7-955DAA1AE376}"/>
              </a:ext>
            </a:extLst>
          </p:cNvPr>
          <p:cNvCxnSpPr>
            <a:cxnSpLocks/>
            <a:stCxn id="30" idx="0"/>
            <a:endCxn id="24" idx="0"/>
          </p:cNvCxnSpPr>
          <p:nvPr/>
        </p:nvCxnSpPr>
        <p:spPr>
          <a:xfrm rot="16200000" flipH="1" flipV="1">
            <a:off x="7963171" y="-31696"/>
            <a:ext cx="288177" cy="3440639"/>
          </a:xfrm>
          <a:prstGeom prst="curvedConnector3">
            <a:avLst>
              <a:gd name="adj1" fmla="val -44196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15AA306A-14CC-9E4A-A4C6-E8E365DF813B}"/>
              </a:ext>
            </a:extLst>
          </p:cNvPr>
          <p:cNvCxnSpPr>
            <a:cxnSpLocks/>
            <a:stCxn id="39" idx="3"/>
            <a:endCxn id="43" idx="3"/>
          </p:cNvCxnSpPr>
          <p:nvPr/>
        </p:nvCxnSpPr>
        <p:spPr>
          <a:xfrm>
            <a:off x="9839491" y="897185"/>
            <a:ext cx="990805" cy="2730725"/>
          </a:xfrm>
          <a:prstGeom prst="curvedConnector3">
            <a:avLst>
              <a:gd name="adj1" fmla="val 123072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3968FBE-C318-D64F-9DEC-C9EC77A4438D}"/>
              </a:ext>
            </a:extLst>
          </p:cNvPr>
          <p:cNvSpPr txBox="1"/>
          <p:nvPr/>
        </p:nvSpPr>
        <p:spPr>
          <a:xfrm>
            <a:off x="1730481" y="1197032"/>
            <a:ext cx="3168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CNN Classifier (inference mode)</a:t>
            </a:r>
          </a:p>
        </p:txBody>
      </p:sp>
    </p:spTree>
    <p:extLst>
      <p:ext uri="{BB962C8B-B14F-4D97-AF65-F5344CB8AC3E}">
        <p14:creationId xmlns:p14="http://schemas.microsoft.com/office/powerpoint/2010/main" val="92527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66C436-037D-AC49-8B78-FB0428C46A1F}"/>
              </a:ext>
            </a:extLst>
          </p:cNvPr>
          <p:cNvSpPr/>
          <p:nvPr/>
        </p:nvSpPr>
        <p:spPr>
          <a:xfrm>
            <a:off x="713678" y="1717288"/>
            <a:ext cx="3858322" cy="3423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BE1FC4-D0C5-D641-B750-D70910FC0004}"/>
              </a:ext>
            </a:extLst>
          </p:cNvPr>
          <p:cNvCxnSpPr>
            <a:cxnSpLocks/>
          </p:cNvCxnSpPr>
          <p:nvPr/>
        </p:nvCxnSpPr>
        <p:spPr>
          <a:xfrm>
            <a:off x="1237785" y="2196789"/>
            <a:ext cx="3010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7E5993-CC87-0B44-9C22-B2620E3BEED1}"/>
              </a:ext>
            </a:extLst>
          </p:cNvPr>
          <p:cNvCxnSpPr>
            <a:cxnSpLocks/>
          </p:cNvCxnSpPr>
          <p:nvPr/>
        </p:nvCxnSpPr>
        <p:spPr>
          <a:xfrm>
            <a:off x="1237785" y="2419811"/>
            <a:ext cx="3010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7CC67F-AFCC-3A42-8B74-13A8BF1D12FF}"/>
              </a:ext>
            </a:extLst>
          </p:cNvPr>
          <p:cNvCxnSpPr>
            <a:cxnSpLocks/>
          </p:cNvCxnSpPr>
          <p:nvPr/>
        </p:nvCxnSpPr>
        <p:spPr>
          <a:xfrm>
            <a:off x="1237785" y="2828691"/>
            <a:ext cx="3010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976A1F-C39E-724F-A236-3607D5EDA10D}"/>
              </a:ext>
            </a:extLst>
          </p:cNvPr>
          <p:cNvCxnSpPr>
            <a:cxnSpLocks/>
          </p:cNvCxnSpPr>
          <p:nvPr/>
        </p:nvCxnSpPr>
        <p:spPr>
          <a:xfrm>
            <a:off x="1237785" y="3051713"/>
            <a:ext cx="3010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E1D9EF-F8EC-6F48-90B3-BA1E62EF5BBA}"/>
              </a:ext>
            </a:extLst>
          </p:cNvPr>
          <p:cNvCxnSpPr>
            <a:cxnSpLocks/>
          </p:cNvCxnSpPr>
          <p:nvPr/>
        </p:nvCxnSpPr>
        <p:spPr>
          <a:xfrm>
            <a:off x="1237785" y="4430749"/>
            <a:ext cx="3010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6D07BD-35CB-0C41-894E-C4E914004533}"/>
              </a:ext>
            </a:extLst>
          </p:cNvPr>
          <p:cNvCxnSpPr>
            <a:cxnSpLocks/>
          </p:cNvCxnSpPr>
          <p:nvPr/>
        </p:nvCxnSpPr>
        <p:spPr>
          <a:xfrm>
            <a:off x="1237785" y="4653771"/>
            <a:ext cx="3010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835770-5C5D-884A-9D20-1D905424271E}"/>
              </a:ext>
            </a:extLst>
          </p:cNvPr>
          <p:cNvSpPr txBox="1"/>
          <p:nvPr/>
        </p:nvSpPr>
        <p:spPr>
          <a:xfrm>
            <a:off x="4248614" y="2050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50A140-7D81-F346-8E0E-29B72F3E6036}"/>
              </a:ext>
            </a:extLst>
          </p:cNvPr>
          <p:cNvSpPr txBox="1"/>
          <p:nvPr/>
        </p:nvSpPr>
        <p:spPr>
          <a:xfrm>
            <a:off x="4289504" y="2648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7BC6D3-AB38-9344-9F15-CBC1233433BF}"/>
              </a:ext>
            </a:extLst>
          </p:cNvPr>
          <p:cNvSpPr txBox="1"/>
          <p:nvPr/>
        </p:nvSpPr>
        <p:spPr>
          <a:xfrm>
            <a:off x="1942070" y="1274801"/>
            <a:ext cx="140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CNN Training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EE4342-75FD-5B4C-BA1F-6CD202AEFBFF}"/>
              </a:ext>
            </a:extLst>
          </p:cNvPr>
          <p:cNvSpPr/>
          <p:nvPr/>
        </p:nvSpPr>
        <p:spPr>
          <a:xfrm>
            <a:off x="5096108" y="1704800"/>
            <a:ext cx="6512914" cy="3534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8C8E00-F3E6-CE4E-A47F-6E5F3563272E}"/>
              </a:ext>
            </a:extLst>
          </p:cNvPr>
          <p:cNvSpPr txBox="1"/>
          <p:nvPr/>
        </p:nvSpPr>
        <p:spPr>
          <a:xfrm>
            <a:off x="7680591" y="1281574"/>
            <a:ext cx="159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Policy Network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A780D-C49D-BF42-A25E-1A7F030901D4}"/>
              </a:ext>
            </a:extLst>
          </p:cNvPr>
          <p:cNvSpPr/>
          <p:nvPr/>
        </p:nvSpPr>
        <p:spPr>
          <a:xfrm>
            <a:off x="5787483" y="2110983"/>
            <a:ext cx="5387530" cy="45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B3643E-6DBA-264B-BAE8-1599108D1BBC}"/>
              </a:ext>
            </a:extLst>
          </p:cNvPr>
          <p:cNvSpPr/>
          <p:nvPr/>
        </p:nvSpPr>
        <p:spPr>
          <a:xfrm>
            <a:off x="5787483" y="2781752"/>
            <a:ext cx="5372289" cy="45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E81354-85EB-274D-894F-A0ECBD6F7C06}"/>
              </a:ext>
            </a:extLst>
          </p:cNvPr>
          <p:cNvSpPr/>
          <p:nvPr/>
        </p:nvSpPr>
        <p:spPr>
          <a:xfrm>
            <a:off x="5787483" y="3489504"/>
            <a:ext cx="5387530" cy="45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A40B85-3AD4-0D4A-969C-39E5E3196C18}"/>
              </a:ext>
            </a:extLst>
          </p:cNvPr>
          <p:cNvSpPr/>
          <p:nvPr/>
        </p:nvSpPr>
        <p:spPr>
          <a:xfrm>
            <a:off x="5787483" y="4197256"/>
            <a:ext cx="5357078" cy="45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3407B9-C727-A041-8E7E-69192BB069DB}"/>
              </a:ext>
            </a:extLst>
          </p:cNvPr>
          <p:cNvSpPr txBox="1"/>
          <p:nvPr/>
        </p:nvSpPr>
        <p:spPr>
          <a:xfrm>
            <a:off x="5912323" y="2155587"/>
            <a:ext cx="510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 (10 assets) to CNN 	</a:t>
            </a:r>
            <a:r>
              <a:rPr lang="en-US" dirty="0">
                <a:sym typeface="Wingdings" pitchFamily="2" charset="2"/>
              </a:rPr>
              <a:t> 	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C062E1-0ECB-7748-ABA7-4851CA4A3B1E}"/>
              </a:ext>
            </a:extLst>
          </p:cNvPr>
          <p:cNvSpPr txBox="1"/>
          <p:nvPr/>
        </p:nvSpPr>
        <p:spPr>
          <a:xfrm>
            <a:off x="5912322" y="2833592"/>
            <a:ext cx="143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 (10 assets)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F68866-8599-0540-B1E9-8590C1C26564}"/>
              </a:ext>
            </a:extLst>
          </p:cNvPr>
          <p:cNvSpPr txBox="1"/>
          <p:nvPr/>
        </p:nvSpPr>
        <p:spPr>
          <a:xfrm>
            <a:off x="5912322" y="3515451"/>
            <a:ext cx="143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 (10 assets)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44BEBA-391F-384B-871F-7DB9DE9105C4}"/>
              </a:ext>
            </a:extLst>
          </p:cNvPr>
          <p:cNvSpPr txBox="1"/>
          <p:nvPr/>
        </p:nvSpPr>
        <p:spPr>
          <a:xfrm>
            <a:off x="5912322" y="4246083"/>
            <a:ext cx="143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tn</a:t>
            </a:r>
            <a:r>
              <a:rPr lang="en-US" dirty="0"/>
              <a:t> (10 assets)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336A47-3CE0-0B49-AF71-CF0DDB8092A2}"/>
              </a:ext>
            </a:extLst>
          </p:cNvPr>
          <p:cNvSpPr txBox="1"/>
          <p:nvPr/>
        </p:nvSpPr>
        <p:spPr>
          <a:xfrm>
            <a:off x="992459" y="5213867"/>
            <a:ext cx="3297045" cy="36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 classification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282018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1D7786-6C23-844B-BC17-6F3419B502A6}"/>
              </a:ext>
            </a:extLst>
          </p:cNvPr>
          <p:cNvSpPr/>
          <p:nvPr/>
        </p:nvSpPr>
        <p:spPr>
          <a:xfrm>
            <a:off x="1037063" y="1159727"/>
            <a:ext cx="10337181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5683103-2DD0-CB4E-A134-5916AA2B1B33}"/>
              </a:ext>
            </a:extLst>
          </p:cNvPr>
          <p:cNvSpPr/>
          <p:nvPr/>
        </p:nvSpPr>
        <p:spPr>
          <a:xfrm>
            <a:off x="9333571" y="1962615"/>
            <a:ext cx="2040673" cy="423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tn</a:t>
            </a:r>
            <a:r>
              <a:rPr lang="en-US" dirty="0"/>
              <a:t> , 24  (228, 252)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C699CDE-ECAF-E742-A5F2-E52579F89B06}"/>
              </a:ext>
            </a:extLst>
          </p:cNvPr>
          <p:cNvSpPr/>
          <p:nvPr/>
        </p:nvSpPr>
        <p:spPr>
          <a:xfrm>
            <a:off x="1349297" y="5118411"/>
            <a:ext cx="2315737" cy="423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tn-1 , 24 (23, 47)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6EBA65-958A-CB41-9F04-1BAC296950DA}"/>
              </a:ext>
            </a:extLst>
          </p:cNvPr>
          <p:cNvSpPr/>
          <p:nvPr/>
        </p:nvSpPr>
        <p:spPr>
          <a:xfrm>
            <a:off x="8954428" y="2631689"/>
            <a:ext cx="2040673" cy="423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tn</a:t>
            </a:r>
            <a:r>
              <a:rPr lang="en-US" dirty="0"/>
              <a:t> , 24  (227, 251)</a:t>
            </a:r>
          </a:p>
        </p:txBody>
      </p:sp>
    </p:spTree>
    <p:extLst>
      <p:ext uri="{BB962C8B-B14F-4D97-AF65-F5344CB8AC3E}">
        <p14:creationId xmlns:p14="http://schemas.microsoft.com/office/powerpoint/2010/main" val="1460219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180</Words>
  <Application>Microsoft Macintosh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finmetrics0@gmail.com</dc:creator>
  <cp:lastModifiedBy>finmetrics0@gmail.com</cp:lastModifiedBy>
  <cp:revision>11</cp:revision>
  <dcterms:created xsi:type="dcterms:W3CDTF">2023-07-26T13:08:47Z</dcterms:created>
  <dcterms:modified xsi:type="dcterms:W3CDTF">2023-08-02T00:43:20Z</dcterms:modified>
</cp:coreProperties>
</file>