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4"/>
  </p:sldMasterIdLst>
  <p:notesMasterIdLst>
    <p:notesMasterId r:id="rId18"/>
  </p:notesMasterIdLst>
  <p:sldIdLst>
    <p:sldId id="256" r:id="rId5"/>
    <p:sldId id="373" r:id="rId6"/>
    <p:sldId id="374" r:id="rId7"/>
    <p:sldId id="375" r:id="rId8"/>
    <p:sldId id="376" r:id="rId9"/>
    <p:sldId id="377" r:id="rId10"/>
    <p:sldId id="382" r:id="rId11"/>
    <p:sldId id="381" r:id="rId12"/>
    <p:sldId id="379" r:id="rId13"/>
    <p:sldId id="383" r:id="rId14"/>
    <p:sldId id="384" r:id="rId15"/>
    <p:sldId id="385" r:id="rId16"/>
    <p:sldId id="34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M7F9wOo+WuF0D0Eh3OqkQ==" hashData="RYqdAIm/dNvFzAboZSjUhN2/OYk="/>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9" d="100"/>
          <a:sy n="49" d="100"/>
        </p:scale>
        <p:origin x="-1530" y="-5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09648-E35E-462F-B3C9-01D729719F0F}"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8D9A-3B98-4CDB-B8A7-2E556CC12202}" type="slidenum">
              <a:rPr lang="en-US" smtClean="0"/>
              <a:t>‹#›</a:t>
            </a:fld>
            <a:endParaRPr lang="en-US"/>
          </a:p>
        </p:txBody>
      </p:sp>
    </p:spTree>
    <p:extLst>
      <p:ext uri="{BB962C8B-B14F-4D97-AF65-F5344CB8AC3E}">
        <p14:creationId xmlns:p14="http://schemas.microsoft.com/office/powerpoint/2010/main" val="405924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07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93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226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701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30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434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44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6737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966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26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10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70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8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07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12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2/28/2017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508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5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17417"/>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Introduction to Apex</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6567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25434"/>
          </a:xfrm>
        </p:spPr>
        <p:txBody>
          <a:bodyPr>
            <a:normAutofit fontScale="90000"/>
          </a:bodyPr>
          <a:lstStyle/>
          <a:p>
            <a:r>
              <a:rPr lang="en-US" dirty="0"/>
              <a:t>How Does Apex Work? </a:t>
            </a:r>
          </a:p>
        </p:txBody>
      </p:sp>
      <p:sp>
        <p:nvSpPr>
          <p:cNvPr id="3" name="Content Placeholder 2"/>
          <p:cNvSpPr>
            <a:spLocks noGrp="1"/>
          </p:cNvSpPr>
          <p:nvPr>
            <p:ph idx="1"/>
          </p:nvPr>
        </p:nvSpPr>
        <p:spPr>
          <a:xfrm>
            <a:off x="178570" y="1047486"/>
            <a:ext cx="5640340" cy="5507693"/>
          </a:xfrm>
        </p:spPr>
        <p:txBody>
          <a:bodyPr>
            <a:normAutofit/>
          </a:bodyPr>
          <a:lstStyle/>
          <a:p>
            <a:pPr algn="just"/>
            <a:r>
              <a:rPr lang="en-US" dirty="0"/>
              <a:t>All Apex runs entirely on-demand on the Force.com platform, as shown in the following architecture diagram: </a:t>
            </a:r>
            <a:endParaRPr lang="en-US" dirty="0" smtClean="0"/>
          </a:p>
          <a:p>
            <a:pPr algn="just"/>
            <a:endParaRPr lang="en-US" dirty="0"/>
          </a:p>
          <a:p>
            <a:pPr algn="just"/>
            <a:r>
              <a:rPr lang="en-US" sz="1700" dirty="0"/>
              <a:t>When a developer writes and saves Apex code to the platform, the platform application server first compiles the code into an abstract set of instructions that can be understood by the Apex runtime </a:t>
            </a:r>
            <a:r>
              <a:rPr lang="en-US" sz="1700" dirty="0" smtClean="0"/>
              <a:t>interpreter</a:t>
            </a:r>
            <a:r>
              <a:rPr lang="en-US" sz="1700" dirty="0"/>
              <a:t>, and then saves those instructions as metadata. </a:t>
            </a:r>
            <a:endParaRPr lang="en-US" sz="1700" dirty="0" smtClean="0"/>
          </a:p>
          <a:p>
            <a:pPr algn="just"/>
            <a:r>
              <a:rPr lang="en-US" sz="1700" dirty="0"/>
              <a:t>When an end-user triggers the execution of Apex, perhaps by clicking a button or accessing a </a:t>
            </a:r>
            <a:r>
              <a:rPr lang="en-US" sz="1700" dirty="0" err="1" smtClean="0"/>
              <a:t>Visualforce</a:t>
            </a:r>
            <a:r>
              <a:rPr lang="en-US" sz="1700" dirty="0" smtClean="0"/>
              <a:t> </a:t>
            </a:r>
            <a:r>
              <a:rPr lang="en-US" sz="1700" dirty="0"/>
              <a:t>page, the platform application server retrieves the compiled instructions from the metadata and sends them through the runtime interpreter before returning the result</a:t>
            </a:r>
            <a:r>
              <a:rPr lang="en-US" sz="1700" dirty="0" smtClean="0"/>
              <a:t>.</a:t>
            </a:r>
          </a:p>
          <a:p>
            <a:pPr algn="just"/>
            <a:r>
              <a:rPr lang="en-US" sz="1700" dirty="0" smtClean="0"/>
              <a:t> </a:t>
            </a:r>
            <a:r>
              <a:rPr lang="en-US" sz="1700" dirty="0"/>
              <a:t>The end-user observes no differences in execution time from standard platform requests. </a:t>
            </a:r>
          </a:p>
        </p:txBody>
      </p:sp>
      <p:pic>
        <p:nvPicPr>
          <p:cNvPr id="4" name="Picture 3"/>
          <p:cNvPicPr>
            <a:picLocks noChangeAspect="1"/>
          </p:cNvPicPr>
          <p:nvPr/>
        </p:nvPicPr>
        <p:blipFill>
          <a:blip r:embed="rId2"/>
          <a:stretch>
            <a:fillRect/>
          </a:stretch>
        </p:blipFill>
        <p:spPr>
          <a:xfrm>
            <a:off x="5925787" y="0"/>
            <a:ext cx="6266213" cy="34155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985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41692"/>
          </a:xfrm>
        </p:spPr>
        <p:txBody>
          <a:bodyPr/>
          <a:lstStyle/>
          <a:p>
            <a:r>
              <a:rPr lang="en-US" dirty="0"/>
              <a:t>Developing Code in the Cloud </a:t>
            </a:r>
          </a:p>
        </p:txBody>
      </p:sp>
      <p:sp>
        <p:nvSpPr>
          <p:cNvPr id="3" name="Content Placeholder 2"/>
          <p:cNvSpPr>
            <a:spLocks noGrp="1"/>
          </p:cNvSpPr>
          <p:nvPr>
            <p:ph idx="1"/>
          </p:nvPr>
        </p:nvSpPr>
        <p:spPr>
          <a:xfrm>
            <a:off x="451262" y="938152"/>
            <a:ext cx="9951522" cy="5735780"/>
          </a:xfrm>
        </p:spPr>
        <p:txBody>
          <a:bodyPr>
            <a:normAutofit/>
          </a:bodyPr>
          <a:lstStyle/>
          <a:p>
            <a:pPr algn="just"/>
            <a:r>
              <a:rPr lang="en-US" dirty="0"/>
              <a:t>The Apex programming language is saved and runs in the cloud—the Force.com multitenant platform. which is a shared resource used by all other organizations</a:t>
            </a:r>
            <a:r>
              <a:rPr lang="en-US" dirty="0" smtClean="0"/>
              <a:t>.</a:t>
            </a:r>
          </a:p>
          <a:p>
            <a:pPr algn="just"/>
            <a:endParaRPr lang="en-US" dirty="0" smtClean="0"/>
          </a:p>
          <a:p>
            <a:pPr algn="just"/>
            <a:r>
              <a:rPr lang="en-US" dirty="0" smtClean="0"/>
              <a:t>Apex </a:t>
            </a:r>
            <a:r>
              <a:rPr lang="en-US" dirty="0"/>
              <a:t>is tailored for data access and data manipulation on the platform, and it enables you to add custom business logic to system events. </a:t>
            </a:r>
            <a:endParaRPr lang="en-US" dirty="0" smtClean="0"/>
          </a:p>
          <a:p>
            <a:pPr algn="just"/>
            <a:endParaRPr lang="en-US" dirty="0" smtClean="0"/>
          </a:p>
          <a:p>
            <a:pPr algn="just"/>
            <a:r>
              <a:rPr lang="en-US" dirty="0" smtClean="0"/>
              <a:t>Apex </a:t>
            </a:r>
            <a:r>
              <a:rPr lang="en-US" dirty="0"/>
              <a:t>cannot be used to: </a:t>
            </a:r>
            <a:endParaRPr lang="en-US" dirty="0" smtClean="0"/>
          </a:p>
          <a:p>
            <a:pPr lvl="1" algn="just">
              <a:buFont typeface="Wingdings" panose="05000000000000000000" pitchFamily="2" charset="2"/>
              <a:buChar char="v"/>
            </a:pPr>
            <a:r>
              <a:rPr lang="en-US" dirty="0" smtClean="0"/>
              <a:t>Render </a:t>
            </a:r>
            <a:r>
              <a:rPr lang="en-US" dirty="0"/>
              <a:t>elements in the user interface other than error messages </a:t>
            </a:r>
            <a:endParaRPr lang="en-US" dirty="0" smtClean="0"/>
          </a:p>
          <a:p>
            <a:pPr lvl="1" algn="just">
              <a:buFont typeface="Wingdings" panose="05000000000000000000" pitchFamily="2" charset="2"/>
              <a:buChar char="v"/>
            </a:pPr>
            <a:r>
              <a:rPr lang="en-US" dirty="0" smtClean="0"/>
              <a:t>Change </a:t>
            </a:r>
            <a:r>
              <a:rPr lang="en-US" dirty="0"/>
              <a:t>standard functionality—Apex can only prevent the functionality from happening, or add additional functionality </a:t>
            </a:r>
            <a:endParaRPr lang="en-US" dirty="0" smtClean="0"/>
          </a:p>
          <a:p>
            <a:pPr lvl="1" algn="just">
              <a:buFont typeface="Wingdings" panose="05000000000000000000" pitchFamily="2" charset="2"/>
              <a:buChar char="v"/>
            </a:pPr>
            <a:r>
              <a:rPr lang="en-US" dirty="0" smtClean="0"/>
              <a:t>Create </a:t>
            </a:r>
            <a:r>
              <a:rPr lang="en-US" dirty="0"/>
              <a:t>temporary files </a:t>
            </a:r>
            <a:endParaRPr lang="en-US" dirty="0" smtClean="0"/>
          </a:p>
          <a:p>
            <a:pPr lvl="1" algn="just">
              <a:buFont typeface="Wingdings" panose="05000000000000000000" pitchFamily="2" charset="2"/>
              <a:buChar char="v"/>
            </a:pPr>
            <a:r>
              <a:rPr lang="en-US" dirty="0" smtClean="0"/>
              <a:t>Spawn threads</a:t>
            </a:r>
          </a:p>
        </p:txBody>
      </p:sp>
    </p:spTree>
    <p:extLst>
      <p:ext uri="{BB962C8B-B14F-4D97-AF65-F5344CB8AC3E}">
        <p14:creationId xmlns:p14="http://schemas.microsoft.com/office/powerpoint/2010/main" val="76355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41692"/>
          </a:xfrm>
        </p:spPr>
        <p:txBody>
          <a:bodyPr/>
          <a:lstStyle/>
          <a:p>
            <a:r>
              <a:rPr lang="en-US" dirty="0"/>
              <a:t>Developing Code in the Cloud </a:t>
            </a:r>
          </a:p>
        </p:txBody>
      </p:sp>
      <p:sp>
        <p:nvSpPr>
          <p:cNvPr id="3" name="Content Placeholder 2"/>
          <p:cNvSpPr>
            <a:spLocks noGrp="1"/>
          </p:cNvSpPr>
          <p:nvPr>
            <p:ph idx="1"/>
          </p:nvPr>
        </p:nvSpPr>
        <p:spPr>
          <a:xfrm>
            <a:off x="451262" y="938152"/>
            <a:ext cx="9951522" cy="5735780"/>
          </a:xfrm>
        </p:spPr>
        <p:txBody>
          <a:bodyPr>
            <a:normAutofit/>
          </a:bodyPr>
          <a:lstStyle/>
          <a:p>
            <a:r>
              <a:rPr lang="en-US" dirty="0" smtClean="0"/>
              <a:t>To </a:t>
            </a:r>
            <a:r>
              <a:rPr lang="en-US" dirty="0"/>
              <a:t>guarantee consistent performance and scalability, the execution of Apex is bound by governor limits that ensure no single Apex execution impacts the overall service of Salesforce. </a:t>
            </a:r>
            <a:endParaRPr lang="en-US" dirty="0" smtClean="0"/>
          </a:p>
          <a:p>
            <a:endParaRPr lang="en-US" dirty="0" smtClean="0"/>
          </a:p>
          <a:p>
            <a:r>
              <a:rPr lang="en-US" dirty="0" smtClean="0"/>
              <a:t>This </a:t>
            </a:r>
            <a:r>
              <a:rPr lang="en-US" dirty="0"/>
              <a:t>means all Apex code is limited by the number of operations (such as DML or SOQL) that it can perform within one process. </a:t>
            </a:r>
            <a:endParaRPr lang="en-US" dirty="0" smtClean="0"/>
          </a:p>
          <a:p>
            <a:endParaRPr lang="en-US" dirty="0" smtClean="0"/>
          </a:p>
          <a:p>
            <a:r>
              <a:rPr lang="en-US" dirty="0" smtClean="0"/>
              <a:t>All </a:t>
            </a:r>
            <a:r>
              <a:rPr lang="en-US" dirty="0"/>
              <a:t>Apex requests return a collection that contains from 1 to 50,000 records. You cannot assume that your code only works on a single record at a time. </a:t>
            </a:r>
            <a:endParaRPr lang="en-US" dirty="0" smtClean="0"/>
          </a:p>
          <a:p>
            <a:endParaRPr lang="en-US" dirty="0" smtClean="0"/>
          </a:p>
          <a:p>
            <a:r>
              <a:rPr lang="en-US" dirty="0" smtClean="0"/>
              <a:t>Therefore</a:t>
            </a:r>
            <a:r>
              <a:rPr lang="en-US" dirty="0"/>
              <a:t>, you must implement programming patterns that take bulk processing into account. If you don’t, you may run into the governor limits. </a:t>
            </a:r>
          </a:p>
        </p:txBody>
      </p:sp>
    </p:spTree>
    <p:extLst>
      <p:ext uri="{BB962C8B-B14F-4D97-AF65-F5344CB8AC3E}">
        <p14:creationId xmlns:p14="http://schemas.microsoft.com/office/powerpoint/2010/main" val="339086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937" y="2342865"/>
            <a:ext cx="8596668" cy="1320800"/>
          </a:xfrm>
        </p:spPr>
        <p:txBody>
          <a:bodyPr>
            <a:normAutofit/>
          </a:bodyPr>
          <a:lstStyle/>
          <a:p>
            <a:pPr algn="ctr"/>
            <a:r>
              <a:rPr lang="en-US" sz="5400" dirty="0" smtClean="0"/>
              <a:t>Thank-you!..</a:t>
            </a:r>
            <a:endParaRPr lang="en-US" sz="5400" dirty="0"/>
          </a:p>
        </p:txBody>
      </p:sp>
    </p:spTree>
    <p:extLst>
      <p:ext uri="{BB962C8B-B14F-4D97-AF65-F5344CB8AC3E}">
        <p14:creationId xmlns:p14="http://schemas.microsoft.com/office/powerpoint/2010/main" val="166539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20" y="0"/>
            <a:ext cx="8596670" cy="647700"/>
          </a:xfrm>
        </p:spPr>
        <p:txBody>
          <a:bodyPr>
            <a:normAutofit fontScale="90000"/>
          </a:bodyPr>
          <a:lstStyle/>
          <a:p>
            <a:r>
              <a:rPr lang="en-US" dirty="0" smtClean="0"/>
              <a:t>Agenda</a:t>
            </a:r>
            <a:endParaRPr lang="en-US" dirty="0"/>
          </a:p>
        </p:txBody>
      </p:sp>
      <p:sp>
        <p:nvSpPr>
          <p:cNvPr id="3" name="Content Placeholder 2"/>
          <p:cNvSpPr>
            <a:spLocks noGrp="1"/>
          </p:cNvSpPr>
          <p:nvPr>
            <p:ph sz="half" idx="1"/>
          </p:nvPr>
        </p:nvSpPr>
        <p:spPr>
          <a:xfrm>
            <a:off x="677334" y="1348740"/>
            <a:ext cx="4184035" cy="4692621"/>
          </a:xfrm>
        </p:spPr>
        <p:txBody>
          <a:bodyPr>
            <a:normAutofit/>
          </a:bodyPr>
          <a:lstStyle/>
          <a:p>
            <a:r>
              <a:rPr lang="en-US" dirty="0" smtClean="0"/>
              <a:t>What is Apex?</a:t>
            </a:r>
          </a:p>
          <a:p>
            <a:r>
              <a:rPr lang="en-US" dirty="0" smtClean="0"/>
              <a:t>Apex Is</a:t>
            </a:r>
          </a:p>
          <a:p>
            <a:r>
              <a:rPr lang="en-US" dirty="0"/>
              <a:t>When Should I Use Apex? </a:t>
            </a:r>
            <a:endParaRPr lang="en-US" dirty="0" smtClean="0"/>
          </a:p>
          <a:p>
            <a:r>
              <a:rPr lang="en-US" dirty="0"/>
              <a:t>How Does Apex Work</a:t>
            </a:r>
            <a:r>
              <a:rPr lang="en-US" dirty="0" smtClean="0"/>
              <a:t>?</a:t>
            </a:r>
          </a:p>
          <a:p>
            <a:r>
              <a:rPr lang="en-US" dirty="0"/>
              <a:t>Developing Code in the Cloud </a:t>
            </a:r>
            <a:r>
              <a:rPr lang="en-US" dirty="0" smtClean="0"/>
              <a:t> </a:t>
            </a:r>
            <a:endParaRPr lang="en-US" dirty="0"/>
          </a:p>
          <a:p>
            <a:endParaRPr lang="en-US" b="1" dirty="0"/>
          </a:p>
        </p:txBody>
      </p:sp>
    </p:spTree>
    <p:extLst>
      <p:ext uri="{BB962C8B-B14F-4D97-AF65-F5344CB8AC3E}">
        <p14:creationId xmlns:p14="http://schemas.microsoft.com/office/powerpoint/2010/main" val="197619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49" y="10058"/>
            <a:ext cx="8596668" cy="579144"/>
          </a:xfrm>
        </p:spPr>
        <p:txBody>
          <a:bodyPr>
            <a:normAutofit fontScale="90000"/>
          </a:bodyPr>
          <a:lstStyle/>
          <a:p>
            <a:r>
              <a:rPr lang="en-US" dirty="0" smtClean="0"/>
              <a:t>What is Apex ?</a:t>
            </a:r>
            <a:endParaRPr lang="en-US" dirty="0"/>
          </a:p>
        </p:txBody>
      </p:sp>
      <p:sp>
        <p:nvSpPr>
          <p:cNvPr id="3" name="Content Placeholder 2"/>
          <p:cNvSpPr>
            <a:spLocks noGrp="1"/>
          </p:cNvSpPr>
          <p:nvPr>
            <p:ph sz="half" idx="1"/>
          </p:nvPr>
        </p:nvSpPr>
        <p:spPr>
          <a:xfrm>
            <a:off x="226071" y="1080655"/>
            <a:ext cx="10200464" cy="5403272"/>
          </a:xfrm>
        </p:spPr>
        <p:txBody>
          <a:bodyPr>
            <a:normAutofit/>
          </a:bodyPr>
          <a:lstStyle/>
          <a:p>
            <a:pPr algn="just"/>
            <a:r>
              <a:rPr lang="en-US" dirty="0"/>
              <a:t>Apex is a proprietary language which has been developed by Salesforce.com. </a:t>
            </a:r>
            <a:endParaRPr lang="en-US" dirty="0" smtClean="0"/>
          </a:p>
          <a:p>
            <a:pPr algn="just"/>
            <a:endParaRPr lang="en-US" dirty="0" smtClean="0"/>
          </a:p>
          <a:p>
            <a:pPr algn="just"/>
            <a:r>
              <a:rPr lang="en-US" dirty="0" smtClean="0"/>
              <a:t>Apex </a:t>
            </a:r>
            <a:r>
              <a:rPr lang="en-US" dirty="0"/>
              <a:t>is a strongly typed, object-oriented programming language </a:t>
            </a:r>
            <a:endParaRPr lang="en-US" dirty="0" smtClean="0"/>
          </a:p>
          <a:p>
            <a:pPr algn="just"/>
            <a:endParaRPr lang="en-US" dirty="0" smtClean="0"/>
          </a:p>
          <a:p>
            <a:pPr algn="just"/>
            <a:r>
              <a:rPr lang="en-US" dirty="0" smtClean="0"/>
              <a:t>Executes </a:t>
            </a:r>
            <a:r>
              <a:rPr lang="en-US" dirty="0"/>
              <a:t>flow and transaction control statements on the Force.com platform server in conjunction with calls to the Force.com API. </a:t>
            </a:r>
            <a:endParaRPr lang="en-US" dirty="0" smtClean="0"/>
          </a:p>
          <a:p>
            <a:pPr algn="just"/>
            <a:endParaRPr lang="en-US" dirty="0" smtClean="0"/>
          </a:p>
          <a:p>
            <a:pPr algn="just"/>
            <a:r>
              <a:rPr lang="en-US" dirty="0" smtClean="0"/>
              <a:t>Apex </a:t>
            </a:r>
            <a:r>
              <a:rPr lang="en-US" dirty="0"/>
              <a:t>enables developers to add business logic to most system events, including button clicks, related record updates, and </a:t>
            </a:r>
            <a:r>
              <a:rPr lang="en-US" dirty="0" err="1"/>
              <a:t>Visualforce</a:t>
            </a:r>
            <a:r>
              <a:rPr lang="en-US" dirty="0"/>
              <a:t> pages. </a:t>
            </a:r>
            <a:endParaRPr lang="en-US" dirty="0" smtClean="0"/>
          </a:p>
          <a:p>
            <a:pPr algn="just"/>
            <a:endParaRPr lang="en-US" dirty="0" smtClean="0"/>
          </a:p>
          <a:p>
            <a:pPr algn="just"/>
            <a:r>
              <a:rPr lang="en-US" dirty="0" smtClean="0"/>
              <a:t>Apex </a:t>
            </a:r>
            <a:r>
              <a:rPr lang="en-US" dirty="0"/>
              <a:t>code can be initiated by Web service requests and from triggers on objects.</a:t>
            </a:r>
          </a:p>
        </p:txBody>
      </p:sp>
    </p:spTree>
    <p:extLst>
      <p:ext uri="{BB962C8B-B14F-4D97-AF65-F5344CB8AC3E}">
        <p14:creationId xmlns:p14="http://schemas.microsoft.com/office/powerpoint/2010/main" val="208823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28775" y="1597663"/>
            <a:ext cx="4370119" cy="4847460"/>
          </a:xfrm>
          <a:prstGeom prst="rect">
            <a:avLst/>
          </a:prstGeom>
        </p:spPr>
      </p:pic>
      <p:sp>
        <p:nvSpPr>
          <p:cNvPr id="5" name="Title 1"/>
          <p:cNvSpPr>
            <a:spLocks noGrp="1"/>
          </p:cNvSpPr>
          <p:nvPr>
            <p:ph type="title"/>
          </p:nvPr>
        </p:nvSpPr>
        <p:spPr>
          <a:xfrm>
            <a:off x="296863" y="217488"/>
            <a:ext cx="8597900" cy="577850"/>
          </a:xfrm>
        </p:spPr>
        <p:txBody>
          <a:bodyPr>
            <a:normAutofit fontScale="90000"/>
          </a:bodyPr>
          <a:lstStyle/>
          <a:p>
            <a:r>
              <a:rPr lang="en-US" dirty="0" smtClean="0"/>
              <a:t>What is Apex ?</a:t>
            </a:r>
            <a:endParaRPr lang="en-US" dirty="0"/>
          </a:p>
        </p:txBody>
      </p:sp>
      <p:sp>
        <p:nvSpPr>
          <p:cNvPr id="6" name="Content Placeholder 2"/>
          <p:cNvSpPr>
            <a:spLocks noGrp="1"/>
          </p:cNvSpPr>
          <p:nvPr>
            <p:ph sz="half" idx="1"/>
          </p:nvPr>
        </p:nvSpPr>
        <p:spPr>
          <a:xfrm>
            <a:off x="226071" y="1080655"/>
            <a:ext cx="8205409" cy="4972582"/>
          </a:xfrm>
        </p:spPr>
        <p:txBody>
          <a:bodyPr>
            <a:normAutofit/>
          </a:bodyPr>
          <a:lstStyle/>
          <a:p>
            <a:r>
              <a:rPr lang="en-US" dirty="0" smtClean="0"/>
              <a:t>Apex can be added to most of system events as</a:t>
            </a:r>
            <a:endParaRPr lang="en-US" dirty="0"/>
          </a:p>
        </p:txBody>
      </p:sp>
    </p:spTree>
    <p:extLst>
      <p:ext uri="{BB962C8B-B14F-4D97-AF65-F5344CB8AC3E}">
        <p14:creationId xmlns:p14="http://schemas.microsoft.com/office/powerpoint/2010/main" val="30153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49184"/>
          </a:xfrm>
        </p:spPr>
        <p:txBody>
          <a:bodyPr>
            <a:normAutofit fontScale="90000"/>
          </a:bodyPr>
          <a:lstStyle/>
          <a:p>
            <a:r>
              <a:rPr lang="en-US" dirty="0"/>
              <a:t>Apex </a:t>
            </a:r>
            <a:r>
              <a:rPr lang="en-US" dirty="0" smtClean="0"/>
              <a:t>is</a:t>
            </a:r>
            <a:endParaRPr lang="en-US" dirty="0"/>
          </a:p>
        </p:txBody>
      </p:sp>
      <p:sp>
        <p:nvSpPr>
          <p:cNvPr id="3" name="Content Placeholder 2"/>
          <p:cNvSpPr>
            <a:spLocks noGrp="1"/>
          </p:cNvSpPr>
          <p:nvPr>
            <p:ph sz="half" idx="1"/>
          </p:nvPr>
        </p:nvSpPr>
        <p:spPr>
          <a:xfrm>
            <a:off x="475013" y="973776"/>
            <a:ext cx="9951521" cy="5640780"/>
          </a:xfrm>
        </p:spPr>
        <p:txBody>
          <a:bodyPr>
            <a:normAutofit fontScale="92500" lnSpcReduction="20000"/>
          </a:bodyPr>
          <a:lstStyle/>
          <a:p>
            <a:pPr algn="just"/>
            <a:r>
              <a:rPr lang="en-US" sz="2400" b="1" u="sng" dirty="0" smtClean="0"/>
              <a:t>Integrated :</a:t>
            </a:r>
          </a:p>
          <a:p>
            <a:pPr algn="just"/>
            <a:endParaRPr lang="en-US" b="1" u="sng" dirty="0" smtClean="0"/>
          </a:p>
          <a:p>
            <a:pPr algn="just">
              <a:buFont typeface="Wingdings" panose="05000000000000000000" pitchFamily="2" charset="2"/>
              <a:buChar char="v"/>
            </a:pPr>
            <a:r>
              <a:rPr lang="en-US" dirty="0" smtClean="0"/>
              <a:t>Apex </a:t>
            </a:r>
            <a:r>
              <a:rPr lang="en-US" dirty="0"/>
              <a:t>provides built-in support for common Force.com platform idioms, including: </a:t>
            </a:r>
            <a:endParaRPr lang="en-US" dirty="0" smtClean="0"/>
          </a:p>
          <a:p>
            <a:pPr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Data </a:t>
            </a:r>
            <a:r>
              <a:rPr lang="en-US" dirty="0"/>
              <a:t>manipulation language (DML) calls, such as INSERT, UPDATE, and DELETE, that include built-in </a:t>
            </a:r>
            <a:r>
              <a:rPr lang="en-US" dirty="0" err="1"/>
              <a:t>DmlException</a:t>
            </a:r>
            <a:r>
              <a:rPr lang="en-US" dirty="0"/>
              <a:t> handling </a:t>
            </a:r>
            <a:endParaRPr lang="en-US" dirty="0" smtClean="0"/>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Inline </a:t>
            </a:r>
            <a:r>
              <a:rPr lang="en-US" dirty="0"/>
              <a:t>Salesforce Object Query Language (SOQL) and Salesforce Object Search Language (SOSL) queries that return lists of </a:t>
            </a:r>
            <a:r>
              <a:rPr lang="en-US" dirty="0" err="1"/>
              <a:t>sObject</a:t>
            </a:r>
            <a:r>
              <a:rPr lang="en-US" dirty="0"/>
              <a:t> records </a:t>
            </a:r>
            <a:endParaRPr lang="en-US" dirty="0" smtClean="0"/>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Looping </a:t>
            </a:r>
            <a:r>
              <a:rPr lang="en-US" dirty="0"/>
              <a:t>that allows for bulk processing of multiple records at a </a:t>
            </a:r>
            <a:r>
              <a:rPr lang="en-US" dirty="0" smtClean="0"/>
              <a:t>time</a:t>
            </a:r>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Locking </a:t>
            </a:r>
            <a:r>
              <a:rPr lang="en-US" dirty="0"/>
              <a:t>syntax that prevents record update conflicts </a:t>
            </a:r>
            <a:endParaRPr lang="en-US" dirty="0" smtClean="0"/>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Custom </a:t>
            </a:r>
            <a:r>
              <a:rPr lang="en-US" dirty="0"/>
              <a:t>public Force.com API calls that can be built from stored Apex methods </a:t>
            </a:r>
            <a:endParaRPr lang="en-US" dirty="0" smtClean="0"/>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Warnings </a:t>
            </a:r>
            <a:r>
              <a:rPr lang="en-US" dirty="0"/>
              <a:t>and errors issued when a user tries to edit or delete a custom object or field that is referenced by Apex. </a:t>
            </a:r>
          </a:p>
        </p:txBody>
      </p:sp>
    </p:spTree>
    <p:extLst>
      <p:ext uri="{BB962C8B-B14F-4D97-AF65-F5344CB8AC3E}">
        <p14:creationId xmlns:p14="http://schemas.microsoft.com/office/powerpoint/2010/main" val="110756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8"/>
            <a:ext cx="8596668" cy="613892"/>
          </a:xfrm>
        </p:spPr>
        <p:txBody>
          <a:bodyPr>
            <a:normAutofit fontScale="90000"/>
          </a:bodyPr>
          <a:lstStyle/>
          <a:p>
            <a:r>
              <a:rPr lang="en-US" dirty="0"/>
              <a:t>Apex is</a:t>
            </a:r>
          </a:p>
        </p:txBody>
      </p:sp>
      <p:sp>
        <p:nvSpPr>
          <p:cNvPr id="3" name="Content Placeholder 2"/>
          <p:cNvSpPr>
            <a:spLocks noGrp="1"/>
          </p:cNvSpPr>
          <p:nvPr>
            <p:ph idx="1"/>
          </p:nvPr>
        </p:nvSpPr>
        <p:spPr>
          <a:xfrm>
            <a:off x="677334" y="798491"/>
            <a:ext cx="9761076" cy="5247470"/>
          </a:xfrm>
        </p:spPr>
        <p:txBody>
          <a:bodyPr>
            <a:normAutofit lnSpcReduction="10000"/>
          </a:bodyPr>
          <a:lstStyle/>
          <a:p>
            <a:pPr algn="just"/>
            <a:r>
              <a:rPr lang="en-US" b="1" u="sng" dirty="0"/>
              <a:t>Easy to </a:t>
            </a:r>
            <a:r>
              <a:rPr lang="en-US" b="1" u="sng" dirty="0" smtClean="0"/>
              <a:t>use :</a:t>
            </a:r>
          </a:p>
          <a:p>
            <a:pPr algn="just"/>
            <a:endParaRPr lang="en-US" dirty="0"/>
          </a:p>
          <a:p>
            <a:pPr lvl="1" algn="just">
              <a:buFont typeface="Wingdings" panose="05000000000000000000" pitchFamily="2" charset="2"/>
              <a:buChar char="v"/>
            </a:pPr>
            <a:r>
              <a:rPr lang="en-US" dirty="0" smtClean="0"/>
              <a:t>Apex </a:t>
            </a:r>
            <a:r>
              <a:rPr lang="en-US" dirty="0"/>
              <a:t>is based on familiar Java idioms, such as variable and expression syntax, block and conditional statement syntax, loop syntax, object and array notation, and so on. </a:t>
            </a:r>
            <a:endParaRPr lang="en-US" dirty="0" smtClean="0"/>
          </a:p>
          <a:p>
            <a:pPr lvl="1" algn="just">
              <a:buFont typeface="Wingdings" panose="05000000000000000000" pitchFamily="2" charset="2"/>
              <a:buChar char="v"/>
            </a:pPr>
            <a:endParaRPr lang="en-US" dirty="0" smtClean="0"/>
          </a:p>
          <a:p>
            <a:pPr lvl="1" algn="just">
              <a:buFont typeface="Wingdings" panose="05000000000000000000" pitchFamily="2" charset="2"/>
              <a:buChar char="v"/>
            </a:pPr>
            <a:r>
              <a:rPr lang="en-US" dirty="0" smtClean="0"/>
              <a:t>Syntax </a:t>
            </a:r>
            <a:r>
              <a:rPr lang="en-US" dirty="0"/>
              <a:t>and semantics that are easy to understand and encourage efficient use of the Force.com platform</a:t>
            </a:r>
            <a:r>
              <a:rPr lang="en-US" dirty="0" smtClean="0"/>
              <a:t>.</a:t>
            </a:r>
          </a:p>
          <a:p>
            <a:pPr lvl="1" algn="just"/>
            <a:endParaRPr lang="en-US" dirty="0" smtClean="0"/>
          </a:p>
          <a:p>
            <a:pPr algn="just"/>
            <a:r>
              <a:rPr lang="en-US" b="1" u="sng" dirty="0"/>
              <a:t>Data </a:t>
            </a:r>
            <a:r>
              <a:rPr lang="en-US" b="1" u="sng" dirty="0" smtClean="0"/>
              <a:t>focused :</a:t>
            </a:r>
          </a:p>
          <a:p>
            <a:pPr algn="just"/>
            <a:endParaRPr lang="en-US" b="1" u="sng" dirty="0"/>
          </a:p>
          <a:p>
            <a:pPr lvl="1" algn="just">
              <a:buFont typeface="Wingdings" panose="05000000000000000000" pitchFamily="2" charset="2"/>
              <a:buChar char="v"/>
            </a:pPr>
            <a:r>
              <a:rPr lang="en-US" dirty="0"/>
              <a:t>Apex is designed to thread together multiple query and DML statements into a single unit of work on the Force.com platform server, much as developers use database stored procedures to thread together multiple transaction statements on a database server. </a:t>
            </a:r>
            <a:endParaRPr lang="en-US" dirty="0" smtClean="0"/>
          </a:p>
        </p:txBody>
      </p:sp>
    </p:spTree>
    <p:extLst>
      <p:ext uri="{BB962C8B-B14F-4D97-AF65-F5344CB8AC3E}">
        <p14:creationId xmlns:p14="http://schemas.microsoft.com/office/powerpoint/2010/main" val="377201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22" y="163693"/>
            <a:ext cx="8596668" cy="613892"/>
          </a:xfrm>
        </p:spPr>
        <p:txBody>
          <a:bodyPr>
            <a:normAutofit fontScale="90000"/>
          </a:bodyPr>
          <a:lstStyle/>
          <a:p>
            <a:r>
              <a:rPr lang="en-US" dirty="0"/>
              <a:t>Apex is</a:t>
            </a:r>
          </a:p>
        </p:txBody>
      </p:sp>
      <p:sp>
        <p:nvSpPr>
          <p:cNvPr id="3" name="Content Placeholder 2"/>
          <p:cNvSpPr>
            <a:spLocks noGrp="1"/>
          </p:cNvSpPr>
          <p:nvPr>
            <p:ph idx="1"/>
          </p:nvPr>
        </p:nvSpPr>
        <p:spPr>
          <a:xfrm>
            <a:off x="427951" y="976621"/>
            <a:ext cx="9998583" cy="5247470"/>
          </a:xfrm>
        </p:spPr>
        <p:txBody>
          <a:bodyPr>
            <a:normAutofit/>
          </a:bodyPr>
          <a:lstStyle/>
          <a:p>
            <a:pPr algn="just"/>
            <a:r>
              <a:rPr lang="en-US" b="1" u="sng" dirty="0" smtClean="0"/>
              <a:t>Rigorous :</a:t>
            </a:r>
          </a:p>
          <a:p>
            <a:pPr lvl="1" algn="just">
              <a:buFont typeface="Wingdings" panose="05000000000000000000" pitchFamily="2" charset="2"/>
              <a:buChar char="v"/>
            </a:pPr>
            <a:r>
              <a:rPr lang="en-US" dirty="0" smtClean="0"/>
              <a:t>Apex is </a:t>
            </a:r>
            <a:r>
              <a:rPr lang="en-US" dirty="0"/>
              <a:t>a strongly-typed language that uses direct references to schema objects such as object and field names. </a:t>
            </a:r>
            <a:endParaRPr lang="en-US" dirty="0" smtClean="0"/>
          </a:p>
          <a:p>
            <a:pPr lvl="1" algn="just">
              <a:buFont typeface="Wingdings" panose="05000000000000000000" pitchFamily="2" charset="2"/>
              <a:buChar char="v"/>
            </a:pPr>
            <a:r>
              <a:rPr lang="en-US" dirty="0" smtClean="0"/>
              <a:t>It </a:t>
            </a:r>
            <a:r>
              <a:rPr lang="en-US" dirty="0"/>
              <a:t>fails quickly at compile time if any references are invalid, and stores all custom field, object, and class dependencies in metadata to ensure they are not deleted while required by active Apex code</a:t>
            </a:r>
            <a:r>
              <a:rPr lang="en-US" dirty="0" smtClean="0"/>
              <a:t>.</a:t>
            </a:r>
          </a:p>
          <a:p>
            <a:pPr algn="just"/>
            <a:r>
              <a:rPr lang="en-US" b="1" u="sng" dirty="0" smtClean="0"/>
              <a:t>Hosted </a:t>
            </a:r>
            <a:r>
              <a:rPr lang="en-US" dirty="0" smtClean="0"/>
              <a:t>:</a:t>
            </a:r>
          </a:p>
          <a:p>
            <a:pPr lvl="1" algn="just">
              <a:buFont typeface="Wingdings" panose="05000000000000000000" pitchFamily="2" charset="2"/>
              <a:buChar char="v"/>
            </a:pPr>
            <a:r>
              <a:rPr lang="en-US" dirty="0" smtClean="0"/>
              <a:t>Apex </a:t>
            </a:r>
            <a:r>
              <a:rPr lang="en-US" dirty="0"/>
              <a:t>is interpreted, executed, and controlled entirely by the Force.com </a:t>
            </a:r>
            <a:r>
              <a:rPr lang="en-US" dirty="0" smtClean="0"/>
              <a:t>platform.</a:t>
            </a:r>
          </a:p>
          <a:p>
            <a:pPr algn="just"/>
            <a:r>
              <a:rPr lang="en-US" b="1" u="sng" dirty="0"/>
              <a:t>Multitenant </a:t>
            </a:r>
            <a:r>
              <a:rPr lang="en-US" b="1" u="sng" dirty="0" smtClean="0"/>
              <a:t>aware :</a:t>
            </a:r>
          </a:p>
          <a:p>
            <a:pPr lvl="1" algn="just">
              <a:buFont typeface="Wingdings" panose="05000000000000000000" pitchFamily="2" charset="2"/>
              <a:buChar char="v"/>
            </a:pPr>
            <a:r>
              <a:rPr lang="en-US" dirty="0" smtClean="0"/>
              <a:t>Apex </a:t>
            </a:r>
            <a:r>
              <a:rPr lang="en-US" dirty="0"/>
              <a:t>runs in a multitenant environment. </a:t>
            </a:r>
            <a:endParaRPr lang="en-US" dirty="0" smtClean="0"/>
          </a:p>
          <a:p>
            <a:pPr lvl="1" algn="just">
              <a:buFont typeface="Wingdings" panose="05000000000000000000" pitchFamily="2" charset="2"/>
              <a:buChar char="v"/>
            </a:pPr>
            <a:r>
              <a:rPr lang="en-US" dirty="0" smtClean="0"/>
              <a:t>The apex </a:t>
            </a:r>
            <a:r>
              <a:rPr lang="en-US" dirty="0"/>
              <a:t>runtime engine is designed to guard closely against runaway code, preventing it from monopolizing shared resources. Any code that violates limits fails with easy-to-understand error messages. </a:t>
            </a:r>
          </a:p>
          <a:p>
            <a:endParaRPr lang="en-US" dirty="0"/>
          </a:p>
          <a:p>
            <a:endParaRPr lang="en-US" dirty="0"/>
          </a:p>
        </p:txBody>
      </p:sp>
    </p:spTree>
    <p:extLst>
      <p:ext uri="{BB962C8B-B14F-4D97-AF65-F5344CB8AC3E}">
        <p14:creationId xmlns:p14="http://schemas.microsoft.com/office/powerpoint/2010/main" val="117725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49184"/>
          </a:xfrm>
        </p:spPr>
        <p:txBody>
          <a:bodyPr>
            <a:normAutofit fontScale="90000"/>
          </a:bodyPr>
          <a:lstStyle/>
          <a:p>
            <a:r>
              <a:rPr lang="en-US" dirty="0"/>
              <a:t>Apex is</a:t>
            </a:r>
          </a:p>
        </p:txBody>
      </p:sp>
      <p:sp>
        <p:nvSpPr>
          <p:cNvPr id="3" name="Content Placeholder 2"/>
          <p:cNvSpPr>
            <a:spLocks noGrp="1"/>
          </p:cNvSpPr>
          <p:nvPr>
            <p:ph idx="1"/>
          </p:nvPr>
        </p:nvSpPr>
        <p:spPr>
          <a:xfrm>
            <a:off x="427512" y="985652"/>
            <a:ext cx="10022774" cy="5640779"/>
          </a:xfrm>
        </p:spPr>
        <p:txBody>
          <a:bodyPr>
            <a:normAutofit/>
          </a:bodyPr>
          <a:lstStyle/>
          <a:p>
            <a:pPr algn="just"/>
            <a:r>
              <a:rPr lang="en-US" b="1" u="sng" dirty="0" smtClean="0"/>
              <a:t>Automatically upgradeable :</a:t>
            </a:r>
          </a:p>
          <a:p>
            <a:pPr lvl="1" algn="just">
              <a:buFont typeface="Wingdings" panose="05000000000000000000" pitchFamily="2" charset="2"/>
              <a:buChar char="v"/>
            </a:pPr>
            <a:r>
              <a:rPr lang="en-US" dirty="0" smtClean="0"/>
              <a:t>Apex </a:t>
            </a:r>
            <a:r>
              <a:rPr lang="en-US" dirty="0"/>
              <a:t>never needs to be rewritten when other parts of the Force.com platform are upgraded. </a:t>
            </a:r>
            <a:endParaRPr lang="en-US" dirty="0" smtClean="0"/>
          </a:p>
          <a:p>
            <a:pPr lvl="1" algn="just">
              <a:buFont typeface="Wingdings" panose="05000000000000000000" pitchFamily="2" charset="2"/>
              <a:buChar char="v"/>
            </a:pPr>
            <a:r>
              <a:rPr lang="en-US" dirty="0" smtClean="0"/>
              <a:t>Because </a:t>
            </a:r>
            <a:r>
              <a:rPr lang="en-US" dirty="0"/>
              <a:t>compiled code is stored as metadata in the platform, Apex is upgraded as part of Salesforce </a:t>
            </a:r>
            <a:r>
              <a:rPr lang="en-US" dirty="0" smtClean="0"/>
              <a:t>releases</a:t>
            </a:r>
          </a:p>
          <a:p>
            <a:pPr algn="just"/>
            <a:r>
              <a:rPr lang="en-US" b="1" u="sng" dirty="0"/>
              <a:t>Easy to test :</a:t>
            </a:r>
          </a:p>
          <a:p>
            <a:pPr lvl="1" algn="just">
              <a:buFont typeface="Wingdings" panose="05000000000000000000" pitchFamily="2" charset="2"/>
              <a:buChar char="v"/>
            </a:pPr>
            <a:r>
              <a:rPr lang="en-US" dirty="0"/>
              <a:t>Apex provides built-in support for unit test creation and execution.</a:t>
            </a:r>
          </a:p>
          <a:p>
            <a:pPr lvl="1" algn="just">
              <a:buFont typeface="Wingdings" panose="05000000000000000000" pitchFamily="2" charset="2"/>
              <a:buChar char="v"/>
            </a:pPr>
            <a:r>
              <a:rPr lang="en-US" dirty="0"/>
              <a:t>Test results that indicate how much code is covered, and which parts of your code could be more efficient. </a:t>
            </a:r>
          </a:p>
          <a:p>
            <a:pPr lvl="1" algn="just">
              <a:buFont typeface="Wingdings" panose="05000000000000000000" pitchFamily="2" charset="2"/>
              <a:buChar char="v"/>
            </a:pPr>
            <a:r>
              <a:rPr lang="en-US" dirty="0"/>
              <a:t>Salesforce ensures that all custom Apex code works as expected by executing all unit tests prior to any platform upgrades.</a:t>
            </a:r>
          </a:p>
          <a:p>
            <a:pPr algn="just"/>
            <a:r>
              <a:rPr lang="en-US" b="1" u="sng" dirty="0"/>
              <a:t>Versioned :</a:t>
            </a:r>
          </a:p>
          <a:p>
            <a:pPr lvl="1" algn="just">
              <a:buFont typeface="Wingdings" panose="05000000000000000000" pitchFamily="2" charset="2"/>
              <a:buChar char="v"/>
            </a:pPr>
            <a:r>
              <a:rPr lang="en-US" dirty="0"/>
              <a:t>You can save your Apex code against different versions of the Force.com API. This enables you to maintain behavior. Apex is included in Performance Edition, Unlimited Edition, Developer Edition, Enterprise Edition, and Database.com. </a:t>
            </a:r>
          </a:p>
          <a:p>
            <a:pPr lvl="1" algn="just">
              <a:buFont typeface="Wingdings" panose="05000000000000000000" pitchFamily="2" charset="2"/>
              <a:buChar char="v"/>
            </a:pPr>
            <a:endParaRPr lang="en-US" dirty="0"/>
          </a:p>
        </p:txBody>
      </p:sp>
    </p:spTree>
    <p:extLst>
      <p:ext uri="{BB962C8B-B14F-4D97-AF65-F5344CB8AC3E}">
        <p14:creationId xmlns:p14="http://schemas.microsoft.com/office/powerpoint/2010/main" val="227851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71" y="193963"/>
            <a:ext cx="8596668" cy="756062"/>
          </a:xfrm>
        </p:spPr>
        <p:txBody>
          <a:bodyPr>
            <a:normAutofit/>
          </a:bodyPr>
          <a:lstStyle/>
          <a:p>
            <a:r>
              <a:rPr lang="en-US" dirty="0"/>
              <a:t>When Should I Use Apex? </a:t>
            </a:r>
          </a:p>
        </p:txBody>
      </p:sp>
      <p:sp>
        <p:nvSpPr>
          <p:cNvPr id="3" name="Content Placeholder 2"/>
          <p:cNvSpPr>
            <a:spLocks noGrp="1"/>
          </p:cNvSpPr>
          <p:nvPr>
            <p:ph idx="1"/>
          </p:nvPr>
        </p:nvSpPr>
        <p:spPr>
          <a:xfrm>
            <a:off x="463138" y="1365662"/>
            <a:ext cx="9586715" cy="4882737"/>
          </a:xfrm>
        </p:spPr>
        <p:txBody>
          <a:bodyPr>
            <a:normAutofit fontScale="92500" lnSpcReduction="20000"/>
          </a:bodyPr>
          <a:lstStyle/>
          <a:p>
            <a:pPr algn="just"/>
            <a:r>
              <a:rPr lang="en-US" dirty="0" smtClean="0"/>
              <a:t>To create </a:t>
            </a:r>
            <a:r>
              <a:rPr lang="en-US" dirty="0"/>
              <a:t>Web services. </a:t>
            </a:r>
            <a:endParaRPr lang="en-US" dirty="0" smtClean="0"/>
          </a:p>
          <a:p>
            <a:pPr algn="just"/>
            <a:endParaRPr lang="en-US" dirty="0" smtClean="0"/>
          </a:p>
          <a:p>
            <a:pPr algn="just"/>
            <a:r>
              <a:rPr lang="en-US" dirty="0" smtClean="0"/>
              <a:t>To create </a:t>
            </a:r>
            <a:r>
              <a:rPr lang="en-US" dirty="0"/>
              <a:t>email services. </a:t>
            </a:r>
            <a:endParaRPr lang="en-US" dirty="0" smtClean="0"/>
          </a:p>
          <a:p>
            <a:pPr algn="just"/>
            <a:endParaRPr lang="en-US" dirty="0" smtClean="0"/>
          </a:p>
          <a:p>
            <a:pPr algn="just"/>
            <a:r>
              <a:rPr lang="en-US" dirty="0" smtClean="0"/>
              <a:t>To perform </a:t>
            </a:r>
            <a:r>
              <a:rPr lang="en-US" dirty="0"/>
              <a:t>complex validation over multiple objects. </a:t>
            </a:r>
            <a:endParaRPr lang="en-US" dirty="0" smtClean="0"/>
          </a:p>
          <a:p>
            <a:pPr algn="just"/>
            <a:endParaRPr lang="en-US" dirty="0" smtClean="0"/>
          </a:p>
          <a:p>
            <a:pPr algn="just"/>
            <a:r>
              <a:rPr lang="en-US" dirty="0" smtClean="0"/>
              <a:t>To create </a:t>
            </a:r>
            <a:r>
              <a:rPr lang="en-US" dirty="0"/>
              <a:t>complex business processes that are not supported by workflow</a:t>
            </a:r>
            <a:r>
              <a:rPr lang="en-US" dirty="0" smtClean="0"/>
              <a:t>.</a:t>
            </a:r>
          </a:p>
          <a:p>
            <a:pPr marL="0" indent="0" algn="just">
              <a:buNone/>
            </a:pPr>
            <a:r>
              <a:rPr lang="en-US" dirty="0" smtClean="0"/>
              <a:t> </a:t>
            </a:r>
          </a:p>
          <a:p>
            <a:pPr algn="just"/>
            <a:r>
              <a:rPr lang="en-US" dirty="0" smtClean="0"/>
              <a:t>To create </a:t>
            </a:r>
            <a:r>
              <a:rPr lang="en-US" dirty="0"/>
              <a:t>custom transactional logic (logic that occurs over the entire transaction, not just with a single record or object). </a:t>
            </a:r>
            <a:endParaRPr lang="en-US" dirty="0" smtClean="0"/>
          </a:p>
          <a:p>
            <a:pPr algn="just"/>
            <a:endParaRPr lang="en-US" dirty="0" smtClean="0"/>
          </a:p>
          <a:p>
            <a:pPr algn="just"/>
            <a:r>
              <a:rPr lang="en-US" dirty="0" smtClean="0"/>
              <a:t>To attach </a:t>
            </a:r>
            <a:r>
              <a:rPr lang="en-US" dirty="0"/>
              <a:t>custom logic to another operation, such as saving a record, so that it occurs whenever the operation is executed, regardless of whether it originates in the user interface, a </a:t>
            </a:r>
            <a:r>
              <a:rPr lang="en-US" dirty="0" err="1"/>
              <a:t>Visualforce</a:t>
            </a:r>
            <a:r>
              <a:rPr lang="en-US" dirty="0"/>
              <a:t> page, or from SOAP API. </a:t>
            </a:r>
          </a:p>
        </p:txBody>
      </p:sp>
    </p:spTree>
    <p:extLst>
      <p:ext uri="{BB962C8B-B14F-4D97-AF65-F5344CB8AC3E}">
        <p14:creationId xmlns:p14="http://schemas.microsoft.com/office/powerpoint/2010/main" val="1791894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3BE20B-D051-4851-82EC-AE5FD95B3EFF}">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AE04CCC-D1BE-442D-AAC6-C09F59F5F2F2}">
  <ds:schemaRefs>
    <ds:schemaRef ds:uri="http://schemas.microsoft.com/sharepoint/v3/contenttype/forms"/>
  </ds:schemaRefs>
</ds:datastoreItem>
</file>

<file path=customXml/itemProps3.xml><?xml version="1.0" encoding="utf-8"?>
<ds:datastoreItem xmlns:ds="http://schemas.openxmlformats.org/officeDocument/2006/customXml" ds:itemID="{0F5415A6-3B34-400D-8436-73E4BF41C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21079</TotalTime>
  <Words>968</Words>
  <Application>Microsoft Office PowerPoint</Application>
  <PresentationFormat>Custom</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Introduction to Apex</vt:lpstr>
      <vt:lpstr>Agenda</vt:lpstr>
      <vt:lpstr>What is Apex ?</vt:lpstr>
      <vt:lpstr>What is Apex ?</vt:lpstr>
      <vt:lpstr>Apex is</vt:lpstr>
      <vt:lpstr>Apex is</vt:lpstr>
      <vt:lpstr>Apex is</vt:lpstr>
      <vt:lpstr>Apex is</vt:lpstr>
      <vt:lpstr>When Should I Use Apex? </vt:lpstr>
      <vt:lpstr>How Does Apex Work? </vt:lpstr>
      <vt:lpstr>Developing Code in the Cloud </vt:lpstr>
      <vt:lpstr>Developing Code in the Cloud </vt:lpstr>
      <vt:lpstr>Thank-you!..</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Chopra, Gaurav (Cognizant)</dc:creator>
  <cp:lastModifiedBy> Siva</cp:lastModifiedBy>
  <cp:revision>476</cp:revision>
  <dcterms:created xsi:type="dcterms:W3CDTF">2016-07-05T04:52:20Z</dcterms:created>
  <dcterms:modified xsi:type="dcterms:W3CDTF">2017-02-28T06:23:36Z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