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4"/>
  </p:sldMasterIdLst>
  <p:notesMasterIdLst>
    <p:notesMasterId r:id="rId23"/>
  </p:notesMasterIdLst>
  <p:sldIdLst>
    <p:sldId id="256" r:id="rId5"/>
    <p:sldId id="373" r:id="rId6"/>
    <p:sldId id="374" r:id="rId7"/>
    <p:sldId id="376" r:id="rId8"/>
    <p:sldId id="378" r:id="rId9"/>
    <p:sldId id="379" r:id="rId10"/>
    <p:sldId id="380" r:id="rId11"/>
    <p:sldId id="395" r:id="rId12"/>
    <p:sldId id="396" r:id="rId13"/>
    <p:sldId id="381" r:id="rId14"/>
    <p:sldId id="382" r:id="rId15"/>
    <p:sldId id="392" r:id="rId16"/>
    <p:sldId id="393" r:id="rId17"/>
    <p:sldId id="394" r:id="rId18"/>
    <p:sldId id="388" r:id="rId19"/>
    <p:sldId id="389" r:id="rId20"/>
    <p:sldId id="397" r:id="rId21"/>
    <p:sldId id="34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uKNVbMM8B97QKXeVVd6Szg==" hashData="ciqBQoCgemBgszL/uHBDehdExPU="/>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09648-E35E-462F-B3C9-01D729719F0F}" type="datetimeFigureOut">
              <a:rPr lang="en-US" smtClean="0"/>
              <a:t>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68D9A-3B98-4CDB-B8A7-2E556CC12202}" type="slidenum">
              <a:rPr lang="en-US" smtClean="0"/>
              <a:t>‹#›</a:t>
            </a:fld>
            <a:endParaRPr lang="en-US"/>
          </a:p>
        </p:txBody>
      </p:sp>
    </p:spTree>
    <p:extLst>
      <p:ext uri="{BB962C8B-B14F-4D97-AF65-F5344CB8AC3E}">
        <p14:creationId xmlns:p14="http://schemas.microsoft.com/office/powerpoint/2010/main" val="405924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27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411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27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17708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6326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669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469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37404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71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93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09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2137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49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80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95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2/28/2017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7708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48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0842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2519" y="2623456"/>
            <a:ext cx="9612478" cy="3329581"/>
          </a:xfrm>
        </p:spPr>
        <p:txBody>
          <a:bodyPr/>
          <a:lstStyle/>
          <a:p>
            <a:pPr algn="ctr"/>
            <a:r>
              <a:rPr lang="en-US" sz="5400" dirty="0"/>
              <a:t>Data Types </a:t>
            </a:r>
            <a:r>
              <a:rPr lang="en-US" sz="5400" dirty="0" smtClean="0"/>
              <a:t/>
            </a:r>
            <a:br>
              <a:rPr lang="en-US" sz="5400" dirty="0" smtClean="0"/>
            </a:br>
            <a:r>
              <a:rPr lang="en-US" sz="5400" dirty="0" smtClean="0"/>
              <a:t>and </a:t>
            </a:r>
            <a:br>
              <a:rPr lang="en-US" sz="5400" dirty="0" smtClean="0"/>
            </a:br>
            <a:r>
              <a:rPr lang="en-US" sz="5400" dirty="0" smtClean="0"/>
              <a:t>Logic </a:t>
            </a:r>
            <a:r>
              <a:rPr lang="en-US" sz="5400" dirty="0"/>
              <a:t>Control </a:t>
            </a:r>
            <a:r>
              <a:rPr lang="en-US" sz="5400" dirty="0" smtClean="0"/>
              <a:t/>
            </a:r>
            <a:br>
              <a:rPr lang="en-US" sz="5400" dirty="0" smtClean="0"/>
            </a:br>
            <a:r>
              <a:rPr lang="en-US" sz="5400" dirty="0" smtClean="0"/>
              <a:t>in </a:t>
            </a:r>
            <a:br>
              <a:rPr lang="en-US" sz="5400" dirty="0" smtClean="0"/>
            </a:br>
            <a:r>
              <a:rPr lang="en-US" sz="5400" dirty="0" smtClean="0"/>
              <a:t>Apex</a:t>
            </a:r>
            <a:endParaRPr lang="en-US" sz="5400" dirty="0"/>
          </a:p>
        </p:txBody>
      </p:sp>
    </p:spTree>
    <p:extLst>
      <p:ext uri="{BB962C8B-B14F-4D97-AF65-F5344CB8AC3E}">
        <p14:creationId xmlns:p14="http://schemas.microsoft.com/office/powerpoint/2010/main" val="2276567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30431"/>
          </a:xfrm>
        </p:spPr>
        <p:txBody>
          <a:bodyPr>
            <a:normAutofit fontScale="90000"/>
          </a:bodyPr>
          <a:lstStyle/>
          <a:p>
            <a:r>
              <a:rPr lang="en-US" dirty="0"/>
              <a:t>Changing the data type</a:t>
            </a:r>
          </a:p>
        </p:txBody>
      </p:sp>
      <p:sp>
        <p:nvSpPr>
          <p:cNvPr id="3" name="Content Placeholder 2"/>
          <p:cNvSpPr>
            <a:spLocks noGrp="1"/>
          </p:cNvSpPr>
          <p:nvPr>
            <p:ph sz="half" idx="1"/>
          </p:nvPr>
        </p:nvSpPr>
        <p:spPr>
          <a:xfrm>
            <a:off x="309199" y="771896"/>
            <a:ext cx="10105461" cy="5783283"/>
          </a:xfrm>
        </p:spPr>
        <p:txBody>
          <a:bodyPr>
            <a:normAutofit fontScale="92500"/>
          </a:bodyPr>
          <a:lstStyle/>
          <a:p>
            <a:endParaRPr lang="en-US" dirty="0"/>
          </a:p>
          <a:p>
            <a:r>
              <a:rPr lang="en-US" dirty="0"/>
              <a:t>If data is lost, any list view based on the custom field will be deleted, and assignment and escalation rules may be affected. </a:t>
            </a:r>
          </a:p>
          <a:p>
            <a:r>
              <a:rPr lang="en-US" dirty="0" smtClean="0"/>
              <a:t>Change </a:t>
            </a:r>
            <a:r>
              <a:rPr lang="en-US" dirty="0"/>
              <a:t>the data type of any custom field that is used for lead conversion, that lead field mapping will be deleted. </a:t>
            </a:r>
          </a:p>
          <a:p>
            <a:r>
              <a:rPr lang="en-US" dirty="0" smtClean="0"/>
              <a:t>Change </a:t>
            </a:r>
            <a:r>
              <a:rPr lang="en-US" dirty="0"/>
              <a:t>the data type of a custom field that is set as an external ID, choosing a data type other than text, number, or email will cause the field to no longer act as an external ID. </a:t>
            </a:r>
          </a:p>
          <a:p>
            <a:r>
              <a:rPr lang="en-US" dirty="0" smtClean="0"/>
              <a:t>The </a:t>
            </a:r>
            <a:r>
              <a:rPr lang="en-US" dirty="0"/>
              <a:t>option to change the data type of a custom field is not available for all data types. </a:t>
            </a:r>
          </a:p>
          <a:p>
            <a:r>
              <a:rPr lang="en-US" dirty="0" smtClean="0"/>
              <a:t>In </a:t>
            </a:r>
            <a:r>
              <a:rPr lang="en-US" dirty="0"/>
              <a:t>Salesforce Knowledge article types, the file field type can't be converted into other data types. </a:t>
            </a:r>
          </a:p>
          <a:p>
            <a:r>
              <a:rPr lang="en-US" dirty="0" smtClean="0"/>
              <a:t>Cannot </a:t>
            </a:r>
            <a:r>
              <a:rPr lang="en-US" dirty="0"/>
              <a:t>change the data type of a custom field that is referenced by a </a:t>
            </a:r>
            <a:r>
              <a:rPr lang="en-US" dirty="0" err="1"/>
              <a:t>Visualforce</a:t>
            </a:r>
            <a:r>
              <a:rPr lang="en-US" dirty="0"/>
              <a:t> page. </a:t>
            </a:r>
          </a:p>
          <a:p>
            <a:r>
              <a:rPr lang="en-US" dirty="0" smtClean="0"/>
              <a:t>Changing </a:t>
            </a:r>
            <a:r>
              <a:rPr lang="en-US" dirty="0"/>
              <a:t>a custom field type may require changing a large number of records at once. To process these changes efficiently, the change request may be queued and the user receive an email notification when the process has completed. </a:t>
            </a:r>
          </a:p>
          <a:p>
            <a:r>
              <a:rPr lang="en-US" dirty="0" smtClean="0"/>
              <a:t>Before </a:t>
            </a:r>
            <a:r>
              <a:rPr lang="en-US" dirty="0"/>
              <a:t>changing a custom field's type, make sure that it isn't the target of a workflow field update or referenced in a field update formula that would be invalidated by the new type. </a:t>
            </a:r>
          </a:p>
          <a:p>
            <a:r>
              <a:rPr lang="en-US" dirty="0" smtClean="0"/>
              <a:t>Cannot </a:t>
            </a:r>
            <a:r>
              <a:rPr lang="en-US" dirty="0"/>
              <a:t>change the data type of a custom field if it is referenced in Apex. </a:t>
            </a:r>
          </a:p>
        </p:txBody>
      </p:sp>
    </p:spTree>
    <p:extLst>
      <p:ext uri="{BB962C8B-B14F-4D97-AF65-F5344CB8AC3E}">
        <p14:creationId xmlns:p14="http://schemas.microsoft.com/office/powerpoint/2010/main" val="19488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01683"/>
          </a:xfrm>
        </p:spPr>
        <p:txBody>
          <a:bodyPr>
            <a:normAutofit fontScale="90000"/>
          </a:bodyPr>
          <a:lstStyle/>
          <a:p>
            <a:r>
              <a:rPr lang="en-US" dirty="0"/>
              <a:t>Additional Restrictions </a:t>
            </a:r>
            <a:br>
              <a:rPr lang="en-US" dirty="0"/>
            </a:br>
            <a:endParaRPr lang="en-US" dirty="0"/>
          </a:p>
        </p:txBody>
      </p:sp>
      <p:sp>
        <p:nvSpPr>
          <p:cNvPr id="3" name="Content Placeholder 2"/>
          <p:cNvSpPr>
            <a:spLocks noGrp="1"/>
          </p:cNvSpPr>
          <p:nvPr>
            <p:ph sz="half" idx="1"/>
          </p:nvPr>
        </p:nvSpPr>
        <p:spPr>
          <a:xfrm>
            <a:off x="439387" y="712520"/>
            <a:ext cx="9975273" cy="6145480"/>
          </a:xfrm>
        </p:spPr>
        <p:txBody>
          <a:bodyPr>
            <a:normAutofit lnSpcReduction="10000"/>
          </a:bodyPr>
          <a:lstStyle/>
          <a:p>
            <a:r>
              <a:rPr lang="en-US" dirty="0" smtClean="0"/>
              <a:t>Auto Number:</a:t>
            </a:r>
          </a:p>
          <a:p>
            <a:pPr lvl="1"/>
            <a:r>
              <a:rPr lang="en-US" dirty="0" smtClean="0"/>
              <a:t>The </a:t>
            </a:r>
            <a:r>
              <a:rPr lang="en-US" dirty="0"/>
              <a:t>data in any auto-number field remains unchanged if converted to a text field. Also, can convert a text custom field into an auto-number field without losing data. Converting an auto-number field into any other data type results in data loss. Auto-number fields can contain a maximum of 30 characters. 	</a:t>
            </a:r>
          </a:p>
          <a:p>
            <a:r>
              <a:rPr lang="en-US" dirty="0" smtClean="0"/>
              <a:t>Formula:</a:t>
            </a:r>
          </a:p>
          <a:p>
            <a:pPr lvl="1"/>
            <a:r>
              <a:rPr lang="en-US" dirty="0" smtClean="0"/>
              <a:t>Formula </a:t>
            </a:r>
            <a:r>
              <a:rPr lang="en-US" dirty="0"/>
              <a:t>fields are special read-only fields that cannot be converted to any other data type. Likewise, cannot convert any other field type into a formula field. 	</a:t>
            </a:r>
          </a:p>
          <a:p>
            <a:r>
              <a:rPr lang="en-US" dirty="0" err="1" smtClean="0"/>
              <a:t>Picklist</a:t>
            </a:r>
            <a:r>
              <a:rPr lang="en-US" dirty="0" smtClean="0"/>
              <a:t>:</a:t>
            </a:r>
          </a:p>
          <a:p>
            <a:pPr lvl="1"/>
            <a:r>
              <a:rPr lang="en-US" dirty="0" smtClean="0"/>
              <a:t>Changing </a:t>
            </a:r>
            <a:r>
              <a:rPr lang="en-US" dirty="0"/>
              <a:t>custom </a:t>
            </a:r>
            <a:r>
              <a:rPr lang="en-US" dirty="0" err="1"/>
              <a:t>picklists</a:t>
            </a:r>
            <a:r>
              <a:rPr lang="en-US" dirty="0"/>
              <a:t> into custom checkboxes is simple. For Checkbox as the new data type, can choose which </a:t>
            </a:r>
            <a:r>
              <a:rPr lang="en-US" dirty="0" err="1"/>
              <a:t>picklist</a:t>
            </a:r>
            <a:r>
              <a:rPr lang="en-US" dirty="0"/>
              <a:t> values to map to checked boxes and unchecked boxes. Can change custom </a:t>
            </a:r>
            <a:r>
              <a:rPr lang="en-US" dirty="0" err="1"/>
              <a:t>picklists</a:t>
            </a:r>
            <a:r>
              <a:rPr lang="en-US" dirty="0"/>
              <a:t> into multi-select </a:t>
            </a:r>
            <a:r>
              <a:rPr lang="en-US" dirty="0" err="1"/>
              <a:t>picklists</a:t>
            </a:r>
            <a:r>
              <a:rPr lang="en-US" dirty="0"/>
              <a:t> without losing any data. Can also change a </a:t>
            </a:r>
            <a:r>
              <a:rPr lang="en-US" dirty="0" err="1"/>
              <a:t>picklist</a:t>
            </a:r>
            <a:r>
              <a:rPr lang="en-US" dirty="0"/>
              <a:t> custom field into a text custom field or a text custom field into a </a:t>
            </a:r>
            <a:r>
              <a:rPr lang="en-US" dirty="0" err="1"/>
              <a:t>picklist</a:t>
            </a:r>
            <a:r>
              <a:rPr lang="en-US" dirty="0"/>
              <a:t> custom field without any data loss. 	</a:t>
            </a:r>
          </a:p>
          <a:p>
            <a:r>
              <a:rPr lang="en-US" dirty="0" smtClean="0"/>
              <a:t>Text </a:t>
            </a:r>
            <a:r>
              <a:rPr lang="en-US" dirty="0"/>
              <a:t>Area (</a:t>
            </a:r>
            <a:r>
              <a:rPr lang="en-US" dirty="0" smtClean="0"/>
              <a:t>Long):</a:t>
            </a:r>
          </a:p>
          <a:p>
            <a:pPr lvl="1"/>
            <a:r>
              <a:rPr lang="en-US" dirty="0" smtClean="0"/>
              <a:t>Convert </a:t>
            </a:r>
            <a:r>
              <a:rPr lang="en-US" dirty="0"/>
              <a:t>a long text area field to an Email, Phone, Text, Text Area, or URL type field, the data in records is truncated to the first 255 characters of the field. 	</a:t>
            </a:r>
          </a:p>
          <a:p>
            <a:r>
              <a:rPr lang="en-US" dirty="0"/>
              <a:t>Text Area (</a:t>
            </a:r>
            <a:r>
              <a:rPr lang="en-US" dirty="0" smtClean="0"/>
              <a:t>Rich):</a:t>
            </a:r>
          </a:p>
          <a:p>
            <a:pPr lvl="1"/>
            <a:r>
              <a:rPr lang="en-US" dirty="0" smtClean="0"/>
              <a:t>Can </a:t>
            </a:r>
            <a:r>
              <a:rPr lang="en-US" dirty="0"/>
              <a:t>only convert rich text area fields into long text area fields. Any images are deleted the next time the long text area field is saved. 	</a:t>
            </a:r>
          </a:p>
          <a:p>
            <a:endParaRPr lang="en-US" dirty="0"/>
          </a:p>
        </p:txBody>
      </p:sp>
    </p:spTree>
    <p:extLst>
      <p:ext uri="{BB962C8B-B14F-4D97-AF65-F5344CB8AC3E}">
        <p14:creationId xmlns:p14="http://schemas.microsoft.com/office/powerpoint/2010/main" val="145303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89808"/>
          </a:xfrm>
        </p:spPr>
        <p:txBody>
          <a:bodyPr>
            <a:normAutofit fontScale="90000"/>
          </a:bodyPr>
          <a:lstStyle/>
          <a:p>
            <a:r>
              <a:rPr lang="en-US" dirty="0"/>
              <a:t>Collections </a:t>
            </a:r>
          </a:p>
        </p:txBody>
      </p:sp>
      <p:sp>
        <p:nvSpPr>
          <p:cNvPr id="3" name="Content Placeholder 2"/>
          <p:cNvSpPr>
            <a:spLocks noGrp="1"/>
          </p:cNvSpPr>
          <p:nvPr>
            <p:ph sz="half" idx="1"/>
          </p:nvPr>
        </p:nvSpPr>
        <p:spPr>
          <a:xfrm>
            <a:off x="320634" y="795647"/>
            <a:ext cx="10117776" cy="5759531"/>
          </a:xfrm>
        </p:spPr>
        <p:txBody>
          <a:bodyPr>
            <a:normAutofit lnSpcReduction="10000"/>
          </a:bodyPr>
          <a:lstStyle/>
          <a:p>
            <a:r>
              <a:rPr lang="en-US" dirty="0"/>
              <a:t>Apex has the following types of collections: </a:t>
            </a:r>
            <a:endParaRPr lang="en-US" dirty="0" smtClean="0"/>
          </a:p>
          <a:p>
            <a:pPr lvl="1">
              <a:buFont typeface="Wingdings" panose="05000000000000000000" pitchFamily="2" charset="2"/>
              <a:buChar char="v"/>
            </a:pPr>
            <a:r>
              <a:rPr lang="en-US" dirty="0" smtClean="0"/>
              <a:t>Lists </a:t>
            </a:r>
          </a:p>
          <a:p>
            <a:pPr lvl="1">
              <a:buFont typeface="Wingdings" panose="05000000000000000000" pitchFamily="2" charset="2"/>
              <a:buChar char="v"/>
            </a:pPr>
            <a:r>
              <a:rPr lang="en-US" dirty="0" smtClean="0"/>
              <a:t>Maps </a:t>
            </a:r>
          </a:p>
          <a:p>
            <a:pPr lvl="1">
              <a:buFont typeface="Wingdings" panose="05000000000000000000" pitchFamily="2" charset="2"/>
              <a:buChar char="v"/>
            </a:pPr>
            <a:r>
              <a:rPr lang="en-US" dirty="0" smtClean="0"/>
              <a:t>Sets</a:t>
            </a:r>
          </a:p>
          <a:p>
            <a:r>
              <a:rPr lang="en-US" dirty="0" smtClean="0"/>
              <a:t>Lists:</a:t>
            </a:r>
          </a:p>
          <a:p>
            <a:pPr lvl="1"/>
            <a:r>
              <a:rPr lang="en-US" dirty="0" smtClean="0"/>
              <a:t>A </a:t>
            </a:r>
            <a:r>
              <a:rPr lang="en-US" dirty="0"/>
              <a:t>list is an ordered collection of elements that are distinguished by their indices. </a:t>
            </a:r>
            <a:endParaRPr lang="en-US" dirty="0" smtClean="0"/>
          </a:p>
          <a:p>
            <a:pPr lvl="1"/>
            <a:r>
              <a:rPr lang="en-US" dirty="0" smtClean="0"/>
              <a:t>List </a:t>
            </a:r>
            <a:r>
              <a:rPr lang="en-US" dirty="0"/>
              <a:t>elements can be of any data type—primitive types, collections, </a:t>
            </a:r>
            <a:r>
              <a:rPr lang="en-US" dirty="0" err="1"/>
              <a:t>sObjects</a:t>
            </a:r>
            <a:r>
              <a:rPr lang="en-US" dirty="0"/>
              <a:t>, user-defined types, and built-in Apex types. </a:t>
            </a:r>
            <a:endParaRPr lang="en-US" dirty="0" smtClean="0"/>
          </a:p>
          <a:p>
            <a:pPr lvl="1"/>
            <a:r>
              <a:rPr lang="en-US" dirty="0"/>
              <a:t>Lists can contain any collection and can be nested within one another and become multidimensional</a:t>
            </a:r>
            <a:r>
              <a:rPr lang="en-US" dirty="0" smtClean="0"/>
              <a:t>.</a:t>
            </a:r>
          </a:p>
          <a:p>
            <a:pPr lvl="1"/>
            <a:r>
              <a:rPr lang="en-US" dirty="0" smtClean="0"/>
              <a:t>A </a:t>
            </a:r>
            <a:r>
              <a:rPr lang="en-US" dirty="0"/>
              <a:t>list can contain up to four levels of nested collections inside it, that is, a total of five levels overall. </a:t>
            </a:r>
            <a:endParaRPr lang="en-US" dirty="0" smtClean="0"/>
          </a:p>
          <a:p>
            <a:pPr lvl="1"/>
            <a:r>
              <a:rPr lang="en-US" dirty="0" smtClean="0"/>
              <a:t>To </a:t>
            </a:r>
            <a:r>
              <a:rPr lang="en-US" dirty="0"/>
              <a:t>declare a </a:t>
            </a:r>
            <a:r>
              <a:rPr lang="en-US" dirty="0" smtClean="0"/>
              <a:t>list</a:t>
            </a:r>
          </a:p>
          <a:p>
            <a:pPr lvl="2"/>
            <a:r>
              <a:rPr lang="en-US" dirty="0" smtClean="0"/>
              <a:t>// </a:t>
            </a:r>
            <a:r>
              <a:rPr lang="en-US" dirty="0"/>
              <a:t>Create an empty list of String </a:t>
            </a:r>
            <a:endParaRPr lang="en-US" dirty="0" smtClean="0"/>
          </a:p>
          <a:p>
            <a:pPr lvl="2"/>
            <a:r>
              <a:rPr lang="en-US" dirty="0" smtClean="0"/>
              <a:t>List </a:t>
            </a:r>
            <a:r>
              <a:rPr lang="en-US" dirty="0" err="1"/>
              <a:t>my_list</a:t>
            </a:r>
            <a:r>
              <a:rPr lang="en-US" dirty="0"/>
              <a:t> = new List(); </a:t>
            </a:r>
            <a:endParaRPr lang="en-US" dirty="0" smtClean="0"/>
          </a:p>
          <a:p>
            <a:pPr lvl="1"/>
            <a:r>
              <a:rPr lang="en-US" dirty="0"/>
              <a:t>Using Array Notation for One-Dimensional </a:t>
            </a:r>
            <a:r>
              <a:rPr lang="en-US" dirty="0" smtClean="0"/>
              <a:t>Lists</a:t>
            </a:r>
          </a:p>
          <a:p>
            <a:pPr lvl="2"/>
            <a:r>
              <a:rPr lang="en-US" dirty="0"/>
              <a:t>String[] colors = new List(); </a:t>
            </a:r>
          </a:p>
        </p:txBody>
      </p:sp>
    </p:spTree>
    <p:extLst>
      <p:ext uri="{BB962C8B-B14F-4D97-AF65-F5344CB8AC3E}">
        <p14:creationId xmlns:p14="http://schemas.microsoft.com/office/powerpoint/2010/main" val="294794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25" y="277091"/>
            <a:ext cx="8596668" cy="554182"/>
          </a:xfrm>
        </p:spPr>
        <p:txBody>
          <a:bodyPr>
            <a:normAutofit fontScale="90000"/>
          </a:bodyPr>
          <a:lstStyle/>
          <a:p>
            <a:r>
              <a:rPr lang="en-US" dirty="0"/>
              <a:t>Collections </a:t>
            </a:r>
          </a:p>
        </p:txBody>
      </p:sp>
      <p:sp>
        <p:nvSpPr>
          <p:cNvPr id="3" name="Content Placeholder 2"/>
          <p:cNvSpPr>
            <a:spLocks noGrp="1"/>
          </p:cNvSpPr>
          <p:nvPr>
            <p:ph sz="half" idx="1"/>
          </p:nvPr>
        </p:nvSpPr>
        <p:spPr>
          <a:xfrm>
            <a:off x="344825" y="1092530"/>
            <a:ext cx="10046084" cy="5403273"/>
          </a:xfrm>
        </p:spPr>
        <p:txBody>
          <a:bodyPr>
            <a:normAutofit/>
          </a:bodyPr>
          <a:lstStyle/>
          <a:p>
            <a:r>
              <a:rPr lang="en-US" dirty="0" smtClean="0"/>
              <a:t>Sets:</a:t>
            </a:r>
          </a:p>
          <a:p>
            <a:pPr lvl="1"/>
            <a:r>
              <a:rPr lang="en-US" dirty="0" smtClean="0"/>
              <a:t>A </a:t>
            </a:r>
            <a:r>
              <a:rPr lang="en-US" dirty="0"/>
              <a:t>set is an unordered collection of elements that do not contain any duplicates. </a:t>
            </a:r>
            <a:endParaRPr lang="en-US" dirty="0" smtClean="0"/>
          </a:p>
          <a:p>
            <a:pPr lvl="1"/>
            <a:r>
              <a:rPr lang="en-US" dirty="0" smtClean="0"/>
              <a:t>Set </a:t>
            </a:r>
            <a:r>
              <a:rPr lang="en-US" dirty="0"/>
              <a:t>elements can be of any data type—primitive types, collections, </a:t>
            </a:r>
            <a:r>
              <a:rPr lang="en-US" dirty="0" err="1"/>
              <a:t>sObjects</a:t>
            </a:r>
            <a:r>
              <a:rPr lang="en-US" dirty="0"/>
              <a:t>, user-defined types, and built-in Apex types. </a:t>
            </a:r>
            <a:r>
              <a:rPr lang="en-US" dirty="0" smtClean="0"/>
              <a:t>To </a:t>
            </a:r>
            <a:r>
              <a:rPr lang="en-US" dirty="0"/>
              <a:t>declare a set, use the Set keyword followed by the primitive data type name within &lt;&gt; characters. </a:t>
            </a:r>
            <a:endParaRPr lang="en-US" dirty="0" smtClean="0"/>
          </a:p>
          <a:p>
            <a:pPr lvl="1"/>
            <a:r>
              <a:rPr lang="en-US" dirty="0" smtClean="0"/>
              <a:t>For </a:t>
            </a:r>
            <a:r>
              <a:rPr lang="en-US" dirty="0"/>
              <a:t>example: </a:t>
            </a:r>
            <a:r>
              <a:rPr lang="en-US" dirty="0" smtClean="0"/>
              <a:t>Set s = new </a:t>
            </a:r>
            <a:r>
              <a:rPr lang="en-US" dirty="0"/>
              <a:t>Set</a:t>
            </a:r>
            <a:r>
              <a:rPr lang="en-US" dirty="0" smtClean="0"/>
              <a:t>();</a:t>
            </a:r>
          </a:p>
          <a:p>
            <a:pPr lvl="1"/>
            <a:r>
              <a:rPr lang="en-US" dirty="0" smtClean="0"/>
              <a:t>The </a:t>
            </a:r>
            <a:r>
              <a:rPr lang="en-US" dirty="0"/>
              <a:t>following are ways to declare and populate a set: </a:t>
            </a:r>
            <a:endParaRPr lang="en-US" dirty="0" smtClean="0"/>
          </a:p>
          <a:p>
            <a:pPr lvl="2"/>
            <a:r>
              <a:rPr lang="en-US" dirty="0" smtClean="0"/>
              <a:t>Set </a:t>
            </a:r>
            <a:r>
              <a:rPr lang="en-US" dirty="0"/>
              <a:t>s1 = new Set{'a', 'b + c'}; </a:t>
            </a:r>
            <a:r>
              <a:rPr lang="en-US" dirty="0" smtClean="0"/>
              <a:t>// </a:t>
            </a:r>
            <a:r>
              <a:rPr lang="en-US" dirty="0"/>
              <a:t>Defines a new set with two elements </a:t>
            </a:r>
            <a:endParaRPr lang="en-US" dirty="0" smtClean="0"/>
          </a:p>
          <a:p>
            <a:pPr lvl="2"/>
            <a:r>
              <a:rPr lang="en-US" dirty="0" smtClean="0"/>
              <a:t>Set </a:t>
            </a:r>
            <a:r>
              <a:rPr lang="en-US" dirty="0"/>
              <a:t>s2 = new Set(s1); // Defines a new set that contains the </a:t>
            </a:r>
            <a:r>
              <a:rPr lang="en-US" dirty="0" smtClean="0"/>
              <a:t>set 1</a:t>
            </a:r>
          </a:p>
          <a:p>
            <a:pPr lvl="1"/>
            <a:r>
              <a:rPr lang="en-US" dirty="0" smtClean="0"/>
              <a:t>To </a:t>
            </a:r>
            <a:r>
              <a:rPr lang="en-US" dirty="0"/>
              <a:t>access elements in a set, use the system methods provided by Apex. </a:t>
            </a:r>
            <a:endParaRPr lang="en-US" dirty="0" smtClean="0"/>
          </a:p>
          <a:p>
            <a:pPr lvl="2"/>
            <a:r>
              <a:rPr lang="en-US" dirty="0" smtClean="0"/>
              <a:t>For </a:t>
            </a:r>
            <a:r>
              <a:rPr lang="en-US" dirty="0"/>
              <a:t>example: Set s = new Set(); // Define a new set </a:t>
            </a:r>
            <a:endParaRPr lang="en-US" dirty="0" smtClean="0"/>
          </a:p>
          <a:p>
            <a:pPr lvl="2"/>
            <a:r>
              <a:rPr lang="en-US" dirty="0" err="1" smtClean="0"/>
              <a:t>s.add</a:t>
            </a:r>
            <a:r>
              <a:rPr lang="en-US" dirty="0" smtClean="0"/>
              <a:t>(1</a:t>
            </a:r>
            <a:r>
              <a:rPr lang="en-US" dirty="0"/>
              <a:t>); // Add an element to the set </a:t>
            </a:r>
            <a:endParaRPr lang="en-US" dirty="0" smtClean="0"/>
          </a:p>
          <a:p>
            <a:pPr lvl="2"/>
            <a:r>
              <a:rPr lang="en-US" dirty="0" err="1" smtClean="0"/>
              <a:t>System.assert</a:t>
            </a:r>
            <a:r>
              <a:rPr lang="en-US" dirty="0" smtClean="0"/>
              <a:t>(</a:t>
            </a:r>
            <a:r>
              <a:rPr lang="en-US" dirty="0" err="1" smtClean="0"/>
              <a:t>s.contains</a:t>
            </a:r>
            <a:r>
              <a:rPr lang="en-US" dirty="0" smtClean="0"/>
              <a:t>(1</a:t>
            </a:r>
            <a:r>
              <a:rPr lang="en-US" dirty="0"/>
              <a:t>)); // Assert that the set contains an element </a:t>
            </a:r>
            <a:endParaRPr lang="en-US" dirty="0" smtClean="0"/>
          </a:p>
          <a:p>
            <a:pPr lvl="2"/>
            <a:r>
              <a:rPr lang="en-US" dirty="0" err="1" smtClean="0"/>
              <a:t>s.remove</a:t>
            </a:r>
            <a:r>
              <a:rPr lang="en-US" dirty="0" smtClean="0"/>
              <a:t>(1</a:t>
            </a:r>
            <a:r>
              <a:rPr lang="en-US" dirty="0"/>
              <a:t>); // Remove the element from the set </a:t>
            </a:r>
            <a:endParaRPr lang="en-US" dirty="0" smtClean="0"/>
          </a:p>
          <a:p>
            <a:r>
              <a:rPr lang="en-US" dirty="0" smtClean="0"/>
              <a:t> </a:t>
            </a:r>
            <a:endParaRPr lang="en-US" dirty="0"/>
          </a:p>
        </p:txBody>
      </p:sp>
    </p:spTree>
    <p:extLst>
      <p:ext uri="{BB962C8B-B14F-4D97-AF65-F5344CB8AC3E}">
        <p14:creationId xmlns:p14="http://schemas.microsoft.com/office/powerpoint/2010/main" val="351601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54182"/>
          </a:xfrm>
        </p:spPr>
        <p:txBody>
          <a:bodyPr>
            <a:normAutofit fontScale="90000"/>
          </a:bodyPr>
          <a:lstStyle/>
          <a:p>
            <a:r>
              <a:rPr lang="en-US" dirty="0"/>
              <a:t>Collections </a:t>
            </a:r>
          </a:p>
        </p:txBody>
      </p:sp>
      <p:sp>
        <p:nvSpPr>
          <p:cNvPr id="3" name="Content Placeholder 2"/>
          <p:cNvSpPr>
            <a:spLocks noGrp="1"/>
          </p:cNvSpPr>
          <p:nvPr>
            <p:ph sz="half" idx="1"/>
          </p:nvPr>
        </p:nvSpPr>
        <p:spPr>
          <a:xfrm>
            <a:off x="344825" y="760021"/>
            <a:ext cx="10069835" cy="5700155"/>
          </a:xfrm>
        </p:spPr>
        <p:txBody>
          <a:bodyPr>
            <a:normAutofit fontScale="92500" lnSpcReduction="20000"/>
          </a:bodyPr>
          <a:lstStyle/>
          <a:p>
            <a:r>
              <a:rPr lang="en-US" dirty="0" smtClean="0"/>
              <a:t>Maps:</a:t>
            </a:r>
          </a:p>
          <a:p>
            <a:pPr lvl="1"/>
            <a:r>
              <a:rPr lang="en-US" dirty="0" smtClean="0"/>
              <a:t>A </a:t>
            </a:r>
            <a:r>
              <a:rPr lang="en-US" dirty="0"/>
              <a:t>map is a collection of key-value pairs where each unique key maps to a single value. </a:t>
            </a:r>
            <a:endParaRPr lang="en-US" dirty="0" smtClean="0"/>
          </a:p>
          <a:p>
            <a:pPr lvl="1"/>
            <a:r>
              <a:rPr lang="en-US" dirty="0" smtClean="0"/>
              <a:t>Keys </a:t>
            </a:r>
            <a:r>
              <a:rPr lang="en-US" dirty="0"/>
              <a:t>and values can be any data type—primitive types, collections, </a:t>
            </a:r>
            <a:r>
              <a:rPr lang="en-US" dirty="0" err="1"/>
              <a:t>sObjects</a:t>
            </a:r>
            <a:r>
              <a:rPr lang="en-US" dirty="0"/>
              <a:t>, user-defined types, and built-in Apex types. </a:t>
            </a:r>
          </a:p>
          <a:p>
            <a:r>
              <a:rPr lang="en-US" dirty="0"/>
              <a:t>Map keys and values can contain any collection, and can contain nested collections. </a:t>
            </a:r>
            <a:endParaRPr lang="en-US" dirty="0" smtClean="0"/>
          </a:p>
          <a:p>
            <a:r>
              <a:rPr lang="en-US" dirty="0" smtClean="0"/>
              <a:t>Map </a:t>
            </a:r>
            <a:r>
              <a:rPr lang="en-US" dirty="0"/>
              <a:t>keys can contain up to only four levels of nested collections. </a:t>
            </a:r>
            <a:endParaRPr lang="en-US" dirty="0" smtClean="0"/>
          </a:p>
          <a:p>
            <a:r>
              <a:rPr lang="en-US" dirty="0"/>
              <a:t>To declare a </a:t>
            </a:r>
            <a:r>
              <a:rPr lang="en-US" dirty="0" smtClean="0"/>
              <a:t>map</a:t>
            </a:r>
            <a:endParaRPr lang="en-US" dirty="0"/>
          </a:p>
          <a:p>
            <a:pPr lvl="1"/>
            <a:r>
              <a:rPr lang="en-US" dirty="0" smtClean="0"/>
              <a:t>Map m1 </a:t>
            </a:r>
            <a:r>
              <a:rPr lang="en-US" dirty="0"/>
              <a:t>= new Map(); </a:t>
            </a:r>
            <a:endParaRPr lang="en-US" dirty="0" smtClean="0"/>
          </a:p>
          <a:p>
            <a:r>
              <a:rPr lang="en-US" dirty="0"/>
              <a:t>To access elements in a </a:t>
            </a:r>
            <a:r>
              <a:rPr lang="en-US" dirty="0" smtClean="0"/>
              <a:t>map </a:t>
            </a:r>
            <a:r>
              <a:rPr lang="en-US" dirty="0"/>
              <a:t>use the Map methods provided by Apex. </a:t>
            </a:r>
            <a:endParaRPr lang="en-US" dirty="0" smtClean="0"/>
          </a:p>
          <a:p>
            <a:r>
              <a:rPr lang="en-US" dirty="0" smtClean="0"/>
              <a:t>This </a:t>
            </a:r>
            <a:r>
              <a:rPr lang="en-US" dirty="0"/>
              <a:t>example creates a map of integer keys and string values. It adds two entries, checks for the existence of the first key, retrieves the value for the second entry, and finally gets the set of all keys. </a:t>
            </a:r>
            <a:endParaRPr lang="en-US" dirty="0" smtClean="0"/>
          </a:p>
          <a:p>
            <a:pPr lvl="1">
              <a:buFont typeface="Wingdings" panose="05000000000000000000" pitchFamily="2" charset="2"/>
              <a:buChar char="v"/>
            </a:pPr>
            <a:r>
              <a:rPr lang="en-US" dirty="0" smtClean="0"/>
              <a:t>Map </a:t>
            </a:r>
            <a:r>
              <a:rPr lang="en-US" dirty="0"/>
              <a:t>m = new Map(); // Define a new map </a:t>
            </a:r>
            <a:endParaRPr lang="en-US" dirty="0" smtClean="0"/>
          </a:p>
          <a:p>
            <a:pPr lvl="1">
              <a:buFont typeface="Wingdings" panose="05000000000000000000" pitchFamily="2" charset="2"/>
              <a:buChar char="v"/>
            </a:pPr>
            <a:r>
              <a:rPr lang="en-US" dirty="0" err="1" smtClean="0"/>
              <a:t>m.put</a:t>
            </a:r>
            <a:r>
              <a:rPr lang="en-US" dirty="0" smtClean="0"/>
              <a:t>(1</a:t>
            </a:r>
            <a:r>
              <a:rPr lang="en-US" dirty="0"/>
              <a:t>, 'First entry'); // Insert a new key-value pair in the map </a:t>
            </a:r>
            <a:endParaRPr lang="en-US" dirty="0" smtClean="0"/>
          </a:p>
          <a:p>
            <a:pPr lvl="1">
              <a:buFont typeface="Wingdings" panose="05000000000000000000" pitchFamily="2" charset="2"/>
              <a:buChar char="v"/>
            </a:pPr>
            <a:r>
              <a:rPr lang="en-US" dirty="0" err="1" smtClean="0"/>
              <a:t>m.put</a:t>
            </a:r>
            <a:r>
              <a:rPr lang="en-US" dirty="0" smtClean="0"/>
              <a:t>(2</a:t>
            </a:r>
            <a:r>
              <a:rPr lang="en-US" dirty="0"/>
              <a:t>, 'Second entry'); // Insert a new key-value pair in the </a:t>
            </a:r>
            <a:r>
              <a:rPr lang="en-US" dirty="0" smtClean="0"/>
              <a:t>map</a:t>
            </a:r>
          </a:p>
          <a:p>
            <a:pPr lvl="1">
              <a:buFont typeface="Wingdings" panose="05000000000000000000" pitchFamily="2" charset="2"/>
              <a:buChar char="v"/>
            </a:pPr>
            <a:r>
              <a:rPr lang="en-US" dirty="0" err="1" smtClean="0"/>
              <a:t>System.assert</a:t>
            </a:r>
            <a:r>
              <a:rPr lang="en-US" dirty="0" smtClean="0"/>
              <a:t>(</a:t>
            </a:r>
            <a:r>
              <a:rPr lang="en-US" dirty="0" err="1" smtClean="0"/>
              <a:t>m.containsKey</a:t>
            </a:r>
            <a:r>
              <a:rPr lang="en-US" dirty="0" smtClean="0"/>
              <a:t>(1</a:t>
            </a:r>
            <a:r>
              <a:rPr lang="en-US" dirty="0"/>
              <a:t>)); // Assert that the map contains a key </a:t>
            </a:r>
            <a:endParaRPr lang="en-US" dirty="0" smtClean="0"/>
          </a:p>
          <a:p>
            <a:pPr lvl="1">
              <a:buFont typeface="Wingdings" panose="05000000000000000000" pitchFamily="2" charset="2"/>
              <a:buChar char="v"/>
            </a:pPr>
            <a:r>
              <a:rPr lang="en-US" dirty="0" smtClean="0"/>
              <a:t>String </a:t>
            </a:r>
            <a:r>
              <a:rPr lang="en-US" dirty="0"/>
              <a:t>value = </a:t>
            </a:r>
            <a:r>
              <a:rPr lang="en-US" dirty="0" err="1"/>
              <a:t>m.get</a:t>
            </a:r>
            <a:r>
              <a:rPr lang="en-US" dirty="0"/>
              <a:t>(2); // Retrieve a value, given a particular </a:t>
            </a:r>
            <a:r>
              <a:rPr lang="en-US" dirty="0" smtClean="0"/>
              <a:t>key</a:t>
            </a:r>
          </a:p>
          <a:p>
            <a:pPr lvl="1">
              <a:buFont typeface="Wingdings" panose="05000000000000000000" pitchFamily="2" charset="2"/>
              <a:buChar char="v"/>
            </a:pPr>
            <a:r>
              <a:rPr lang="en-US" dirty="0" smtClean="0"/>
              <a:t> </a:t>
            </a:r>
            <a:r>
              <a:rPr lang="en-US" dirty="0" err="1"/>
              <a:t>System.assertEquals</a:t>
            </a:r>
            <a:r>
              <a:rPr lang="en-US" dirty="0"/>
              <a:t>('Second entry', value); </a:t>
            </a:r>
            <a:endParaRPr lang="en-US" dirty="0" smtClean="0"/>
          </a:p>
          <a:p>
            <a:pPr lvl="1">
              <a:buFont typeface="Wingdings" panose="05000000000000000000" pitchFamily="2" charset="2"/>
              <a:buChar char="v"/>
            </a:pPr>
            <a:r>
              <a:rPr lang="en-US" dirty="0" smtClean="0"/>
              <a:t>Set </a:t>
            </a:r>
            <a:r>
              <a:rPr lang="en-US" dirty="0"/>
              <a:t>s = </a:t>
            </a:r>
            <a:r>
              <a:rPr lang="en-US" dirty="0" err="1"/>
              <a:t>m.keySet</a:t>
            </a:r>
            <a:r>
              <a:rPr lang="en-US" dirty="0"/>
              <a:t>(); // Return a set that contains all of the keys in the </a:t>
            </a:r>
          </a:p>
        </p:txBody>
      </p:sp>
    </p:spTree>
    <p:extLst>
      <p:ext uri="{BB962C8B-B14F-4D97-AF65-F5344CB8AC3E}">
        <p14:creationId xmlns:p14="http://schemas.microsoft.com/office/powerpoint/2010/main" val="2371292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01683"/>
          </a:xfrm>
        </p:spPr>
        <p:txBody>
          <a:bodyPr>
            <a:normAutofit fontScale="90000"/>
          </a:bodyPr>
          <a:lstStyle/>
          <a:p>
            <a:r>
              <a:rPr lang="en-US" dirty="0"/>
              <a:t>Control Flow Statements</a:t>
            </a:r>
            <a:br>
              <a:rPr lang="en-US" dirty="0"/>
            </a:br>
            <a:endParaRPr lang="en-US" dirty="0"/>
          </a:p>
        </p:txBody>
      </p:sp>
      <p:sp>
        <p:nvSpPr>
          <p:cNvPr id="3" name="Content Placeholder 2"/>
          <p:cNvSpPr>
            <a:spLocks noGrp="1"/>
          </p:cNvSpPr>
          <p:nvPr>
            <p:ph sz="half" idx="1"/>
          </p:nvPr>
        </p:nvSpPr>
        <p:spPr>
          <a:xfrm>
            <a:off x="308758" y="688770"/>
            <a:ext cx="10141528" cy="6008914"/>
          </a:xfrm>
        </p:spPr>
        <p:txBody>
          <a:bodyPr>
            <a:normAutofit/>
          </a:bodyPr>
          <a:lstStyle/>
          <a:p>
            <a:r>
              <a:rPr lang="en-US" dirty="0" smtClean="0"/>
              <a:t>With </a:t>
            </a:r>
            <a:r>
              <a:rPr lang="en-US" dirty="0"/>
              <a:t>control flow statements, you can cause Apex code to execute based on a certain condition or you can have a block of code execute repeatedly. </a:t>
            </a:r>
            <a:endParaRPr lang="en-US" dirty="0" smtClean="0"/>
          </a:p>
          <a:p>
            <a:endParaRPr lang="en-US" dirty="0" smtClean="0"/>
          </a:p>
          <a:p>
            <a:r>
              <a:rPr lang="en-US" dirty="0"/>
              <a:t>Conditional (If-Else) </a:t>
            </a:r>
            <a:r>
              <a:rPr lang="en-US" dirty="0" smtClean="0"/>
              <a:t>Statements:</a:t>
            </a:r>
          </a:p>
          <a:p>
            <a:pPr lvl="1"/>
            <a:r>
              <a:rPr lang="en-US" dirty="0"/>
              <a:t>The conditional statement in Apex works similarly to Java: </a:t>
            </a:r>
            <a:endParaRPr lang="en-US" dirty="0" smtClean="0"/>
          </a:p>
          <a:p>
            <a:pPr lvl="1"/>
            <a:r>
              <a:rPr lang="en-US" dirty="0" smtClean="0"/>
              <a:t>if </a:t>
            </a:r>
            <a:r>
              <a:rPr lang="en-US" dirty="0"/>
              <a:t>([</a:t>
            </a:r>
            <a:r>
              <a:rPr lang="en-US" dirty="0" err="1"/>
              <a:t>Boolean_condition</a:t>
            </a:r>
            <a:r>
              <a:rPr lang="en-US" dirty="0"/>
              <a:t>]) </a:t>
            </a:r>
            <a:endParaRPr lang="en-US" dirty="0" smtClean="0"/>
          </a:p>
          <a:p>
            <a:pPr lvl="2"/>
            <a:r>
              <a:rPr lang="en-US" dirty="0" smtClean="0"/>
              <a:t>// </a:t>
            </a:r>
            <a:r>
              <a:rPr lang="en-US" dirty="0"/>
              <a:t>Statement 1 </a:t>
            </a:r>
          </a:p>
          <a:p>
            <a:pPr lvl="2"/>
            <a:r>
              <a:rPr lang="en-US" dirty="0" smtClean="0"/>
              <a:t>else </a:t>
            </a:r>
            <a:r>
              <a:rPr lang="en-US" dirty="0"/>
              <a:t>// Statement </a:t>
            </a:r>
            <a:r>
              <a:rPr lang="en-US" dirty="0" smtClean="0"/>
              <a:t>2</a:t>
            </a:r>
          </a:p>
          <a:p>
            <a:pPr lvl="2"/>
            <a:endParaRPr lang="en-US" dirty="0" smtClean="0"/>
          </a:p>
          <a:p>
            <a:r>
              <a:rPr lang="en-US" dirty="0" smtClean="0"/>
              <a:t>Loops:</a:t>
            </a:r>
          </a:p>
          <a:p>
            <a:pPr lvl="1"/>
            <a:r>
              <a:rPr lang="en-US" dirty="0" smtClean="0"/>
              <a:t>Apex </a:t>
            </a:r>
            <a:r>
              <a:rPr lang="en-US" dirty="0"/>
              <a:t>supports the following five types of procedural loops: </a:t>
            </a:r>
            <a:endParaRPr lang="en-US" dirty="0" smtClean="0"/>
          </a:p>
          <a:p>
            <a:pPr lvl="1"/>
            <a:r>
              <a:rPr lang="en-US" dirty="0" smtClean="0"/>
              <a:t>do </a:t>
            </a:r>
            <a:r>
              <a:rPr lang="en-US" dirty="0"/>
              <a:t>{statement} while (</a:t>
            </a:r>
            <a:r>
              <a:rPr lang="en-US" dirty="0" err="1"/>
              <a:t>Boolean_condition</a:t>
            </a:r>
            <a:r>
              <a:rPr lang="en-US" dirty="0"/>
              <a:t>); </a:t>
            </a:r>
            <a:endParaRPr lang="en-US" dirty="0" smtClean="0"/>
          </a:p>
          <a:p>
            <a:pPr lvl="1"/>
            <a:r>
              <a:rPr lang="en-US" dirty="0" smtClean="0"/>
              <a:t>while </a:t>
            </a:r>
            <a:r>
              <a:rPr lang="en-US" dirty="0"/>
              <a:t>(</a:t>
            </a:r>
            <a:r>
              <a:rPr lang="en-US" dirty="0" err="1"/>
              <a:t>Boolean_condition</a:t>
            </a:r>
            <a:r>
              <a:rPr lang="en-US" dirty="0"/>
              <a:t>) statement; </a:t>
            </a:r>
            <a:endParaRPr lang="en-US" dirty="0" smtClean="0"/>
          </a:p>
          <a:p>
            <a:pPr lvl="1"/>
            <a:r>
              <a:rPr lang="en-US" dirty="0" smtClean="0"/>
              <a:t>for </a:t>
            </a:r>
            <a:r>
              <a:rPr lang="en-US" dirty="0"/>
              <a:t>(initialization; </a:t>
            </a:r>
            <a:r>
              <a:rPr lang="en-US" dirty="0" err="1"/>
              <a:t>Boolean_exit_condition</a:t>
            </a:r>
            <a:r>
              <a:rPr lang="en-US" dirty="0"/>
              <a:t>; increment) statement; </a:t>
            </a:r>
            <a:endParaRPr lang="en-US" dirty="0" smtClean="0"/>
          </a:p>
          <a:p>
            <a:pPr lvl="1"/>
            <a:r>
              <a:rPr lang="en-US" dirty="0" smtClean="0"/>
              <a:t>for </a:t>
            </a:r>
            <a:r>
              <a:rPr lang="en-US" dirty="0"/>
              <a:t>(variable : </a:t>
            </a:r>
            <a:r>
              <a:rPr lang="en-US" dirty="0" err="1"/>
              <a:t>array_or_set</a:t>
            </a:r>
            <a:r>
              <a:rPr lang="en-US" dirty="0"/>
              <a:t>) statement; </a:t>
            </a:r>
            <a:endParaRPr lang="en-US" dirty="0" smtClean="0"/>
          </a:p>
          <a:p>
            <a:pPr lvl="1"/>
            <a:r>
              <a:rPr lang="en-US" dirty="0" smtClean="0"/>
              <a:t>for </a:t>
            </a:r>
            <a:r>
              <a:rPr lang="en-US" dirty="0"/>
              <a:t>(variable : [</a:t>
            </a:r>
            <a:r>
              <a:rPr lang="en-US" dirty="0" err="1"/>
              <a:t>inline_soql_query</a:t>
            </a:r>
            <a:r>
              <a:rPr lang="en-US" dirty="0"/>
              <a:t>]) statement; </a:t>
            </a:r>
            <a:endParaRPr lang="en-US" dirty="0" smtClean="0"/>
          </a:p>
        </p:txBody>
      </p:sp>
    </p:spTree>
    <p:extLst>
      <p:ext uri="{BB962C8B-B14F-4D97-AF65-F5344CB8AC3E}">
        <p14:creationId xmlns:p14="http://schemas.microsoft.com/office/powerpoint/2010/main" val="60510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01683"/>
          </a:xfrm>
        </p:spPr>
        <p:txBody>
          <a:bodyPr>
            <a:normAutofit fontScale="90000"/>
          </a:bodyPr>
          <a:lstStyle/>
          <a:p>
            <a:r>
              <a:rPr lang="en-US" dirty="0"/>
              <a:t>Control Flow Statements</a:t>
            </a:r>
            <a:br>
              <a:rPr lang="en-US" dirty="0"/>
            </a:br>
            <a:endParaRPr lang="en-US" dirty="0"/>
          </a:p>
        </p:txBody>
      </p:sp>
      <p:sp>
        <p:nvSpPr>
          <p:cNvPr id="3" name="Content Placeholder 2"/>
          <p:cNvSpPr>
            <a:spLocks noGrp="1"/>
          </p:cNvSpPr>
          <p:nvPr>
            <p:ph sz="half" idx="1"/>
          </p:nvPr>
        </p:nvSpPr>
        <p:spPr>
          <a:xfrm>
            <a:off x="296883" y="831273"/>
            <a:ext cx="10117777" cy="5866410"/>
          </a:xfrm>
        </p:spPr>
        <p:txBody>
          <a:bodyPr>
            <a:normAutofit/>
          </a:bodyPr>
          <a:lstStyle/>
          <a:p>
            <a:r>
              <a:rPr lang="en-US" dirty="0"/>
              <a:t>All loops allow for loop control structures: </a:t>
            </a:r>
          </a:p>
          <a:p>
            <a:pPr lvl="1"/>
            <a:r>
              <a:rPr lang="en-US" dirty="0"/>
              <a:t>break; exits the entire loop </a:t>
            </a:r>
          </a:p>
          <a:p>
            <a:pPr lvl="1"/>
            <a:r>
              <a:rPr lang="en-US" dirty="0"/>
              <a:t>continue; skips to the next iteration of the loop</a:t>
            </a:r>
          </a:p>
          <a:p>
            <a:endParaRPr lang="en-US" dirty="0" smtClean="0"/>
          </a:p>
          <a:p>
            <a:r>
              <a:rPr lang="en-US" dirty="0" smtClean="0"/>
              <a:t>Do-While Loops:</a:t>
            </a:r>
          </a:p>
          <a:p>
            <a:pPr lvl="1"/>
            <a:r>
              <a:rPr lang="en-US" dirty="0" smtClean="0"/>
              <a:t>The </a:t>
            </a:r>
            <a:r>
              <a:rPr lang="en-US" dirty="0"/>
              <a:t>Apex do-while loop repeatedly executes a block of code as long as a particular Boolean condition remains true. Its syntax is: </a:t>
            </a:r>
            <a:endParaRPr lang="en-US" dirty="0" smtClean="0"/>
          </a:p>
          <a:p>
            <a:pPr lvl="1"/>
            <a:r>
              <a:rPr lang="en-US" dirty="0" smtClean="0"/>
              <a:t>do </a:t>
            </a:r>
            <a:r>
              <a:rPr lang="en-US" dirty="0"/>
              <a:t>{ </a:t>
            </a:r>
            <a:r>
              <a:rPr lang="en-US" dirty="0" err="1"/>
              <a:t>code_block</a:t>
            </a:r>
            <a:r>
              <a:rPr lang="en-US" dirty="0"/>
              <a:t> } while (condition</a:t>
            </a:r>
            <a:r>
              <a:rPr lang="en-US" dirty="0" smtClean="0"/>
              <a:t>);</a:t>
            </a:r>
          </a:p>
          <a:p>
            <a:pPr marL="457200" lvl="1" indent="0">
              <a:buNone/>
            </a:pPr>
            <a:endParaRPr lang="en-US" dirty="0" smtClean="0"/>
          </a:p>
          <a:p>
            <a:r>
              <a:rPr lang="en-US" dirty="0"/>
              <a:t>While </a:t>
            </a:r>
            <a:r>
              <a:rPr lang="en-US" dirty="0" smtClean="0"/>
              <a:t>Loops:</a:t>
            </a:r>
          </a:p>
          <a:p>
            <a:pPr lvl="1"/>
            <a:r>
              <a:rPr lang="en-US" dirty="0" smtClean="0"/>
              <a:t>The </a:t>
            </a:r>
            <a:r>
              <a:rPr lang="en-US" dirty="0"/>
              <a:t>Apex while loop repeatedly executes a block of code as long as a particular Boolean condition remains true. </a:t>
            </a:r>
            <a:endParaRPr lang="en-US" dirty="0" smtClean="0"/>
          </a:p>
          <a:p>
            <a:pPr lvl="1"/>
            <a:r>
              <a:rPr lang="en-US" dirty="0" smtClean="0"/>
              <a:t>Its </a:t>
            </a:r>
            <a:r>
              <a:rPr lang="en-US" dirty="0"/>
              <a:t>syntax is: while (condition) { </a:t>
            </a:r>
            <a:r>
              <a:rPr lang="en-US" dirty="0" err="1"/>
              <a:t>code_block</a:t>
            </a:r>
            <a:r>
              <a:rPr lang="en-US" dirty="0"/>
              <a:t> } </a:t>
            </a:r>
            <a:endParaRPr lang="en-US" dirty="0" smtClean="0"/>
          </a:p>
        </p:txBody>
      </p:sp>
    </p:spTree>
    <p:extLst>
      <p:ext uri="{BB962C8B-B14F-4D97-AF65-F5344CB8AC3E}">
        <p14:creationId xmlns:p14="http://schemas.microsoft.com/office/powerpoint/2010/main" val="240587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58" y="783771"/>
            <a:ext cx="10094026" cy="5472567"/>
          </a:xfrm>
        </p:spPr>
        <p:txBody>
          <a:bodyPr/>
          <a:lstStyle/>
          <a:p>
            <a:r>
              <a:rPr lang="en-US" dirty="0"/>
              <a:t>For Loops:</a:t>
            </a:r>
          </a:p>
          <a:p>
            <a:pPr lvl="1"/>
            <a:r>
              <a:rPr lang="en-US" dirty="0"/>
              <a:t>Apex supports three variations of the for loop: </a:t>
            </a:r>
          </a:p>
          <a:p>
            <a:pPr lvl="1"/>
            <a:r>
              <a:rPr lang="en-US" dirty="0"/>
              <a:t>The traditional for loop: </a:t>
            </a:r>
          </a:p>
          <a:p>
            <a:pPr marL="1200150" lvl="2" indent="-342900">
              <a:buFont typeface="Wingdings" panose="05000000000000000000" pitchFamily="2" charset="2"/>
              <a:buChar char="v"/>
            </a:pPr>
            <a:r>
              <a:rPr lang="en-US" dirty="0"/>
              <a:t>for (</a:t>
            </a:r>
            <a:r>
              <a:rPr lang="en-US" dirty="0" err="1"/>
              <a:t>init_stmt</a:t>
            </a:r>
            <a:r>
              <a:rPr lang="en-US" dirty="0"/>
              <a:t>; </a:t>
            </a:r>
            <a:r>
              <a:rPr lang="en-US" dirty="0" err="1"/>
              <a:t>exit_condition</a:t>
            </a:r>
            <a:r>
              <a:rPr lang="en-US" dirty="0"/>
              <a:t>; </a:t>
            </a:r>
            <a:r>
              <a:rPr lang="en-US" dirty="0" err="1"/>
              <a:t>increment_stmt</a:t>
            </a:r>
            <a:r>
              <a:rPr lang="en-US" dirty="0"/>
              <a:t>) { </a:t>
            </a:r>
            <a:r>
              <a:rPr lang="en-US" dirty="0" err="1"/>
              <a:t>code_block</a:t>
            </a:r>
            <a:r>
              <a:rPr lang="en-US" dirty="0"/>
              <a:t> } </a:t>
            </a:r>
          </a:p>
          <a:p>
            <a:pPr marL="1200150" lvl="2" indent="-342900">
              <a:buFont typeface="Wingdings" panose="05000000000000000000" pitchFamily="2" charset="2"/>
              <a:buChar char="v"/>
            </a:pPr>
            <a:r>
              <a:rPr lang="en-US" dirty="0"/>
              <a:t>Traditional For Loops The traditional for loop in Apex corresponds to the traditional syntax used in Java and other languages. </a:t>
            </a:r>
          </a:p>
          <a:p>
            <a:pPr lvl="1"/>
            <a:r>
              <a:rPr lang="en-US" dirty="0"/>
              <a:t>List or Set Iteration for Loops: </a:t>
            </a:r>
          </a:p>
          <a:p>
            <a:pPr lvl="2">
              <a:buFont typeface="Wingdings" panose="05000000000000000000" pitchFamily="2" charset="2"/>
              <a:buChar char="v"/>
            </a:pPr>
            <a:r>
              <a:rPr lang="en-US" dirty="0"/>
              <a:t>The list or set iteration for loop iterates over all the elements in a list or set. </a:t>
            </a:r>
          </a:p>
          <a:p>
            <a:pPr lvl="2">
              <a:buFont typeface="Wingdings" panose="05000000000000000000" pitchFamily="2" charset="2"/>
              <a:buChar char="v"/>
            </a:pPr>
            <a:r>
              <a:rPr lang="en-US" dirty="0"/>
              <a:t>Its syntax is: for (variable : </a:t>
            </a:r>
            <a:r>
              <a:rPr lang="en-US" dirty="0" err="1"/>
              <a:t>list_or_set</a:t>
            </a:r>
            <a:r>
              <a:rPr lang="en-US" dirty="0"/>
              <a:t>) { </a:t>
            </a:r>
            <a:r>
              <a:rPr lang="en-US" dirty="0" err="1"/>
              <a:t>code_block</a:t>
            </a:r>
            <a:r>
              <a:rPr lang="en-US" dirty="0"/>
              <a:t> } </a:t>
            </a:r>
          </a:p>
          <a:p>
            <a:pPr lvl="1"/>
            <a:r>
              <a:rPr lang="en-US" dirty="0" smtClean="0"/>
              <a:t>The </a:t>
            </a:r>
            <a:r>
              <a:rPr lang="en-US" dirty="0"/>
              <a:t>SOQL for loop: </a:t>
            </a:r>
            <a:endParaRPr lang="en-US" dirty="0" smtClean="0"/>
          </a:p>
          <a:p>
            <a:pPr lvl="2">
              <a:buFont typeface="Wingdings" panose="05000000000000000000" pitchFamily="2" charset="2"/>
              <a:buChar char="v"/>
            </a:pPr>
            <a:r>
              <a:rPr lang="en-US" dirty="0"/>
              <a:t>for (variable : [</a:t>
            </a:r>
            <a:r>
              <a:rPr lang="en-US" dirty="0" err="1"/>
              <a:t>soql_query</a:t>
            </a:r>
            <a:r>
              <a:rPr lang="en-US" dirty="0"/>
              <a:t>]) { </a:t>
            </a:r>
            <a:r>
              <a:rPr lang="en-US" dirty="0" err="1"/>
              <a:t>code_block</a:t>
            </a:r>
            <a:r>
              <a:rPr lang="en-US" dirty="0"/>
              <a:t> } </a:t>
            </a:r>
            <a:endParaRPr lang="en-US" dirty="0" smtClean="0"/>
          </a:p>
          <a:p>
            <a:pPr lvl="2">
              <a:buFont typeface="Wingdings" panose="05000000000000000000" pitchFamily="2" charset="2"/>
              <a:buChar char="v"/>
            </a:pPr>
            <a:r>
              <a:rPr lang="en-US" dirty="0"/>
              <a:t>for (</a:t>
            </a:r>
            <a:r>
              <a:rPr lang="en-US" dirty="0" err="1"/>
              <a:t>variable_list</a:t>
            </a:r>
            <a:r>
              <a:rPr lang="en-US" dirty="0"/>
              <a:t> : [</a:t>
            </a:r>
            <a:r>
              <a:rPr lang="en-US" dirty="0" err="1"/>
              <a:t>soql_query</a:t>
            </a:r>
            <a:r>
              <a:rPr lang="en-US" dirty="0"/>
              <a:t>]) { </a:t>
            </a:r>
            <a:r>
              <a:rPr lang="en-US" dirty="0" err="1"/>
              <a:t>code_block</a:t>
            </a:r>
            <a:r>
              <a:rPr lang="en-US" dirty="0"/>
              <a:t> } </a:t>
            </a:r>
          </a:p>
        </p:txBody>
      </p:sp>
      <p:sp>
        <p:nvSpPr>
          <p:cNvPr id="5" name="Title 1"/>
          <p:cNvSpPr>
            <a:spLocks noGrp="1"/>
          </p:cNvSpPr>
          <p:nvPr>
            <p:ph type="title"/>
          </p:nvPr>
        </p:nvSpPr>
        <p:spPr>
          <a:xfrm>
            <a:off x="0" y="1"/>
            <a:ext cx="9404723" cy="558140"/>
          </a:xfrm>
        </p:spPr>
        <p:txBody>
          <a:bodyPr>
            <a:normAutofit fontScale="90000"/>
          </a:bodyPr>
          <a:lstStyle/>
          <a:p>
            <a:r>
              <a:rPr lang="en-US" dirty="0"/>
              <a:t>Control Flow Statements</a:t>
            </a:r>
            <a:br>
              <a:rPr lang="en-US" dirty="0"/>
            </a:br>
            <a:endParaRPr lang="en-US" dirty="0"/>
          </a:p>
        </p:txBody>
      </p:sp>
    </p:spTree>
    <p:extLst>
      <p:ext uri="{BB962C8B-B14F-4D97-AF65-F5344CB8AC3E}">
        <p14:creationId xmlns:p14="http://schemas.microsoft.com/office/powerpoint/2010/main" val="359190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937" y="2342865"/>
            <a:ext cx="8596668" cy="1320800"/>
          </a:xfrm>
        </p:spPr>
        <p:txBody>
          <a:bodyPr>
            <a:normAutofit/>
          </a:bodyPr>
          <a:lstStyle/>
          <a:p>
            <a:pPr algn="ctr"/>
            <a:r>
              <a:rPr lang="en-US" sz="5400" dirty="0" smtClean="0"/>
              <a:t>Thank-you!..</a:t>
            </a:r>
            <a:endParaRPr lang="en-US" sz="5400" dirty="0"/>
          </a:p>
        </p:txBody>
      </p:sp>
    </p:spTree>
    <p:extLst>
      <p:ext uri="{BB962C8B-B14F-4D97-AF65-F5344CB8AC3E}">
        <p14:creationId xmlns:p14="http://schemas.microsoft.com/office/powerpoint/2010/main" val="166539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70" cy="647700"/>
          </a:xfrm>
        </p:spPr>
        <p:txBody>
          <a:bodyPr/>
          <a:lstStyle/>
          <a:p>
            <a:r>
              <a:rPr lang="en-US" dirty="0" smtClean="0"/>
              <a:t>Agenda</a:t>
            </a:r>
            <a:endParaRPr lang="en-US" dirty="0"/>
          </a:p>
        </p:txBody>
      </p:sp>
      <p:sp>
        <p:nvSpPr>
          <p:cNvPr id="3" name="Content Placeholder 2"/>
          <p:cNvSpPr>
            <a:spLocks noGrp="1"/>
          </p:cNvSpPr>
          <p:nvPr>
            <p:ph sz="half" idx="1"/>
          </p:nvPr>
        </p:nvSpPr>
        <p:spPr>
          <a:xfrm>
            <a:off x="677334" y="1348740"/>
            <a:ext cx="4184035" cy="4692621"/>
          </a:xfrm>
        </p:spPr>
        <p:txBody>
          <a:bodyPr>
            <a:normAutofit/>
          </a:bodyPr>
          <a:lstStyle/>
          <a:p>
            <a:r>
              <a:rPr lang="en-US" dirty="0"/>
              <a:t>Data </a:t>
            </a:r>
            <a:r>
              <a:rPr lang="en-US" dirty="0" smtClean="0"/>
              <a:t>Types</a:t>
            </a:r>
          </a:p>
          <a:p>
            <a:r>
              <a:rPr lang="en-US" dirty="0"/>
              <a:t>Primitive Data </a:t>
            </a:r>
            <a:r>
              <a:rPr lang="en-US" dirty="0" smtClean="0"/>
              <a:t>Types</a:t>
            </a:r>
          </a:p>
          <a:p>
            <a:r>
              <a:rPr lang="en-US" dirty="0"/>
              <a:t>Changing the data </a:t>
            </a:r>
            <a:r>
              <a:rPr lang="en-US" dirty="0" smtClean="0"/>
              <a:t>type</a:t>
            </a:r>
          </a:p>
          <a:p>
            <a:r>
              <a:rPr lang="en-US" dirty="0"/>
              <a:t>Additional Restrictions </a:t>
            </a:r>
            <a:endParaRPr lang="en-US" dirty="0" smtClean="0"/>
          </a:p>
          <a:p>
            <a:r>
              <a:rPr lang="en-US" dirty="0"/>
              <a:t>Collections </a:t>
            </a:r>
            <a:endParaRPr lang="en-US" dirty="0" smtClean="0"/>
          </a:p>
          <a:p>
            <a:r>
              <a:rPr lang="en-US" dirty="0"/>
              <a:t>Control Flow Statements</a:t>
            </a:r>
            <a:endParaRPr lang="en-US" b="1" dirty="0"/>
          </a:p>
        </p:txBody>
      </p:sp>
    </p:spTree>
    <p:extLst>
      <p:ext uri="{BB962C8B-B14F-4D97-AF65-F5344CB8AC3E}">
        <p14:creationId xmlns:p14="http://schemas.microsoft.com/office/powerpoint/2010/main" val="197619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79" y="229590"/>
            <a:ext cx="8596668" cy="376052"/>
          </a:xfrm>
        </p:spPr>
        <p:txBody>
          <a:bodyPr>
            <a:normAutofit fontScale="90000"/>
          </a:bodyPr>
          <a:lstStyle/>
          <a:p>
            <a:r>
              <a:rPr lang="en-US" dirty="0"/>
              <a:t>Data Types</a:t>
            </a:r>
          </a:p>
        </p:txBody>
      </p:sp>
      <p:sp>
        <p:nvSpPr>
          <p:cNvPr id="3" name="Content Placeholder 2"/>
          <p:cNvSpPr>
            <a:spLocks noGrp="1"/>
          </p:cNvSpPr>
          <p:nvPr>
            <p:ph sz="half" idx="1"/>
          </p:nvPr>
        </p:nvSpPr>
        <p:spPr>
          <a:xfrm>
            <a:off x="677333" y="1068779"/>
            <a:ext cx="9749201" cy="4972582"/>
          </a:xfrm>
        </p:spPr>
        <p:txBody>
          <a:bodyPr>
            <a:normAutofit/>
          </a:bodyPr>
          <a:lstStyle/>
          <a:p>
            <a:pPr algn="just"/>
            <a:r>
              <a:rPr lang="en-US" dirty="0"/>
              <a:t>In Apex, all variables and expressions have a data type that is one of the following: </a:t>
            </a:r>
            <a:endParaRPr lang="en-US" dirty="0" smtClean="0"/>
          </a:p>
          <a:p>
            <a:pPr algn="just"/>
            <a:r>
              <a:rPr lang="en-US" dirty="0" smtClean="0"/>
              <a:t>Primitive data type : Integer</a:t>
            </a:r>
            <a:r>
              <a:rPr lang="en-US" dirty="0"/>
              <a:t>, Double, Long, Date, </a:t>
            </a:r>
            <a:r>
              <a:rPr lang="en-US" dirty="0" err="1"/>
              <a:t>Datetime</a:t>
            </a:r>
            <a:r>
              <a:rPr lang="en-US" dirty="0"/>
              <a:t>, String, ID, or Boolean </a:t>
            </a:r>
            <a:r>
              <a:rPr lang="en-US" dirty="0" err="1" smtClean="0"/>
              <a:t>etc</a:t>
            </a:r>
            <a:endParaRPr lang="en-US" dirty="0" smtClean="0"/>
          </a:p>
          <a:p>
            <a:pPr algn="just"/>
            <a:r>
              <a:rPr lang="en-US" dirty="0" err="1" smtClean="0"/>
              <a:t>sObject</a:t>
            </a:r>
            <a:r>
              <a:rPr lang="en-US" dirty="0" smtClean="0"/>
              <a:t> : a generic </a:t>
            </a:r>
            <a:r>
              <a:rPr lang="en-US" dirty="0" err="1"/>
              <a:t>sObject</a:t>
            </a:r>
            <a:r>
              <a:rPr lang="en-US" dirty="0"/>
              <a:t> or as a specific </a:t>
            </a:r>
            <a:r>
              <a:rPr lang="en-US" dirty="0" err="1"/>
              <a:t>sObject</a:t>
            </a:r>
            <a:r>
              <a:rPr lang="en-US" dirty="0"/>
              <a:t>, such as an Account, Contact, or </a:t>
            </a:r>
            <a:r>
              <a:rPr lang="en-US" dirty="0" err="1"/>
              <a:t>MyCustomObject</a:t>
            </a:r>
            <a:r>
              <a:rPr lang="en-US" dirty="0"/>
              <a:t>__c </a:t>
            </a:r>
            <a:endParaRPr lang="en-US" dirty="0" smtClean="0"/>
          </a:p>
          <a:p>
            <a:pPr algn="just"/>
            <a:r>
              <a:rPr lang="en-US" dirty="0" smtClean="0"/>
              <a:t>collection: </a:t>
            </a:r>
            <a:r>
              <a:rPr lang="en-US" dirty="0"/>
              <a:t>– </a:t>
            </a:r>
            <a:r>
              <a:rPr lang="en-US" dirty="0" smtClean="0"/>
              <a:t>list , Set and Map</a:t>
            </a:r>
          </a:p>
          <a:p>
            <a:pPr algn="just"/>
            <a:r>
              <a:rPr lang="en-US" dirty="0" err="1" smtClean="0"/>
              <a:t>Enum</a:t>
            </a:r>
            <a:r>
              <a:rPr lang="en-US" dirty="0" smtClean="0"/>
              <a:t>: A </a:t>
            </a:r>
            <a:r>
              <a:rPr lang="en-US" dirty="0"/>
              <a:t>typed list of </a:t>
            </a:r>
            <a:r>
              <a:rPr lang="en-US" dirty="0" smtClean="0"/>
              <a:t>values</a:t>
            </a:r>
          </a:p>
          <a:p>
            <a:pPr algn="just"/>
            <a:r>
              <a:rPr lang="en-US" dirty="0" smtClean="0"/>
              <a:t>Objects </a:t>
            </a:r>
            <a:r>
              <a:rPr lang="en-US" dirty="0"/>
              <a:t>created from user-defined Apex classes </a:t>
            </a:r>
            <a:endParaRPr lang="en-US" dirty="0" smtClean="0"/>
          </a:p>
          <a:p>
            <a:pPr algn="just"/>
            <a:r>
              <a:rPr lang="en-US" dirty="0" smtClean="0"/>
              <a:t>Objects </a:t>
            </a:r>
            <a:r>
              <a:rPr lang="en-US" dirty="0"/>
              <a:t>created from system supplied Apex classes </a:t>
            </a:r>
            <a:endParaRPr lang="en-US" dirty="0" smtClean="0"/>
          </a:p>
          <a:p>
            <a:pPr algn="just"/>
            <a:r>
              <a:rPr lang="en-US" dirty="0" smtClean="0"/>
              <a:t>Null </a:t>
            </a:r>
            <a:r>
              <a:rPr lang="en-US" dirty="0"/>
              <a:t>(for the null constant, which can be assigned to any variable) Methods can return values of any of the listed types, or return no value and be of type Void. </a:t>
            </a:r>
            <a:endParaRPr lang="en-US" dirty="0" smtClean="0"/>
          </a:p>
          <a:p>
            <a:pPr algn="just"/>
            <a:r>
              <a:rPr lang="en-US" dirty="0" smtClean="0"/>
              <a:t>Type </a:t>
            </a:r>
            <a:r>
              <a:rPr lang="en-US" dirty="0"/>
              <a:t>checking is strictly enforced at compile time</a:t>
            </a:r>
            <a:r>
              <a:rPr lang="en-US" dirty="0" smtClean="0"/>
              <a:t>. </a:t>
            </a:r>
            <a:endParaRPr lang="en-US" dirty="0"/>
          </a:p>
        </p:txBody>
      </p:sp>
    </p:spTree>
    <p:extLst>
      <p:ext uri="{BB962C8B-B14F-4D97-AF65-F5344CB8AC3E}">
        <p14:creationId xmlns:p14="http://schemas.microsoft.com/office/powerpoint/2010/main" val="208823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494805"/>
          </a:xfrm>
        </p:spPr>
        <p:txBody>
          <a:bodyPr/>
          <a:lstStyle/>
          <a:p>
            <a:r>
              <a:rPr lang="en-US" sz="4000" dirty="0"/>
              <a:t>Primitive Data Types</a:t>
            </a:r>
          </a:p>
        </p:txBody>
      </p:sp>
      <p:sp>
        <p:nvSpPr>
          <p:cNvPr id="3" name="Content Placeholder 2"/>
          <p:cNvSpPr>
            <a:spLocks noGrp="1"/>
          </p:cNvSpPr>
          <p:nvPr>
            <p:ph sz="half" idx="1"/>
          </p:nvPr>
        </p:nvSpPr>
        <p:spPr>
          <a:xfrm>
            <a:off x="475452" y="688770"/>
            <a:ext cx="9927331" cy="6008914"/>
          </a:xfrm>
        </p:spPr>
        <p:txBody>
          <a:bodyPr>
            <a:normAutofit fontScale="92500" lnSpcReduction="10000"/>
          </a:bodyPr>
          <a:lstStyle/>
          <a:p>
            <a:r>
              <a:rPr lang="en-US" b="1" dirty="0" smtClean="0"/>
              <a:t>Auto Number:</a:t>
            </a:r>
          </a:p>
          <a:p>
            <a:pPr lvl="1"/>
            <a:r>
              <a:rPr lang="en-US" dirty="0" smtClean="0"/>
              <a:t>Automatically </a:t>
            </a:r>
            <a:r>
              <a:rPr lang="en-US" dirty="0"/>
              <a:t>assigns a unique number to each record. The maximum length of any auto-number field is 30 characters, 20 of which are reserved for prefix or suffix text. 	</a:t>
            </a:r>
          </a:p>
          <a:p>
            <a:r>
              <a:rPr lang="en-US" b="1" dirty="0" smtClean="0"/>
              <a:t>Checkbox:</a:t>
            </a:r>
          </a:p>
          <a:p>
            <a:pPr lvl="1"/>
            <a:r>
              <a:rPr lang="en-US" dirty="0" smtClean="0"/>
              <a:t>Allows </a:t>
            </a:r>
            <a:r>
              <a:rPr lang="en-US" dirty="0"/>
              <a:t>users to check a box, indicating a true or false attribute of a record. When using a checkbox field for a report or list view filter, use “True” for checked values and “False” for unchecked values. The import wizards and the weekly export tool use “1” for checked values and “0” for unchecked values. 	</a:t>
            </a:r>
          </a:p>
          <a:p>
            <a:r>
              <a:rPr lang="en-US" b="1" dirty="0" smtClean="0"/>
              <a:t>Currency:</a:t>
            </a:r>
          </a:p>
          <a:p>
            <a:pPr lvl="1"/>
            <a:r>
              <a:rPr lang="en-US" dirty="0" smtClean="0"/>
              <a:t>Allows </a:t>
            </a:r>
            <a:r>
              <a:rPr lang="en-US" dirty="0"/>
              <a:t>users to enter a currency amount. The system automatically formats the field as a currency amount. This can be useful if you export data to Excel or another spreadsheet. </a:t>
            </a:r>
          </a:p>
          <a:p>
            <a:pPr lvl="1"/>
            <a:r>
              <a:rPr lang="en-US" dirty="0"/>
              <a:t>Salesforce uses the round half even tie-breaking rule for currency fields. For example, 23.5 becomes 24, 22.5 becomes 22, −22.5 becomes −22, and −23.5 becomes −24.Values lose precision after 15 decimal places. 	</a:t>
            </a:r>
          </a:p>
          <a:p>
            <a:r>
              <a:rPr lang="en-US" b="1" dirty="0" smtClean="0"/>
              <a:t>Date</a:t>
            </a:r>
            <a:r>
              <a:rPr lang="en-US" dirty="0" smtClean="0"/>
              <a:t>:</a:t>
            </a:r>
          </a:p>
          <a:p>
            <a:pPr lvl="1"/>
            <a:r>
              <a:rPr lang="en-US" dirty="0" smtClean="0"/>
              <a:t>Allows </a:t>
            </a:r>
            <a:r>
              <a:rPr lang="en-US" dirty="0"/>
              <a:t>users to enter a date or pick a date from a popup calendar. 	</a:t>
            </a:r>
          </a:p>
          <a:p>
            <a:r>
              <a:rPr lang="en-US" b="1" dirty="0" smtClean="0"/>
              <a:t>Date/Time:</a:t>
            </a:r>
          </a:p>
          <a:p>
            <a:pPr lvl="1"/>
            <a:r>
              <a:rPr lang="en-US" dirty="0" smtClean="0"/>
              <a:t>Allows </a:t>
            </a:r>
            <a:r>
              <a:rPr lang="en-US" dirty="0"/>
              <a:t>users to enter a date or pick a date from a popup calendar and enter a time of day. They can also add the current date and time by clicking the date and time link next to the field. The time of day includes AM or PM notation. 	</a:t>
            </a:r>
          </a:p>
          <a:p>
            <a:r>
              <a:rPr lang="en-US" dirty="0"/>
              <a:t>	</a:t>
            </a:r>
          </a:p>
          <a:p>
            <a:endParaRPr lang="en-US" dirty="0"/>
          </a:p>
        </p:txBody>
      </p:sp>
    </p:spTree>
    <p:extLst>
      <p:ext uri="{BB962C8B-B14F-4D97-AF65-F5344CB8AC3E}">
        <p14:creationId xmlns:p14="http://schemas.microsoft.com/office/powerpoint/2010/main" val="110756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37309"/>
          </a:xfrm>
        </p:spPr>
        <p:txBody>
          <a:bodyPr>
            <a:normAutofit fontScale="90000"/>
          </a:bodyPr>
          <a:lstStyle/>
          <a:p>
            <a:r>
              <a:rPr lang="en-US" dirty="0"/>
              <a:t>Primitive Data Types</a:t>
            </a:r>
          </a:p>
        </p:txBody>
      </p:sp>
      <p:sp>
        <p:nvSpPr>
          <p:cNvPr id="3" name="Content Placeholder 2"/>
          <p:cNvSpPr>
            <a:spLocks noGrp="1"/>
          </p:cNvSpPr>
          <p:nvPr>
            <p:ph sz="half" idx="1"/>
          </p:nvPr>
        </p:nvSpPr>
        <p:spPr>
          <a:xfrm>
            <a:off x="677334" y="637309"/>
            <a:ext cx="9725450" cy="6000997"/>
          </a:xfrm>
        </p:spPr>
        <p:txBody>
          <a:bodyPr>
            <a:normAutofit lnSpcReduction="10000"/>
          </a:bodyPr>
          <a:lstStyle/>
          <a:p>
            <a:r>
              <a:rPr lang="en-US" b="1" dirty="0"/>
              <a:t>Email:</a:t>
            </a:r>
          </a:p>
          <a:p>
            <a:pPr lvl="1"/>
            <a:r>
              <a:rPr lang="en-US" dirty="0"/>
              <a:t>Allows users to enter an email address, which is validated to ensure proper format.</a:t>
            </a:r>
            <a:endParaRPr lang="en-US" b="1" dirty="0" smtClean="0"/>
          </a:p>
          <a:p>
            <a:r>
              <a:rPr lang="en-US" b="1" dirty="0" smtClean="0"/>
              <a:t>Formula:</a:t>
            </a:r>
          </a:p>
          <a:p>
            <a:pPr lvl="1"/>
            <a:r>
              <a:rPr lang="en-US" dirty="0" smtClean="0"/>
              <a:t>Allows </a:t>
            </a:r>
            <a:r>
              <a:rPr lang="en-US" dirty="0"/>
              <a:t>users to automatically calculate values based on other values or fields such as merge fields. </a:t>
            </a:r>
          </a:p>
          <a:p>
            <a:pPr lvl="1"/>
            <a:r>
              <a:rPr lang="en-US" dirty="0"/>
              <a:t>Salesforce uses the round half up tie-breaking rule for numbers in formula fields.. </a:t>
            </a:r>
          </a:p>
          <a:p>
            <a:pPr lvl="1"/>
            <a:r>
              <a:rPr lang="en-US" dirty="0"/>
              <a:t>In Database.com, the Formula editor does not provide a </a:t>
            </a:r>
            <a:r>
              <a:rPr lang="en-US" b="1" dirty="0"/>
              <a:t>Check Syntax </a:t>
            </a:r>
            <a:r>
              <a:rPr lang="en-US" dirty="0"/>
              <a:t>button. Syntax checking occurs when the user attempts to save the formula. 	</a:t>
            </a:r>
          </a:p>
          <a:p>
            <a:r>
              <a:rPr lang="en-US" b="1" dirty="0" smtClean="0"/>
              <a:t>Geolocation:</a:t>
            </a:r>
          </a:p>
          <a:p>
            <a:pPr lvl="1"/>
            <a:r>
              <a:rPr lang="en-US" dirty="0" smtClean="0"/>
              <a:t>Allows </a:t>
            </a:r>
            <a:r>
              <a:rPr lang="en-US" dirty="0"/>
              <a:t>users to specify a location by its latitude and longitude. Geolocation is a compound field that counts toward the organization’s limits as three custom fields: one for latitude, one for longitude, and one for internal 	</a:t>
            </a:r>
          </a:p>
          <a:p>
            <a:r>
              <a:rPr lang="en-US" b="1" dirty="0"/>
              <a:t>Hierarchical </a:t>
            </a:r>
            <a:r>
              <a:rPr lang="en-US" b="1" dirty="0" smtClean="0"/>
              <a:t>Relationship</a:t>
            </a:r>
            <a:r>
              <a:rPr lang="en-US" dirty="0" smtClean="0"/>
              <a:t>:</a:t>
            </a:r>
          </a:p>
          <a:p>
            <a:pPr lvl="1"/>
            <a:r>
              <a:rPr lang="en-US" dirty="0" smtClean="0"/>
              <a:t>Creates </a:t>
            </a:r>
            <a:r>
              <a:rPr lang="en-US" dirty="0"/>
              <a:t>a hierarchical lookup relationship between users. Allows users to use a lookup field to associate one user with another that does not directly or indirectly refer to itself. 	</a:t>
            </a:r>
          </a:p>
          <a:p>
            <a:r>
              <a:rPr lang="en-US" b="1" dirty="0"/>
              <a:t>Lookup </a:t>
            </a:r>
            <a:r>
              <a:rPr lang="en-US" b="1" dirty="0" smtClean="0"/>
              <a:t>Relationship:</a:t>
            </a:r>
          </a:p>
          <a:p>
            <a:pPr lvl="1"/>
            <a:r>
              <a:rPr lang="en-US" dirty="0" smtClean="0"/>
              <a:t>Creates </a:t>
            </a:r>
            <a:r>
              <a:rPr lang="en-US" dirty="0"/>
              <a:t>a relationship between two records so you can associate them with each other. 	</a:t>
            </a:r>
          </a:p>
          <a:p>
            <a:endParaRPr lang="en-US" dirty="0" smtClean="0"/>
          </a:p>
          <a:p>
            <a:endParaRPr lang="en-US" dirty="0"/>
          </a:p>
        </p:txBody>
      </p:sp>
    </p:spTree>
    <p:extLst>
      <p:ext uri="{BB962C8B-B14F-4D97-AF65-F5344CB8AC3E}">
        <p14:creationId xmlns:p14="http://schemas.microsoft.com/office/powerpoint/2010/main" val="171771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01683"/>
          </a:xfrm>
        </p:spPr>
        <p:txBody>
          <a:bodyPr>
            <a:normAutofit fontScale="90000"/>
          </a:bodyPr>
          <a:lstStyle/>
          <a:p>
            <a:r>
              <a:rPr lang="en-US" dirty="0"/>
              <a:t>Primitive Data Types</a:t>
            </a:r>
          </a:p>
        </p:txBody>
      </p:sp>
      <p:sp>
        <p:nvSpPr>
          <p:cNvPr id="3" name="Content Placeholder 2"/>
          <p:cNvSpPr>
            <a:spLocks noGrp="1"/>
          </p:cNvSpPr>
          <p:nvPr>
            <p:ph sz="half" idx="1"/>
          </p:nvPr>
        </p:nvSpPr>
        <p:spPr>
          <a:xfrm>
            <a:off x="677334" y="843148"/>
            <a:ext cx="9737326" cy="5854534"/>
          </a:xfrm>
        </p:spPr>
        <p:txBody>
          <a:bodyPr>
            <a:normAutofit/>
          </a:bodyPr>
          <a:lstStyle/>
          <a:p>
            <a:r>
              <a:rPr lang="en-US" b="1" dirty="0"/>
              <a:t>Master-Detail Relationship:</a:t>
            </a:r>
          </a:p>
          <a:p>
            <a:pPr lvl="1"/>
            <a:r>
              <a:rPr lang="en-US" dirty="0"/>
              <a:t>Creates a relationship between records where the master record controls certain behaviors of the detail record such as record deletion and security. 	</a:t>
            </a:r>
          </a:p>
          <a:p>
            <a:r>
              <a:rPr lang="en-US" b="1" dirty="0"/>
              <a:t>Number:</a:t>
            </a:r>
          </a:p>
          <a:p>
            <a:pPr lvl="1"/>
            <a:r>
              <a:rPr lang="en-US" dirty="0"/>
              <a:t>Allows users to enter any number. This is treated as a real number and any leading zeros are removed 	</a:t>
            </a:r>
          </a:p>
          <a:p>
            <a:r>
              <a:rPr lang="en-US" b="1" dirty="0"/>
              <a:t>Percent:</a:t>
            </a:r>
          </a:p>
          <a:p>
            <a:pPr lvl="1"/>
            <a:r>
              <a:rPr lang="en-US" dirty="0"/>
              <a:t>Allows users to enter a percentage number, for example, '10'. The system automatically adds the percent sign to the number. 	</a:t>
            </a:r>
          </a:p>
          <a:p>
            <a:r>
              <a:rPr lang="en-US" b="1" dirty="0"/>
              <a:t>Phone:</a:t>
            </a:r>
          </a:p>
          <a:p>
            <a:pPr lvl="1"/>
            <a:r>
              <a:rPr lang="en-US" dirty="0"/>
              <a:t>Allows users to enter any phone number. Salesforce automatically formats it as a phone number. 	</a:t>
            </a:r>
          </a:p>
          <a:p>
            <a:r>
              <a:rPr lang="en-US" b="1" dirty="0" err="1" smtClean="0"/>
              <a:t>Picklist</a:t>
            </a:r>
            <a:r>
              <a:rPr lang="en-US" b="1" dirty="0" smtClean="0"/>
              <a:t>:</a:t>
            </a:r>
          </a:p>
          <a:p>
            <a:pPr lvl="1"/>
            <a:r>
              <a:rPr lang="en-US" dirty="0" smtClean="0"/>
              <a:t>Allows </a:t>
            </a:r>
            <a:r>
              <a:rPr lang="en-US" dirty="0"/>
              <a:t>users to select a value from a list. 	</a:t>
            </a:r>
          </a:p>
          <a:p>
            <a:endParaRPr lang="en-US" dirty="0"/>
          </a:p>
        </p:txBody>
      </p:sp>
    </p:spTree>
    <p:extLst>
      <p:ext uri="{BB962C8B-B14F-4D97-AF65-F5344CB8AC3E}">
        <p14:creationId xmlns:p14="http://schemas.microsoft.com/office/powerpoint/2010/main" val="347705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9833" y="736271"/>
            <a:ext cx="9796702" cy="5533900"/>
          </a:xfrm>
        </p:spPr>
        <p:txBody>
          <a:bodyPr>
            <a:normAutofit fontScale="92500" lnSpcReduction="10000"/>
          </a:bodyPr>
          <a:lstStyle/>
          <a:p>
            <a:r>
              <a:rPr lang="en-US" b="1" dirty="0" err="1"/>
              <a:t>Picklist</a:t>
            </a:r>
            <a:r>
              <a:rPr lang="en-US" b="1" dirty="0"/>
              <a:t> (Multi-select):</a:t>
            </a:r>
          </a:p>
          <a:p>
            <a:pPr lvl="1"/>
            <a:r>
              <a:rPr lang="en-US" dirty="0"/>
              <a:t>Allows users to select more than one </a:t>
            </a:r>
            <a:r>
              <a:rPr lang="en-US" dirty="0" err="1"/>
              <a:t>picklist</a:t>
            </a:r>
            <a:r>
              <a:rPr lang="en-US" dirty="0"/>
              <a:t> value from a list. These fields display each value separated by a semicolon. 	</a:t>
            </a:r>
          </a:p>
          <a:p>
            <a:r>
              <a:rPr lang="en-US" b="1" dirty="0"/>
              <a:t>Roll-Up Summary:</a:t>
            </a:r>
          </a:p>
          <a:p>
            <a:pPr lvl="1"/>
            <a:r>
              <a:rPr lang="en-US" dirty="0"/>
              <a:t>Automatically displays the record count of related records or calculates the sum, minimum, or maximum value of related records. The records must be directly related to the selected record and on the detail side of a custom master-detail relationship with the object that contains the roll-up summary field 	</a:t>
            </a:r>
          </a:p>
          <a:p>
            <a:r>
              <a:rPr lang="en-US" b="1" dirty="0"/>
              <a:t>Text:</a:t>
            </a:r>
          </a:p>
          <a:p>
            <a:pPr lvl="1"/>
            <a:r>
              <a:rPr lang="en-US" dirty="0"/>
              <a:t>Allows users to enter any combination of letters, numbers, or symbols. Can set a maximum length, up to 255 characters. 	</a:t>
            </a:r>
          </a:p>
          <a:p>
            <a:r>
              <a:rPr lang="en-US" b="1" dirty="0"/>
              <a:t>Text (Encrypted):</a:t>
            </a:r>
          </a:p>
          <a:p>
            <a:pPr lvl="1"/>
            <a:r>
              <a:rPr lang="en-US" dirty="0"/>
              <a:t>Allows users to enter any combination of letters, numbers, or symbols that are stored in encrypted form. Can set a maximum length of up to 175 characters. Encrypted fields are encrypted with 128-bit master keys and use the AES (Advanced Encryption Standard) algorithm. 	</a:t>
            </a:r>
          </a:p>
          <a:p>
            <a:r>
              <a:rPr lang="en-US" b="1" dirty="0"/>
              <a:t>Text Area:</a:t>
            </a:r>
          </a:p>
          <a:p>
            <a:pPr lvl="1"/>
            <a:r>
              <a:rPr lang="en-US" dirty="0"/>
              <a:t>Allows users to enter up to 255 characters that display on separate lines similar to a Description field. 	</a:t>
            </a:r>
          </a:p>
          <a:p>
            <a:endParaRPr lang="en-US" dirty="0"/>
          </a:p>
        </p:txBody>
      </p:sp>
      <p:sp>
        <p:nvSpPr>
          <p:cNvPr id="4" name="Title 1"/>
          <p:cNvSpPr>
            <a:spLocks noGrp="1"/>
          </p:cNvSpPr>
          <p:nvPr>
            <p:ph type="title"/>
          </p:nvPr>
        </p:nvSpPr>
        <p:spPr>
          <a:xfrm>
            <a:off x="0" y="0"/>
            <a:ext cx="8596668" cy="601683"/>
          </a:xfrm>
        </p:spPr>
        <p:txBody>
          <a:bodyPr>
            <a:normAutofit fontScale="90000"/>
          </a:bodyPr>
          <a:lstStyle/>
          <a:p>
            <a:r>
              <a:rPr lang="en-US" dirty="0"/>
              <a:t>Primitive Data Types</a:t>
            </a:r>
          </a:p>
        </p:txBody>
      </p:sp>
    </p:spTree>
    <p:extLst>
      <p:ext uri="{BB962C8B-B14F-4D97-AF65-F5344CB8AC3E}">
        <p14:creationId xmlns:p14="http://schemas.microsoft.com/office/powerpoint/2010/main" val="96613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9833" y="736271"/>
            <a:ext cx="9796702" cy="5533900"/>
          </a:xfrm>
        </p:spPr>
        <p:txBody>
          <a:bodyPr>
            <a:normAutofit/>
          </a:bodyPr>
          <a:lstStyle/>
          <a:p>
            <a:r>
              <a:rPr lang="en-US" b="1" dirty="0"/>
              <a:t>Text Area (Long):</a:t>
            </a:r>
          </a:p>
          <a:p>
            <a:pPr lvl="1"/>
            <a:r>
              <a:rPr lang="en-US" dirty="0"/>
              <a:t>Allows users to enter up to 32,768 characters that display on separate lines similar to a Description field. Can set the length of this field type to a lower limit, if desired. Any length from 256 to 32,768 characters is allowed. Only the first 254 characters in a rich text area or a long text area are displayed in a report. 	</a:t>
            </a:r>
          </a:p>
          <a:p>
            <a:endParaRPr lang="en-US" b="1" dirty="0"/>
          </a:p>
          <a:p>
            <a:r>
              <a:rPr lang="en-US" b="1" dirty="0"/>
              <a:t>Text Area (Rich):</a:t>
            </a:r>
          </a:p>
          <a:p>
            <a:pPr lvl="1"/>
            <a:r>
              <a:rPr lang="en-US" dirty="0"/>
              <a:t>The maximum field size is 32,768 characters, inclusive of all the formatting and HTML tags. Only the first 254 characters in a rich text area or a long text area are displayed in a report. The maximum size for uploaded images is 1MB. Only gif, jpeg and </a:t>
            </a:r>
            <a:r>
              <a:rPr lang="en-US" dirty="0" err="1"/>
              <a:t>png</a:t>
            </a:r>
            <a:r>
              <a:rPr lang="en-US" dirty="0"/>
              <a:t> file types are supported. 	</a:t>
            </a:r>
          </a:p>
          <a:p>
            <a:r>
              <a:rPr lang="en-US" b="1" dirty="0"/>
              <a:t>URL:</a:t>
            </a:r>
          </a:p>
          <a:p>
            <a:pPr lvl="1"/>
            <a:r>
              <a:rPr lang="en-US" dirty="0"/>
              <a:t>Allows users to enter up to 255 characters of any valid website address. When users click on the field, the URL will open in a separate browser window. </a:t>
            </a:r>
          </a:p>
          <a:p>
            <a:pPr lvl="1"/>
            <a:r>
              <a:rPr lang="en-US" dirty="0"/>
              <a:t>Note that only the first 50 characters are displayed on the record detail pages. 	</a:t>
            </a:r>
          </a:p>
          <a:p>
            <a:endParaRPr lang="en-US" dirty="0"/>
          </a:p>
        </p:txBody>
      </p:sp>
      <p:sp>
        <p:nvSpPr>
          <p:cNvPr id="4" name="Title 1"/>
          <p:cNvSpPr>
            <a:spLocks noGrp="1"/>
          </p:cNvSpPr>
          <p:nvPr>
            <p:ph type="title"/>
          </p:nvPr>
        </p:nvSpPr>
        <p:spPr>
          <a:xfrm>
            <a:off x="0" y="0"/>
            <a:ext cx="8596668" cy="601683"/>
          </a:xfrm>
        </p:spPr>
        <p:txBody>
          <a:bodyPr>
            <a:normAutofit fontScale="90000"/>
          </a:bodyPr>
          <a:lstStyle/>
          <a:p>
            <a:r>
              <a:rPr lang="en-US" dirty="0"/>
              <a:t>Primitive Data Types</a:t>
            </a:r>
          </a:p>
        </p:txBody>
      </p:sp>
    </p:spTree>
    <p:extLst>
      <p:ext uri="{BB962C8B-B14F-4D97-AF65-F5344CB8AC3E}">
        <p14:creationId xmlns:p14="http://schemas.microsoft.com/office/powerpoint/2010/main" val="91925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30431"/>
          </a:xfrm>
        </p:spPr>
        <p:txBody>
          <a:bodyPr>
            <a:normAutofit fontScale="90000"/>
          </a:bodyPr>
          <a:lstStyle/>
          <a:p>
            <a:r>
              <a:rPr lang="en-US" dirty="0"/>
              <a:t>Changing the data type</a:t>
            </a:r>
          </a:p>
        </p:txBody>
      </p:sp>
      <p:sp>
        <p:nvSpPr>
          <p:cNvPr id="3" name="Content Placeholder 2"/>
          <p:cNvSpPr>
            <a:spLocks noGrp="1"/>
          </p:cNvSpPr>
          <p:nvPr>
            <p:ph sz="half" idx="1"/>
          </p:nvPr>
        </p:nvSpPr>
        <p:spPr>
          <a:xfrm>
            <a:off x="309199" y="771896"/>
            <a:ext cx="10105461" cy="5783283"/>
          </a:xfrm>
        </p:spPr>
        <p:txBody>
          <a:bodyPr>
            <a:normAutofit/>
          </a:bodyPr>
          <a:lstStyle/>
          <a:p>
            <a:endParaRPr lang="en-US" dirty="0"/>
          </a:p>
          <a:p>
            <a:r>
              <a:rPr lang="en-US" dirty="0" smtClean="0"/>
              <a:t>Changing </a:t>
            </a:r>
            <a:r>
              <a:rPr lang="en-US" dirty="0"/>
              <a:t>the data type of an existing custom field can cause data loss in the following situations: </a:t>
            </a:r>
          </a:p>
          <a:p>
            <a:pPr lvl="1">
              <a:buFont typeface="Wingdings" panose="05000000000000000000" pitchFamily="2" charset="2"/>
              <a:buChar char="v"/>
            </a:pPr>
            <a:r>
              <a:rPr lang="en-US" dirty="0" smtClean="0"/>
              <a:t>Changing </a:t>
            </a:r>
            <a:r>
              <a:rPr lang="en-US" dirty="0"/>
              <a:t>to or from type Date or Date/Time </a:t>
            </a:r>
          </a:p>
          <a:p>
            <a:pPr lvl="1">
              <a:buFont typeface="Wingdings" panose="05000000000000000000" pitchFamily="2" charset="2"/>
              <a:buChar char="v"/>
            </a:pPr>
            <a:r>
              <a:rPr lang="en-US" dirty="0" smtClean="0"/>
              <a:t>Changing </a:t>
            </a:r>
            <a:r>
              <a:rPr lang="en-US" dirty="0"/>
              <a:t>to Number from any other type </a:t>
            </a:r>
          </a:p>
          <a:p>
            <a:pPr lvl="1">
              <a:buFont typeface="Wingdings" panose="05000000000000000000" pitchFamily="2" charset="2"/>
              <a:buChar char="v"/>
            </a:pPr>
            <a:r>
              <a:rPr lang="en-US" dirty="0" smtClean="0"/>
              <a:t>Changing </a:t>
            </a:r>
            <a:r>
              <a:rPr lang="en-US" dirty="0"/>
              <a:t>to Percent from any other type </a:t>
            </a:r>
          </a:p>
          <a:p>
            <a:pPr lvl="1">
              <a:buFont typeface="Wingdings" panose="05000000000000000000" pitchFamily="2" charset="2"/>
              <a:buChar char="v"/>
            </a:pPr>
            <a:r>
              <a:rPr lang="en-US" dirty="0" smtClean="0"/>
              <a:t>Changing </a:t>
            </a:r>
            <a:r>
              <a:rPr lang="en-US" dirty="0"/>
              <a:t>to Currency from any other type </a:t>
            </a:r>
          </a:p>
          <a:p>
            <a:pPr lvl="1">
              <a:buFont typeface="Wingdings" panose="05000000000000000000" pitchFamily="2" charset="2"/>
              <a:buChar char="v"/>
            </a:pPr>
            <a:r>
              <a:rPr lang="en-US" dirty="0" smtClean="0"/>
              <a:t>Changing </a:t>
            </a:r>
            <a:r>
              <a:rPr lang="en-US" dirty="0"/>
              <a:t>from Checkbox to any other type </a:t>
            </a:r>
          </a:p>
          <a:p>
            <a:pPr lvl="1">
              <a:buFont typeface="Wingdings" panose="05000000000000000000" pitchFamily="2" charset="2"/>
              <a:buChar char="v"/>
            </a:pPr>
            <a:r>
              <a:rPr lang="en-US" dirty="0" smtClean="0"/>
              <a:t>Changing </a:t>
            </a:r>
            <a:r>
              <a:rPr lang="en-US" dirty="0"/>
              <a:t>from </a:t>
            </a:r>
            <a:r>
              <a:rPr lang="en-US" dirty="0" err="1"/>
              <a:t>Picklist</a:t>
            </a:r>
            <a:r>
              <a:rPr lang="en-US" dirty="0"/>
              <a:t> (Multi-Select) to any other type </a:t>
            </a:r>
          </a:p>
          <a:p>
            <a:pPr lvl="1">
              <a:buFont typeface="Wingdings" panose="05000000000000000000" pitchFamily="2" charset="2"/>
              <a:buChar char="v"/>
            </a:pPr>
            <a:r>
              <a:rPr lang="en-US" dirty="0" smtClean="0"/>
              <a:t>Changing </a:t>
            </a:r>
            <a:r>
              <a:rPr lang="en-US" dirty="0"/>
              <a:t>to </a:t>
            </a:r>
            <a:r>
              <a:rPr lang="en-US" dirty="0" err="1"/>
              <a:t>Picklist</a:t>
            </a:r>
            <a:r>
              <a:rPr lang="en-US" dirty="0"/>
              <a:t> (Multi-Select) from any other type </a:t>
            </a:r>
            <a:r>
              <a:rPr lang="en-US" b="1" i="1" dirty="0"/>
              <a:t>Currently defined </a:t>
            </a:r>
            <a:r>
              <a:rPr lang="en-US" b="1" i="1" dirty="0" err="1"/>
              <a:t>picklist</a:t>
            </a:r>
            <a:r>
              <a:rPr lang="en-US" b="1" i="1" dirty="0"/>
              <a:t> values are retained when a </a:t>
            </a:r>
            <a:r>
              <a:rPr lang="en-US" b="1" i="1" dirty="0" err="1"/>
              <a:t>picklist</a:t>
            </a:r>
            <a:r>
              <a:rPr lang="en-US" b="1" i="1" dirty="0"/>
              <a:t> is changed to a multi-select </a:t>
            </a:r>
            <a:r>
              <a:rPr lang="en-US" b="1" i="1" dirty="0" err="1"/>
              <a:t>picklist</a:t>
            </a:r>
            <a:r>
              <a:rPr lang="en-US" b="1" i="1" dirty="0"/>
              <a:t>. </a:t>
            </a:r>
            <a:endParaRPr lang="en-US" dirty="0"/>
          </a:p>
          <a:p>
            <a:pPr lvl="1">
              <a:buFont typeface="Wingdings" panose="05000000000000000000" pitchFamily="2" charset="2"/>
              <a:buChar char="v"/>
            </a:pPr>
            <a:r>
              <a:rPr lang="en-US" dirty="0" smtClean="0"/>
              <a:t>Changing </a:t>
            </a:r>
            <a:r>
              <a:rPr lang="en-US" dirty="0"/>
              <a:t>from Auto Number to any other type </a:t>
            </a:r>
          </a:p>
          <a:p>
            <a:pPr lvl="1">
              <a:buFont typeface="Wingdings" panose="05000000000000000000" pitchFamily="2" charset="2"/>
              <a:buChar char="v"/>
            </a:pPr>
            <a:r>
              <a:rPr lang="en-US" dirty="0" smtClean="0"/>
              <a:t>Changing </a:t>
            </a:r>
            <a:r>
              <a:rPr lang="en-US" dirty="0"/>
              <a:t>to Auto Number from any type except Text </a:t>
            </a:r>
          </a:p>
          <a:p>
            <a:pPr lvl="1">
              <a:buFont typeface="Wingdings" panose="05000000000000000000" pitchFamily="2" charset="2"/>
              <a:buChar char="v"/>
            </a:pPr>
            <a:r>
              <a:rPr lang="en-US" dirty="0" smtClean="0"/>
              <a:t>Changing </a:t>
            </a:r>
            <a:r>
              <a:rPr lang="en-US" dirty="0"/>
              <a:t>from Text Area (Long) to any type except Email, Phone, Text, Text Area, or URL </a:t>
            </a:r>
          </a:p>
        </p:txBody>
      </p:sp>
    </p:spTree>
    <p:extLst>
      <p:ext uri="{BB962C8B-B14F-4D97-AF65-F5344CB8AC3E}">
        <p14:creationId xmlns:p14="http://schemas.microsoft.com/office/powerpoint/2010/main" val="274901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24C69A8A40A746BB8CD9924564C8B5" ma:contentTypeVersion="0" ma:contentTypeDescription="Create a new document." ma:contentTypeScope="" ma:versionID="0f25f518f6d6c5c044da21a484b7243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B051B-8FF9-44E8-A775-D427F7DF2592}">
  <ds:schemaRefs>
    <ds:schemaRef ds:uri="http://schemas.microsoft.com/sharepoint/v3/contenttype/forms"/>
  </ds:schemaRefs>
</ds:datastoreItem>
</file>

<file path=customXml/itemProps2.xml><?xml version="1.0" encoding="utf-8"?>
<ds:datastoreItem xmlns:ds="http://schemas.openxmlformats.org/officeDocument/2006/customXml" ds:itemID="{74BD64C9-B7F1-4D10-9D0B-B52D4B098AA1}">
  <ds:schemaRefs>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8E38BAD6-52B5-40F9-83AE-FE8A38C8CF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21253</TotalTime>
  <Words>1682</Words>
  <Application>Microsoft Office PowerPoint</Application>
  <PresentationFormat>Custom</PresentationFormat>
  <Paragraphs>197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Data Types  and  Logic Control  in  Apex</vt:lpstr>
      <vt:lpstr>Agenda</vt:lpstr>
      <vt:lpstr>Data Types</vt:lpstr>
      <vt:lpstr>Primitive Data Types</vt:lpstr>
      <vt:lpstr>Primitive Data Types</vt:lpstr>
      <vt:lpstr>Primitive Data Types</vt:lpstr>
      <vt:lpstr>Primitive Data Types</vt:lpstr>
      <vt:lpstr>Primitive Data Types</vt:lpstr>
      <vt:lpstr>Changing the data type</vt:lpstr>
      <vt:lpstr>Changing the data type</vt:lpstr>
      <vt:lpstr>Additional Restrictions  </vt:lpstr>
      <vt:lpstr>Collections </vt:lpstr>
      <vt:lpstr>Collections </vt:lpstr>
      <vt:lpstr>Collections </vt:lpstr>
      <vt:lpstr>Control Flow Statements </vt:lpstr>
      <vt:lpstr>Control Flow Statements </vt:lpstr>
      <vt:lpstr>Control Flow Statements </vt:lpstr>
      <vt:lpstr>Thank-you!..</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Chopra, Gaurav (Cognizant)</dc:creator>
  <cp:lastModifiedBy> Siva</cp:lastModifiedBy>
  <cp:revision>485</cp:revision>
  <dcterms:created xsi:type="dcterms:W3CDTF">2016-07-05T04:52:20Z</dcterms:created>
  <dcterms:modified xsi:type="dcterms:W3CDTF">2017-02-28T06:28:59Z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0x010100A424C69A8A40A746BB8CD9924564C8B5</vt:lpwstr>
  </property>
</Properties>
</file>