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2" r:id="rId10"/>
    <p:sldId id="263" r:id="rId11"/>
    <p:sldId id="264" r:id="rId12"/>
    <p:sldId id="26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EN26rt0AGkAb268U9uYFGQ==" hashData="zxoYmBIWVxEQCYTCuzQbSrr+uVk="/>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5F2FA5-44DC-4EFB-9384-457B049227ED}"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69C1C-B4B7-45CE-AED0-26FFEDADB3AB}" type="slidenum">
              <a:rPr lang="en-US" smtClean="0"/>
              <a:t>‹#›</a:t>
            </a:fld>
            <a:endParaRPr lang="en-US"/>
          </a:p>
        </p:txBody>
      </p:sp>
    </p:spTree>
    <p:extLst>
      <p:ext uri="{BB962C8B-B14F-4D97-AF65-F5344CB8AC3E}">
        <p14:creationId xmlns:p14="http://schemas.microsoft.com/office/powerpoint/2010/main" val="2265492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5F2FA5-44DC-4EFB-9384-457B049227ED}"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69C1C-B4B7-45CE-AED0-26FFEDADB3AB}" type="slidenum">
              <a:rPr lang="en-US" smtClean="0"/>
              <a:t>‹#›</a:t>
            </a:fld>
            <a:endParaRPr lang="en-US"/>
          </a:p>
        </p:txBody>
      </p:sp>
    </p:spTree>
    <p:extLst>
      <p:ext uri="{BB962C8B-B14F-4D97-AF65-F5344CB8AC3E}">
        <p14:creationId xmlns:p14="http://schemas.microsoft.com/office/powerpoint/2010/main" val="45842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5F2FA5-44DC-4EFB-9384-457B049227ED}"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69C1C-B4B7-45CE-AED0-26FFEDADB3AB}" type="slidenum">
              <a:rPr lang="en-US" smtClean="0"/>
              <a:t>‹#›</a:t>
            </a:fld>
            <a:endParaRPr lang="en-US"/>
          </a:p>
        </p:txBody>
      </p:sp>
    </p:spTree>
    <p:extLst>
      <p:ext uri="{BB962C8B-B14F-4D97-AF65-F5344CB8AC3E}">
        <p14:creationId xmlns:p14="http://schemas.microsoft.com/office/powerpoint/2010/main" val="119358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5F2FA5-44DC-4EFB-9384-457B049227ED}"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69C1C-B4B7-45CE-AED0-26FFEDADB3AB}" type="slidenum">
              <a:rPr lang="en-US" smtClean="0"/>
              <a:t>‹#›</a:t>
            </a:fld>
            <a:endParaRPr lang="en-US"/>
          </a:p>
        </p:txBody>
      </p:sp>
    </p:spTree>
    <p:extLst>
      <p:ext uri="{BB962C8B-B14F-4D97-AF65-F5344CB8AC3E}">
        <p14:creationId xmlns:p14="http://schemas.microsoft.com/office/powerpoint/2010/main" val="2324807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5F2FA5-44DC-4EFB-9384-457B049227ED}"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69C1C-B4B7-45CE-AED0-26FFEDADB3AB}" type="slidenum">
              <a:rPr lang="en-US" smtClean="0"/>
              <a:t>‹#›</a:t>
            </a:fld>
            <a:endParaRPr lang="en-US"/>
          </a:p>
        </p:txBody>
      </p:sp>
    </p:spTree>
    <p:extLst>
      <p:ext uri="{BB962C8B-B14F-4D97-AF65-F5344CB8AC3E}">
        <p14:creationId xmlns:p14="http://schemas.microsoft.com/office/powerpoint/2010/main" val="109197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5F2FA5-44DC-4EFB-9384-457B049227ED}"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69C1C-B4B7-45CE-AED0-26FFEDADB3AB}" type="slidenum">
              <a:rPr lang="en-US" smtClean="0"/>
              <a:t>‹#›</a:t>
            </a:fld>
            <a:endParaRPr lang="en-US"/>
          </a:p>
        </p:txBody>
      </p:sp>
    </p:spTree>
    <p:extLst>
      <p:ext uri="{BB962C8B-B14F-4D97-AF65-F5344CB8AC3E}">
        <p14:creationId xmlns:p14="http://schemas.microsoft.com/office/powerpoint/2010/main" val="192791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5F2FA5-44DC-4EFB-9384-457B049227ED}" type="datetimeFigureOut">
              <a:rPr lang="en-US" smtClean="0"/>
              <a:t>2/28/2017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69C1C-B4B7-45CE-AED0-26FFEDADB3AB}" type="slidenum">
              <a:rPr lang="en-US" smtClean="0"/>
              <a:t>‹#›</a:t>
            </a:fld>
            <a:endParaRPr lang="en-US"/>
          </a:p>
        </p:txBody>
      </p:sp>
    </p:spTree>
    <p:extLst>
      <p:ext uri="{BB962C8B-B14F-4D97-AF65-F5344CB8AC3E}">
        <p14:creationId xmlns:p14="http://schemas.microsoft.com/office/powerpoint/2010/main" val="270842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5F2FA5-44DC-4EFB-9384-457B049227ED}" type="datetimeFigureOut">
              <a:rPr lang="en-US" smtClean="0"/>
              <a:t>2/28/2017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69C1C-B4B7-45CE-AED0-26FFEDADB3AB}" type="slidenum">
              <a:rPr lang="en-US" smtClean="0"/>
              <a:t>‹#›</a:t>
            </a:fld>
            <a:endParaRPr lang="en-US"/>
          </a:p>
        </p:txBody>
      </p:sp>
    </p:spTree>
    <p:extLst>
      <p:ext uri="{BB962C8B-B14F-4D97-AF65-F5344CB8AC3E}">
        <p14:creationId xmlns:p14="http://schemas.microsoft.com/office/powerpoint/2010/main" val="78056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F2FA5-44DC-4EFB-9384-457B049227ED}" type="datetimeFigureOut">
              <a:rPr lang="en-US" smtClean="0"/>
              <a:t>2/28/2017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C69C1C-B4B7-45CE-AED0-26FFEDADB3AB}" type="slidenum">
              <a:rPr lang="en-US" smtClean="0"/>
              <a:t>‹#›</a:t>
            </a:fld>
            <a:endParaRPr lang="en-US"/>
          </a:p>
        </p:txBody>
      </p:sp>
    </p:spTree>
    <p:extLst>
      <p:ext uri="{BB962C8B-B14F-4D97-AF65-F5344CB8AC3E}">
        <p14:creationId xmlns:p14="http://schemas.microsoft.com/office/powerpoint/2010/main" val="3725030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F2FA5-44DC-4EFB-9384-457B049227ED}"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69C1C-B4B7-45CE-AED0-26FFEDADB3AB}" type="slidenum">
              <a:rPr lang="en-US" smtClean="0"/>
              <a:t>‹#›</a:t>
            </a:fld>
            <a:endParaRPr lang="en-US"/>
          </a:p>
        </p:txBody>
      </p:sp>
    </p:spTree>
    <p:extLst>
      <p:ext uri="{BB962C8B-B14F-4D97-AF65-F5344CB8AC3E}">
        <p14:creationId xmlns:p14="http://schemas.microsoft.com/office/powerpoint/2010/main" val="194280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F2FA5-44DC-4EFB-9384-457B049227ED}"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69C1C-B4B7-45CE-AED0-26FFEDADB3AB}" type="slidenum">
              <a:rPr lang="en-US" smtClean="0"/>
              <a:t>‹#›</a:t>
            </a:fld>
            <a:endParaRPr lang="en-US"/>
          </a:p>
        </p:txBody>
      </p:sp>
    </p:spTree>
    <p:extLst>
      <p:ext uri="{BB962C8B-B14F-4D97-AF65-F5344CB8AC3E}">
        <p14:creationId xmlns:p14="http://schemas.microsoft.com/office/powerpoint/2010/main" val="299213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F2FA5-44DC-4EFB-9384-457B049227ED}" type="datetimeFigureOut">
              <a:rPr lang="en-US" smtClean="0"/>
              <a:t>2/28/2017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69C1C-B4B7-45CE-AED0-26FFEDADB3AB}" type="slidenum">
              <a:rPr lang="en-US" smtClean="0"/>
              <a:t>‹#›</a:t>
            </a:fld>
            <a:endParaRPr lang="en-US"/>
          </a:p>
        </p:txBody>
      </p:sp>
    </p:spTree>
    <p:extLst>
      <p:ext uri="{BB962C8B-B14F-4D97-AF65-F5344CB8AC3E}">
        <p14:creationId xmlns:p14="http://schemas.microsoft.com/office/powerpoint/2010/main" val="3228691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sObject</a:t>
            </a:r>
            <a:r>
              <a:rPr lang="en-US" dirty="0"/>
              <a:t> Relationships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5375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a Many-to-Many Relationship</a:t>
            </a:r>
            <a:br>
              <a:rPr lang="en-US" dirty="0"/>
            </a:br>
            <a:endParaRPr lang="en-US" dirty="0"/>
          </a:p>
        </p:txBody>
      </p:sp>
      <p:sp>
        <p:nvSpPr>
          <p:cNvPr id="3" name="TextBox 2"/>
          <p:cNvSpPr txBox="1"/>
          <p:nvPr/>
        </p:nvSpPr>
        <p:spPr>
          <a:xfrm>
            <a:off x="762000" y="1371600"/>
            <a:ext cx="7848600" cy="1754326"/>
          </a:xfrm>
          <a:prstGeom prst="rect">
            <a:avLst/>
          </a:prstGeom>
          <a:noFill/>
        </p:spPr>
        <p:txBody>
          <a:bodyPr wrap="square" rtlCol="0">
            <a:spAutoFit/>
          </a:bodyPr>
          <a:lstStyle/>
          <a:p>
            <a:r>
              <a:rPr lang="en-US" dirty="0"/>
              <a:t>So, to define a many-to-many relationship between the Position and Employment Website objects, you’d create a Job Posting object with the following fields</a:t>
            </a:r>
            <a:r>
              <a:rPr lang="en-US" dirty="0" smtClean="0"/>
              <a:t>:</a:t>
            </a:r>
          </a:p>
          <a:p>
            <a:endParaRPr lang="en-US" dirty="0"/>
          </a:p>
          <a:p>
            <a:pPr marL="285750" indent="-285750">
              <a:buFont typeface="Arial" panose="020B0604020202020204" pitchFamily="34" charset="0"/>
              <a:buChar char="•"/>
            </a:pPr>
            <a:r>
              <a:rPr lang="en-US" dirty="0"/>
              <a:t>A Position master-detail relationship</a:t>
            </a:r>
          </a:p>
          <a:p>
            <a:pPr marL="285750" indent="-285750">
              <a:buFont typeface="Arial" panose="020B0604020202020204" pitchFamily="34" charset="0"/>
              <a:buChar char="•"/>
            </a:pPr>
            <a:r>
              <a:rPr lang="en-US" dirty="0"/>
              <a:t>A Website master-detail relationship</a:t>
            </a:r>
          </a:p>
          <a:p>
            <a:endParaRPr lang="en-US" dirty="0"/>
          </a:p>
        </p:txBody>
      </p:sp>
      <p:pic>
        <p:nvPicPr>
          <p:cNvPr id="3074" name="Picture 2" descr="A diagram of the many-to-many relationship between Positions and Employment Websi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352800"/>
            <a:ext cx="5991225"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48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fontScale="90000"/>
          </a:bodyPr>
          <a:lstStyle/>
          <a:p>
            <a:r>
              <a:rPr lang="en-US" b="1" dirty="0"/>
              <a:t>Create the Junction Object</a:t>
            </a:r>
            <a:br>
              <a:rPr lang="en-US" b="1" dirty="0"/>
            </a:br>
            <a:r>
              <a:rPr lang="en-US" dirty="0"/>
              <a:t/>
            </a:r>
            <a:br>
              <a:rPr lang="en-US" dirty="0"/>
            </a:br>
            <a:endParaRPr lang="en-US" dirty="0"/>
          </a:p>
        </p:txBody>
      </p:sp>
      <p:sp>
        <p:nvSpPr>
          <p:cNvPr id="3" name="TextBox 2"/>
          <p:cNvSpPr txBox="1"/>
          <p:nvPr/>
        </p:nvSpPr>
        <p:spPr>
          <a:xfrm>
            <a:off x="228601" y="1600200"/>
            <a:ext cx="8763000" cy="3139321"/>
          </a:xfrm>
          <a:prstGeom prst="rect">
            <a:avLst/>
          </a:prstGeom>
          <a:noFill/>
        </p:spPr>
        <p:txBody>
          <a:bodyPr wrap="square" rtlCol="0">
            <a:spAutoFit/>
          </a:bodyPr>
          <a:lstStyle/>
          <a:p>
            <a:pPr marL="342900" indent="-342900">
              <a:buFont typeface="+mj-lt"/>
              <a:buAutoNum type="arabicPeriod"/>
            </a:pPr>
            <a:r>
              <a:rPr lang="en-US" dirty="0"/>
              <a:t>From Setup, enter Objects in the Quick Find box, then select </a:t>
            </a:r>
            <a:r>
              <a:rPr lang="en-US" b="1" dirty="0"/>
              <a:t>Objects</a:t>
            </a:r>
            <a:r>
              <a:rPr lang="en-US" dirty="0"/>
              <a:t>.</a:t>
            </a:r>
          </a:p>
          <a:p>
            <a:pPr marL="342900" indent="-342900">
              <a:buFont typeface="+mj-lt"/>
              <a:buAutoNum type="arabicPeriod"/>
            </a:pPr>
            <a:r>
              <a:rPr lang="en-US" dirty="0"/>
              <a:t>Click </a:t>
            </a:r>
            <a:r>
              <a:rPr lang="en-US" b="1" dirty="0"/>
              <a:t>New Custom Object</a:t>
            </a:r>
            <a:r>
              <a:rPr lang="en-US" dirty="0"/>
              <a:t>.</a:t>
            </a:r>
          </a:p>
          <a:p>
            <a:pPr marL="342900" indent="-342900">
              <a:buFont typeface="+mj-lt"/>
              <a:buAutoNum type="arabicPeriod"/>
            </a:pPr>
            <a:r>
              <a:rPr lang="en-US" dirty="0"/>
              <a:t>In the custom object wizard, consider these tips specifically for junction objects:</a:t>
            </a:r>
          </a:p>
          <a:p>
            <a:pPr marL="742950" lvl="1" indent="-285750">
              <a:buFont typeface="Arial" panose="020B0604020202020204" pitchFamily="34" charset="0"/>
              <a:buChar char="•"/>
            </a:pPr>
            <a:r>
              <a:rPr lang="en-US" dirty="0"/>
              <a:t>Name the object with a label that indicates its purpose, such as </a:t>
            </a:r>
            <a:r>
              <a:rPr lang="en-US" dirty="0" err="1"/>
              <a:t>JobPosting</a:t>
            </a:r>
            <a:r>
              <a:rPr lang="en-US" dirty="0"/>
              <a:t>.</a:t>
            </a:r>
          </a:p>
          <a:p>
            <a:pPr marL="742950" lvl="1" indent="-285750">
              <a:buFont typeface="Arial" panose="020B0604020202020204" pitchFamily="34" charset="0"/>
              <a:buChar char="•"/>
            </a:pPr>
            <a:r>
              <a:rPr lang="en-US" dirty="0"/>
              <a:t>For the Record Name field, we recommend using the auto-number data type.</a:t>
            </a:r>
          </a:p>
          <a:p>
            <a:pPr marL="742950" lvl="1" indent="-285750">
              <a:buFont typeface="Arial" panose="020B0604020202020204" pitchFamily="34" charset="0"/>
              <a:buChar char="•"/>
            </a:pPr>
            <a:r>
              <a:rPr lang="en-US" dirty="0"/>
              <a:t>Leave the “Launch New Custom Tab Wizard after saving this custom object” box unchecked before clicking </a:t>
            </a:r>
            <a:r>
              <a:rPr lang="en-US" b="1" dirty="0"/>
              <a:t>Save</a:t>
            </a:r>
            <a:r>
              <a:rPr lang="en-US" dirty="0"/>
              <a:t>. Junction objects don’t need </a:t>
            </a:r>
            <a:r>
              <a:rPr lang="en-US" dirty="0" smtClean="0"/>
              <a:t>tabs.</a:t>
            </a:r>
          </a:p>
          <a:p>
            <a:pPr lvl="1"/>
            <a:endParaRPr lang="en-US" dirty="0" smtClean="0"/>
          </a:p>
          <a:p>
            <a:pPr lvl="1"/>
            <a:r>
              <a:rPr lang="en-US" dirty="0"/>
              <a:t>-</a:t>
            </a:r>
            <a:r>
              <a:rPr lang="en-US" b="1" dirty="0" smtClean="0"/>
              <a:t>Create the Two Master-Detail Relationships</a:t>
            </a:r>
          </a:p>
          <a:p>
            <a:pPr lvl="1"/>
            <a:endParaRPr lang="en-US" dirty="0"/>
          </a:p>
          <a:p>
            <a:endParaRPr lang="en-US" dirty="0"/>
          </a:p>
        </p:txBody>
      </p:sp>
    </p:spTree>
    <p:extLst>
      <p:ext uri="{BB962C8B-B14F-4D97-AF65-F5344CB8AC3E}">
        <p14:creationId xmlns:p14="http://schemas.microsoft.com/office/powerpoint/2010/main" val="200131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424947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868362"/>
          </a:xfrm>
        </p:spPr>
        <p:txBody>
          <a:bodyPr>
            <a:normAutofit fontScale="90000"/>
          </a:bodyPr>
          <a:lstStyle/>
          <a:p>
            <a:r>
              <a:rPr lang="en-US" dirty="0"/>
              <a:t>Object Relationships</a:t>
            </a:r>
            <a:br>
              <a:rPr lang="en-US" dirty="0"/>
            </a:br>
            <a:endParaRPr lang="en-US" dirty="0"/>
          </a:p>
        </p:txBody>
      </p:sp>
      <p:sp>
        <p:nvSpPr>
          <p:cNvPr id="3" name="TextBox 2"/>
          <p:cNvSpPr txBox="1"/>
          <p:nvPr/>
        </p:nvSpPr>
        <p:spPr>
          <a:xfrm>
            <a:off x="457200" y="990600"/>
            <a:ext cx="8382000" cy="1200329"/>
          </a:xfrm>
          <a:prstGeom prst="rect">
            <a:avLst/>
          </a:prstGeom>
          <a:noFill/>
        </p:spPr>
        <p:txBody>
          <a:bodyPr wrap="square" rtlCol="0">
            <a:spAutoFit/>
          </a:bodyPr>
          <a:lstStyle/>
          <a:p>
            <a:r>
              <a:rPr lang="en-US" dirty="0"/>
              <a:t>The Force.com database differs from relational databases in the way that record relationships are implemented. Instead of defining relationships through primary keys and foreign keys, the database uses relationship fields. A relationship field is a custom field on an object record that contains a link to another record.</a:t>
            </a:r>
          </a:p>
        </p:txBody>
      </p:sp>
      <p:pic>
        <p:nvPicPr>
          <p:cNvPr id="1026" name="Picture 2" descr="Diagram of the relationship between the Position and Job Application custom objects in a record detail p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99" y="2204784"/>
            <a:ext cx="8915401"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02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Relationships</a:t>
            </a:r>
            <a:br>
              <a:rPr lang="en-US" dirty="0" smtClean="0"/>
            </a:br>
            <a:endParaRPr lang="en-US" dirty="0"/>
          </a:p>
        </p:txBody>
      </p:sp>
      <p:sp>
        <p:nvSpPr>
          <p:cNvPr id="3" name="TextBox 2"/>
          <p:cNvSpPr txBox="1"/>
          <p:nvPr/>
        </p:nvSpPr>
        <p:spPr>
          <a:xfrm>
            <a:off x="685800" y="2438400"/>
            <a:ext cx="7848600" cy="1754326"/>
          </a:xfrm>
          <a:prstGeom prst="rect">
            <a:avLst/>
          </a:prstGeom>
          <a:noFill/>
        </p:spPr>
        <p:txBody>
          <a:bodyPr wrap="square" rtlCol="0">
            <a:spAutoFit/>
          </a:bodyPr>
          <a:lstStyle/>
          <a:p>
            <a:r>
              <a:rPr lang="en-US" dirty="0"/>
              <a:t>For example, suppose you’re building a recruiting app that contains custom objects for Position and Job Application. If you define a relationship between the Position and Job Application objects, each position record can have a related list of all the job applications for candidates who have applied for the position. Then a job application record can have a link to each position for which that candidate is applying.</a:t>
            </a:r>
          </a:p>
        </p:txBody>
      </p:sp>
    </p:spTree>
    <p:extLst>
      <p:ext uri="{BB962C8B-B14F-4D97-AF65-F5344CB8AC3E}">
        <p14:creationId xmlns:p14="http://schemas.microsoft.com/office/powerpoint/2010/main" val="1891012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Object Relationships</a:t>
            </a:r>
            <a:br>
              <a:rPr lang="en-US" dirty="0"/>
            </a:br>
            <a:endParaRPr lang="en-US" dirty="0"/>
          </a:p>
        </p:txBody>
      </p:sp>
      <p:sp>
        <p:nvSpPr>
          <p:cNvPr id="3" name="Rounded Rectangle 2"/>
          <p:cNvSpPr/>
          <p:nvPr/>
        </p:nvSpPr>
        <p:spPr>
          <a:xfrm>
            <a:off x="609600" y="1905000"/>
            <a:ext cx="3429000" cy="41148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relationship field allows you to navigate from records in one object to the related records in another object (both visually and programmatically). Lookup relationships can be used to create one-to-one and one-to-many relationships.</a:t>
            </a:r>
            <a:r>
              <a:rPr lang="en-US" dirty="0"/>
              <a:t> </a:t>
            </a:r>
          </a:p>
        </p:txBody>
      </p:sp>
      <p:sp>
        <p:nvSpPr>
          <p:cNvPr id="5" name="Rounded Rectangle 4"/>
          <p:cNvSpPr/>
          <p:nvPr/>
        </p:nvSpPr>
        <p:spPr>
          <a:xfrm>
            <a:off x="4648200" y="1842655"/>
            <a:ext cx="3352800" cy="4171753"/>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type of relationship closely links objects together such that the master record controls certain behaviors of the detail and </a:t>
            </a:r>
            <a:r>
              <a:rPr lang="en-US" dirty="0" err="1">
                <a:solidFill>
                  <a:schemeClr val="tx1"/>
                </a:solidFill>
              </a:rPr>
              <a:t>subdetail</a:t>
            </a:r>
            <a:r>
              <a:rPr lang="en-US" dirty="0">
                <a:solidFill>
                  <a:schemeClr val="tx1"/>
                </a:solidFill>
              </a:rPr>
              <a:t> record. In a master-detail relationship, the ownership and sharing of detail records are determined by the master record, and when you delete the master record, all of its detail records are automatically deleted along with it. </a:t>
            </a:r>
          </a:p>
        </p:txBody>
      </p:sp>
      <p:sp>
        <p:nvSpPr>
          <p:cNvPr id="7" name="TextBox 6"/>
          <p:cNvSpPr txBox="1"/>
          <p:nvPr/>
        </p:nvSpPr>
        <p:spPr>
          <a:xfrm>
            <a:off x="1371600" y="1524000"/>
            <a:ext cx="1905000" cy="369332"/>
          </a:xfrm>
          <a:prstGeom prst="rect">
            <a:avLst/>
          </a:prstGeom>
          <a:noFill/>
        </p:spPr>
        <p:txBody>
          <a:bodyPr wrap="square" rtlCol="0">
            <a:spAutoFit/>
          </a:bodyPr>
          <a:lstStyle/>
          <a:p>
            <a:pPr algn="ctr"/>
            <a:r>
              <a:rPr lang="en-US" b="1" dirty="0" smtClean="0"/>
              <a:t>Lookup</a:t>
            </a:r>
            <a:endParaRPr lang="en-US" b="1" dirty="0"/>
          </a:p>
        </p:txBody>
      </p:sp>
      <p:sp>
        <p:nvSpPr>
          <p:cNvPr id="8" name="TextBox 7"/>
          <p:cNvSpPr txBox="1"/>
          <p:nvPr/>
        </p:nvSpPr>
        <p:spPr>
          <a:xfrm>
            <a:off x="5257800" y="1339334"/>
            <a:ext cx="1905000" cy="369332"/>
          </a:xfrm>
          <a:prstGeom prst="rect">
            <a:avLst/>
          </a:prstGeom>
          <a:noFill/>
        </p:spPr>
        <p:txBody>
          <a:bodyPr wrap="square" rtlCol="0">
            <a:spAutoFit/>
          </a:bodyPr>
          <a:lstStyle/>
          <a:p>
            <a:pPr algn="ctr"/>
            <a:r>
              <a:rPr lang="en-US" b="1" dirty="0" smtClean="0"/>
              <a:t>Master Detail</a:t>
            </a:r>
            <a:endParaRPr lang="en-US" b="1" dirty="0"/>
          </a:p>
        </p:txBody>
      </p:sp>
    </p:spTree>
    <p:extLst>
      <p:ext uri="{BB962C8B-B14F-4D97-AF65-F5344CB8AC3E}">
        <p14:creationId xmlns:p14="http://schemas.microsoft.com/office/powerpoint/2010/main" val="80536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Rounded Rectangle 2"/>
          <p:cNvSpPr/>
          <p:nvPr/>
        </p:nvSpPr>
        <p:spPr>
          <a:xfrm>
            <a:off x="762000" y="2209800"/>
            <a:ext cx="7620000" cy="19812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81100" y="2323237"/>
            <a:ext cx="6781800" cy="1754326"/>
          </a:xfrm>
          <a:prstGeom prst="rect">
            <a:avLst/>
          </a:prstGeom>
          <a:noFill/>
        </p:spPr>
        <p:txBody>
          <a:bodyPr wrap="square" rtlCol="0">
            <a:spAutoFit/>
          </a:bodyPr>
          <a:lstStyle/>
          <a:p>
            <a:r>
              <a:rPr lang="en-US" dirty="0"/>
              <a:t>The master object in a master-detail relationship can also contain rollup summary fields. These fields store values aggregated from the child records in the relationship. For example, you can use these fields to count the number of child records, sum values in field of a child record, or determine the maximum/minimum of a field in a filtered set of child record.</a:t>
            </a:r>
          </a:p>
        </p:txBody>
      </p:sp>
    </p:spTree>
    <p:extLst>
      <p:ext uri="{BB962C8B-B14F-4D97-AF65-F5344CB8AC3E}">
        <p14:creationId xmlns:p14="http://schemas.microsoft.com/office/powerpoint/2010/main" val="52816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Differences Between Lookup and Master-Detail Relationships</a:t>
            </a:r>
            <a:br>
              <a:rPr lang="en-US" b="1" dirty="0"/>
            </a:br>
            <a:endParaRPr lang="en-US" dirty="0"/>
          </a:p>
        </p:txBody>
      </p:sp>
      <p:sp>
        <p:nvSpPr>
          <p:cNvPr id="3" name="Text Placeholder 2"/>
          <p:cNvSpPr>
            <a:spLocks noGrp="1"/>
          </p:cNvSpPr>
          <p:nvPr>
            <p:ph type="body" idx="1"/>
          </p:nvPr>
        </p:nvSpPr>
        <p:spPr/>
        <p:txBody>
          <a:bodyPr/>
          <a:lstStyle/>
          <a:p>
            <a:r>
              <a:rPr lang="en-US" b="0" dirty="0"/>
              <a:t>Master-detail</a:t>
            </a:r>
            <a:endParaRPr lang="en-US" dirty="0"/>
          </a:p>
        </p:txBody>
      </p:sp>
      <p:sp>
        <p:nvSpPr>
          <p:cNvPr id="4" name="Content Placeholder 3"/>
          <p:cNvSpPr>
            <a:spLocks noGrp="1"/>
          </p:cNvSpPr>
          <p:nvPr>
            <p:ph sz="half" idx="2"/>
          </p:nvPr>
        </p:nvSpPr>
        <p:spPr/>
        <p:txBody>
          <a:bodyPr>
            <a:normAutofit fontScale="92500"/>
          </a:bodyPr>
          <a:lstStyle/>
          <a:p>
            <a:r>
              <a:rPr lang="en-US" sz="1800" dirty="0"/>
              <a:t>You can’t create a detail record without a master record</a:t>
            </a:r>
            <a:r>
              <a:rPr lang="en-US" sz="1800" dirty="0" smtClean="0"/>
              <a:t>.</a:t>
            </a:r>
          </a:p>
          <a:p>
            <a:r>
              <a:rPr lang="en-US" sz="1800" dirty="0"/>
              <a:t>When you delete a master record, all its detail records are automatically deleted.</a:t>
            </a:r>
          </a:p>
          <a:p>
            <a:r>
              <a:rPr lang="en-US" sz="1800" dirty="0"/>
              <a:t>The detail record inherits sharing rules from the master record.</a:t>
            </a:r>
          </a:p>
          <a:p>
            <a:r>
              <a:rPr lang="en-US" sz="1800" dirty="0"/>
              <a:t>The number of master-detail relationships you can use are limited, depending on your edition and license.</a:t>
            </a:r>
          </a:p>
          <a:p>
            <a:r>
              <a:rPr lang="en-US" sz="1800" dirty="0"/>
              <a:t>You can’t set profile object permissions for a detail record. The detail record inherits permissions from the master record.</a:t>
            </a:r>
          </a:p>
          <a:p>
            <a:endParaRPr lang="en-US" sz="1800" dirty="0"/>
          </a:p>
          <a:p>
            <a:endParaRPr lang="en-US" dirty="0"/>
          </a:p>
        </p:txBody>
      </p:sp>
      <p:sp>
        <p:nvSpPr>
          <p:cNvPr id="5" name="Text Placeholder 4"/>
          <p:cNvSpPr>
            <a:spLocks noGrp="1"/>
          </p:cNvSpPr>
          <p:nvPr>
            <p:ph type="body" sz="quarter" idx="3"/>
          </p:nvPr>
        </p:nvSpPr>
        <p:spPr/>
        <p:txBody>
          <a:bodyPr/>
          <a:lstStyle/>
          <a:p>
            <a:r>
              <a:rPr lang="en-US" b="0" dirty="0"/>
              <a:t>Lookup relationships</a:t>
            </a:r>
            <a:endParaRPr lang="en-US" dirty="0"/>
          </a:p>
        </p:txBody>
      </p:sp>
      <p:sp>
        <p:nvSpPr>
          <p:cNvPr id="6" name="Content Placeholder 5"/>
          <p:cNvSpPr>
            <a:spLocks noGrp="1"/>
          </p:cNvSpPr>
          <p:nvPr>
            <p:ph sz="quarter" idx="4"/>
          </p:nvPr>
        </p:nvSpPr>
        <p:spPr/>
        <p:txBody>
          <a:bodyPr>
            <a:normAutofit/>
          </a:bodyPr>
          <a:lstStyle/>
          <a:p>
            <a:r>
              <a:rPr lang="en-US" sz="1800" dirty="0"/>
              <a:t>To reference commonly shared data, such as reference data.</a:t>
            </a:r>
          </a:p>
          <a:p>
            <a:r>
              <a:rPr lang="en-US" sz="1700" dirty="0"/>
              <a:t>To relate multiple parent records to the child record.</a:t>
            </a:r>
          </a:p>
          <a:p>
            <a:r>
              <a:rPr lang="en-US" sz="1700" dirty="0"/>
              <a:t>To link two objects together when you don't want the behavior of the master-detail relationship, such as sharing rules, profile permissions and cascade delete</a:t>
            </a:r>
            <a:r>
              <a:rPr lang="en-US" sz="1700" dirty="0" smtClean="0"/>
              <a:t>.</a:t>
            </a:r>
          </a:p>
          <a:p>
            <a:r>
              <a:rPr lang="en-US" sz="1800" dirty="0"/>
              <a:t>If the detail object has its own tab, then you probably want to use a lookup, and not a master-detail, relationship.</a:t>
            </a:r>
          </a:p>
          <a:p>
            <a:endParaRPr lang="en-US" sz="1700" dirty="0"/>
          </a:p>
          <a:p>
            <a:endParaRPr lang="en-US" dirty="0"/>
          </a:p>
        </p:txBody>
      </p:sp>
    </p:spTree>
    <p:extLst>
      <p:ext uri="{BB962C8B-B14F-4D97-AF65-F5344CB8AC3E}">
        <p14:creationId xmlns:p14="http://schemas.microsoft.com/office/powerpoint/2010/main" val="1138400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a Lookup Relationship</a:t>
            </a:r>
            <a:br>
              <a:rPr lang="en-US" dirty="0"/>
            </a:br>
            <a:endParaRPr lang="en-US" dirty="0"/>
          </a:p>
        </p:txBody>
      </p:sp>
      <p:sp>
        <p:nvSpPr>
          <p:cNvPr id="3" name="TextBox 2"/>
          <p:cNvSpPr txBox="1"/>
          <p:nvPr/>
        </p:nvSpPr>
        <p:spPr>
          <a:xfrm>
            <a:off x="304800" y="1143000"/>
            <a:ext cx="8534400" cy="1200329"/>
          </a:xfrm>
          <a:prstGeom prst="rect">
            <a:avLst/>
          </a:prstGeom>
          <a:noFill/>
        </p:spPr>
        <p:txBody>
          <a:bodyPr wrap="square" rtlCol="0">
            <a:spAutoFit/>
          </a:bodyPr>
          <a:lstStyle/>
          <a:p>
            <a:r>
              <a:rPr lang="en-US" dirty="0"/>
              <a:t>Let’s say you want to put a Hiring Manager field on the Position object. Create a many-to-one relationship between the Position object and the standard User object that comes with every org. This relationship reflects that a hiring manager can be responsible for several positions at a time.</a:t>
            </a:r>
          </a:p>
        </p:txBody>
      </p:sp>
      <p:sp>
        <p:nvSpPr>
          <p:cNvPr id="4" name="TextBox 3"/>
          <p:cNvSpPr txBox="1"/>
          <p:nvPr/>
        </p:nvSpPr>
        <p:spPr>
          <a:xfrm>
            <a:off x="457200" y="2743200"/>
            <a:ext cx="8153400" cy="3693319"/>
          </a:xfrm>
          <a:prstGeom prst="rect">
            <a:avLst/>
          </a:prstGeom>
          <a:noFill/>
        </p:spPr>
        <p:txBody>
          <a:bodyPr wrap="square" rtlCol="0">
            <a:spAutoFit/>
          </a:bodyPr>
          <a:lstStyle/>
          <a:p>
            <a:r>
              <a:rPr lang="en-US" dirty="0"/>
              <a:t>To create the lookup relationship fields</a:t>
            </a:r>
            <a:r>
              <a:rPr lang="en-US" dirty="0" smtClean="0"/>
              <a:t>:</a:t>
            </a:r>
          </a:p>
          <a:p>
            <a:endParaRPr lang="en-US" dirty="0"/>
          </a:p>
          <a:p>
            <a:pPr marL="342900" indent="-342900">
              <a:buFont typeface="+mj-lt"/>
              <a:buAutoNum type="arabicPeriod"/>
            </a:pPr>
            <a:r>
              <a:rPr lang="en-US" dirty="0"/>
              <a:t>From Setup, enter Objects in the Quick Find box, then select </a:t>
            </a:r>
            <a:r>
              <a:rPr lang="en-US" b="1" dirty="0"/>
              <a:t>Objects</a:t>
            </a:r>
            <a:r>
              <a:rPr lang="en-US" dirty="0"/>
              <a:t>.</a:t>
            </a:r>
          </a:p>
          <a:p>
            <a:pPr marL="342900" indent="-342900">
              <a:buFont typeface="+mj-lt"/>
              <a:buAutoNum type="arabicPeriod"/>
            </a:pPr>
            <a:r>
              <a:rPr lang="en-US" dirty="0"/>
              <a:t>Click </a:t>
            </a:r>
            <a:r>
              <a:rPr lang="en-US" b="1" dirty="0"/>
              <a:t>Position</a:t>
            </a:r>
            <a:r>
              <a:rPr lang="en-US" dirty="0"/>
              <a:t>.</a:t>
            </a:r>
          </a:p>
          <a:p>
            <a:pPr marL="342900" indent="-342900">
              <a:buFont typeface="+mj-lt"/>
              <a:buAutoNum type="arabicPeriod"/>
            </a:pPr>
            <a:r>
              <a:rPr lang="en-US" dirty="0"/>
              <a:t>In the Custom Fields &amp; Relationships related list, click </a:t>
            </a:r>
            <a:r>
              <a:rPr lang="en-US" b="1" dirty="0"/>
              <a:t>New</a:t>
            </a:r>
            <a:r>
              <a:rPr lang="en-US" dirty="0"/>
              <a:t>.</a:t>
            </a:r>
          </a:p>
          <a:p>
            <a:pPr marL="342900" indent="-342900">
              <a:buFont typeface="+mj-lt"/>
              <a:buAutoNum type="arabicPeriod"/>
            </a:pPr>
            <a:r>
              <a:rPr lang="en-US" dirty="0"/>
              <a:t>Select Lookup Relationship, and click </a:t>
            </a:r>
            <a:r>
              <a:rPr lang="en-US" b="1" dirty="0"/>
              <a:t>Next</a:t>
            </a:r>
            <a:r>
              <a:rPr lang="en-US" dirty="0"/>
              <a:t>.</a:t>
            </a:r>
          </a:p>
          <a:p>
            <a:pPr marL="342900" indent="-342900">
              <a:buFont typeface="+mj-lt"/>
              <a:buAutoNum type="arabicPeriod"/>
            </a:pPr>
            <a:r>
              <a:rPr lang="en-US" dirty="0"/>
              <a:t>In the Related To drop-down list, choose User, and click </a:t>
            </a:r>
            <a:r>
              <a:rPr lang="en-US" b="1" dirty="0"/>
              <a:t>Next</a:t>
            </a:r>
            <a:r>
              <a:rPr lang="en-US" dirty="0"/>
              <a:t>.</a:t>
            </a:r>
          </a:p>
          <a:p>
            <a:pPr marL="342900" indent="-342900">
              <a:buFont typeface="+mj-lt"/>
              <a:buAutoNum type="arabicPeriod"/>
            </a:pPr>
            <a:r>
              <a:rPr lang="en-US" dirty="0"/>
              <a:t>In the Field Label text box, enter Hiring Manager. Once you move your cursor, the Field Name text box is automatically populated with </a:t>
            </a:r>
            <a:r>
              <a:rPr lang="en-US" dirty="0" err="1"/>
              <a:t>Hiring_Manager</a:t>
            </a:r>
            <a:r>
              <a:rPr lang="en-US" dirty="0"/>
              <a:t>.</a:t>
            </a:r>
          </a:p>
          <a:p>
            <a:pPr marL="342900" indent="-342900">
              <a:buFont typeface="+mj-lt"/>
              <a:buAutoNum type="arabicPeriod"/>
            </a:pPr>
            <a:r>
              <a:rPr lang="en-US" dirty="0"/>
              <a:t>Click </a:t>
            </a:r>
            <a:r>
              <a:rPr lang="en-US" b="1" dirty="0"/>
              <a:t>Next</a:t>
            </a:r>
            <a:r>
              <a:rPr lang="en-US" dirty="0"/>
              <a:t>.</a:t>
            </a:r>
          </a:p>
          <a:p>
            <a:pPr marL="342900" indent="-342900">
              <a:buFont typeface="+mj-lt"/>
              <a:buAutoNum type="arabicPeriod"/>
            </a:pPr>
            <a:r>
              <a:rPr lang="en-US" dirty="0"/>
              <a:t>Accept the defaults in the remaining two steps of the wizard.</a:t>
            </a:r>
          </a:p>
          <a:p>
            <a:pPr marL="342900" indent="-342900">
              <a:buFont typeface="+mj-lt"/>
              <a:buAutoNum type="arabicPeriod"/>
            </a:pPr>
            <a:r>
              <a:rPr lang="en-US" dirty="0"/>
              <a:t>Click </a:t>
            </a:r>
            <a:r>
              <a:rPr lang="en-US" b="1" dirty="0"/>
              <a:t>Save</a:t>
            </a:r>
            <a:r>
              <a:rPr lang="en-US" dirty="0"/>
              <a:t>.</a:t>
            </a:r>
          </a:p>
          <a:p>
            <a:endParaRPr lang="en-US" dirty="0"/>
          </a:p>
        </p:txBody>
      </p:sp>
    </p:spTree>
    <p:extLst>
      <p:ext uri="{BB962C8B-B14F-4D97-AF65-F5344CB8AC3E}">
        <p14:creationId xmlns:p14="http://schemas.microsoft.com/office/powerpoint/2010/main" val="131999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a Master-Detail Relationship</a:t>
            </a:r>
            <a:br>
              <a:rPr lang="en-US" dirty="0"/>
            </a:br>
            <a:endParaRPr lang="en-US" dirty="0"/>
          </a:p>
        </p:txBody>
      </p:sp>
      <p:pic>
        <p:nvPicPr>
          <p:cNvPr id="2050" name="Picture 2" descr="A diagram of the one-to-many relationship between reviews and a job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95600"/>
            <a:ext cx="4686300" cy="16859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90600" y="1295400"/>
            <a:ext cx="7315200" cy="1200329"/>
          </a:xfrm>
          <a:prstGeom prst="rect">
            <a:avLst/>
          </a:prstGeom>
          <a:noFill/>
        </p:spPr>
        <p:txBody>
          <a:bodyPr wrap="square" rtlCol="0">
            <a:spAutoFit/>
          </a:bodyPr>
          <a:lstStyle/>
          <a:p>
            <a:r>
              <a:rPr lang="en-US" dirty="0"/>
              <a:t>The Review object has a many-to-one relationship with the Job Application object because one job application can have one or more reviews associated with it. A related list on the job application record shows the associated reviews, representing the “many” side of the relationship.</a:t>
            </a:r>
          </a:p>
        </p:txBody>
      </p:sp>
    </p:spTree>
    <p:extLst>
      <p:ext uri="{BB962C8B-B14F-4D97-AF65-F5344CB8AC3E}">
        <p14:creationId xmlns:p14="http://schemas.microsoft.com/office/powerpoint/2010/main" val="114349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 Master-Detail Relationship</a:t>
            </a:r>
            <a:br>
              <a:rPr lang="en-US" dirty="0" smtClean="0"/>
            </a:br>
            <a:endParaRPr lang="en-US" dirty="0"/>
          </a:p>
        </p:txBody>
      </p:sp>
      <p:sp>
        <p:nvSpPr>
          <p:cNvPr id="3" name="TextBox 2"/>
          <p:cNvSpPr txBox="1"/>
          <p:nvPr/>
        </p:nvSpPr>
        <p:spPr>
          <a:xfrm>
            <a:off x="983673" y="1295400"/>
            <a:ext cx="7315200" cy="646331"/>
          </a:xfrm>
          <a:prstGeom prst="rect">
            <a:avLst/>
          </a:prstGeom>
          <a:noFill/>
        </p:spPr>
        <p:txBody>
          <a:bodyPr wrap="square" rtlCol="0">
            <a:spAutoFit/>
          </a:bodyPr>
          <a:lstStyle/>
          <a:p>
            <a:r>
              <a:rPr lang="en-US" dirty="0"/>
              <a:t>To create the master-detail relationship field to relate the Review object with the Job Application object:</a:t>
            </a:r>
          </a:p>
        </p:txBody>
      </p:sp>
      <p:sp>
        <p:nvSpPr>
          <p:cNvPr id="4" name="TextBox 3"/>
          <p:cNvSpPr txBox="1"/>
          <p:nvPr/>
        </p:nvSpPr>
        <p:spPr>
          <a:xfrm>
            <a:off x="762000" y="2362200"/>
            <a:ext cx="7848600" cy="3970318"/>
          </a:xfrm>
          <a:prstGeom prst="rect">
            <a:avLst/>
          </a:prstGeom>
          <a:noFill/>
        </p:spPr>
        <p:txBody>
          <a:bodyPr wrap="square" rtlCol="0">
            <a:spAutoFit/>
          </a:bodyPr>
          <a:lstStyle/>
          <a:p>
            <a:pPr marL="342900" indent="-342900">
              <a:buFont typeface="+mj-lt"/>
              <a:buAutoNum type="arabicPeriod"/>
            </a:pPr>
            <a:r>
              <a:rPr lang="en-US" dirty="0"/>
              <a:t>From Setup, enter Objects in the Quick Find box, then select </a:t>
            </a:r>
            <a:r>
              <a:rPr lang="en-US" b="1" dirty="0"/>
              <a:t>Objects</a:t>
            </a:r>
            <a:r>
              <a:rPr lang="en-US" dirty="0"/>
              <a:t>.</a:t>
            </a:r>
          </a:p>
          <a:p>
            <a:pPr marL="342900" indent="-342900">
              <a:buFont typeface="+mj-lt"/>
              <a:buAutoNum type="arabicPeriod"/>
            </a:pPr>
            <a:r>
              <a:rPr lang="en-US" dirty="0"/>
              <a:t>Click </a:t>
            </a:r>
            <a:r>
              <a:rPr lang="en-US" b="1" dirty="0"/>
              <a:t>Review</a:t>
            </a:r>
            <a:r>
              <a:rPr lang="en-US" dirty="0"/>
              <a:t>.</a:t>
            </a:r>
          </a:p>
          <a:p>
            <a:pPr marL="342900" indent="-342900">
              <a:buFont typeface="+mj-lt"/>
              <a:buAutoNum type="arabicPeriod"/>
            </a:pPr>
            <a:r>
              <a:rPr lang="en-US" dirty="0"/>
              <a:t>In the Custom Fields &amp; Relationships related list, click </a:t>
            </a:r>
            <a:r>
              <a:rPr lang="en-US" b="1" dirty="0"/>
              <a:t>New</a:t>
            </a:r>
            <a:r>
              <a:rPr lang="en-US" dirty="0"/>
              <a:t>.</a:t>
            </a:r>
          </a:p>
          <a:p>
            <a:pPr marL="342900" indent="-342900">
              <a:buFont typeface="+mj-lt"/>
              <a:buAutoNum type="arabicPeriod"/>
            </a:pPr>
            <a:r>
              <a:rPr lang="en-US" dirty="0"/>
              <a:t>Select Master-Detail Relationship, and click </a:t>
            </a:r>
            <a:r>
              <a:rPr lang="en-US" b="1" dirty="0"/>
              <a:t>Next</a:t>
            </a:r>
            <a:r>
              <a:rPr lang="en-US" dirty="0"/>
              <a:t>.</a:t>
            </a:r>
          </a:p>
          <a:p>
            <a:pPr marL="342900" indent="-342900">
              <a:buFont typeface="+mj-lt"/>
              <a:buAutoNum type="arabicPeriod"/>
            </a:pPr>
            <a:r>
              <a:rPr lang="en-US" dirty="0"/>
              <a:t>In the Related To drop-down list, choose Job Application, and click </a:t>
            </a:r>
            <a:r>
              <a:rPr lang="en-US" b="1" dirty="0"/>
              <a:t>Next</a:t>
            </a:r>
            <a:r>
              <a:rPr lang="en-US" dirty="0"/>
              <a:t>.</a:t>
            </a:r>
          </a:p>
          <a:p>
            <a:pPr marL="342900" indent="-342900">
              <a:buFont typeface="+mj-lt"/>
              <a:buAutoNum type="arabicPeriod"/>
            </a:pPr>
            <a:r>
              <a:rPr lang="en-US" dirty="0"/>
              <a:t>Click in the Field Name text box and enter the field name </a:t>
            </a:r>
            <a:r>
              <a:rPr lang="en-US" dirty="0" err="1"/>
              <a:t>Job_Application</a:t>
            </a:r>
            <a:r>
              <a:rPr lang="en-US" dirty="0"/>
              <a:t>.</a:t>
            </a:r>
          </a:p>
          <a:p>
            <a:pPr marL="342900" indent="-342900">
              <a:buFont typeface="+mj-lt"/>
              <a:buAutoNum type="arabicPeriod"/>
            </a:pPr>
            <a:r>
              <a:rPr lang="en-US" dirty="0"/>
              <a:t>Select the Read/Write radio button.</a:t>
            </a:r>
          </a:p>
          <a:p>
            <a:pPr marL="342900" indent="-342900">
              <a:buFont typeface="+mj-lt"/>
              <a:buAutoNum type="arabicPeriod"/>
            </a:pPr>
            <a:r>
              <a:rPr lang="en-US" dirty="0"/>
              <a:t>Check Child records can be </a:t>
            </a:r>
            <a:r>
              <a:rPr lang="en-US" dirty="0" err="1"/>
              <a:t>reparented</a:t>
            </a:r>
            <a:r>
              <a:rPr lang="en-US" dirty="0"/>
              <a:t> to other parent records after they are created if you want to be able to change the relationship field’s value. If you leave this box unchecked, you can’t change the value in the future.</a:t>
            </a:r>
          </a:p>
          <a:p>
            <a:pPr marL="342900" indent="-342900">
              <a:buFont typeface="+mj-lt"/>
              <a:buAutoNum type="arabicPeriod"/>
            </a:pPr>
            <a:r>
              <a:rPr lang="en-US" dirty="0"/>
              <a:t>Click </a:t>
            </a:r>
            <a:r>
              <a:rPr lang="en-US" b="1" dirty="0"/>
              <a:t>Next</a:t>
            </a:r>
            <a:r>
              <a:rPr lang="en-US" dirty="0"/>
              <a:t>.</a:t>
            </a:r>
          </a:p>
          <a:p>
            <a:pPr marL="342900" indent="-342900">
              <a:buFont typeface="+mj-lt"/>
              <a:buAutoNum type="arabicPeriod"/>
            </a:pPr>
            <a:r>
              <a:rPr lang="en-US" dirty="0"/>
              <a:t>Accept the defaults in the remaining three steps of the wizard.</a:t>
            </a:r>
          </a:p>
          <a:p>
            <a:pPr marL="342900" indent="-342900">
              <a:buFont typeface="+mj-lt"/>
              <a:buAutoNum type="arabicPeriod"/>
            </a:pPr>
            <a:r>
              <a:rPr lang="en-US" dirty="0"/>
              <a:t>Click </a:t>
            </a:r>
            <a:r>
              <a:rPr lang="en-US" b="1" dirty="0"/>
              <a:t>Save</a:t>
            </a:r>
            <a:r>
              <a:rPr lang="en-US" dirty="0"/>
              <a:t>.</a:t>
            </a:r>
          </a:p>
          <a:p>
            <a:endParaRPr lang="en-US" dirty="0"/>
          </a:p>
        </p:txBody>
      </p:sp>
    </p:spTree>
    <p:extLst>
      <p:ext uri="{BB962C8B-B14F-4D97-AF65-F5344CB8AC3E}">
        <p14:creationId xmlns:p14="http://schemas.microsoft.com/office/powerpoint/2010/main" val="1498115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424C69A8A40A746BB8CD9924564C8B5" ma:contentTypeVersion="0" ma:contentTypeDescription="Create a new document." ma:contentTypeScope="" ma:versionID="0f25f518f6d6c5c044da21a484b7243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7C369F-DCA3-49BE-8CE1-137016DDA2CF}">
  <ds:schemaRefs>
    <ds:schemaRef ds:uri="http://purl.org/dc/elements/1.1/"/>
    <ds:schemaRef ds:uri="http://www.w3.org/XML/1998/namespace"/>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D5DAE81-E9B2-426F-8208-A803C90106C7}">
  <ds:schemaRefs>
    <ds:schemaRef ds:uri="http://schemas.microsoft.com/sharepoint/v3/contenttype/forms"/>
  </ds:schemaRefs>
</ds:datastoreItem>
</file>

<file path=customXml/itemProps3.xml><?xml version="1.0" encoding="utf-8"?>
<ds:datastoreItem xmlns:ds="http://schemas.openxmlformats.org/officeDocument/2006/customXml" ds:itemID="{A2519977-F5B1-41B8-841B-84A539165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TotalTime>
  <Words>607</Words>
  <Application>Microsoft Office PowerPoint</Application>
  <PresentationFormat>On-screen Show (4:3)</PresentationFormat>
  <Paragraphs>66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sObject Relationships</vt:lpstr>
      <vt:lpstr>Object Relationships </vt:lpstr>
      <vt:lpstr>Object Relationships </vt:lpstr>
      <vt:lpstr>Types of Object Relationships </vt:lpstr>
      <vt:lpstr>PowerPoint Presentation</vt:lpstr>
      <vt:lpstr>Differences Between Lookup and Master-Detail Relationships </vt:lpstr>
      <vt:lpstr>Create a Lookup Relationship </vt:lpstr>
      <vt:lpstr>Create a Master-Detail Relationship </vt:lpstr>
      <vt:lpstr>Create a Master-Detail Relationship </vt:lpstr>
      <vt:lpstr>Create a Many-to-Many Relationship </vt:lpstr>
      <vt:lpstr>Create the Junction Object  </vt:lpstr>
      <vt:lpstr>Questions</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sObject Relationships</dc:title>
  <dc:creator>Gaikwad, Priyanka (Cognizant)</dc:creator>
  <cp:lastModifiedBy> Siva</cp:lastModifiedBy>
  <cp:revision>4</cp:revision>
  <dcterms:created xsi:type="dcterms:W3CDTF">2017-01-18T08:46:48Z</dcterms:created>
  <dcterms:modified xsi:type="dcterms:W3CDTF">2017-02-28T07:22:22Z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0x010100A424C69A8A40A746BB8CD9924564C8B5</vt:lpwstr>
  </property>
</Properties>
</file>