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8Fw9IBXTXG0YiHcLKZj8MQ==" hashData="p6rB4fwBw5JPXWh51KeVOgglKSA="/>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67032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15291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4086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5262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76051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082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12938-B2D1-45E3-A7D7-51634DCDEA6C}"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18262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12938-B2D1-45E3-A7D7-51634DCDEA6C}"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102162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12938-B2D1-45E3-A7D7-51634DCDEA6C}"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1381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125618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46152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12938-B2D1-45E3-A7D7-51634DCDEA6C}" type="datetimeFigureOut">
              <a:rPr lang="en-US" smtClean="0"/>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C276F-1735-4D69-9A29-E051EECAA4F6}" type="slidenum">
              <a:rPr lang="en-US" smtClean="0"/>
              <a:t>‹#›</a:t>
            </a:fld>
            <a:endParaRPr lang="en-US"/>
          </a:p>
        </p:txBody>
      </p:sp>
    </p:spTree>
    <p:extLst>
      <p:ext uri="{BB962C8B-B14F-4D97-AF65-F5344CB8AC3E}">
        <p14:creationId xmlns:p14="http://schemas.microsoft.com/office/powerpoint/2010/main" val="107918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sz="5400" dirty="0" smtClean="0">
                <a:solidFill>
                  <a:schemeClr val="accent1">
                    <a:lumMod val="75000"/>
                  </a:schemeClr>
                </a:solidFill>
              </a:rPr>
              <a:t>SOQL Queries</a:t>
            </a:r>
            <a:endParaRPr lang="en-US" sz="5400" dirty="0">
              <a:solidFill>
                <a:schemeClr val="accent1">
                  <a:lumMod val="75000"/>
                </a:schemeClr>
              </a:solidFill>
            </a:endParaRPr>
          </a:p>
        </p:txBody>
      </p:sp>
      <p:sp>
        <p:nvSpPr>
          <p:cNvPr id="3" name="Subtitle 2"/>
          <p:cNvSpPr>
            <a:spLocks noGrp="1"/>
          </p:cNvSpPr>
          <p:nvPr>
            <p:ph type="subTitle" idx="1"/>
          </p:nvPr>
        </p:nvSpPr>
        <p:spPr>
          <a:xfrm>
            <a:off x="1371600" y="2286000"/>
            <a:ext cx="6400800" cy="2667000"/>
          </a:xfrm>
        </p:spPr>
        <p:txBody>
          <a:bodyPr>
            <a:noAutofit/>
          </a:bodyPr>
          <a:lstStyle/>
          <a:p>
            <a:pPr algn="l"/>
            <a:r>
              <a:rPr lang="en-US" sz="1800" b="1" dirty="0">
                <a:solidFill>
                  <a:schemeClr val="tx1"/>
                </a:solidFill>
              </a:rPr>
              <a:t>Learning Objectives</a:t>
            </a:r>
          </a:p>
          <a:p>
            <a:pPr marL="457200" indent="-457200" algn="l">
              <a:buFont typeface="Arial" pitchFamily="34" charset="0"/>
              <a:buChar char="•"/>
            </a:pPr>
            <a:endParaRPr lang="en-US" sz="1800" dirty="0" smtClean="0">
              <a:solidFill>
                <a:schemeClr val="tx1"/>
              </a:solidFill>
            </a:endParaRPr>
          </a:p>
          <a:p>
            <a:pPr marL="457200" indent="-457200" algn="l">
              <a:buFont typeface="Arial" pitchFamily="34" charset="0"/>
              <a:buChar char="•"/>
            </a:pPr>
            <a:r>
              <a:rPr lang="en-US" sz="1800" dirty="0" smtClean="0">
                <a:solidFill>
                  <a:schemeClr val="tx1"/>
                </a:solidFill>
              </a:rPr>
              <a:t>Write SOQL queries in </a:t>
            </a:r>
            <a:r>
              <a:rPr lang="en-US" sz="1800" smtClean="0">
                <a:solidFill>
                  <a:schemeClr val="tx1"/>
                </a:solidFill>
              </a:rPr>
              <a:t>Apex.</a:t>
            </a:r>
            <a:endParaRPr lang="en-US" sz="1800" dirty="0" smtClean="0">
              <a:solidFill>
                <a:schemeClr val="tx1"/>
              </a:solidFill>
            </a:endParaRPr>
          </a:p>
          <a:p>
            <a:pPr marL="457200" indent="-457200" algn="l">
              <a:buFont typeface="Arial" pitchFamily="34" charset="0"/>
              <a:buChar char="•"/>
            </a:pPr>
            <a:r>
              <a:rPr lang="en-US" sz="1800" dirty="0" smtClean="0">
                <a:solidFill>
                  <a:schemeClr val="tx1"/>
                </a:solidFill>
              </a:rPr>
              <a:t>Query related records.</a:t>
            </a:r>
            <a:endParaRPr lang="en-US" sz="1800" dirty="0">
              <a:solidFill>
                <a:schemeClr val="tx1"/>
              </a:solidFill>
            </a:endParaRPr>
          </a:p>
        </p:txBody>
      </p:sp>
    </p:spTree>
    <p:extLst>
      <p:ext uri="{BB962C8B-B14F-4D97-AF65-F5344CB8AC3E}">
        <p14:creationId xmlns:p14="http://schemas.microsoft.com/office/powerpoint/2010/main" val="10739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Hands-On</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marL="0" indent="0">
              <a:buNone/>
            </a:pPr>
            <a:r>
              <a:rPr lang="en-US" sz="2900" b="1" dirty="0"/>
              <a:t>Create an Apex class that returns contacts based on incoming parameters</a:t>
            </a:r>
            <a:r>
              <a:rPr lang="en-US" sz="2900" b="1" dirty="0" smtClean="0"/>
              <a:t>.</a:t>
            </a:r>
          </a:p>
          <a:p>
            <a:pPr marL="0" indent="0">
              <a:buNone/>
            </a:pPr>
            <a:endParaRPr lang="en-US" sz="2900" b="1" dirty="0"/>
          </a:p>
          <a:p>
            <a:r>
              <a:rPr lang="en-US" sz="2900" dirty="0"/>
              <a:t>For </a:t>
            </a:r>
            <a:r>
              <a:rPr lang="en-US" sz="2900" dirty="0" smtClean="0"/>
              <a:t>this, </a:t>
            </a:r>
            <a:r>
              <a:rPr lang="en-US" sz="2900" dirty="0"/>
              <a:t>you will need to create a class that has a method accepting two strings. The method searches for contacts that have a last name matching the first string and a mailing postal code (API name: </a:t>
            </a:r>
            <a:r>
              <a:rPr lang="en-US" sz="2900" dirty="0" err="1"/>
              <a:t>MailingPostalCode</a:t>
            </a:r>
            <a:r>
              <a:rPr lang="en-US" sz="2900" dirty="0"/>
              <a:t>) matching the second. It gets the ID and Name of those contacts and returns them.</a:t>
            </a:r>
          </a:p>
          <a:p>
            <a:r>
              <a:rPr lang="en-US" sz="2900" dirty="0"/>
              <a:t>The Apex class must be called '</a:t>
            </a:r>
            <a:r>
              <a:rPr lang="en-US" sz="2900" dirty="0" err="1"/>
              <a:t>ContactSearch</a:t>
            </a:r>
            <a:r>
              <a:rPr lang="en-US" sz="2900" dirty="0"/>
              <a:t>' and be in the public scope.</a:t>
            </a:r>
          </a:p>
          <a:p>
            <a:r>
              <a:rPr lang="en-US" sz="2900" dirty="0"/>
              <a:t>The Apex class must have a public static method called '</a:t>
            </a:r>
            <a:r>
              <a:rPr lang="en-US" sz="2900" dirty="0" err="1"/>
              <a:t>searchForContacts</a:t>
            </a:r>
            <a:r>
              <a:rPr lang="en-US" sz="2900" dirty="0"/>
              <a:t>'.</a:t>
            </a:r>
          </a:p>
          <a:p>
            <a:r>
              <a:rPr lang="en-US" sz="2900" dirty="0"/>
              <a:t>The '</a:t>
            </a:r>
            <a:r>
              <a:rPr lang="en-US" sz="2900" dirty="0" err="1"/>
              <a:t>searchForContacts</a:t>
            </a:r>
            <a:r>
              <a:rPr lang="en-US" sz="2900" dirty="0"/>
              <a:t>' method must accept two incoming strings as parameters, find any contact that has a last name matching the first, and mailing postal code matching the second string. The method should return a list of Contact records with at least the ID and Name fields.</a:t>
            </a:r>
          </a:p>
          <a:p>
            <a:r>
              <a:rPr lang="en-US" sz="2900" dirty="0"/>
              <a:t>The return type for '</a:t>
            </a:r>
            <a:r>
              <a:rPr lang="en-US" sz="2900" dirty="0" err="1"/>
              <a:t>searchForContacts</a:t>
            </a:r>
            <a:r>
              <a:rPr lang="en-US" sz="2900" dirty="0"/>
              <a:t>' must be 'List&lt;Contact&gt;'.</a:t>
            </a:r>
          </a:p>
          <a:p>
            <a:endParaRPr lang="en-US" dirty="0"/>
          </a:p>
        </p:txBody>
      </p:sp>
    </p:spTree>
    <p:extLst>
      <p:ext uri="{BB962C8B-B14F-4D97-AF65-F5344CB8AC3E}">
        <p14:creationId xmlns:p14="http://schemas.microsoft.com/office/powerpoint/2010/main" val="270587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pPr marL="0" indent="0">
              <a:buNone/>
            </a:pPr>
            <a:r>
              <a:rPr lang="en-US" sz="2000" b="1" dirty="0" smtClean="0"/>
              <a:t>     SOQL Queries</a:t>
            </a:r>
          </a:p>
          <a:p>
            <a:r>
              <a:rPr lang="en-US" sz="1800" dirty="0" smtClean="0"/>
              <a:t>To read a record from </a:t>
            </a:r>
            <a:r>
              <a:rPr lang="en-US" sz="1800" dirty="0" err="1" smtClean="0"/>
              <a:t>Salesforce</a:t>
            </a:r>
            <a:r>
              <a:rPr lang="en-US" sz="1800" dirty="0" smtClean="0"/>
              <a:t>, you need to write a query. </a:t>
            </a:r>
            <a:r>
              <a:rPr lang="en-US" sz="1800" dirty="0" err="1" smtClean="0"/>
              <a:t>Salesforce</a:t>
            </a:r>
            <a:r>
              <a:rPr lang="en-US" sz="1800" dirty="0" smtClean="0"/>
              <a:t> provides the </a:t>
            </a:r>
            <a:r>
              <a:rPr lang="en-US" sz="1800" dirty="0" err="1" smtClean="0"/>
              <a:t>Salesforce</a:t>
            </a:r>
            <a:r>
              <a:rPr lang="en-US" sz="1800" dirty="0" smtClean="0"/>
              <a:t> Object Query Language(SOQL) that you can use to read saved records.</a:t>
            </a:r>
          </a:p>
          <a:p>
            <a:pPr marL="0" indent="0">
              <a:buNone/>
            </a:pPr>
            <a:endParaRPr lang="en-US" sz="1800" dirty="0" smtClean="0"/>
          </a:p>
          <a:p>
            <a:r>
              <a:rPr lang="en-US" sz="1800" dirty="0"/>
              <a:t>Apex has direct access to </a:t>
            </a:r>
            <a:r>
              <a:rPr lang="en-US" sz="1800" dirty="0" err="1"/>
              <a:t>Salesforce</a:t>
            </a:r>
            <a:r>
              <a:rPr lang="en-US" sz="1800" dirty="0"/>
              <a:t> records that are stored in the database, you can embed SOQL queries in your Apex code and get results in a straightforward fashion. </a:t>
            </a:r>
            <a:endParaRPr lang="en-US" sz="1800" dirty="0" smtClean="0"/>
          </a:p>
          <a:p>
            <a:endParaRPr lang="en-US" sz="1800" b="1" dirty="0" smtClean="0"/>
          </a:p>
          <a:p>
            <a:pPr marL="0" indent="0">
              <a:buNone/>
            </a:pPr>
            <a:r>
              <a:rPr lang="en-US" sz="1800" b="1" dirty="0"/>
              <a:t> </a:t>
            </a:r>
            <a:r>
              <a:rPr lang="en-US" sz="1800" b="1" dirty="0" smtClean="0"/>
              <a:t>     </a:t>
            </a:r>
            <a:r>
              <a:rPr lang="en-US" sz="2000" b="1" dirty="0" smtClean="0"/>
              <a:t>Basic </a:t>
            </a:r>
            <a:r>
              <a:rPr lang="en-US" sz="2000" b="1" dirty="0"/>
              <a:t>SOQL </a:t>
            </a:r>
            <a:r>
              <a:rPr lang="en-US" sz="2000" b="1" dirty="0" smtClean="0"/>
              <a:t>Syntax</a:t>
            </a:r>
          </a:p>
          <a:p>
            <a:pPr marL="0" indent="0">
              <a:buNone/>
            </a:pPr>
            <a:endParaRPr lang="en-US" sz="1800" b="1" dirty="0" smtClean="0"/>
          </a:p>
          <a:p>
            <a:pPr marL="0" indent="0">
              <a:buNone/>
            </a:pPr>
            <a:endParaRPr lang="en-US" sz="1800" b="1" dirty="0" smtClean="0"/>
          </a:p>
          <a:p>
            <a:pPr marL="0" indent="0">
              <a:buNone/>
            </a:pPr>
            <a:r>
              <a:rPr lang="en-US" sz="1800" dirty="0" smtClean="0"/>
              <a:t>     For example, the following query retrieves accounts and gets two fields for each     </a:t>
            </a:r>
          </a:p>
          <a:p>
            <a:pPr marL="0" indent="0">
              <a:buNone/>
            </a:pPr>
            <a:r>
              <a:rPr lang="en-US" sz="1800" dirty="0"/>
              <a:t> </a:t>
            </a:r>
            <a:r>
              <a:rPr lang="en-US" sz="1800" dirty="0" smtClean="0"/>
              <a:t>    account: the ID and the Phone.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648200"/>
            <a:ext cx="3352801" cy="19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00400"/>
            <a:ext cx="4191000" cy="16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2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800" dirty="0" smtClean="0"/>
              <a:t>The query has two parts:</a:t>
            </a:r>
          </a:p>
          <a:p>
            <a:pPr marL="457200" indent="-457200">
              <a:buAutoNum type="arabicPeriod"/>
            </a:pPr>
            <a:r>
              <a:rPr lang="en-US" sz="1800" dirty="0" smtClean="0"/>
              <a:t>SELECT </a:t>
            </a:r>
            <a:r>
              <a:rPr lang="en-US" sz="1800" dirty="0" err="1" smtClean="0"/>
              <a:t>Name,Phone</a:t>
            </a:r>
            <a:r>
              <a:rPr lang="en-US" sz="1800" dirty="0" smtClean="0"/>
              <a:t>: This part lists the fields that you would like to retrieve. The fields are specified after the SELECT keyword in a comma-delimited list. Or you can specify only one field, in which case no comma is necessary (e.g. SELECT Phone).</a:t>
            </a:r>
          </a:p>
          <a:p>
            <a:pPr marL="457200" indent="-457200">
              <a:buAutoNum type="arabicPeriod"/>
            </a:pPr>
            <a:r>
              <a:rPr lang="en-US" sz="1800" dirty="0" smtClean="0"/>
              <a:t>FROM </a:t>
            </a:r>
            <a:r>
              <a:rPr lang="en-US" sz="1800" dirty="0"/>
              <a:t>Account: This part specifies the standard or custom object that you </a:t>
            </a:r>
            <a:r>
              <a:rPr lang="en-US" sz="1800" dirty="0" smtClean="0"/>
              <a:t>want </a:t>
            </a:r>
            <a:r>
              <a:rPr lang="en-US" sz="1800" dirty="0"/>
              <a:t>to retrieve. In this example, it’s Account. For a custom object called </a:t>
            </a:r>
            <a:r>
              <a:rPr lang="en-US" sz="1800" dirty="0" err="1" smtClean="0"/>
              <a:t>Invoice_Statement</a:t>
            </a:r>
            <a:r>
              <a:rPr lang="en-US" sz="1800" dirty="0"/>
              <a:t>, it is </a:t>
            </a:r>
            <a:r>
              <a:rPr lang="en-US" sz="1800" dirty="0" err="1"/>
              <a:t>Invoice_Statement__c</a:t>
            </a:r>
            <a:r>
              <a:rPr lang="en-US" sz="1800" dirty="0" smtClean="0"/>
              <a:t>.</a:t>
            </a:r>
          </a:p>
          <a:p>
            <a:pPr marL="457200" indent="-457200">
              <a:buAutoNum type="arabicPeriod"/>
            </a:pPr>
            <a:endParaRPr lang="en-US" sz="2000" dirty="0"/>
          </a:p>
          <a:p>
            <a:pPr marL="0" indent="0">
              <a:buNone/>
            </a:pPr>
            <a:r>
              <a:rPr lang="en-US" sz="2000" b="1" dirty="0" smtClean="0"/>
              <a:t>Filtering Query Results with Conditions</a:t>
            </a:r>
          </a:p>
          <a:p>
            <a:pPr marL="0" indent="0">
              <a:buNone/>
            </a:pPr>
            <a:endParaRPr lang="en-US" sz="1800" dirty="0" smtClean="0"/>
          </a:p>
          <a:p>
            <a:r>
              <a:rPr lang="en-US" sz="1800" dirty="0" smtClean="0"/>
              <a:t>If you have more than one account in the org, they will all be returned. If you want to limit the accounts returned to accounts that fulfill a certain condition, you can add this condition inside the WHERE clause. </a:t>
            </a:r>
          </a:p>
          <a:p>
            <a:pPr marL="0" indent="0">
              <a:buNone/>
            </a:pPr>
            <a:r>
              <a:rPr lang="en-US" sz="1800" dirty="0"/>
              <a:t> </a:t>
            </a:r>
            <a:r>
              <a:rPr lang="en-US" sz="1800" dirty="0" smtClean="0"/>
              <a:t>      The following example retrieves only the accounts whose names are SFDC    </a:t>
            </a:r>
          </a:p>
          <a:p>
            <a:pPr marL="0" indent="0">
              <a:buNone/>
            </a:pPr>
            <a:r>
              <a:rPr lang="en-US" sz="1800" dirty="0"/>
              <a:t> </a:t>
            </a:r>
            <a:r>
              <a:rPr lang="en-US" sz="1800" dirty="0" smtClean="0"/>
              <a:t>      Computing. Note that comparisons on strings are case-insensitive.</a:t>
            </a:r>
          </a:p>
          <a:p>
            <a:pPr marL="0" indent="0">
              <a:buNone/>
            </a:pP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542451"/>
            <a:ext cx="5105400" cy="17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66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1800" dirty="0"/>
              <a:t>The WHERE clause can contain multiple conditions that are grouped by using logical operators (AND, OR) and parentheses. For example, this query returns all accounts whose name is SFDC </a:t>
            </a:r>
            <a:r>
              <a:rPr lang="en-US" sz="1800" dirty="0" smtClean="0"/>
              <a:t>Computing </a:t>
            </a:r>
            <a:r>
              <a:rPr lang="en-US" sz="1800" dirty="0"/>
              <a:t>that have more than 25 employees</a:t>
            </a:r>
            <a:r>
              <a:rPr lang="en-US" sz="1800" dirty="0" smtClean="0"/>
              <a:t>:</a:t>
            </a:r>
          </a:p>
          <a:p>
            <a:endParaRPr lang="en-US" sz="1800" dirty="0" smtClean="0"/>
          </a:p>
          <a:p>
            <a:endParaRPr lang="en-US" sz="1800" dirty="0"/>
          </a:p>
          <a:p>
            <a:r>
              <a:rPr lang="en-US" sz="1800" dirty="0"/>
              <a:t>This is another example with a more complex condition. This query returns all SFDC Computing accounts, or all accounts with more than 25 employees whose billing city is Los Angeles</a:t>
            </a:r>
            <a:r>
              <a:rPr lang="en-US" sz="1800" dirty="0" smtClean="0"/>
              <a:t>.</a:t>
            </a:r>
          </a:p>
          <a:p>
            <a:endParaRPr lang="en-US" sz="1800" dirty="0"/>
          </a:p>
          <a:p>
            <a:endParaRPr lang="en-US" sz="1800" dirty="0" smtClean="0"/>
          </a:p>
          <a:p>
            <a:endParaRPr lang="en-US" sz="1800" dirty="0" smtClean="0"/>
          </a:p>
          <a:p>
            <a:pPr marL="0" indent="0">
              <a:buNone/>
            </a:pPr>
            <a:r>
              <a:rPr lang="en-US" sz="2000" b="1" dirty="0"/>
              <a:t>Ordering Query Results</a:t>
            </a:r>
          </a:p>
          <a:p>
            <a:r>
              <a:rPr lang="en-US" sz="1800" dirty="0"/>
              <a:t>When a query executes, it returns records from </a:t>
            </a:r>
            <a:r>
              <a:rPr lang="en-US" sz="1800" dirty="0" err="1"/>
              <a:t>Salesforce</a:t>
            </a:r>
            <a:r>
              <a:rPr lang="en-US" sz="1800" dirty="0"/>
              <a:t> in no particular order, so you can’t rely on the order of records in the returned array to be the same each time the query is run. </a:t>
            </a:r>
            <a:endParaRPr lang="en-US" sz="1800" dirty="0" smtClean="0"/>
          </a:p>
          <a:p>
            <a:r>
              <a:rPr lang="en-US" sz="1800" dirty="0" smtClean="0"/>
              <a:t>You </a:t>
            </a:r>
            <a:r>
              <a:rPr lang="en-US" sz="1800" dirty="0"/>
              <a:t>can however choose to sort the returned record set by adding an ORDER BY clause and specifying the field by which the record set should be sorted. </a:t>
            </a:r>
          </a:p>
          <a:p>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1713"/>
            <a:ext cx="7239000" cy="1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58" y="2957513"/>
            <a:ext cx="72294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1800" dirty="0" smtClean="0"/>
              <a:t>This example sorts all retrieved accounts based on the Name field.</a:t>
            </a:r>
          </a:p>
          <a:p>
            <a:pPr marL="0" indent="0">
              <a:buNone/>
            </a:pPr>
            <a:endParaRPr lang="en-US" sz="1800" dirty="0" smtClean="0"/>
          </a:p>
          <a:p>
            <a:pPr marL="0" indent="0">
              <a:buNone/>
            </a:pPr>
            <a:endParaRPr lang="en-US" sz="1800" dirty="0"/>
          </a:p>
          <a:p>
            <a:pPr marL="0" indent="0">
              <a:buNone/>
            </a:pPr>
            <a:r>
              <a:rPr lang="en-US" sz="1800" dirty="0"/>
              <a:t>The default sort order is in alphabetical order, specified as ASC. The previous statement is equivalent to</a:t>
            </a:r>
            <a:r>
              <a:rPr lang="en-US" sz="1800" dirty="0" smtClean="0"/>
              <a:t>:</a:t>
            </a:r>
          </a:p>
          <a:p>
            <a:pPr marL="0" indent="0">
              <a:buNone/>
            </a:pPr>
            <a:endParaRPr lang="en-US" sz="1800" dirty="0" smtClean="0"/>
          </a:p>
          <a:p>
            <a:pPr marL="0" indent="0">
              <a:buNone/>
            </a:pPr>
            <a:endParaRPr lang="en-US" sz="1800" dirty="0"/>
          </a:p>
          <a:p>
            <a:pPr marL="0" indent="0">
              <a:buNone/>
            </a:pPr>
            <a:r>
              <a:rPr lang="en-US" sz="1800" dirty="0"/>
              <a:t>To reverse the order, use the DESC keyword for descending order</a:t>
            </a:r>
            <a:r>
              <a:rPr lang="en-US" sz="1800" dirty="0" smtClean="0"/>
              <a:t>:</a:t>
            </a:r>
          </a:p>
          <a:p>
            <a:pPr marL="0" indent="0">
              <a:buNone/>
            </a:pPr>
            <a:endParaRPr lang="en-US" sz="1800" dirty="0" smtClean="0"/>
          </a:p>
          <a:p>
            <a:pPr marL="0" indent="0">
              <a:buNone/>
            </a:pPr>
            <a:endParaRPr lang="en-US" sz="1800" dirty="0"/>
          </a:p>
          <a:p>
            <a:pPr marL="0" indent="0">
              <a:buNone/>
            </a:pPr>
            <a:r>
              <a:rPr lang="en-US" sz="1800" b="1" dirty="0" smtClean="0"/>
              <a:t>NOTE</a:t>
            </a:r>
            <a:r>
              <a:rPr lang="en-US" sz="1800" dirty="0" smtClean="0"/>
              <a:t> : </a:t>
            </a:r>
            <a:r>
              <a:rPr lang="en-US" sz="1800" dirty="0"/>
              <a:t>You can sort on most fields, including numeric and text fields. You can’t sort on fields like rich text and multi-select </a:t>
            </a:r>
            <a:r>
              <a:rPr lang="en-US" sz="1800" dirty="0" err="1" smtClean="0"/>
              <a:t>picklists</a:t>
            </a:r>
            <a:r>
              <a:rPr lang="en-US" sz="18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62" y="912054"/>
            <a:ext cx="4108938" cy="15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62" y="2209800"/>
            <a:ext cx="4261338" cy="16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62" y="3154240"/>
            <a:ext cx="4261338" cy="17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38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000" b="1" dirty="0"/>
              <a:t>Limiting the Number of Records </a:t>
            </a:r>
            <a:r>
              <a:rPr lang="en-US" sz="2000" b="1" dirty="0" smtClean="0"/>
              <a:t>Returned</a:t>
            </a:r>
          </a:p>
          <a:p>
            <a:r>
              <a:rPr lang="en-US" sz="1800" dirty="0"/>
              <a:t>You can limit the number of records returned to an arbitrary number by adding the </a:t>
            </a:r>
            <a:r>
              <a:rPr lang="en-US" sz="1800" dirty="0" smtClean="0"/>
              <a:t>LIMIT n</a:t>
            </a:r>
            <a:r>
              <a:rPr lang="en-US" sz="1800" dirty="0"/>
              <a:t> clause where n is the number of records you want returned. </a:t>
            </a:r>
            <a:endParaRPr lang="en-US" sz="1800" dirty="0" smtClean="0"/>
          </a:p>
          <a:p>
            <a:r>
              <a:rPr lang="en-US" sz="1800" dirty="0" smtClean="0"/>
              <a:t>Limiting </a:t>
            </a:r>
            <a:r>
              <a:rPr lang="en-US" sz="1800" dirty="0"/>
              <a:t>the result set is handy when you don’t care which records are returned, but you just want to work with a subset of records. </a:t>
            </a:r>
            <a:endParaRPr lang="en-US" sz="1800" dirty="0" smtClean="0"/>
          </a:p>
          <a:p>
            <a:r>
              <a:rPr lang="en-US" sz="1800" dirty="0" smtClean="0"/>
              <a:t>For </a:t>
            </a:r>
            <a:r>
              <a:rPr lang="en-US" sz="1800" dirty="0"/>
              <a:t>example, this query retrieves the first account that is returned. Notice that the returned value is one account and not an array when using </a:t>
            </a:r>
            <a:r>
              <a:rPr lang="en-US" sz="1800" dirty="0" smtClean="0"/>
              <a:t>LIMIT 1.</a:t>
            </a:r>
          </a:p>
          <a:p>
            <a:pPr marL="0" indent="0">
              <a:buNone/>
            </a:pPr>
            <a:endParaRPr lang="en-US" sz="1800" b="1" dirty="0" smtClean="0"/>
          </a:p>
          <a:p>
            <a:pPr marL="0" indent="0">
              <a:buNone/>
            </a:pPr>
            <a:endParaRPr lang="en-US" sz="1800" b="1" dirty="0"/>
          </a:p>
          <a:p>
            <a:pPr marL="0" indent="0">
              <a:buNone/>
            </a:pPr>
            <a:r>
              <a:rPr lang="en-US" sz="2000" b="1" dirty="0"/>
              <a:t>Combining All Pieces </a:t>
            </a:r>
            <a:r>
              <a:rPr lang="en-US" sz="2000" b="1" dirty="0" smtClean="0"/>
              <a:t>Together</a:t>
            </a:r>
          </a:p>
          <a:p>
            <a:pPr marL="0" indent="0">
              <a:buNone/>
            </a:pPr>
            <a:endParaRPr lang="en-US" sz="2000" b="1" dirty="0" smtClean="0"/>
          </a:p>
          <a:p>
            <a:pPr marL="0" indent="0">
              <a:buNone/>
            </a:pPr>
            <a:endParaRPr lang="en-US" sz="2000" b="1" dirty="0"/>
          </a:p>
          <a:p>
            <a:pPr marL="0" indent="0">
              <a:buNone/>
            </a:pPr>
            <a:endParaRPr lang="en-US" sz="1800" b="1" dirty="0"/>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743200"/>
            <a:ext cx="545782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1585"/>
            <a:ext cx="7843061" cy="76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50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pPr marL="0" indent="0">
              <a:buNone/>
            </a:pPr>
            <a:r>
              <a:rPr lang="en-US" sz="2000" b="1" dirty="0" smtClean="0"/>
              <a:t>Accessing Variables in SOQL Queries</a:t>
            </a:r>
            <a:endParaRPr lang="en-US" sz="2000" dirty="0"/>
          </a:p>
          <a:p>
            <a:r>
              <a:rPr lang="en-US" sz="1800" dirty="0" smtClean="0"/>
              <a:t>SOQL </a:t>
            </a:r>
            <a:r>
              <a:rPr lang="en-US" sz="1800" dirty="0"/>
              <a:t>statements in Apex can reference Apex code variables and expressions if they are preceded by a colon (:). The use of a local variable within a SOQL statement is called a </a:t>
            </a:r>
            <a:r>
              <a:rPr lang="en-US" sz="1800" i="1" dirty="0"/>
              <a:t>bind</a:t>
            </a:r>
            <a:r>
              <a:rPr lang="en-US" sz="1800" dirty="0"/>
              <a:t>.</a:t>
            </a:r>
          </a:p>
          <a:p>
            <a:r>
              <a:rPr lang="en-US" sz="1800" dirty="0"/>
              <a:t>This example shows how to use the </a:t>
            </a:r>
            <a:r>
              <a:rPr lang="en-US" sz="1800" dirty="0" err="1"/>
              <a:t>targetDepartment</a:t>
            </a:r>
            <a:r>
              <a:rPr lang="en-US" sz="1800" dirty="0"/>
              <a:t> variable in the WHERE clause</a:t>
            </a:r>
            <a:r>
              <a:rPr lang="en-US" sz="1800" dirty="0" smtClean="0"/>
              <a:t>.</a:t>
            </a:r>
          </a:p>
          <a:p>
            <a:endParaRPr lang="en-US" sz="1800" dirty="0" smtClean="0"/>
          </a:p>
          <a:p>
            <a:endParaRPr lang="en-US" sz="1800" dirty="0"/>
          </a:p>
          <a:p>
            <a:pPr marL="0" indent="0">
              <a:buNone/>
            </a:pPr>
            <a:endParaRPr lang="en-US" sz="1800" dirty="0" smtClean="0"/>
          </a:p>
          <a:p>
            <a:pPr marL="0" indent="0">
              <a:buNone/>
            </a:pPr>
            <a:r>
              <a:rPr lang="en-US" sz="2000" b="1" dirty="0"/>
              <a:t>Querying Related </a:t>
            </a:r>
            <a:r>
              <a:rPr lang="en-US" sz="2000" b="1" dirty="0" smtClean="0"/>
              <a:t>Records</a:t>
            </a:r>
          </a:p>
          <a:p>
            <a:r>
              <a:rPr lang="en-US" sz="1800" dirty="0"/>
              <a:t>Records in </a:t>
            </a:r>
            <a:r>
              <a:rPr lang="en-US" sz="1800" dirty="0" err="1"/>
              <a:t>Salesforce</a:t>
            </a:r>
            <a:r>
              <a:rPr lang="en-US" sz="1800" dirty="0"/>
              <a:t> can be linked to each other through relationships: lookup relationships or master-detail relationships</a:t>
            </a:r>
            <a:r>
              <a:rPr lang="en-US" sz="1800" dirty="0" smtClean="0"/>
              <a:t>.</a:t>
            </a:r>
          </a:p>
          <a:p>
            <a:r>
              <a:rPr lang="en-US" sz="1800" dirty="0"/>
              <a:t>To get child records related to a parent record, add an inner query for the child records</a:t>
            </a:r>
            <a:r>
              <a:rPr lang="en-US" sz="1800" dirty="0" smtClean="0"/>
              <a:t>.</a:t>
            </a:r>
          </a:p>
          <a:p>
            <a:r>
              <a:rPr lang="en-US" sz="1800" dirty="0"/>
              <a:t>This example contains an inner query to get all contacts that are associated with each returned account. The FROM clause specifies the Contacts relationship, which is a default relationship on Account that links accounts and contacts.</a:t>
            </a:r>
            <a:endParaRPr lang="en-US" sz="1800" b="1" dirty="0"/>
          </a:p>
          <a:p>
            <a:endParaRPr lang="en-US" sz="1800"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74" y="2342271"/>
            <a:ext cx="7086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74" y="5867400"/>
            <a:ext cx="7216726" cy="16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56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745163"/>
          </a:xfrm>
        </p:spPr>
        <p:txBody>
          <a:bodyPr>
            <a:normAutofit/>
          </a:bodyPr>
          <a:lstStyle/>
          <a:p>
            <a:r>
              <a:rPr lang="en-US" sz="1800" dirty="0"/>
              <a:t>This next example embeds the example SOQL query in Apex and shows how to get the child records from the SOQL result by using the Contacts relationship name on the </a:t>
            </a:r>
            <a:r>
              <a:rPr lang="en-US" sz="1800" dirty="0" err="1"/>
              <a:t>sObject</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You </a:t>
            </a:r>
            <a:r>
              <a:rPr lang="en-US" sz="1800" dirty="0"/>
              <a:t>can traverse a relationship from a child object (contact) to a field on its parent (</a:t>
            </a:r>
            <a:r>
              <a:rPr lang="en-US" sz="1800" dirty="0" err="1"/>
              <a:t>Account.Name</a:t>
            </a:r>
            <a:r>
              <a:rPr lang="en-US" sz="1800" dirty="0"/>
              <a:t>) by using dot notation. For example, the following Apex snippet queries contact records whose first name is Carol and is able to retrieve the name of Carol’s associated account by traversing the relationship between accounts and contacts.</a:t>
            </a:r>
            <a:endParaRPr lang="en-US" sz="1800" dirty="0" smtClean="0"/>
          </a:p>
          <a:p>
            <a:endParaRPr lang="en-US" sz="18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0961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12" y="4572000"/>
            <a:ext cx="643509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34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lnSpcReduction="10000"/>
          </a:bodyPr>
          <a:lstStyle/>
          <a:p>
            <a:pPr marL="0" indent="0">
              <a:buNone/>
            </a:pPr>
            <a:r>
              <a:rPr lang="en-US" sz="2000" b="1" dirty="0"/>
              <a:t>Querying Record in Batches By Using SOQL For </a:t>
            </a:r>
            <a:r>
              <a:rPr lang="en-US" sz="2000" b="1" dirty="0" smtClean="0"/>
              <a:t>Loops</a:t>
            </a:r>
          </a:p>
          <a:p>
            <a:r>
              <a:rPr lang="en-US" sz="1800" dirty="0"/>
              <a:t>With a SOQL for loop, you can include a SOQL query within a for loop. The results of a SOQL query can be iterated over within the loop. </a:t>
            </a:r>
            <a:endParaRPr lang="en-US" sz="1800" dirty="0" smtClean="0"/>
          </a:p>
          <a:p>
            <a:r>
              <a:rPr lang="en-US" sz="1800" dirty="0" smtClean="0"/>
              <a:t>SOQL </a:t>
            </a:r>
            <a:r>
              <a:rPr lang="en-US" sz="1800" dirty="0"/>
              <a:t>for loops use a different method for retrieving records—records are retrieved using efficient chunking with calls to the query and </a:t>
            </a:r>
            <a:r>
              <a:rPr lang="en-US" sz="1800" dirty="0" err="1"/>
              <a:t>queryMore</a:t>
            </a:r>
            <a:r>
              <a:rPr lang="en-US" sz="1800" dirty="0"/>
              <a:t> methods of the SOAP API. By using SOQL for loops, you can avoid hitting the heap size limit.</a:t>
            </a:r>
          </a:p>
          <a:p>
            <a:r>
              <a:rPr lang="en-US" sz="1800" dirty="0"/>
              <a:t>SOQL for loops iterate over all of the </a:t>
            </a:r>
            <a:r>
              <a:rPr lang="en-US" sz="1800" dirty="0" err="1"/>
              <a:t>sObject</a:t>
            </a:r>
            <a:r>
              <a:rPr lang="en-US" sz="1800" dirty="0"/>
              <a:t> records returned by a SOQL query. The syntax of a SOQL for loop is either:</a:t>
            </a:r>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b="1" dirty="0"/>
          </a:p>
          <a:p>
            <a:pPr marL="0" indent="0">
              <a:buNone/>
            </a:pPr>
            <a:r>
              <a:rPr lang="en-US" sz="1800" b="1" dirty="0" smtClean="0"/>
              <a:t>      OR</a:t>
            </a: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dirty="0" smtClean="0"/>
          </a:p>
          <a:p>
            <a:pPr marL="0" indent="0">
              <a:buNone/>
            </a:pPr>
            <a:endParaRPr lang="en-US" sz="1800" dirty="0"/>
          </a:p>
          <a:p>
            <a:pPr marL="0" indent="0">
              <a:buNone/>
            </a:pPr>
            <a:r>
              <a:rPr lang="en-US" sz="1800" b="1" dirty="0" smtClean="0"/>
              <a:t>NOTE</a:t>
            </a:r>
            <a:r>
              <a:rPr lang="en-US" sz="1800" dirty="0" smtClean="0"/>
              <a:t> : Both</a:t>
            </a:r>
            <a:r>
              <a:rPr lang="en-US" sz="1800" dirty="0"/>
              <a:t> </a:t>
            </a:r>
            <a:r>
              <a:rPr lang="en-US" sz="1800" i="1" dirty="0"/>
              <a:t>variable</a:t>
            </a:r>
            <a:r>
              <a:rPr lang="en-US" sz="1800" dirty="0"/>
              <a:t> and </a:t>
            </a:r>
            <a:r>
              <a:rPr lang="en-US" sz="1800" i="1" dirty="0" err="1"/>
              <a:t>variable_list</a:t>
            </a:r>
            <a:r>
              <a:rPr lang="en-US" sz="1800" dirty="0"/>
              <a:t> must be of the same type as the </a:t>
            </a:r>
            <a:r>
              <a:rPr lang="en-US" sz="1800" dirty="0" err="1"/>
              <a:t>sObjects</a:t>
            </a:r>
            <a:r>
              <a:rPr lang="en-US" sz="1800" dirty="0"/>
              <a:t> that are returned by the </a:t>
            </a:r>
            <a:r>
              <a:rPr lang="en-US" sz="1800" i="1" dirty="0" err="1"/>
              <a:t>soql_query</a:t>
            </a:r>
            <a:r>
              <a:rPr lang="en-US" sz="1800" dirty="0"/>
              <a:t>.</a:t>
            </a:r>
            <a:endParaRPr lang="en-US" sz="1800" b="1" dirty="0" smtClean="0"/>
          </a:p>
          <a:p>
            <a:pPr marL="0" indent="0">
              <a:buNone/>
            </a:pPr>
            <a:endParaRPr lang="en-US" sz="18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4044112" cy="66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71" y="4572000"/>
            <a:ext cx="4763474"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26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2B2882-F63A-4C21-8F62-F3F2D559437F}">
  <ds:schemaRefs>
    <ds:schemaRef ds:uri="http://schemas.microsoft.com/sharepoint/v3/contenttype/forms"/>
  </ds:schemaRefs>
</ds:datastoreItem>
</file>

<file path=customXml/itemProps2.xml><?xml version="1.0" encoding="utf-8"?>
<ds:datastoreItem xmlns:ds="http://schemas.openxmlformats.org/officeDocument/2006/customXml" ds:itemID="{4A8AAB92-27A1-4255-858F-5528A176E25B}">
  <ds:schemaRefs>
    <ds:schemaRef ds:uri="http://www.w3.org/XML/1998/namespace"/>
    <ds:schemaRef ds:uri="http://schemas.microsoft.com/office/2006/metadata/propertie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AC28EA58-C94E-403E-A1E9-8D61D618F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212</TotalTime>
  <Words>795</Words>
  <Application>Microsoft Office PowerPoint</Application>
  <PresentationFormat>On-screen Show (4:3)</PresentationFormat>
  <Paragraphs>94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SOQL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 Sherlock</dc:creator>
  <cp:lastModifiedBy> Siva</cp:lastModifiedBy>
  <cp:revision>19</cp:revision>
  <dcterms:created xsi:type="dcterms:W3CDTF">2017-01-18T12:08:55Z</dcterms:created>
  <dcterms:modified xsi:type="dcterms:W3CDTF">2017-02-28T07:30:14Z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