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7" r:id="rId8"/>
    <p:sldId id="259"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YVcizs1sQgIUvhocRT/dA==" hashData="i8eCVGmuzcgrwOoLOGAxHfVSM80="/>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67032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15291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4086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5262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12938-B2D1-45E3-A7D7-51634DCDEA6C}"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76051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08254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12938-B2D1-45E3-A7D7-51634DCDEA6C}"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318262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12938-B2D1-45E3-A7D7-51634DCDEA6C}"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102162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12938-B2D1-45E3-A7D7-51634DCDEA6C}"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21381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125618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12938-B2D1-45E3-A7D7-51634DCDEA6C}"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C276F-1735-4D69-9A29-E051EECAA4F6}" type="slidenum">
              <a:rPr lang="en-US" smtClean="0"/>
              <a:t>‹#›</a:t>
            </a:fld>
            <a:endParaRPr lang="en-US"/>
          </a:p>
        </p:txBody>
      </p:sp>
    </p:spTree>
    <p:extLst>
      <p:ext uri="{BB962C8B-B14F-4D97-AF65-F5344CB8AC3E}">
        <p14:creationId xmlns:p14="http://schemas.microsoft.com/office/powerpoint/2010/main" val="46152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12938-B2D1-45E3-A7D7-51634DCDEA6C}" type="datetimeFigureOut">
              <a:rPr lang="en-US" smtClean="0"/>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C276F-1735-4D69-9A29-E051EECAA4F6}" type="slidenum">
              <a:rPr lang="en-US" smtClean="0"/>
              <a:t>‹#›</a:t>
            </a:fld>
            <a:endParaRPr lang="en-US"/>
          </a:p>
        </p:txBody>
      </p:sp>
    </p:spTree>
    <p:extLst>
      <p:ext uri="{BB962C8B-B14F-4D97-AF65-F5344CB8AC3E}">
        <p14:creationId xmlns:p14="http://schemas.microsoft.com/office/powerpoint/2010/main" val="107918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sz="5400" dirty="0" smtClean="0">
                <a:solidFill>
                  <a:schemeClr val="accent1">
                    <a:lumMod val="75000"/>
                  </a:schemeClr>
                </a:solidFill>
              </a:rPr>
              <a:t>SOSL Queries</a:t>
            </a:r>
            <a:endParaRPr lang="en-US" sz="5400" dirty="0">
              <a:solidFill>
                <a:schemeClr val="accent1">
                  <a:lumMod val="75000"/>
                </a:schemeClr>
              </a:solidFill>
            </a:endParaRPr>
          </a:p>
        </p:txBody>
      </p:sp>
      <p:sp>
        <p:nvSpPr>
          <p:cNvPr id="3" name="Subtitle 2"/>
          <p:cNvSpPr>
            <a:spLocks noGrp="1"/>
          </p:cNvSpPr>
          <p:nvPr>
            <p:ph type="subTitle" idx="1"/>
          </p:nvPr>
        </p:nvSpPr>
        <p:spPr>
          <a:xfrm>
            <a:off x="1371600" y="2286000"/>
            <a:ext cx="6400800" cy="2667000"/>
          </a:xfrm>
        </p:spPr>
        <p:txBody>
          <a:bodyPr>
            <a:noAutofit/>
          </a:bodyPr>
          <a:lstStyle/>
          <a:p>
            <a:pPr algn="l"/>
            <a:r>
              <a:rPr lang="en-US" sz="1800" b="1" dirty="0">
                <a:solidFill>
                  <a:schemeClr val="tx1"/>
                </a:solidFill>
              </a:rPr>
              <a:t>Learning Objectives</a:t>
            </a:r>
          </a:p>
          <a:p>
            <a:pPr marL="457200" indent="-457200" algn="l">
              <a:buFont typeface="Arial" pitchFamily="34" charset="0"/>
              <a:buChar char="•"/>
            </a:pPr>
            <a:endParaRPr lang="en-US" sz="1800" dirty="0" smtClean="0">
              <a:solidFill>
                <a:schemeClr val="tx1"/>
              </a:solidFill>
            </a:endParaRPr>
          </a:p>
          <a:p>
            <a:pPr marL="285750" indent="-285750" algn="l">
              <a:buFont typeface="Arial" pitchFamily="34" charset="0"/>
              <a:buChar char="•"/>
            </a:pPr>
            <a:r>
              <a:rPr lang="en-US" sz="1800" dirty="0">
                <a:solidFill>
                  <a:schemeClr val="tx1"/>
                </a:solidFill>
              </a:rPr>
              <a:t>Describe the differences between SOSL and SOQL.</a:t>
            </a:r>
          </a:p>
          <a:p>
            <a:pPr marL="285750" indent="-285750" algn="l">
              <a:buFont typeface="Arial" pitchFamily="34" charset="0"/>
              <a:buChar char="•"/>
            </a:pPr>
            <a:r>
              <a:rPr lang="en-US" sz="1800" dirty="0">
                <a:solidFill>
                  <a:schemeClr val="tx1"/>
                </a:solidFill>
              </a:rPr>
              <a:t>Search for fields across multiple objects using SOSL queries</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107392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92500" lnSpcReduction="10000"/>
          </a:bodyPr>
          <a:lstStyle/>
          <a:p>
            <a:pPr marL="0" indent="0">
              <a:buNone/>
            </a:pPr>
            <a:r>
              <a:rPr lang="en-US" sz="2000" b="1" dirty="0" smtClean="0"/>
              <a:t>     SOSL Queries</a:t>
            </a:r>
          </a:p>
          <a:p>
            <a:r>
              <a:rPr lang="en-US" sz="1800" dirty="0" err="1"/>
              <a:t>Salesforce</a:t>
            </a:r>
            <a:r>
              <a:rPr lang="en-US" sz="1800" dirty="0"/>
              <a:t> Object Search Language (SOSL) is a </a:t>
            </a:r>
            <a:r>
              <a:rPr lang="en-US" sz="1800" dirty="0" err="1"/>
              <a:t>Salesforce</a:t>
            </a:r>
            <a:r>
              <a:rPr lang="en-US" sz="1800" dirty="0"/>
              <a:t> search language that is used to perform text searches in records. </a:t>
            </a:r>
            <a:endParaRPr lang="en-US" sz="1800" dirty="0" smtClean="0"/>
          </a:p>
          <a:p>
            <a:r>
              <a:rPr lang="en-US" sz="1800" dirty="0" smtClean="0"/>
              <a:t>Use </a:t>
            </a:r>
            <a:r>
              <a:rPr lang="en-US" sz="1800" dirty="0"/>
              <a:t>SOSL to search fields across multiple standard and custom object records in </a:t>
            </a:r>
            <a:r>
              <a:rPr lang="en-US" sz="1800" dirty="0" err="1"/>
              <a:t>Salesforce</a:t>
            </a:r>
            <a:r>
              <a:rPr lang="en-US" sz="1800" dirty="0"/>
              <a:t>. SOSL is similar to Apache </a:t>
            </a:r>
            <a:r>
              <a:rPr lang="en-US" sz="1800" dirty="0" err="1"/>
              <a:t>Lucene</a:t>
            </a:r>
            <a:r>
              <a:rPr lang="en-US" sz="1800" dirty="0"/>
              <a:t>. </a:t>
            </a:r>
            <a:endParaRPr lang="en-US" sz="1800" dirty="0" smtClean="0"/>
          </a:p>
          <a:p>
            <a:endParaRPr lang="en-US" sz="1800" b="1" dirty="0" smtClean="0"/>
          </a:p>
          <a:p>
            <a:pPr marL="0" indent="0">
              <a:buNone/>
            </a:pPr>
            <a:r>
              <a:rPr lang="en-US" sz="1800" b="1" dirty="0"/>
              <a:t> </a:t>
            </a:r>
            <a:r>
              <a:rPr lang="en-US" sz="1800" b="1" dirty="0" smtClean="0"/>
              <a:t>     </a:t>
            </a:r>
            <a:r>
              <a:rPr lang="en-US" sz="2200" b="1" dirty="0" smtClean="0"/>
              <a:t>Differences </a:t>
            </a:r>
            <a:r>
              <a:rPr lang="en-US" sz="2200" b="1" dirty="0"/>
              <a:t>and Similarities Between SOQL and SOSL</a:t>
            </a:r>
          </a:p>
          <a:p>
            <a:r>
              <a:rPr lang="en-US" sz="1800" dirty="0"/>
              <a:t>Like SOQL, SOSL allows you to search your organization’s records for specific information. Unlike SOQL, which can only query one standard or custom object at a time, a single SOSL query can search all objects.</a:t>
            </a:r>
          </a:p>
          <a:p>
            <a:r>
              <a:rPr lang="en-US" sz="1800" dirty="0"/>
              <a:t>Another difference is that SOSL matches fields based on a word match while SOQL performs an exact match by default (when not using wildcards). For example, searching for 'Digital' in SOSL returns records whose field values are 'Digital' or 'The Digital Company', but SOQL returns only records with field values of 'Digital'.</a:t>
            </a:r>
          </a:p>
          <a:p>
            <a:r>
              <a:rPr lang="en-US" sz="1800" dirty="0"/>
              <a:t>SOQL and SOSL are two separate languages with different syntax. Each language has a distinct use case:</a:t>
            </a:r>
          </a:p>
          <a:p>
            <a:pPr marL="0" indent="0">
              <a:buNone/>
            </a:pPr>
            <a:r>
              <a:rPr lang="en-US" sz="1800" dirty="0" smtClean="0"/>
              <a:t>       Use </a:t>
            </a:r>
            <a:r>
              <a:rPr lang="en-US" sz="1800" dirty="0"/>
              <a:t>SOQL to retrieve records for a single object.</a:t>
            </a:r>
          </a:p>
          <a:p>
            <a:pPr marL="0" indent="0">
              <a:buNone/>
            </a:pPr>
            <a:r>
              <a:rPr lang="en-US" sz="1800" dirty="0" smtClean="0"/>
              <a:t>       Use </a:t>
            </a:r>
            <a:r>
              <a:rPr lang="en-US" sz="1800" dirty="0"/>
              <a:t>SOSL to search fields across multiple objects. SOSL queries can search most text </a:t>
            </a:r>
            <a:r>
              <a:rPr lang="en-US" sz="1800" dirty="0" smtClean="0"/>
              <a:t> </a:t>
            </a:r>
          </a:p>
          <a:p>
            <a:pPr marL="0" indent="0">
              <a:buNone/>
            </a:pPr>
            <a:r>
              <a:rPr lang="en-US" sz="1800" dirty="0"/>
              <a:t> </a:t>
            </a:r>
            <a:r>
              <a:rPr lang="en-US" sz="1800" dirty="0" smtClean="0"/>
              <a:t>     fields </a:t>
            </a:r>
            <a:r>
              <a:rPr lang="en-US" sz="1800" dirty="0"/>
              <a:t>on an object.</a:t>
            </a:r>
          </a:p>
          <a:p>
            <a:endParaRPr lang="en-US" sz="1800" b="1" dirty="0" smtClean="0"/>
          </a:p>
          <a:p>
            <a:pPr marL="0" indent="0">
              <a:buNone/>
            </a:pPr>
            <a:r>
              <a:rPr lang="en-US" sz="1800" b="1" dirty="0"/>
              <a:t> </a:t>
            </a:r>
            <a:r>
              <a:rPr lang="en-US" sz="1800" b="1" dirty="0" smtClean="0"/>
              <a:t>     </a:t>
            </a:r>
            <a:endParaRPr lang="en-US" sz="1800" dirty="0"/>
          </a:p>
        </p:txBody>
      </p:sp>
    </p:spTree>
    <p:extLst>
      <p:ext uri="{BB962C8B-B14F-4D97-AF65-F5344CB8AC3E}">
        <p14:creationId xmlns:p14="http://schemas.microsoft.com/office/powerpoint/2010/main" val="79952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marL="0" indent="0">
              <a:buNone/>
            </a:pPr>
            <a:r>
              <a:rPr lang="en-US" sz="2000" b="1" dirty="0"/>
              <a:t>Basic SOSL Syntax</a:t>
            </a:r>
          </a:p>
          <a:p>
            <a:pPr marL="0" indent="0">
              <a:buNone/>
            </a:pPr>
            <a:r>
              <a:rPr lang="en-US" sz="1900" dirty="0"/>
              <a:t>SOSL allows you to specify the following search criteria</a:t>
            </a:r>
            <a:r>
              <a:rPr lang="en-US" sz="1900" dirty="0" smtClean="0"/>
              <a:t>:</a:t>
            </a:r>
          </a:p>
          <a:p>
            <a:r>
              <a:rPr lang="en-US" sz="1900" dirty="0" smtClean="0"/>
              <a:t>Text </a:t>
            </a:r>
            <a:r>
              <a:rPr lang="en-US" sz="1900" dirty="0"/>
              <a:t>expression (single word or a phrase) to search for</a:t>
            </a:r>
          </a:p>
          <a:p>
            <a:r>
              <a:rPr lang="en-US" sz="1900" dirty="0"/>
              <a:t>Scope of fields to search</a:t>
            </a:r>
          </a:p>
          <a:p>
            <a:r>
              <a:rPr lang="en-US" sz="1900" dirty="0"/>
              <a:t>List of objects and fields to retrieve</a:t>
            </a:r>
          </a:p>
          <a:p>
            <a:r>
              <a:rPr lang="en-US" sz="1900" dirty="0"/>
              <a:t>Conditions for selecting rows in the source objects</a:t>
            </a:r>
          </a:p>
          <a:p>
            <a:pPr marL="0" indent="0">
              <a:buNone/>
            </a:pPr>
            <a:endParaRPr lang="en-US" sz="2000" dirty="0"/>
          </a:p>
          <a:p>
            <a:pPr marL="0" indent="0">
              <a:buNone/>
            </a:pPr>
            <a:r>
              <a:rPr lang="en-US" sz="1900" dirty="0"/>
              <a:t>This is the syntax of a basic SOSL query</a:t>
            </a:r>
            <a:r>
              <a:rPr lang="en-US" sz="1900" dirty="0" smtClean="0"/>
              <a:t>:</a:t>
            </a:r>
          </a:p>
          <a:p>
            <a:pPr marL="0" indent="0">
              <a:buNone/>
            </a:pPr>
            <a:endParaRPr lang="en-US" sz="1800" dirty="0"/>
          </a:p>
          <a:p>
            <a:pPr marL="0" indent="0">
              <a:buNone/>
            </a:pPr>
            <a:endParaRPr lang="en-US" sz="1800" dirty="0" smtClean="0"/>
          </a:p>
          <a:p>
            <a:r>
              <a:rPr lang="en-US" sz="1900" i="1" dirty="0" err="1"/>
              <a:t>SearchQuery</a:t>
            </a:r>
            <a:r>
              <a:rPr lang="en-US" sz="1900" dirty="0"/>
              <a:t> is the text to search for (a single word or a phrase). </a:t>
            </a:r>
            <a:endParaRPr lang="en-US" sz="1900" dirty="0" smtClean="0"/>
          </a:p>
          <a:p>
            <a:pPr marL="0" indent="0">
              <a:buNone/>
            </a:pPr>
            <a:r>
              <a:rPr lang="en-US" sz="1900" dirty="0" smtClean="0"/>
              <a:t>       Text </a:t>
            </a:r>
            <a:r>
              <a:rPr lang="en-US" sz="1900" dirty="0"/>
              <a:t>searches are case-insensitive. For example, searching for </a:t>
            </a:r>
            <a:r>
              <a:rPr lang="en-US" sz="1900" dirty="0" smtClean="0"/>
              <a:t>Customer</a:t>
            </a:r>
            <a:r>
              <a:rPr lang="en-US" sz="1900" dirty="0"/>
              <a:t>, </a:t>
            </a:r>
            <a:r>
              <a:rPr lang="en-US" sz="1900" dirty="0" smtClean="0"/>
              <a:t>customer</a:t>
            </a:r>
            <a:r>
              <a:rPr lang="en-US" sz="1900" dirty="0"/>
              <a:t>, </a:t>
            </a:r>
            <a:endParaRPr lang="en-US" sz="1900" dirty="0" smtClean="0"/>
          </a:p>
          <a:p>
            <a:pPr marL="0" indent="0">
              <a:buNone/>
            </a:pPr>
            <a:r>
              <a:rPr lang="en-US" sz="1900" dirty="0"/>
              <a:t> </a:t>
            </a:r>
            <a:r>
              <a:rPr lang="en-US" sz="1900" dirty="0" smtClean="0"/>
              <a:t>      or</a:t>
            </a:r>
            <a:r>
              <a:rPr lang="en-US" sz="1900" dirty="0"/>
              <a:t> </a:t>
            </a:r>
            <a:r>
              <a:rPr lang="en-US" sz="1900" dirty="0" smtClean="0"/>
              <a:t>CUSTOMER</a:t>
            </a:r>
            <a:r>
              <a:rPr lang="en-US" sz="1900" dirty="0"/>
              <a:t> all return the same results</a:t>
            </a:r>
            <a:r>
              <a:rPr lang="en-US" sz="1900" dirty="0" smtClean="0"/>
              <a:t>.</a:t>
            </a:r>
          </a:p>
          <a:p>
            <a:r>
              <a:rPr lang="en-US" sz="1900" i="1" dirty="0" err="1"/>
              <a:t>SearchGroup</a:t>
            </a:r>
            <a:r>
              <a:rPr lang="en-US" sz="1900" dirty="0"/>
              <a:t> is optional. It is the scope of the fields to search. If not specified, the default search scope is all fields. </a:t>
            </a:r>
            <a:r>
              <a:rPr lang="en-US" sz="1900" i="1" dirty="0" err="1"/>
              <a:t>SearchGroup</a:t>
            </a:r>
            <a:r>
              <a:rPr lang="en-US" sz="1900" dirty="0"/>
              <a:t> can take one of the following values.</a:t>
            </a:r>
          </a:p>
          <a:p>
            <a:pPr lvl="1">
              <a:buFont typeface="Wingdings" pitchFamily="2" charset="2"/>
              <a:buChar char="ü"/>
            </a:pPr>
            <a:r>
              <a:rPr lang="en-US" sz="1900" dirty="0"/>
              <a:t>ALL FIELDS</a:t>
            </a:r>
          </a:p>
          <a:p>
            <a:pPr lvl="1">
              <a:buFont typeface="Wingdings" pitchFamily="2" charset="2"/>
              <a:buChar char="ü"/>
            </a:pPr>
            <a:r>
              <a:rPr lang="en-US" sz="1900" dirty="0"/>
              <a:t>NAME FIELDS</a:t>
            </a:r>
          </a:p>
          <a:p>
            <a:pPr lvl="1">
              <a:buFont typeface="Wingdings" pitchFamily="2" charset="2"/>
              <a:buChar char="ü"/>
            </a:pPr>
            <a:r>
              <a:rPr lang="en-US" sz="1900" dirty="0"/>
              <a:t>EMAIL FIELDS</a:t>
            </a:r>
          </a:p>
          <a:p>
            <a:pPr lvl="1">
              <a:buFont typeface="Wingdings" pitchFamily="2" charset="2"/>
              <a:buChar char="ü"/>
            </a:pPr>
            <a:r>
              <a:rPr lang="en-US" sz="1900" dirty="0"/>
              <a:t>PHONE FIELDS</a:t>
            </a:r>
          </a:p>
          <a:p>
            <a:pPr lvl="1">
              <a:buFont typeface="Wingdings" pitchFamily="2" charset="2"/>
              <a:buChar char="ü"/>
            </a:pPr>
            <a:r>
              <a:rPr lang="en-US" sz="1900" dirty="0"/>
              <a:t>SIDEBAR FIELDS</a:t>
            </a:r>
          </a:p>
          <a:p>
            <a:pPr marL="0" indent="0">
              <a:buNone/>
            </a:pPr>
            <a:endParaRPr lang="en-US" sz="1800" dirty="0" smtClean="0"/>
          </a:p>
          <a:p>
            <a:pPr marL="0" indent="0">
              <a:buNone/>
            </a:pPr>
            <a:endParaRPr lang="en-US" sz="1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82877"/>
            <a:ext cx="5410200" cy="16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66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dirty="0" smtClean="0"/>
              <a:t>Search Examples</a:t>
            </a:r>
          </a:p>
          <a:p>
            <a:pPr marL="0" indent="0">
              <a:buNone/>
            </a:pPr>
            <a:r>
              <a:rPr lang="en-US" sz="1800" dirty="0" smtClean="0"/>
              <a:t>This table lists various example search strings and the SOSL search results.</a:t>
            </a:r>
          </a:p>
          <a:p>
            <a:pPr marL="0" indent="0">
              <a:buNone/>
            </a:pPr>
            <a:endParaRPr lang="en-US"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44" y="1371600"/>
            <a:ext cx="6803855" cy="5334000"/>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66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1800" i="1" dirty="0" err="1"/>
              <a:t>ObjectsAndFields</a:t>
            </a:r>
            <a:r>
              <a:rPr lang="en-US" sz="1800" dirty="0"/>
              <a:t> is optional. It is the information to return in the search result—a list of one or more </a:t>
            </a:r>
            <a:r>
              <a:rPr lang="en-US" sz="1800" dirty="0" err="1"/>
              <a:t>sObjects</a:t>
            </a:r>
            <a:r>
              <a:rPr lang="en-US" sz="1800" dirty="0"/>
              <a:t> and, within each </a:t>
            </a:r>
            <a:r>
              <a:rPr lang="en-US" sz="1800" dirty="0" err="1"/>
              <a:t>sObject</a:t>
            </a:r>
            <a:r>
              <a:rPr lang="en-US" sz="1800" dirty="0"/>
              <a:t>, list of one or more fields, with optional values to filter against. If not specified, the search results contain the IDs of all objects found</a:t>
            </a:r>
            <a:r>
              <a:rPr lang="en-US" sz="1800" dirty="0" smtClean="0"/>
              <a:t>.</a:t>
            </a:r>
          </a:p>
          <a:p>
            <a:endParaRPr lang="en-US" sz="1800" dirty="0"/>
          </a:p>
          <a:p>
            <a:r>
              <a:rPr lang="en-US" sz="1800" dirty="0"/>
              <a:t>You can filter, reorder, and limit the returned results of a SOSL query. Because SOSL queries can return multiple </a:t>
            </a:r>
            <a:r>
              <a:rPr lang="en-US" sz="1800" dirty="0" err="1"/>
              <a:t>sObjects</a:t>
            </a:r>
            <a:r>
              <a:rPr lang="en-US" sz="1800" dirty="0"/>
              <a:t>, those filters are applied within each </a:t>
            </a:r>
            <a:r>
              <a:rPr lang="en-US" sz="1800" dirty="0" err="1"/>
              <a:t>sObject</a:t>
            </a:r>
            <a:r>
              <a:rPr lang="en-US" sz="1800" dirty="0"/>
              <a:t> inside the RETURNING clause</a:t>
            </a:r>
            <a:r>
              <a:rPr lang="en-US" sz="1800" dirty="0" smtClean="0"/>
              <a:t>.</a:t>
            </a:r>
          </a:p>
          <a:p>
            <a:endParaRPr lang="en-US" sz="1800" dirty="0"/>
          </a:p>
          <a:p>
            <a:r>
              <a:rPr lang="en-US" sz="1800" dirty="0"/>
              <a:t>You can filter SOSL results by adding conditions in the WHERE clause for an object. For example, this results in only accounts whose industry is Apparel to be returned: RETURNING Account(Name, Industry WHERE Industry='Apparel</a:t>
            </a:r>
            <a:r>
              <a:rPr lang="en-US" sz="1800" dirty="0" smtClean="0"/>
              <a:t>')</a:t>
            </a:r>
          </a:p>
          <a:p>
            <a:endParaRPr lang="en-US" sz="1800" dirty="0"/>
          </a:p>
          <a:p>
            <a:r>
              <a:rPr lang="en-US" sz="1800" dirty="0"/>
              <a:t>Likewise, ordering results for one </a:t>
            </a:r>
            <a:r>
              <a:rPr lang="en-US" sz="1800" dirty="0" err="1"/>
              <a:t>sObject</a:t>
            </a:r>
            <a:r>
              <a:rPr lang="en-US" sz="1800" dirty="0"/>
              <a:t> is supported by adding ORDER BY for an object. For example this causes the returned accounts to be ordered by the Name field: RETURNING Account(Name, Industry ORDER BY Name</a:t>
            </a:r>
            <a:r>
              <a:rPr lang="en-US" sz="1800" dirty="0" smtClean="0"/>
              <a:t>).</a:t>
            </a:r>
          </a:p>
          <a:p>
            <a:endParaRPr lang="en-US" sz="1800" dirty="0"/>
          </a:p>
          <a:p>
            <a:r>
              <a:rPr lang="en-US" sz="1800" dirty="0"/>
              <a:t>The number of returned records can be limited to a subset of records. This example limits the returned accounts to 10 only: RETURNING Account(Name, Industry LIMIT 10)</a:t>
            </a:r>
          </a:p>
          <a:p>
            <a:endParaRPr lang="en-US" sz="1800" dirty="0"/>
          </a:p>
        </p:txBody>
      </p:sp>
    </p:spTree>
    <p:extLst>
      <p:ext uri="{BB962C8B-B14F-4D97-AF65-F5344CB8AC3E}">
        <p14:creationId xmlns:p14="http://schemas.microsoft.com/office/powerpoint/2010/main" val="118625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a:bodyPr>
          <a:lstStyle/>
          <a:p>
            <a:r>
              <a:rPr lang="en-US" sz="2000" b="1" dirty="0"/>
              <a:t>SOSL Apex Example</a:t>
            </a:r>
          </a:p>
          <a:p>
            <a:r>
              <a:rPr lang="en-US" sz="1800" dirty="0"/>
              <a:t>This example shows how to run a SOSL query in Apex. This SOSL query combines two search terms by using the OR logical operator—it searches for </a:t>
            </a:r>
            <a:r>
              <a:rPr lang="en-US" sz="1800" dirty="0" err="1"/>
              <a:t>Wingo</a:t>
            </a:r>
            <a:r>
              <a:rPr lang="en-US" sz="1800" dirty="0"/>
              <a:t> or SFDC in any field. This example returns all the sample accounts because they each have a field containing one of the words. The SOSL search results are returned in a list of lists. Each list contains an array of the returned records. In this case, the list has two elements. At index 0, the list contains the array of accounts. At index 1, the list contains the array of contacts.</a:t>
            </a:r>
          </a:p>
          <a:p>
            <a:r>
              <a:rPr lang="en-US" sz="1800" dirty="0"/>
              <a:t>Execute this snippet in the Execute Anonymous window of the Developer Console. Next, inspect the debug log to verify that all records are returned.</a:t>
            </a:r>
          </a:p>
          <a:p>
            <a:pPr marL="0" indent="0">
              <a:buNone/>
            </a:pPr>
            <a:r>
              <a:rPr lang="en-US" dirty="0"/>
              <a:t/>
            </a:r>
            <a:br>
              <a:rPr lang="en-US" dirty="0"/>
            </a:b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23603"/>
            <a:ext cx="7868468" cy="233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4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Hands-On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1800" b="1" dirty="0"/>
              <a:t>Create an Apex class that returns both contacts and leads based on a parameter.</a:t>
            </a:r>
          </a:p>
          <a:p>
            <a:r>
              <a:rPr lang="en-US" sz="1800" dirty="0"/>
              <a:t>With SOSL you can search against different object types that may have similar data, such as contacts and leads. To pass this challenge, create an Apex class that returns both contacts and leads that have first or last name matching the incoming parameter.</a:t>
            </a:r>
          </a:p>
          <a:p>
            <a:r>
              <a:rPr lang="en-US" sz="1800" dirty="0"/>
              <a:t>The Apex class must be called '</a:t>
            </a:r>
            <a:r>
              <a:rPr lang="en-US" sz="1800" dirty="0" err="1"/>
              <a:t>ContactAndLeadSearch</a:t>
            </a:r>
            <a:r>
              <a:rPr lang="en-US" sz="1800" dirty="0"/>
              <a:t>' and be in the public scope.</a:t>
            </a:r>
          </a:p>
          <a:p>
            <a:r>
              <a:rPr lang="en-US" sz="1800" dirty="0"/>
              <a:t>The Apex class must have a public static method called '</a:t>
            </a:r>
            <a:r>
              <a:rPr lang="en-US" sz="1800" dirty="0" err="1"/>
              <a:t>searchContactsAndLeads</a:t>
            </a:r>
            <a:r>
              <a:rPr lang="en-US" sz="1800" dirty="0"/>
              <a:t>'.</a:t>
            </a:r>
          </a:p>
          <a:p>
            <a:r>
              <a:rPr lang="en-US" sz="1800" dirty="0"/>
              <a:t>Because SOSL indexes data for searching, you must create a Contact record and Lead record before checking this challenge. Both records must have the last name 'Smith'. The challenge uses these records for the SOSL search.</a:t>
            </a:r>
          </a:p>
          <a:p>
            <a:r>
              <a:rPr lang="en-US" sz="1800" dirty="0"/>
              <a:t>The return type for '</a:t>
            </a:r>
            <a:r>
              <a:rPr lang="en-US" sz="1800" dirty="0" err="1"/>
              <a:t>searchContactsAndLeads</a:t>
            </a:r>
            <a:r>
              <a:rPr lang="en-US" sz="1800" dirty="0"/>
              <a:t>' must be 'List&lt;List&lt; </a:t>
            </a:r>
            <a:r>
              <a:rPr lang="en-US" sz="1800" dirty="0" err="1"/>
              <a:t>SObject</a:t>
            </a:r>
            <a:r>
              <a:rPr lang="en-US" sz="1800" dirty="0"/>
              <a:t>&gt;&gt;'</a:t>
            </a:r>
          </a:p>
          <a:p>
            <a:r>
              <a:rPr lang="en-US" sz="1800" dirty="0"/>
              <a:t>The '</a:t>
            </a:r>
            <a:r>
              <a:rPr lang="en-US" sz="1800" dirty="0" err="1"/>
              <a:t>searchContactsAndLeads</a:t>
            </a:r>
            <a:r>
              <a:rPr lang="en-US" sz="1800" dirty="0"/>
              <a:t>' method must accept an incoming string as a parameter, find any contact or lead that matches the string as part of either the first or last name and then return those records.</a:t>
            </a:r>
          </a:p>
          <a:p>
            <a:endParaRPr lang="en-US" sz="1800" dirty="0"/>
          </a:p>
        </p:txBody>
      </p:sp>
    </p:spTree>
    <p:extLst>
      <p:ext uri="{BB962C8B-B14F-4D97-AF65-F5344CB8AC3E}">
        <p14:creationId xmlns:p14="http://schemas.microsoft.com/office/powerpoint/2010/main" val="270587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1A84B-9C6E-4DB1-AA8E-57F47EB6415B}">
  <ds:schemaRefs>
    <ds:schemaRef ds:uri="http://schemas.microsoft.com/sharepoint/v3/contenttype/forms"/>
  </ds:schemaRefs>
</ds:datastoreItem>
</file>

<file path=customXml/itemProps2.xml><?xml version="1.0" encoding="utf-8"?>
<ds:datastoreItem xmlns:ds="http://schemas.openxmlformats.org/officeDocument/2006/customXml" ds:itemID="{5C780E08-913C-46BA-B0FF-CA6F97BE709F}">
  <ds:schemaRef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1C177F6E-3A09-4996-932C-B2735AB22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248</TotalTime>
  <Words>459</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SOSL Queries</vt:lpstr>
      <vt:lpstr>PowerPoint Presentation</vt:lpstr>
      <vt:lpstr>PowerPoint Presentation</vt:lpstr>
      <vt:lpstr>PowerPoint Presentation</vt:lpstr>
      <vt:lpstr>PowerPoint Presentation</vt:lpstr>
      <vt:lpstr>PowerPoint Presentation</vt:lpstr>
      <vt:lpstr>Hands-On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 Sherlock</dc:creator>
  <cp:lastModifiedBy> Siva</cp:lastModifiedBy>
  <cp:revision>24</cp:revision>
  <dcterms:created xsi:type="dcterms:W3CDTF">2017-01-18T12:08:55Z</dcterms:created>
  <dcterms:modified xsi:type="dcterms:W3CDTF">2017-02-28T07:32:08Z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