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49A1E-28FA-4E4F-ACDB-504FA254234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F7D2-0B64-45CC-A6D0-41BEAFA28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751C24-72A5-46FA-90DC-E0BE3CFA6B0C}" type="slidenum">
              <a:rPr lang="en-US" altLang="en-US" sz="1400" smtClean="0">
                <a:ea typeface="Droid Sans Fallback" charset="0"/>
                <a:cs typeface="Droid Sans Fallback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 smtClean="0">
              <a:ea typeface="Droid Sans Fallback" charset="0"/>
              <a:cs typeface="Droid Sans Fallback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812800"/>
            <a:ext cx="6845300" cy="3851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515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webstack-academy/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9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webstackacademy/" TargetMode="External"/><Relationship Id="rId11" Type="http://schemas.openxmlformats.org/officeDocument/2006/relationships/image" Target="../media/image11.jpg"/><Relationship Id="rId5" Type="http://schemas.openxmlformats.org/officeDocument/2006/relationships/image" Target="../media/image8.png"/><Relationship Id="rId10" Type="http://schemas.openxmlformats.org/officeDocument/2006/relationships/hyperlink" Target="http://slideshare.net/WebStackAcademy" TargetMode="External"/><Relationship Id="rId4" Type="http://schemas.openxmlformats.org/officeDocument/2006/relationships/hyperlink" Target="https://twitter.com/WebStackAcademy" TargetMode="Externa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940800" y="543501"/>
            <a:ext cx="3251200" cy="573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" y="3337030"/>
            <a:ext cx="5258148" cy="3554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97001"/>
            <a:ext cx="6299200" cy="11176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514600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51500"/>
            <a:ext cx="4740000" cy="4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1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6680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2616200"/>
            <a:ext cx="6299200" cy="1117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3733799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1" y="381003"/>
            <a:ext cx="3657599" cy="52369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80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4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6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753600" y="482600"/>
            <a:ext cx="2438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7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9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06600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800" y="3416127"/>
            <a:ext cx="11074400" cy="711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392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7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5" y="1939287"/>
            <a:ext cx="1828800" cy="15232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06400" y="6172200"/>
            <a:ext cx="3048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1" y="4613406"/>
            <a:ext cx="2844799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WebStack Academy 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#83, Farah Towers, 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1st Floor, MG Road,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Bangalore – 560001</a:t>
            </a:r>
          </a:p>
          <a:p>
            <a:pPr rtl="0"/>
            <a:endParaRPr lang="en-GB" sz="16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M:</a:t>
            </a:r>
            <a:r>
              <a:rPr lang="en-GB" sz="16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+91-809 555 7332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E:  training@webstackacademy.com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87" y="5097317"/>
            <a:ext cx="1038083" cy="1013367"/>
          </a:xfrm>
          <a:prstGeom prst="rect">
            <a:avLst/>
          </a:prstGeom>
        </p:spPr>
      </p:pic>
      <p:pic>
        <p:nvPicPr>
          <p:cNvPr id="3" name="Picture 2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01" y="5054601"/>
            <a:ext cx="1140617" cy="1140617"/>
          </a:xfrm>
          <a:prstGeom prst="rect">
            <a:avLst/>
          </a:prstGeom>
        </p:spPr>
      </p:pic>
      <p:pic>
        <p:nvPicPr>
          <p:cNvPr id="4" name="Picture 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69" y="5215012"/>
            <a:ext cx="838467" cy="838467"/>
          </a:xfrm>
          <a:prstGeom prst="rect">
            <a:avLst/>
          </a:prstGeom>
        </p:spPr>
      </p:pic>
      <p:pic>
        <p:nvPicPr>
          <p:cNvPr id="5" name="Picture 4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89" y="5139133"/>
            <a:ext cx="2836644" cy="971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3953912" y="4603195"/>
            <a:ext cx="631492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latin typeface="Roboto" panose="02000000000000000000"/>
              </a:rPr>
              <a:t>WSA in Social Media: </a:t>
            </a:r>
            <a:endParaRPr lang="en-US" sz="2133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285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1051500"/>
            <a:ext cx="2160000" cy="4755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pi.github.com/user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001" y="1397001"/>
            <a:ext cx="10587567" cy="14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lnSpc>
                <a:spcPct val="101000"/>
              </a:lnSpc>
              <a:spcAft>
                <a:spcPts val="10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FFFFFF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101000"/>
              </a:lnSpc>
              <a:spcAft>
                <a:spcPts val="6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101000"/>
              </a:lnSpc>
              <a:spcAft>
                <a:spcPts val="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101000"/>
              </a:lnSpc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2E92"/>
                </a:solidFill>
                <a:effectLst/>
                <a:uLnTx/>
                <a:uFillTx/>
                <a:latin typeface="Calibri" panose="020F0502020204030204" pitchFamily="34" charset="0"/>
              </a:rPr>
              <a:t>Routing And Navigation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B2E92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  <a:defRPr/>
            </a:pPr>
            <a:r>
              <a:rPr kumimoji="0" lang="en-US" altLang="en-US" sz="2933" b="1" i="0" u="none" strike="noStrike" kern="1200" cap="none" spc="0" normalizeH="0" baseline="0" noProof="0" dirty="0">
                <a:ln>
                  <a:noFill/>
                </a:ln>
                <a:solidFill>
                  <a:srgbClr val="DB0962"/>
                </a:solidFill>
                <a:effectLst/>
                <a:uLnTx/>
                <a:uFillTx/>
                <a:latin typeface="Calibri" panose="020F0502020204030204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8368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920399"/>
            <a:ext cx="11107783" cy="181381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7030A0"/>
                </a:solidFill>
                <a:latin typeface="+mj-lt"/>
              </a:rPr>
              <a:t>Accessing query parameters from URL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Accessing query string parameters is similar to accessing URL parameters. </a:t>
            </a:r>
            <a:endParaRPr lang="en-US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It’s </a:t>
            </a:r>
            <a:r>
              <a:rPr lang="en-US" sz="2000" dirty="0">
                <a:latin typeface="+mj-lt"/>
              </a:rPr>
              <a:t>just a different property on the ActivatedRoute object; </a:t>
            </a:r>
            <a:r>
              <a:rPr lang="en-US" sz="2000" dirty="0" err="1">
                <a:latin typeface="+mj-lt"/>
              </a:rPr>
              <a:t>queryParamMap</a:t>
            </a:r>
            <a:r>
              <a:rPr lang="en-US" sz="2000" dirty="0">
                <a:latin typeface="+mj-lt"/>
              </a:rPr>
              <a:t>. So all the same principles apply, but make sure to use the right property.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0847" y="2734214"/>
            <a:ext cx="8665199" cy="36776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GithubprofileComponent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route: ActivatedRoute) {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.route.queryParamMap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subscribe(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console.log(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 optional parameters are"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pageNumber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'page'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'order'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console.log(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 actual values"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pageNumber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});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748687"/>
          </a:xfrm>
        </p:spPr>
        <p:txBody>
          <a:bodyPr/>
          <a:lstStyle/>
          <a:p>
            <a:pPr>
              <a:tabLst>
                <a:tab pos="552954" algn="l"/>
                <a:tab pos="1105908" algn="l"/>
                <a:tab pos="1658863" algn="l"/>
                <a:tab pos="2211817" algn="l"/>
                <a:tab pos="2764772" algn="l"/>
                <a:tab pos="3317726" algn="l"/>
                <a:tab pos="3870681" algn="l"/>
                <a:tab pos="4423635" algn="l"/>
                <a:tab pos="4976589" algn="l"/>
                <a:tab pos="5529543" algn="l"/>
                <a:tab pos="6082497" algn="l"/>
                <a:tab pos="6635451" algn="l"/>
                <a:tab pos="7188407" algn="l"/>
                <a:tab pos="7741361" algn="l"/>
                <a:tab pos="8294315" algn="l"/>
                <a:tab pos="8847269" algn="l"/>
                <a:tab pos="9400224" algn="l"/>
                <a:tab pos="9953178" algn="l"/>
                <a:tab pos="10506132" algn="l"/>
              </a:tabLst>
            </a:pPr>
            <a:r>
              <a:rPr lang="en-US" altLang="en-US" b="1" dirty="0" smtClean="0">
                <a:latin typeface="+mj-lt"/>
              </a:rPr>
              <a:t>Exercise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77" y="218874"/>
            <a:ext cx="4273771" cy="80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4204" y="1092200"/>
            <a:ext cx="109728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33" dirty="0"/>
              <a:t>Create a </a:t>
            </a:r>
            <a:r>
              <a:rPr lang="en-IN" sz="2133" dirty="0" smtClean="0"/>
              <a:t>GitHub profile </a:t>
            </a:r>
            <a:r>
              <a:rPr lang="en-IN" sz="2133" dirty="0"/>
              <a:t>page by accessing REST API provided by the GIT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133" dirty="0">
                <a:solidFill>
                  <a:srgbClr val="CF036A"/>
                </a:solidFill>
              </a:rPr>
              <a:t>Example URL: </a:t>
            </a:r>
            <a:r>
              <a:rPr lang="en-GB" sz="2133" dirty="0">
                <a:solidFill>
                  <a:srgbClr val="CF036A"/>
                </a:solidFill>
                <a:hlinkClick r:id="rId4"/>
              </a:rPr>
              <a:t>https://api.github.com/users</a:t>
            </a:r>
            <a:r>
              <a:rPr lang="en-GB" sz="2133" dirty="0" smtClean="0">
                <a:solidFill>
                  <a:srgbClr val="CF036A"/>
                </a:solidFill>
                <a:hlinkClick r:id="rId4"/>
              </a:rPr>
              <a:t>/</a:t>
            </a:r>
            <a:endParaRPr lang="en-GB" sz="2133" dirty="0">
              <a:solidFill>
                <a:srgbClr val="CF036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050869"/>
            <a:ext cx="848214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Display the current user details, which should have the following details: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 smtClean="0"/>
              <a:t>Name of the user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 smtClean="0"/>
              <a:t>Profile pic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 smtClean="0"/>
              <a:t>Number of followers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 smtClean="0"/>
              <a:t>Place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88827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7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754" y="2396309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04456" y="3278777"/>
            <a:ext cx="6139543" cy="261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74273" y="3418357"/>
            <a:ext cx="579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(Navigate from one component to another)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599" y="971641"/>
            <a:ext cx="11107783" cy="507646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+mj-lt"/>
              </a:rPr>
              <a:t>The browser is a familiar model of application </a:t>
            </a:r>
            <a:r>
              <a:rPr lang="en-US" sz="2000" b="1" dirty="0" smtClean="0">
                <a:latin typeface="+mj-lt"/>
              </a:rPr>
              <a:t>navigation: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Enter </a:t>
            </a:r>
            <a:r>
              <a:rPr lang="en-US" sz="1900" dirty="0">
                <a:latin typeface="+mj-lt"/>
              </a:rPr>
              <a:t>a URL in the address bar and the browser navigates to a corresponding </a:t>
            </a:r>
            <a:r>
              <a:rPr lang="en-US" sz="1900" dirty="0" smtClean="0">
                <a:latin typeface="+mj-lt"/>
              </a:rPr>
              <a:t>page.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Click </a:t>
            </a:r>
            <a:r>
              <a:rPr lang="en-US" sz="1900" dirty="0">
                <a:latin typeface="+mj-lt"/>
              </a:rPr>
              <a:t>links on the page and the browser navigates to a new </a:t>
            </a:r>
            <a:r>
              <a:rPr lang="en-US" sz="1900" dirty="0" smtClean="0">
                <a:latin typeface="+mj-lt"/>
              </a:rPr>
              <a:t>page.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Click </a:t>
            </a:r>
            <a:r>
              <a:rPr lang="en-US" sz="1900" dirty="0">
                <a:latin typeface="+mj-lt"/>
              </a:rPr>
              <a:t>the browser's back and forward buttons and the browser navigates backward and forward through the history of pages you've seen</a:t>
            </a:r>
            <a:r>
              <a:rPr lang="en-US" sz="1900" dirty="0" smtClean="0">
                <a:latin typeface="+mj-lt"/>
              </a:rPr>
              <a:t>.</a:t>
            </a:r>
          </a:p>
          <a:p>
            <a:pPr algn="just"/>
            <a:endParaRPr lang="en-US" dirty="0" smtClean="0">
              <a:latin typeface="+mj-lt"/>
            </a:endParaRPr>
          </a:p>
          <a:p>
            <a:pPr algn="just"/>
            <a:r>
              <a:rPr lang="en-US" altLang="en-US" sz="2000" b="1" dirty="0">
                <a:latin typeface="+mj-lt"/>
              </a:rPr>
              <a:t>The Angular </a:t>
            </a:r>
            <a:r>
              <a:rPr lang="en-US" altLang="en-US" sz="1800" b="1" dirty="0" smtClean="0">
                <a:latin typeface="+mj-lt"/>
              </a:rPr>
              <a:t>Router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+mj-lt"/>
              </a:rPr>
              <a:t>It </a:t>
            </a:r>
            <a:r>
              <a:rPr lang="en-US" altLang="en-US" sz="1900" dirty="0">
                <a:latin typeface="+mj-lt"/>
              </a:rPr>
              <a:t>can interpret a browser URL as an instruction to navigate to a client-generated view</a:t>
            </a:r>
            <a:r>
              <a:rPr lang="en-US" altLang="en-US" sz="1900" dirty="0" smtClean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+mj-lt"/>
              </a:rPr>
              <a:t>It </a:t>
            </a:r>
            <a:r>
              <a:rPr lang="en-US" altLang="en-US" sz="1900" dirty="0">
                <a:latin typeface="+mj-lt"/>
              </a:rPr>
              <a:t>can pass optional parameters along to the supporting view component that help it decide what specific content to present. </a:t>
            </a:r>
            <a:endParaRPr lang="en-US" altLang="en-US" sz="1900" dirty="0" smtClean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+mj-lt"/>
              </a:rPr>
              <a:t>You </a:t>
            </a:r>
            <a:r>
              <a:rPr lang="en-US" altLang="en-US" sz="1900" dirty="0">
                <a:latin typeface="+mj-lt"/>
              </a:rPr>
              <a:t>can bind the router to links on a page and it will navigate to the appropriate application view when the user clicks a link. </a:t>
            </a:r>
            <a:endParaRPr lang="en-US" altLang="en-US" sz="1900" dirty="0" smtClean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+mj-lt"/>
              </a:rPr>
              <a:t>You </a:t>
            </a:r>
            <a:r>
              <a:rPr lang="en-US" altLang="en-US" sz="1900" dirty="0">
                <a:latin typeface="+mj-lt"/>
              </a:rPr>
              <a:t>can navigate imperatively when the user clicks a button, selects from a drop box, or in response to some other stimulus from any source. </a:t>
            </a:r>
            <a:endParaRPr lang="en-US" altLang="en-US" sz="1900" dirty="0" smtClean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+mj-lt"/>
              </a:rPr>
              <a:t>And </a:t>
            </a:r>
            <a:r>
              <a:rPr lang="en-US" altLang="en-US" sz="1900" dirty="0">
                <a:latin typeface="+mj-lt"/>
              </a:rPr>
              <a:t>the router logs activity in the browser's history journal so the back and forward buttons work as well.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2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66354" y="1112838"/>
            <a:ext cx="11107783" cy="32215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+mj-lt"/>
              </a:rPr>
              <a:t>Agenda:</a:t>
            </a:r>
            <a:endParaRPr lang="en-US" sz="2000" b="1" dirty="0" smtClean="0">
              <a:solidFill>
                <a:srgbClr val="7030A0"/>
              </a:solidFill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Configuring the Routes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Implementing SPA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Working with Route and Query parameters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Programmatic Navigation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1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895306"/>
            <a:ext cx="11107783" cy="71346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Configure the routes: import router module to </a:t>
            </a:r>
            <a:r>
              <a:rPr lang="en-US" sz="2000" b="1" dirty="0" err="1" smtClean="0">
                <a:solidFill>
                  <a:srgbClr val="7030A0"/>
                </a:solidFill>
                <a:latin typeface="+mj-lt"/>
              </a:rPr>
              <a:t>app.module.ts</a:t>
            </a:r>
            <a:endParaRPr lang="en-US" sz="2000" b="1" dirty="0" smtClean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6917" y="1404305"/>
            <a:ext cx="9684435" cy="3643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'@angular/router</a:t>
            </a:r>
            <a:r>
              <a:rPr lang="en-US" sz="16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imports: [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HttpModule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{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HomeComponent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{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'followers/:id</a:t>
            </a:r>
            <a:r>
              <a:rPr lang="en-US" sz="16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GithubprofileComponent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{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'followers</a:t>
            </a:r>
            <a:r>
              <a:rPr lang="en-US" sz="16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GithubfollowersComponent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{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'posts</a:t>
            </a:r>
            <a:r>
              <a:rPr lang="en-US" sz="16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PostsComponent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path: </a:t>
            </a:r>
            <a:r>
              <a:rPr lang="en-US" sz="16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'**'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NotfoundComponent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])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128990"/>
            <a:ext cx="11107783" cy="42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2.   Configure the routes: add router outlet to app.component.html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6755" y="5630790"/>
            <a:ext cx="5027611" cy="6469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&gt;&lt;/app-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&lt;router-outlet&gt;&lt;/router-outlet</a:t>
            </a:r>
            <a:r>
              <a:rPr lang="en-US" sz="16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1029179"/>
            <a:ext cx="11107783" cy="52530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  <a:latin typeface="+mj-lt"/>
              </a:rPr>
              <a:t>Link Navigation: Navigating from Navbar menus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136" y="1637976"/>
            <a:ext cx="7251060" cy="2656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-expand-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-light"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-link"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"/followers"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Followers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-item"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-link"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"/posts"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377518"/>
            <a:ext cx="109728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The problem: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Using </a:t>
            </a:r>
            <a:r>
              <a:rPr lang="en-US" b="1" dirty="0" err="1" smtClean="0"/>
              <a:t>href</a:t>
            </a:r>
            <a:r>
              <a:rPr lang="en-US" b="1" dirty="0" smtClean="0"/>
              <a:t> in anchor tag will reinitialize the component each time whenever user clicks on the link.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If the project is very big, waiting time will be increased.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To fix this instead of using </a:t>
            </a:r>
            <a:r>
              <a:rPr lang="en-US" b="1" dirty="0" err="1" smtClean="0"/>
              <a:t>href</a:t>
            </a:r>
            <a:r>
              <a:rPr lang="en-US" b="1" dirty="0" smtClean="0"/>
              <a:t> use Router Link. Details are given in the next slide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7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996620"/>
            <a:ext cx="11107783" cy="9609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7030A0"/>
                </a:solidFill>
                <a:latin typeface="+mj-lt"/>
              </a:rPr>
              <a:t>Router Link Directive: Dynamic Navigation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Navigating the link with dynamic link is achieved by using the router link binding as shown below,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3683" y="2071512"/>
            <a:ext cx="9941004" cy="2009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"media-body"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"media-heading"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follower.html_url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follower.html_url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8868" y="2758367"/>
            <a:ext cx="8686801" cy="338554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[routerLink]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"['/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followers',follower.id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follower.login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700034" y="4194488"/>
            <a:ext cx="11107783" cy="2012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1800" b="1" dirty="0" smtClean="0">
                <a:solidFill>
                  <a:srgbClr val="7030A0"/>
                </a:solidFill>
                <a:latin typeface="+mj-lt"/>
              </a:rPr>
              <a:t>Dynamic Active class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Changing the active class dynamically depending on the current page user is accessing is achieved by using </a:t>
            </a:r>
            <a:r>
              <a:rPr lang="en-US" sz="1800" dirty="0" err="1" smtClean="0">
                <a:latin typeface="+mj-lt"/>
              </a:rPr>
              <a:t>routerLinkActive</a:t>
            </a:r>
            <a:r>
              <a:rPr lang="en-US" sz="1800" dirty="0" smtClean="0">
                <a:latin typeface="+mj-lt"/>
              </a:rPr>
              <a:t> directive.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Apply this directive on all the list of </a:t>
            </a:r>
            <a:r>
              <a:rPr lang="en-US" sz="1800" dirty="0" err="1" smtClean="0">
                <a:latin typeface="+mj-lt"/>
              </a:rPr>
              <a:t>navbar</a:t>
            </a:r>
            <a:r>
              <a:rPr lang="en-US" sz="1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939993"/>
            <a:ext cx="11107783" cy="181381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7030A0"/>
                </a:solidFill>
                <a:latin typeface="+mj-lt"/>
              </a:rPr>
              <a:t>Accessing route parameter from URL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Angular provides us with the ActivatedRoute object. </a:t>
            </a:r>
            <a:endParaRPr lang="en-US" altLang="en-US" sz="2000" dirty="0" smtClean="0"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We </a:t>
            </a:r>
            <a:r>
              <a:rPr lang="en-US" altLang="en-US" sz="2000" dirty="0">
                <a:latin typeface="+mj-lt"/>
              </a:rPr>
              <a:t>can access the URL through this object, but first, you have to inject it into your component. Inject it like any other service: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6870" y="2580963"/>
            <a:ext cx="7149907" cy="36435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Component, 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 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ActivatedRoute }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'@angular/router'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selector: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'app-</a:t>
            </a:r>
            <a:r>
              <a:rPr lang="en-US" sz="16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githubprofile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'./githubprofile.component.html'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[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'./githubprofile.component.css'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GithubprofileComponent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route: ActivatedRoute) { 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Routing And Navigation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920399"/>
            <a:ext cx="11107783" cy="181381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7030A0"/>
                </a:solidFill>
                <a:latin typeface="+mj-lt"/>
              </a:rPr>
              <a:t>Accessing route parameter from URL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Fetch the parameter from URL by subscribing to the activated route object.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Using </a:t>
            </a:r>
            <a:r>
              <a:rPr lang="en-US" sz="2000" dirty="0">
                <a:latin typeface="+mj-lt"/>
              </a:rPr>
              <a:t>the subscription is the same as any other subscription. If there is a change then the observable’s value will get pushed to the callback function.</a:t>
            </a:r>
            <a:endParaRPr lang="en-US" sz="20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2550" y="2629711"/>
            <a:ext cx="7149907" cy="36435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GithubprofileComponent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route: ActivatedRoute) {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.route.paramMap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.subscribe(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console.log(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id = +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console.log(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 ID is"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id);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});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396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Droid Sans Fallback</vt:lpstr>
      <vt:lpstr>Roboto</vt:lpstr>
      <vt:lpstr>Times New Roman</vt:lpstr>
      <vt:lpstr>Wingdings</vt:lpstr>
      <vt:lpstr>1_Office Theme</vt:lpstr>
      <vt:lpstr>PowerPoint Presentation</vt:lpstr>
      <vt:lpstr>Routing And Navigation</vt:lpstr>
      <vt:lpstr>Routing And Navigation</vt:lpstr>
      <vt:lpstr>Routing And Navigation</vt:lpstr>
      <vt:lpstr>Routing And Navigation</vt:lpstr>
      <vt:lpstr>Routing And Navigation</vt:lpstr>
      <vt:lpstr>Routing And Navigation</vt:lpstr>
      <vt:lpstr>Routing And Navigation</vt:lpstr>
      <vt:lpstr>Routing And Navigation</vt:lpstr>
      <vt:lpstr>Routing And Navigation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Nagaratna Harikant</dc:creator>
  <cp:lastModifiedBy>Nagaratna Harikant</cp:lastModifiedBy>
  <cp:revision>34</cp:revision>
  <dcterms:created xsi:type="dcterms:W3CDTF">2019-10-21T10:43:19Z</dcterms:created>
  <dcterms:modified xsi:type="dcterms:W3CDTF">2019-11-02T09:38:32Z</dcterms:modified>
</cp:coreProperties>
</file>