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  <p:sldId id="263" r:id="rId6"/>
    <p:sldId id="262" r:id="rId7"/>
    <p:sldId id="261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company/webstack-academy/" TargetMode="External"/><Relationship Id="rId3" Type="http://schemas.openxmlformats.org/officeDocument/2006/relationships/image" Target="../media/image1.emf"/><Relationship Id="rId7" Type="http://schemas.openxmlformats.org/officeDocument/2006/relationships/image" Target="../media/image9.jp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webstackacademy/" TargetMode="External"/><Relationship Id="rId11" Type="http://schemas.openxmlformats.org/officeDocument/2006/relationships/image" Target="../media/image11.jpg"/><Relationship Id="rId5" Type="http://schemas.openxmlformats.org/officeDocument/2006/relationships/image" Target="../media/image8.png"/><Relationship Id="rId10" Type="http://schemas.openxmlformats.org/officeDocument/2006/relationships/hyperlink" Target="http://slideshare.net/WebStackAcademy" TargetMode="External"/><Relationship Id="rId4" Type="http://schemas.openxmlformats.org/officeDocument/2006/relationships/hyperlink" Target="https://twitter.com/WebStackAcademy" TargetMode="External"/><Relationship Id="rId9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8940800" y="543501"/>
            <a:ext cx="3251200" cy="573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" y="3337030"/>
            <a:ext cx="5258148" cy="3554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397001"/>
            <a:ext cx="6299200" cy="1117600"/>
          </a:xfrm>
        </p:spPr>
        <p:txBody>
          <a:bodyPr/>
          <a:lstStyle>
            <a:lvl1pPr algn="l">
              <a:defRPr>
                <a:solidFill>
                  <a:srgbClr val="7B2E9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" y="2514600"/>
            <a:ext cx="6299200" cy="7112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43500"/>
            <a:ext cx="3548000" cy="50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051500"/>
            <a:ext cx="4740000" cy="47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1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1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71484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307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2616200"/>
            <a:ext cx="6299200" cy="11176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" y="3733799"/>
            <a:ext cx="6299200" cy="7112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1" y="381003"/>
            <a:ext cx="3657599" cy="52369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508000" y="6374218"/>
            <a:ext cx="2743200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www.webstackacademy.com</a:t>
            </a:r>
            <a:endParaRPr lang="en-GB" sz="1067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5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7B2E9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6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7B2E9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8737599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748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9753600" y="482600"/>
            <a:ext cx="2438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7B2E9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8737599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767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 algn="l">
              <a:defRPr>
                <a:solidFill>
                  <a:srgbClr val="7B2E9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8737599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430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374217"/>
            <a:ext cx="2438400" cy="34912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06600"/>
            <a:ext cx="109728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8800" y="3416127"/>
            <a:ext cx="11074400" cy="711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876800" y="6374218"/>
            <a:ext cx="2743200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www.webstackacademy.com</a:t>
            </a:r>
            <a:endParaRPr lang="en-GB" sz="1067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839200" y="6374218"/>
            <a:ext cx="2743200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‹#›</a:t>
            </a:r>
            <a:endParaRPr lang="en-GB" sz="1067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3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 algn="l">
              <a:defRPr>
                <a:solidFill>
                  <a:srgbClr val="7B2E9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8737599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10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745" y="1939287"/>
            <a:ext cx="1828800" cy="152329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06400" y="6172200"/>
            <a:ext cx="3048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8" name="TextBox 7"/>
          <p:cNvSpPr txBox="1"/>
          <p:nvPr userDrawn="1"/>
        </p:nvSpPr>
        <p:spPr>
          <a:xfrm>
            <a:off x="609601" y="4613406"/>
            <a:ext cx="2844799" cy="165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0" i="0" u="none" strike="noStrike" kern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WebStack Academy </a:t>
            </a:r>
          </a:p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b="0" i="0" u="none" strike="noStrike" kern="1200" baseline="30000" dirty="0" smtClean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rtl="0"/>
            <a:r>
              <a:rPr lang="en-GB" sz="1600" b="0" i="0" u="none" strike="noStrike" kern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#83, Farah Towers, </a:t>
            </a:r>
          </a:p>
          <a:p>
            <a:pPr rtl="0"/>
            <a:r>
              <a:rPr lang="en-GB" sz="1600" b="0" i="0" u="none" strike="noStrike" kern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1st Floor, MG Road,</a:t>
            </a:r>
          </a:p>
          <a:p>
            <a:pPr rtl="0"/>
            <a:r>
              <a:rPr lang="en-GB" sz="1600" b="0" i="0" u="none" strike="noStrike" kern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Bangalore – 560001</a:t>
            </a:r>
          </a:p>
          <a:p>
            <a:pPr rtl="0"/>
            <a:endParaRPr lang="en-GB" sz="1600" b="0" i="0" u="none" strike="noStrike" kern="1200" baseline="30000" dirty="0" smtClean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  <a:p>
            <a:pPr rtl="0"/>
            <a:r>
              <a:rPr lang="en-GB" sz="1600" b="0" i="0" u="none" strike="noStrike" kern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M:</a:t>
            </a:r>
            <a:r>
              <a:rPr lang="en-GB" sz="1600" b="0" i="0" u="none" strike="noStrike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</a:t>
            </a:r>
            <a:r>
              <a:rPr lang="en-GB" sz="1600" b="0" i="0" u="none" strike="noStrike" kern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+91-809 555 7332</a:t>
            </a:r>
          </a:p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0" i="0" u="none" strike="noStrike" kern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E:  training@webstackacademy.com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43500"/>
            <a:ext cx="3548000" cy="508000"/>
          </a:xfrm>
          <a:prstGeom prst="rect">
            <a:avLst/>
          </a:prstGeom>
        </p:spPr>
      </p:pic>
      <p:pic>
        <p:nvPicPr>
          <p:cNvPr id="2" name="Picture 1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087" y="5097317"/>
            <a:ext cx="1038083" cy="1013367"/>
          </a:xfrm>
          <a:prstGeom prst="rect">
            <a:avLst/>
          </a:prstGeom>
        </p:spPr>
      </p:pic>
      <p:pic>
        <p:nvPicPr>
          <p:cNvPr id="3" name="Picture 2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801" y="5054601"/>
            <a:ext cx="1140617" cy="1140617"/>
          </a:xfrm>
          <a:prstGeom prst="rect">
            <a:avLst/>
          </a:prstGeom>
        </p:spPr>
      </p:pic>
      <p:pic>
        <p:nvPicPr>
          <p:cNvPr id="4" name="Picture 3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069" y="5215012"/>
            <a:ext cx="838467" cy="838467"/>
          </a:xfrm>
          <a:prstGeom prst="rect">
            <a:avLst/>
          </a:prstGeom>
        </p:spPr>
      </p:pic>
      <p:pic>
        <p:nvPicPr>
          <p:cNvPr id="5" name="Picture 4">
            <a:hlinkClick r:id="rId10"/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89" y="5139133"/>
            <a:ext cx="2836644" cy="97155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TextBox 5"/>
          <p:cNvSpPr txBox="1"/>
          <p:nvPr userDrawn="1"/>
        </p:nvSpPr>
        <p:spPr>
          <a:xfrm>
            <a:off x="3953912" y="4603195"/>
            <a:ext cx="631492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 smtClean="0">
                <a:latin typeface="Roboto" panose="02000000000000000000"/>
              </a:rPr>
              <a:t>WSA in Social Media: </a:t>
            </a:r>
            <a:endParaRPr lang="en-US" sz="2133" dirty="0"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11674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374217"/>
            <a:ext cx="2438400" cy="3491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000" y="1051500"/>
            <a:ext cx="2160000" cy="47550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876800" y="6374218"/>
            <a:ext cx="2743200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www.webstackacademy.com</a:t>
            </a:r>
            <a:endParaRPr lang="en-GB" sz="1067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16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121917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08001" y="1397001"/>
            <a:ext cx="10587567" cy="1401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0000" tIns="60000" rIns="120000" bIns="60000" anchor="ctr"/>
          <a:lstStyle>
            <a:lvl1pPr>
              <a:lnSpc>
                <a:spcPct val="101000"/>
              </a:lnSpc>
              <a:spcAft>
                <a:spcPts val="106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000">
                <a:solidFill>
                  <a:srgbClr val="FFFFFF"/>
                </a:solidFill>
                <a:latin typeface="Trebuchet" pitchFamily="32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101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700">
                <a:solidFill>
                  <a:srgbClr val="000000"/>
                </a:solidFill>
                <a:latin typeface="Trebuchet" pitchFamily="32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101000"/>
              </a:lnSpc>
              <a:spcAft>
                <a:spcPts val="6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700">
                <a:solidFill>
                  <a:srgbClr val="000000"/>
                </a:solidFill>
                <a:latin typeface="Trebuchet" pitchFamily="32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101000"/>
              </a:lnSpc>
              <a:spcAft>
                <a:spcPts val="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700">
                <a:solidFill>
                  <a:srgbClr val="000000"/>
                </a:solidFill>
                <a:latin typeface="Trebuchet" pitchFamily="32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101000"/>
              </a:lnSpc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700">
                <a:solidFill>
                  <a:srgbClr val="000000"/>
                </a:solidFill>
                <a:latin typeface="Trebuchet" pitchFamily="32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101000"/>
              </a:lnSpc>
              <a:spcBef>
                <a:spcPct val="0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700">
                <a:solidFill>
                  <a:srgbClr val="000000"/>
                </a:solidFill>
                <a:latin typeface="Trebuchet" pitchFamily="32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101000"/>
              </a:lnSpc>
              <a:spcBef>
                <a:spcPct val="0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700">
                <a:solidFill>
                  <a:srgbClr val="000000"/>
                </a:solidFill>
                <a:latin typeface="Trebuchet" pitchFamily="32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101000"/>
              </a:lnSpc>
              <a:spcBef>
                <a:spcPct val="0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700">
                <a:solidFill>
                  <a:srgbClr val="000000"/>
                </a:solidFill>
                <a:latin typeface="Trebuchet" pitchFamily="32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101000"/>
              </a:lnSpc>
              <a:spcBef>
                <a:spcPct val="0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 sz="2700">
                <a:solidFill>
                  <a:srgbClr val="000000"/>
                </a:solidFill>
                <a:latin typeface="Trebuchet" pitchFamily="32" charset="0"/>
                <a:ea typeface="Droid Sans Fallback" charset="0"/>
                <a:cs typeface="Droid Sans Fallback" charset="0"/>
              </a:defRPr>
            </a:lvl9pPr>
          </a:lstStyle>
          <a:p>
            <a:pPr defTabSz="1219170">
              <a:lnSpc>
                <a:spcPct val="100000"/>
              </a:lnSpc>
              <a:spcAft>
                <a:spcPct val="0"/>
              </a:spcAft>
              <a:tabLst>
                <a:tab pos="609585" algn="l"/>
                <a:tab pos="1219170" algn="l"/>
                <a:tab pos="1828754" algn="l"/>
                <a:tab pos="2438339" algn="l"/>
                <a:tab pos="3047924" algn="l"/>
                <a:tab pos="3657509" algn="l"/>
                <a:tab pos="4267093" algn="l"/>
                <a:tab pos="4876678" algn="l"/>
                <a:tab pos="5486263" algn="l"/>
                <a:tab pos="6095848" algn="l"/>
                <a:tab pos="6705432" algn="l"/>
                <a:tab pos="7315017" algn="l"/>
                <a:tab pos="7924602" algn="l"/>
                <a:tab pos="8534187" algn="l"/>
                <a:tab pos="9143771" algn="l"/>
                <a:tab pos="9753356" algn="l"/>
                <a:tab pos="10362941" algn="l"/>
              </a:tabLst>
            </a:pPr>
            <a:r>
              <a:rPr lang="en-US" altLang="en-US" sz="3200" b="1" dirty="0" smtClean="0">
                <a:solidFill>
                  <a:srgbClr val="7B2E92"/>
                </a:solidFill>
                <a:latin typeface="Calibri" panose="020F0502020204030204" pitchFamily="34" charset="0"/>
              </a:rPr>
              <a:t>Sharing Data Between Components</a:t>
            </a:r>
            <a:endParaRPr lang="en-US" altLang="en-US" sz="3200" b="1" dirty="0">
              <a:solidFill>
                <a:srgbClr val="7B2E92"/>
              </a:solidFill>
              <a:latin typeface="Calibri" panose="020F0502020204030204" pitchFamily="34" charset="0"/>
            </a:endParaRPr>
          </a:p>
          <a:p>
            <a:pPr defTabSz="1219170">
              <a:lnSpc>
                <a:spcPct val="100000"/>
              </a:lnSpc>
              <a:spcAft>
                <a:spcPct val="0"/>
              </a:spcAft>
              <a:tabLst>
                <a:tab pos="609585" algn="l"/>
                <a:tab pos="1219170" algn="l"/>
                <a:tab pos="1828754" algn="l"/>
                <a:tab pos="2438339" algn="l"/>
                <a:tab pos="3047924" algn="l"/>
                <a:tab pos="3657509" algn="l"/>
                <a:tab pos="4267093" algn="l"/>
                <a:tab pos="4876678" algn="l"/>
                <a:tab pos="5486263" algn="l"/>
                <a:tab pos="6095848" algn="l"/>
                <a:tab pos="6705432" algn="l"/>
                <a:tab pos="7315017" algn="l"/>
                <a:tab pos="7924602" algn="l"/>
                <a:tab pos="8534187" algn="l"/>
                <a:tab pos="9143771" algn="l"/>
                <a:tab pos="9753356" algn="l"/>
                <a:tab pos="10362941" algn="l"/>
              </a:tabLst>
            </a:pPr>
            <a:r>
              <a:rPr lang="en-US" altLang="en-US" sz="2933" b="1" dirty="0">
                <a:solidFill>
                  <a:srgbClr val="DB0962"/>
                </a:solidFill>
                <a:latin typeface="Calibri" panose="020F0502020204030204" pitchFamily="34" charset="0"/>
              </a:rPr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110733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01" y="72418"/>
            <a:ext cx="10972800" cy="91818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Calibri"/>
              </a:rPr>
              <a:t>Component Interaction</a:t>
            </a:r>
            <a:br>
              <a:rPr lang="en-US" dirty="0" smtClean="0">
                <a:latin typeface="Calibri"/>
              </a:rPr>
            </a:br>
            <a:r>
              <a:rPr lang="en-US" sz="2400" dirty="0" smtClean="0">
                <a:latin typeface="Calibri"/>
              </a:rPr>
              <a:t>Unrelated components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901" y="990601"/>
            <a:ext cx="11207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2060"/>
                </a:solidFill>
              </a:rPr>
              <a:t>Step 2: Subscribe the service in component by injecting in the component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07126" y="1390711"/>
            <a:ext cx="9844497" cy="49545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15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Component, </a:t>
            </a:r>
            <a:r>
              <a:rPr lang="en-US" alt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en-US" altLang="en-US" sz="1500" b="1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15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b="1" dirty="0">
                <a:solidFill>
                  <a:srgbClr val="42B9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'@angular/core'</a:t>
            </a:r>
            <a:r>
              <a:rPr lang="en-US" altLang="en-US" sz="15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5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15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DataService</a:t>
            </a: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lang="en-US" altLang="en-US" sz="15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b="1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15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b="1" dirty="0">
                <a:solidFill>
                  <a:srgbClr val="42B9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"../</a:t>
            </a:r>
            <a:r>
              <a:rPr lang="en-US" altLang="en-US" sz="1500" b="1" dirty="0" err="1">
                <a:solidFill>
                  <a:srgbClr val="42B9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data.service</a:t>
            </a:r>
            <a:r>
              <a:rPr lang="en-US" altLang="en-US" sz="1500" b="1" dirty="0">
                <a:solidFill>
                  <a:srgbClr val="42B9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5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5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5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 dirty="0">
                <a:solidFill>
                  <a:srgbClr val="1C90F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  <a:r>
              <a:rPr lang="en-US" altLang="en-US" sz="15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lang="en-US" altLang="en-US" sz="15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selector:</a:t>
            </a:r>
            <a:r>
              <a:rPr lang="en-US" altLang="en-US" sz="15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b="1" dirty="0">
                <a:solidFill>
                  <a:srgbClr val="42B9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'app-parent'</a:t>
            </a:r>
            <a:r>
              <a:rPr lang="en-US" altLang="en-US" sz="15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5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template:</a:t>
            </a:r>
            <a:r>
              <a:rPr lang="en-US" altLang="en-US" sz="15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b="1" dirty="0">
                <a:solidFill>
                  <a:srgbClr val="42B9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altLang="en-US" sz="15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5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 dirty="0" smtClean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en-US" sz="1500" b="1" dirty="0" smtClean="0">
                <a:solidFill>
                  <a:srgbClr val="42B9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US" altLang="en-US" sz="1500" b="1" dirty="0">
                <a:solidFill>
                  <a:srgbClr val="42B9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message}}</a:t>
            </a:r>
            <a:r>
              <a:rPr lang="en-US" altLang="en-US" sz="15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5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 dirty="0" smtClean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`,</a:t>
            </a: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styleUrls</a:t>
            </a: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5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500" b="1" dirty="0">
                <a:solidFill>
                  <a:srgbClr val="42B9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'./sibling.component.css'</a:t>
            </a:r>
            <a:r>
              <a:rPr lang="en-US" altLang="en-US" sz="15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en-US" sz="15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altLang="en-US" sz="15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US" altLang="en-US" sz="15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b="1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5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ParentComponent</a:t>
            </a:r>
            <a:r>
              <a:rPr lang="en-US" altLang="en-US" sz="15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b="1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altLang="en-US" sz="15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5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5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message:</a:t>
            </a:r>
            <a:r>
              <a:rPr lang="en-US" altLang="en-US" sz="1500" b="1" dirty="0" err="1">
                <a:solidFill>
                  <a:srgbClr val="F166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5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5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5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altLang="en-US" sz="15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1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sz="15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data: </a:t>
            </a:r>
            <a:r>
              <a:rPr lang="en-US" alt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DataService</a:t>
            </a: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  <a:b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5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ngOnInit</a:t>
            </a: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 dirty="0" smtClean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500" b="1" dirty="0" err="1" smtClean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500" b="1" dirty="0" err="1" smtClean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data.currentMessage.subscribe</a:t>
            </a:r>
            <a:r>
              <a:rPr lang="en-US" alt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(message</a:t>
            </a:r>
            <a:r>
              <a:rPr lang="en-US" altLang="en-US" sz="1500" b="1" dirty="0" smtClean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altLang="en-US" sz="15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b="1" dirty="0" err="1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500" b="1" dirty="0" err="1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message)</a:t>
            </a:r>
            <a:b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 dirty="0" smtClean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lang="en-US" altLang="en-US" sz="15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5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43962"/>
            <a:ext cx="65" cy="16927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76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01" y="20166"/>
            <a:ext cx="10972800" cy="91818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Calibri"/>
              </a:rPr>
              <a:t>Component Interaction</a:t>
            </a:r>
            <a:br>
              <a:rPr lang="en-US" dirty="0" smtClean="0">
                <a:latin typeface="Calibri"/>
              </a:rPr>
            </a:br>
            <a:r>
              <a:rPr lang="en-US" sz="2400" dirty="0" smtClean="0">
                <a:latin typeface="Calibri"/>
              </a:rPr>
              <a:t>Unrelated components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901" y="814857"/>
            <a:ext cx="11207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2060"/>
                </a:solidFill>
              </a:rPr>
              <a:t>Step </a:t>
            </a:r>
            <a:r>
              <a:rPr lang="en-US" sz="2000" b="1" dirty="0">
                <a:solidFill>
                  <a:srgbClr val="002060"/>
                </a:solidFill>
              </a:rPr>
              <a:t>3</a:t>
            </a:r>
            <a:r>
              <a:rPr lang="en-US" sz="2000" b="1" dirty="0" smtClean="0">
                <a:solidFill>
                  <a:srgbClr val="002060"/>
                </a:solidFill>
              </a:rPr>
              <a:t>: Change the value from another component by using service change method and observe the update in other component.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759357" y="1640309"/>
            <a:ext cx="8862092" cy="463105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1C90F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b="1" dirty="0">
                <a:solidFill>
                  <a:srgbClr val="1C90F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US" altLang="en-US" sz="14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selector:</a:t>
            </a:r>
            <a:r>
              <a:rPr lang="en-US" altLang="en-US" sz="14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'app-sibling'</a:t>
            </a:r>
            <a:r>
              <a:rPr lang="en-US" altLang="en-US" sz="14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14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template:</a:t>
            </a:r>
            <a:r>
              <a:rPr lang="en-US" altLang="en-US" sz="14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42B9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altLang="en-US" sz="14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 smtClean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message}}</a:t>
            </a:r>
            <a:b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&lt;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 (click)="</a:t>
            </a:r>
            <a:r>
              <a:rPr lang="en-US" alt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newMessage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()"&gt;New Message&lt;/button&gt;</a:t>
            </a:r>
            <a:b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 smtClean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1400" b="1" dirty="0" smtClean="0">
                <a:solidFill>
                  <a:srgbClr val="42B9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altLang="en-US" sz="1400" b="1" dirty="0" smtClean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4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styleUrls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'./sibling.component.css'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sz="14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 </a:t>
            </a:r>
            <a:r>
              <a:rPr lang="en-US" altLang="en-US" sz="14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US" altLang="en-US" sz="14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4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SiblingComponent</a:t>
            </a:r>
            <a:r>
              <a:rPr lang="en-US" altLang="en-US" sz="14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altLang="en-US" sz="14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4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message:</a:t>
            </a:r>
            <a:r>
              <a:rPr lang="en-US" altLang="en-US" sz="1400" b="1" dirty="0" err="1">
                <a:solidFill>
                  <a:srgbClr val="F166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4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sz="14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data: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DataService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4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ngOnInit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 smtClean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 b="1" dirty="0" err="1" smtClean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.data.currentMessage.subscribe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(message 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altLang="en-US" sz="1400" b="1" dirty="0" err="1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.message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message)</a:t>
            </a:r>
            <a:b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 smtClean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4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newMessage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 b="1" dirty="0" err="1" smtClean="0">
                <a:solidFill>
                  <a:srgbClr val="C678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400" b="1" dirty="0" err="1" smtClean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data.changeMessage</a:t>
            </a:r>
            <a:r>
              <a:rPr lang="en-US" altLang="en-US" sz="14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from Sibling"</a:t>
            </a:r>
            <a:r>
              <a:rPr lang="en-US" altLang="en-US" sz="14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4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>
                <a:solidFill>
                  <a:srgbClr val="52525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43962"/>
            <a:ext cx="65" cy="16927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43962"/>
            <a:ext cx="65" cy="16927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43962"/>
            <a:ext cx="65" cy="16927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4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26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729" y="2662764"/>
            <a:ext cx="6754948" cy="1117600"/>
          </a:xfrm>
        </p:spPr>
        <p:txBody>
          <a:bodyPr/>
          <a:lstStyle/>
          <a:p>
            <a:pPr algn="ctr"/>
            <a:r>
              <a:rPr lang="en-US" dirty="0" smtClean="0">
                <a:latin typeface="+mj-lt"/>
              </a:rPr>
              <a:t>Component Interaction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134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73039"/>
            <a:ext cx="10972800" cy="9397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j-lt"/>
              </a:rPr>
              <a:t>Component Interaction</a:t>
            </a:r>
            <a:endParaRPr lang="en-US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09600" y="1112838"/>
            <a:ext cx="10490198" cy="315871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+mj-lt"/>
              </a:rPr>
              <a:t>To share the data between the components or to interact with the components, first we need to know the relationship among the components.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+mj-lt"/>
              </a:rPr>
              <a:t>The relationship between the components can be anyone of the following</a:t>
            </a:r>
          </a:p>
          <a:p>
            <a:pPr marL="952485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 smtClean="0">
                <a:latin typeface="+mj-lt"/>
              </a:rPr>
              <a:t>Parent </a:t>
            </a:r>
            <a:r>
              <a:rPr lang="en-US" sz="1800" b="1" dirty="0">
                <a:latin typeface="+mj-lt"/>
              </a:rPr>
              <a:t>to child </a:t>
            </a:r>
            <a:r>
              <a:rPr lang="en-US" sz="1800" b="1" dirty="0" smtClean="0">
                <a:latin typeface="+mj-lt"/>
              </a:rPr>
              <a:t>relationship</a:t>
            </a:r>
          </a:p>
          <a:p>
            <a:pPr marL="952485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 smtClean="0">
                <a:latin typeface="+mj-lt"/>
              </a:rPr>
              <a:t>Child </a:t>
            </a:r>
            <a:r>
              <a:rPr lang="en-US" sz="1800" b="1" dirty="0">
                <a:latin typeface="+mj-lt"/>
              </a:rPr>
              <a:t>to parent </a:t>
            </a:r>
            <a:r>
              <a:rPr lang="en-US" sz="1800" b="1" dirty="0" smtClean="0">
                <a:latin typeface="+mj-lt"/>
              </a:rPr>
              <a:t>relationship</a:t>
            </a:r>
          </a:p>
          <a:p>
            <a:pPr marL="952485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 smtClean="0">
                <a:latin typeface="+mj-lt"/>
              </a:rPr>
              <a:t>sibling relationship or No </a:t>
            </a:r>
            <a:r>
              <a:rPr lang="en-US" sz="1800" b="1" dirty="0">
                <a:latin typeface="+mj-lt"/>
              </a:rPr>
              <a:t>relationship between </a:t>
            </a:r>
            <a:r>
              <a:rPr lang="en-US" sz="1800" b="1" dirty="0" smtClean="0">
                <a:latin typeface="+mj-lt"/>
              </a:rPr>
              <a:t>components</a:t>
            </a:r>
            <a:endParaRPr lang="en-US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78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01" y="72418"/>
            <a:ext cx="10972800" cy="918183"/>
          </a:xfrm>
        </p:spPr>
        <p:txBody>
          <a:bodyPr/>
          <a:lstStyle/>
          <a:p>
            <a:pPr algn="ctr"/>
            <a:r>
              <a:rPr lang="en-US" dirty="0" smtClean="0">
                <a:latin typeface="Calibri"/>
              </a:rPr>
              <a:t>Component Interaction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9304" y="979706"/>
            <a:ext cx="105765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sz="2200" b="1" dirty="0"/>
              <a:t>Parent to </a:t>
            </a:r>
            <a:r>
              <a:rPr lang="en-US" sz="2200" b="1" dirty="0" smtClean="0"/>
              <a:t>child sharing via @Input Directive:</a:t>
            </a:r>
          </a:p>
          <a:p>
            <a:pPr marL="285750" indent="-28575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smtClean="0"/>
              <a:t>In parent to child relationship is one of the most common and straightforward way of sharing data. </a:t>
            </a:r>
          </a:p>
          <a:p>
            <a:pPr marL="285750" indent="-28575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smtClean="0"/>
              <a:t>It works by using the </a:t>
            </a:r>
            <a:r>
              <a:rPr lang="en-US" sz="1900" dirty="0" smtClean="0">
                <a:solidFill>
                  <a:srgbClr val="FF0000"/>
                </a:solidFill>
              </a:rPr>
              <a:t>@Input() decorator</a:t>
            </a:r>
            <a:r>
              <a:rPr lang="en-US" sz="1900" dirty="0" smtClean="0"/>
              <a:t> to allow data to be passed via the template. </a:t>
            </a:r>
          </a:p>
        </p:txBody>
      </p:sp>
      <p:sp>
        <p:nvSpPr>
          <p:cNvPr id="3" name="Rectangle 2"/>
          <p:cNvSpPr/>
          <p:nvPr/>
        </p:nvSpPr>
        <p:spPr>
          <a:xfrm>
            <a:off x="862149" y="2997927"/>
            <a:ext cx="3624015" cy="161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Parent Component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53944" y="2997927"/>
            <a:ext cx="3931920" cy="16197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Child Component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486164" y="3487785"/>
            <a:ext cx="2567780" cy="679267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@Input()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54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73039"/>
            <a:ext cx="10972800" cy="9397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+mj-lt"/>
              </a:rPr>
              <a:t>Component Interaction</a:t>
            </a:r>
            <a:br>
              <a:rPr lang="en-US" dirty="0" smtClean="0">
                <a:latin typeface="+mj-lt"/>
              </a:rPr>
            </a:br>
            <a:r>
              <a:rPr lang="en-US" sz="2400" dirty="0" smtClean="0">
                <a:latin typeface="+mj-lt"/>
              </a:rPr>
              <a:t>@Input – Usage Example</a:t>
            </a:r>
            <a:endParaRPr lang="en-US" sz="2400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09600" y="1272312"/>
            <a:ext cx="10490198" cy="46776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 smtClean="0">
                <a:latin typeface="+mj-lt"/>
              </a:rPr>
              <a:t>app.component.ts</a:t>
            </a:r>
            <a:endParaRPr lang="en-US" sz="1800" b="1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974569"/>
            <a:ext cx="4991646" cy="86832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parentVal:string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‘I am from Parent”</a:t>
            </a:r>
            <a:endParaRPr lang="en-US" sz="15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0" y="1324950"/>
            <a:ext cx="478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</a:t>
            </a:r>
            <a:r>
              <a:rPr lang="en-US" b="1" dirty="0" err="1" smtClean="0"/>
              <a:t>hild.component.ts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854699" y="1932636"/>
            <a:ext cx="5884999" cy="13791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 Component, </a:t>
            </a:r>
            <a:r>
              <a:rPr 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Input } </a:t>
            </a:r>
            <a:endParaRPr lang="en-US" sz="15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5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'@angular/core</a:t>
            </a:r>
            <a:r>
              <a:rPr lang="en-US" sz="1500" b="1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500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5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ParenttochildComponent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@Input() </a:t>
            </a:r>
            <a:r>
              <a:rPr 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parentVal:string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4553745" y="3596372"/>
            <a:ext cx="10490198" cy="4677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867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09585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21917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333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828754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438339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3047924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latin typeface="+mj-lt"/>
              </a:rPr>
              <a:t>app.component.html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sz="1800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4216" y="4115363"/>
            <a:ext cx="6743568" cy="61293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500" b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en-US" sz="15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 of Parent to Child Interaction via @Input</a:t>
            </a:r>
            <a:r>
              <a:rPr lang="en-US" sz="1500" b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  <a:endParaRPr lang="en-US" sz="15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&lt;child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parentVal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5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parentVal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5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&gt;&lt;/child&gt;</a:t>
            </a:r>
            <a:endParaRPr lang="en-US" sz="15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85954" y="5051397"/>
            <a:ext cx="478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</a:t>
            </a:r>
            <a:r>
              <a:rPr lang="en-US" b="1" dirty="0" err="1" smtClean="0"/>
              <a:t>hild.component.ts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28367" y="5520276"/>
            <a:ext cx="4844986" cy="64698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I Am Child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Value from parent: {{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parentVal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808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01" y="72418"/>
            <a:ext cx="10972800" cy="918183"/>
          </a:xfrm>
        </p:spPr>
        <p:txBody>
          <a:bodyPr/>
          <a:lstStyle/>
          <a:p>
            <a:pPr algn="ctr"/>
            <a:r>
              <a:rPr lang="en-US" dirty="0" smtClean="0">
                <a:latin typeface="Calibri"/>
              </a:rPr>
              <a:t>Component Interaction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5387" y="648307"/>
            <a:ext cx="11255827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sz="2200" b="1" dirty="0" smtClean="0"/>
              <a:t>Child </a:t>
            </a:r>
            <a:r>
              <a:rPr lang="en-US" sz="2200" b="1" dirty="0"/>
              <a:t>to </a:t>
            </a:r>
            <a:r>
              <a:rPr lang="en-US" sz="2200" b="1" dirty="0" smtClean="0"/>
              <a:t>Parent sharing via @Output Directive and </a:t>
            </a:r>
            <a:r>
              <a:rPr lang="en-US" sz="2200" b="1" dirty="0" err="1"/>
              <a:t>E</a:t>
            </a:r>
            <a:r>
              <a:rPr lang="en-US" sz="2200" b="1" dirty="0" err="1" smtClean="0"/>
              <a:t>ventEmitter</a:t>
            </a:r>
            <a:r>
              <a:rPr lang="en-US" sz="2200" b="1" dirty="0" smtClean="0"/>
              <a:t>:</a:t>
            </a:r>
          </a:p>
          <a:p>
            <a:pPr marL="285750" indent="-28575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Another way to share data is to emit data from the child, which can be listed to by the parent. </a:t>
            </a:r>
            <a:endParaRPr lang="en-US" dirty="0" smtClean="0"/>
          </a:p>
          <a:p>
            <a:pPr marL="285750" indent="-28575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approach is ideal when you want to share data changes that occur on things like button clicks, form </a:t>
            </a:r>
            <a:r>
              <a:rPr lang="en-US" dirty="0" smtClean="0"/>
              <a:t>entries, </a:t>
            </a:r>
            <a:r>
              <a:rPr lang="en-US" dirty="0"/>
              <a:t>and other user events</a:t>
            </a:r>
            <a:r>
              <a:rPr lang="en-US" dirty="0" smtClean="0"/>
              <a:t>.</a:t>
            </a:r>
          </a:p>
          <a:p>
            <a:pPr marL="285750" indent="-28575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In the parent, we create a function to receive the message and set it equal to the message variable</a:t>
            </a:r>
            <a:r>
              <a:rPr lang="en-US" sz="1900" dirty="0" smtClean="0"/>
              <a:t>.</a:t>
            </a:r>
            <a:endParaRPr lang="en-US" sz="1900" dirty="0"/>
          </a:p>
          <a:p>
            <a:pPr marL="285750" indent="-28575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In the child, we declare a </a:t>
            </a:r>
            <a:r>
              <a:rPr lang="en-US" sz="1900" dirty="0" err="1"/>
              <a:t>messageEvent</a:t>
            </a:r>
            <a:r>
              <a:rPr lang="en-US" sz="1900" dirty="0"/>
              <a:t> variable with the Output decorator and set it equal to a new event emitter. Then we create a function named </a:t>
            </a:r>
            <a:r>
              <a:rPr lang="en-US" sz="1900" dirty="0" err="1"/>
              <a:t>sendMessage</a:t>
            </a:r>
            <a:r>
              <a:rPr lang="en-US" sz="1900" dirty="0"/>
              <a:t> that calls emit on this event with the message we want to send. Lastly, we create a button to trigger this function</a:t>
            </a:r>
            <a:r>
              <a:rPr lang="en-US" sz="1900" dirty="0" smtClean="0"/>
              <a:t>.</a:t>
            </a:r>
            <a:endParaRPr lang="en-US" sz="1900" dirty="0"/>
          </a:p>
          <a:p>
            <a:pPr marL="285750" indent="-28575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The parent can now subscribe to this </a:t>
            </a:r>
            <a:r>
              <a:rPr lang="en-US" sz="1900" dirty="0" err="1"/>
              <a:t>messageEvent</a:t>
            </a:r>
            <a:r>
              <a:rPr lang="en-US" sz="1900" dirty="0"/>
              <a:t> that’s outputted by the child component, then run the receive message function whenever this event occurs.</a:t>
            </a:r>
            <a:endParaRPr lang="en-US" sz="19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1946368" y="5131913"/>
            <a:ext cx="2690949" cy="117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Parent Component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80986" y="5114695"/>
            <a:ext cx="2695928" cy="1175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Child Component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4637317" y="5425648"/>
            <a:ext cx="2567780" cy="587828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@Output()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24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73039"/>
            <a:ext cx="10972800" cy="9397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+mj-lt"/>
              </a:rPr>
              <a:t>Component Interaction</a:t>
            </a:r>
            <a:br>
              <a:rPr lang="en-US" dirty="0" smtClean="0">
                <a:latin typeface="+mj-lt"/>
              </a:rPr>
            </a:br>
            <a:r>
              <a:rPr lang="en-US" sz="2400" dirty="0" smtClean="0">
                <a:latin typeface="+mj-lt"/>
              </a:rPr>
              <a:t>@Output – Usage Example</a:t>
            </a:r>
            <a:endParaRPr lang="en-US" sz="2400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09600" y="1204278"/>
            <a:ext cx="10490198" cy="46776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 smtClean="0">
                <a:latin typeface="+mj-lt"/>
              </a:rPr>
              <a:t>app.component.ts</a:t>
            </a:r>
            <a:endParaRPr lang="en-US" sz="1800" b="1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5971" y="1950187"/>
            <a:ext cx="4906737" cy="13791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title = </a:t>
            </a:r>
            <a:r>
              <a:rPr lang="en-US" sz="15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500" b="1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ComponentInteraction</a:t>
            </a:r>
            <a:r>
              <a:rPr lang="en-US" sz="15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5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parentVal:string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“I am from Parent”;</a:t>
            </a:r>
            <a:endParaRPr lang="en-US" sz="15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5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0" y="1324950"/>
            <a:ext cx="478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</a:t>
            </a:r>
            <a:r>
              <a:rPr lang="en-US" b="1" dirty="0" err="1" smtClean="0"/>
              <a:t>hild.component.ts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95912" y="1707720"/>
            <a:ext cx="6561909" cy="240065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 Component, </a:t>
            </a:r>
            <a:r>
              <a:rPr 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Input } </a:t>
            </a:r>
            <a:endParaRPr lang="en-US" sz="15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5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'@angular/core</a:t>
            </a:r>
            <a:r>
              <a:rPr lang="en-US" sz="1500" b="1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500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5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ParenttochildComponent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: string = "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Hola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Mundo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Output() 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messageEvent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= new 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EventEmitter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sendMessage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 {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this.messageEvent.emit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this.message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</a:p>
          <a:p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435971" y="3797014"/>
            <a:ext cx="3776658" cy="4677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867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09585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21917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333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828754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438339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3047924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latin typeface="+mj-lt"/>
              </a:rPr>
              <a:t>app.component.html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sz="1800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5971" y="4308036"/>
            <a:ext cx="7930932" cy="90237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 of 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to 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Interaction via 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@Output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5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  <a:endParaRPr lang="en-US" sz="15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Message: {{message}}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&lt;app-child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messageEvent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receiveMessage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($event)"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&gt;&lt;/app-child&gt;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5430" y="5301815"/>
            <a:ext cx="478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child.component.html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555636" y="5641785"/>
            <a:ext cx="6203122" cy="64698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I Am Child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(click)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sendMessage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()"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Send Message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756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01" y="72418"/>
            <a:ext cx="10972800" cy="918183"/>
          </a:xfrm>
        </p:spPr>
        <p:txBody>
          <a:bodyPr/>
          <a:lstStyle/>
          <a:p>
            <a:pPr algn="ctr"/>
            <a:r>
              <a:rPr lang="en-US" dirty="0" smtClean="0">
                <a:latin typeface="Calibri"/>
              </a:rPr>
              <a:t>Component Interaction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8450" y="720415"/>
            <a:ext cx="1125582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sz="2200" b="1" dirty="0"/>
              <a:t>Unrelated Components: Sharing Data with a </a:t>
            </a:r>
            <a:r>
              <a:rPr lang="en-US" sz="2200" b="1" dirty="0" smtClean="0"/>
              <a:t>Service:</a:t>
            </a:r>
          </a:p>
          <a:p>
            <a:pPr marL="285750" indent="-28575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When passing data between components that lack a direct connection, such as siblings, grandchildren, </a:t>
            </a:r>
            <a:r>
              <a:rPr lang="en-US" dirty="0" err="1"/>
              <a:t>etc</a:t>
            </a:r>
            <a:r>
              <a:rPr lang="en-US" dirty="0" smtClean="0"/>
              <a:t>, will make use shared services to pass the data. </a:t>
            </a:r>
          </a:p>
          <a:p>
            <a:pPr marL="285750" indent="-285750" defTabSz="12191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you have data that should </a:t>
            </a:r>
            <a:r>
              <a:rPr lang="en-US" dirty="0" smtClean="0"/>
              <a:t>always </a:t>
            </a:r>
            <a:r>
              <a:rPr lang="en-US" dirty="0"/>
              <a:t>been in sync, </a:t>
            </a:r>
            <a:r>
              <a:rPr lang="en-US" dirty="0" err="1" smtClean="0"/>
              <a:t>RxJS</a:t>
            </a:r>
            <a:r>
              <a:rPr lang="en-US" dirty="0" smtClean="0"/>
              <a:t> </a:t>
            </a:r>
            <a:r>
              <a:rPr lang="en-US" dirty="0" err="1" smtClean="0"/>
              <a:t>BehaviorSubject</a:t>
            </a:r>
            <a:r>
              <a:rPr lang="en-US" dirty="0"/>
              <a:t> very useful in this situation.</a:t>
            </a:r>
            <a:endParaRPr lang="en-US" sz="19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888275" y="2731746"/>
            <a:ext cx="3624015" cy="161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Component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80070" y="2731746"/>
            <a:ext cx="3931920" cy="16197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Component 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4512290" y="3541643"/>
            <a:ext cx="2567780" cy="587828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512290" y="2888499"/>
            <a:ext cx="2567780" cy="65314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8450" y="4508293"/>
            <a:ext cx="111012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Benefits of using RXJS </a:t>
            </a:r>
            <a:r>
              <a:rPr lang="en-US" b="1" dirty="0" err="1" smtClean="0"/>
              <a:t>BehaviorSubject</a:t>
            </a:r>
            <a:r>
              <a:rPr lang="en-US" b="1" dirty="0" smtClean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will always return the current value on subscription - there is no need to call </a:t>
            </a:r>
            <a:r>
              <a:rPr lang="en-US" dirty="0" err="1" smtClean="0"/>
              <a:t>onnext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has a </a:t>
            </a:r>
            <a:r>
              <a:rPr lang="en-US" dirty="0" err="1"/>
              <a:t>getValue</a:t>
            </a:r>
            <a:r>
              <a:rPr lang="en-US" dirty="0"/>
              <a:t>() function to extract the last value as raw </a:t>
            </a:r>
            <a:r>
              <a:rPr lang="en-US" dirty="0" smtClean="0"/>
              <a:t>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ensures that the component always receives the most recent data.</a:t>
            </a:r>
          </a:p>
        </p:txBody>
      </p:sp>
    </p:spTree>
    <p:extLst>
      <p:ext uri="{BB962C8B-B14F-4D97-AF65-F5344CB8AC3E}">
        <p14:creationId xmlns:p14="http://schemas.microsoft.com/office/powerpoint/2010/main" val="223769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01" y="72418"/>
            <a:ext cx="10972800" cy="91818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Calibri"/>
              </a:rPr>
              <a:t>Component Interaction</a:t>
            </a:r>
            <a:br>
              <a:rPr lang="en-US" dirty="0" smtClean="0">
                <a:latin typeface="Calibri"/>
              </a:rPr>
            </a:br>
            <a:r>
              <a:rPr lang="en-US" sz="2400" dirty="0" smtClean="0">
                <a:latin typeface="Calibri"/>
              </a:rPr>
              <a:t>Unrelated components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901" y="990601"/>
            <a:ext cx="11207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2060"/>
                </a:solidFill>
              </a:rPr>
              <a:t>Step 1: </a:t>
            </a:r>
            <a:r>
              <a:rPr lang="en-US" sz="2000" b="1" dirty="0" smtClean="0"/>
              <a:t>Create a service with cli. Write the following code in the service file.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07126" y="1540752"/>
            <a:ext cx="8407583" cy="44607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 Injectable }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BehaviorSubject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Injectable()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DataService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messageSource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BehaviorSubject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'default message'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.messageSource.asObservable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{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(message: string)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.messageSource.next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(message)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83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479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Consolas</vt:lpstr>
      <vt:lpstr>Courier New</vt:lpstr>
      <vt:lpstr>Droid Sans Fallback</vt:lpstr>
      <vt:lpstr>Roboto</vt:lpstr>
      <vt:lpstr>Times New Roman</vt:lpstr>
      <vt:lpstr>Wingdings</vt:lpstr>
      <vt:lpstr>1_Office Theme</vt:lpstr>
      <vt:lpstr>PowerPoint Presentation</vt:lpstr>
      <vt:lpstr>Component Interaction</vt:lpstr>
      <vt:lpstr>Component Interaction</vt:lpstr>
      <vt:lpstr>Component Interaction</vt:lpstr>
      <vt:lpstr>Component Interaction @Input – Usage Example</vt:lpstr>
      <vt:lpstr>Component Interaction</vt:lpstr>
      <vt:lpstr>Component Interaction @Output – Usage Example</vt:lpstr>
      <vt:lpstr>Component Interaction</vt:lpstr>
      <vt:lpstr>Component Interaction Unrelated components</vt:lpstr>
      <vt:lpstr>Component Interaction Unrelated components</vt:lpstr>
      <vt:lpstr>Component Interaction Unrelated components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Nagaratna Harikant</dc:creator>
  <cp:lastModifiedBy>Nagaratna Harikant</cp:lastModifiedBy>
  <cp:revision>34</cp:revision>
  <dcterms:created xsi:type="dcterms:W3CDTF">2019-10-16T04:50:24Z</dcterms:created>
  <dcterms:modified xsi:type="dcterms:W3CDTF">2019-11-02T09:43:03Z</dcterms:modified>
</cp:coreProperties>
</file>