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58" r:id="rId4"/>
    <p:sldId id="269" r:id="rId5"/>
    <p:sldId id="260" r:id="rId6"/>
    <p:sldId id="263"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73" d="100"/>
          <a:sy n="73" d="100"/>
        </p:scale>
        <p:origin x="5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s://www.linkedin.com/company/webstack-academy/" TargetMode="External"/><Relationship Id="rId3" Type="http://schemas.openxmlformats.org/officeDocument/2006/relationships/image" Target="../media/image1.emf"/><Relationship Id="rId7" Type="http://schemas.openxmlformats.org/officeDocument/2006/relationships/image" Target="../media/image9.jpg"/><Relationship Id="rId2" Type="http://schemas.openxmlformats.org/officeDocument/2006/relationships/image" Target="../media/image7.emf"/><Relationship Id="rId1" Type="http://schemas.openxmlformats.org/officeDocument/2006/relationships/slideMaster" Target="../slideMasters/slideMaster1.xml"/><Relationship Id="rId6" Type="http://schemas.openxmlformats.org/officeDocument/2006/relationships/hyperlink" Target="https://www.facebook.com/webstackacademy/" TargetMode="External"/><Relationship Id="rId11" Type="http://schemas.openxmlformats.org/officeDocument/2006/relationships/image" Target="../media/image11.jpg"/><Relationship Id="rId5" Type="http://schemas.openxmlformats.org/officeDocument/2006/relationships/image" Target="../media/image8.png"/><Relationship Id="rId10" Type="http://schemas.openxmlformats.org/officeDocument/2006/relationships/hyperlink" Target="http://slideshare.net/WebStackAcademy" TargetMode="External"/><Relationship Id="rId4" Type="http://schemas.openxmlformats.org/officeDocument/2006/relationships/hyperlink" Target="https://twitter.com/WebStackAcademy" TargetMode="External"/><Relationship Id="rId9"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Rectangle 10"/>
          <p:cNvSpPr/>
          <p:nvPr userDrawn="1"/>
        </p:nvSpPr>
        <p:spPr>
          <a:xfrm>
            <a:off x="8940800" y="543501"/>
            <a:ext cx="3251200" cy="5730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053" y="3337030"/>
            <a:ext cx="5258148" cy="3554508"/>
          </a:xfrm>
          <a:prstGeom prst="rect">
            <a:avLst/>
          </a:prstGeom>
        </p:spPr>
      </p:pic>
      <p:sp>
        <p:nvSpPr>
          <p:cNvPr id="2" name="Title 1"/>
          <p:cNvSpPr>
            <a:spLocks noGrp="1"/>
          </p:cNvSpPr>
          <p:nvPr>
            <p:ph type="ctrTitle"/>
          </p:nvPr>
        </p:nvSpPr>
        <p:spPr>
          <a:xfrm>
            <a:off x="508000" y="1397001"/>
            <a:ext cx="6299200" cy="1117600"/>
          </a:xfrm>
        </p:spPr>
        <p:txBody>
          <a:bodyPr/>
          <a:lstStyle>
            <a:lvl1pPr algn="l">
              <a:defRPr>
                <a:solidFill>
                  <a:srgbClr val="7B2E92"/>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508000" y="2514600"/>
            <a:ext cx="6299200" cy="711200"/>
          </a:xfrm>
        </p:spPr>
        <p:txBody>
          <a:bodyPr/>
          <a:lstStyle>
            <a:lvl1pPr marL="0" indent="0" algn="l">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9600" y="543500"/>
            <a:ext cx="3548000" cy="508000"/>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0400" y="1051500"/>
            <a:ext cx="4740000" cy="4755000"/>
          </a:xfrm>
          <a:prstGeom prst="rect">
            <a:avLst/>
          </a:prstGeom>
        </p:spPr>
      </p:pic>
    </p:spTree>
    <p:extLst>
      <p:ext uri="{BB962C8B-B14F-4D97-AF65-F5344CB8AC3E}">
        <p14:creationId xmlns:p14="http://schemas.microsoft.com/office/powerpoint/2010/main" val="3809010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4"/>
          <p:cNvSpPr>
            <a:spLocks noGrp="1"/>
          </p:cNvSpPr>
          <p:nvPr>
            <p:ph type="body" sz="quarter" idx="10" hasCustomPrompt="1"/>
          </p:nvPr>
        </p:nvSpPr>
        <p:spPr>
          <a:xfrm>
            <a:off x="914400" y="933451"/>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714844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33077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508000" y="2616200"/>
            <a:ext cx="6299200" cy="1117600"/>
          </a:xfrm>
        </p:spPr>
        <p:txBody>
          <a:bodyPr/>
          <a:lstStyle>
            <a:lvl1pPr algn="l">
              <a:defRPr>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508000" y="3733799"/>
            <a:ext cx="6299200" cy="711200"/>
          </a:xfrm>
        </p:spPr>
        <p:txBody>
          <a:bodyPr/>
          <a:lstStyle>
            <a:lvl1pPr marL="0" indent="0" algn="l">
              <a:buNone/>
              <a:defRPr>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128001" y="381003"/>
            <a:ext cx="3657599" cy="523691"/>
          </a:xfrm>
          <a:prstGeom prst="rect">
            <a:avLst/>
          </a:prstGeom>
        </p:spPr>
      </p:pic>
      <p:sp>
        <p:nvSpPr>
          <p:cNvPr id="12" name="TextBox 11"/>
          <p:cNvSpPr txBox="1"/>
          <p:nvPr userDrawn="1"/>
        </p:nvSpPr>
        <p:spPr>
          <a:xfrm>
            <a:off x="508000" y="6374218"/>
            <a:ext cx="2743200" cy="256545"/>
          </a:xfrm>
          <a:prstGeom prst="rect">
            <a:avLst/>
          </a:prstGeom>
          <a:noFill/>
        </p:spPr>
        <p:txBody>
          <a:bodyPr wrap="square" rtlCol="0">
            <a:spAutoFit/>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067" dirty="0" smtClean="0">
                <a:solidFill>
                  <a:schemeClr val="bg1"/>
                </a:solidFill>
                <a:latin typeface="Roboto" panose="02000000000000000000" pitchFamily="2" charset="0"/>
                <a:ea typeface="Roboto" panose="02000000000000000000" pitchFamily="2" charset="0"/>
              </a:rPr>
              <a:t>www.webstackacademy.com</a:t>
            </a:r>
            <a:endParaRPr lang="en-GB" sz="1067"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341252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rgbClr val="7B2E92"/>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56469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rgbClr val="7B2E92"/>
                </a:solidFill>
              </a:defRPr>
            </a:lvl1pPr>
          </a:lstStyle>
          <a:p>
            <a:r>
              <a:rPr lang="en-US" dirty="0" smtClean="0"/>
              <a:t>Click to edit Master title style</a:t>
            </a:r>
            <a:endParaRPr lang="en-US" dirty="0"/>
          </a:p>
        </p:txBody>
      </p:sp>
      <p:sp>
        <p:nvSpPr>
          <p:cNvPr id="6" name="Text Placeholder 3"/>
          <p:cNvSpPr>
            <a:spLocks noGrp="1"/>
          </p:cNvSpPr>
          <p:nvPr>
            <p:ph type="body" sz="half" idx="2"/>
          </p:nvPr>
        </p:nvSpPr>
        <p:spPr>
          <a:xfrm>
            <a:off x="609602" y="1435102"/>
            <a:ext cx="8737599"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Tree>
    <p:extLst>
      <p:ext uri="{BB962C8B-B14F-4D97-AF65-F5344CB8AC3E}">
        <p14:creationId xmlns:p14="http://schemas.microsoft.com/office/powerpoint/2010/main" val="3937488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Rectangle 2"/>
          <p:cNvSpPr/>
          <p:nvPr userDrawn="1"/>
        </p:nvSpPr>
        <p:spPr>
          <a:xfrm>
            <a:off x="9753600" y="482600"/>
            <a:ext cx="2438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2" name="Title 1"/>
          <p:cNvSpPr>
            <a:spLocks noGrp="1"/>
          </p:cNvSpPr>
          <p:nvPr>
            <p:ph type="title"/>
          </p:nvPr>
        </p:nvSpPr>
        <p:spPr/>
        <p:txBody>
          <a:bodyPr/>
          <a:lstStyle>
            <a:lvl1pPr algn="l">
              <a:defRPr>
                <a:solidFill>
                  <a:srgbClr val="7B2E92"/>
                </a:solidFill>
              </a:defRPr>
            </a:lvl1pPr>
          </a:lstStyle>
          <a:p>
            <a:r>
              <a:rPr lang="en-US" dirty="0" smtClean="0"/>
              <a:t>Click to edit Master title style</a:t>
            </a:r>
            <a:endParaRPr lang="en-US" dirty="0"/>
          </a:p>
        </p:txBody>
      </p:sp>
      <p:sp>
        <p:nvSpPr>
          <p:cNvPr id="6" name="Text Placeholder 3"/>
          <p:cNvSpPr>
            <a:spLocks noGrp="1"/>
          </p:cNvSpPr>
          <p:nvPr>
            <p:ph type="body" sz="half" idx="2"/>
          </p:nvPr>
        </p:nvSpPr>
        <p:spPr>
          <a:xfrm>
            <a:off x="609602" y="1435102"/>
            <a:ext cx="8737599"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Tree>
    <p:extLst>
      <p:ext uri="{BB962C8B-B14F-4D97-AF65-F5344CB8AC3E}">
        <p14:creationId xmlns:p14="http://schemas.microsoft.com/office/powerpoint/2010/main" val="3157676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itle 1"/>
          <p:cNvSpPr>
            <a:spLocks noGrp="1"/>
          </p:cNvSpPr>
          <p:nvPr>
            <p:ph type="title"/>
          </p:nvPr>
        </p:nvSpPr>
        <p:spPr>
          <a:xfrm>
            <a:off x="609600" y="274639"/>
            <a:ext cx="10972800" cy="1143000"/>
          </a:xfrm>
        </p:spPr>
        <p:txBody>
          <a:bodyPr/>
          <a:lstStyle>
            <a:lvl1pPr algn="l">
              <a:defRPr>
                <a:solidFill>
                  <a:srgbClr val="7B2E92"/>
                </a:solidFill>
              </a:defRPr>
            </a:lvl1pPr>
          </a:lstStyle>
          <a:p>
            <a:r>
              <a:rPr lang="en-US" dirty="0" smtClean="0"/>
              <a:t>Click to edit Master title style</a:t>
            </a:r>
            <a:endParaRPr lang="en-US" dirty="0"/>
          </a:p>
        </p:txBody>
      </p:sp>
      <p:sp>
        <p:nvSpPr>
          <p:cNvPr id="6" name="Text Placeholder 3"/>
          <p:cNvSpPr>
            <a:spLocks noGrp="1"/>
          </p:cNvSpPr>
          <p:nvPr>
            <p:ph type="body" sz="half" idx="2"/>
          </p:nvPr>
        </p:nvSpPr>
        <p:spPr>
          <a:xfrm>
            <a:off x="609602" y="1435102"/>
            <a:ext cx="8737599"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smtClean="0"/>
              <a:t>Click to edit Master text styles</a:t>
            </a:r>
          </a:p>
        </p:txBody>
      </p:sp>
    </p:spTree>
    <p:extLst>
      <p:ext uri="{BB962C8B-B14F-4D97-AF65-F5344CB8AC3E}">
        <p14:creationId xmlns:p14="http://schemas.microsoft.com/office/powerpoint/2010/main" val="1444300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p:cNvSpPr/>
          <p:nvPr userDrawn="1"/>
        </p:nvSpPr>
        <p:spPr>
          <a:xfrm>
            <a:off x="0" y="6172200"/>
            <a:ext cx="12192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9600" y="6374217"/>
            <a:ext cx="2438400" cy="349128"/>
          </a:xfrm>
          <a:prstGeom prst="rect">
            <a:avLst/>
          </a:prstGeom>
        </p:spPr>
      </p:pic>
      <p:sp>
        <p:nvSpPr>
          <p:cNvPr id="8" name="Title 1"/>
          <p:cNvSpPr>
            <a:spLocks noGrp="1"/>
          </p:cNvSpPr>
          <p:nvPr>
            <p:ph type="title" hasCustomPrompt="1"/>
          </p:nvPr>
        </p:nvSpPr>
        <p:spPr>
          <a:xfrm>
            <a:off x="609600" y="2006600"/>
            <a:ext cx="10972800" cy="1143000"/>
          </a:xfrm>
        </p:spPr>
        <p:txBody>
          <a:bodyPr/>
          <a:lstStyle>
            <a:lvl1pPr algn="ctr">
              <a:defRPr>
                <a:solidFill>
                  <a:schemeClr val="bg1"/>
                </a:solidFill>
              </a:defRPr>
            </a:lvl1pPr>
          </a:lstStyle>
          <a:p>
            <a:r>
              <a:rPr lang="en-US" dirty="0" smtClean="0"/>
              <a:t>Click to edit Title</a:t>
            </a:r>
            <a:endParaRPr lang="en-US" dirty="0"/>
          </a:p>
        </p:txBody>
      </p:sp>
      <p:sp>
        <p:nvSpPr>
          <p:cNvPr id="9" name="Subtitle 2"/>
          <p:cNvSpPr>
            <a:spLocks noGrp="1"/>
          </p:cNvSpPr>
          <p:nvPr>
            <p:ph type="subTitle" idx="1" hasCustomPrompt="1"/>
          </p:nvPr>
        </p:nvSpPr>
        <p:spPr>
          <a:xfrm>
            <a:off x="558800" y="3416127"/>
            <a:ext cx="11074400" cy="711200"/>
          </a:xfrm>
        </p:spPr>
        <p:txBody>
          <a:bodyPr/>
          <a:lstStyle>
            <a:lvl1pPr marL="0" indent="0" algn="ctr">
              <a:buNone/>
              <a:defRPr>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edit subtitle style</a:t>
            </a:r>
            <a:endParaRPr lang="en-US" dirty="0"/>
          </a:p>
        </p:txBody>
      </p:sp>
      <p:sp>
        <p:nvSpPr>
          <p:cNvPr id="10" name="TextBox 9"/>
          <p:cNvSpPr txBox="1"/>
          <p:nvPr userDrawn="1"/>
        </p:nvSpPr>
        <p:spPr>
          <a:xfrm>
            <a:off x="4876800" y="6374218"/>
            <a:ext cx="2743200" cy="256545"/>
          </a:xfrm>
          <a:prstGeom prst="rect">
            <a:avLst/>
          </a:prstGeom>
          <a:noFill/>
        </p:spPr>
        <p:txBody>
          <a:bodyPr wrap="square" rtlCol="0">
            <a:spAutoFit/>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en-US" sz="1067" dirty="0" smtClean="0">
                <a:solidFill>
                  <a:schemeClr val="tx1">
                    <a:lumMod val="50000"/>
                    <a:lumOff val="50000"/>
                  </a:schemeClr>
                </a:solidFill>
                <a:latin typeface="Roboto" panose="02000000000000000000" pitchFamily="2" charset="0"/>
                <a:ea typeface="Roboto" panose="02000000000000000000" pitchFamily="2" charset="0"/>
              </a:rPr>
              <a:t>www.webstackacademy.com</a:t>
            </a:r>
            <a:endParaRPr lang="en-GB" sz="1067"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11" name="TextBox 10"/>
          <p:cNvSpPr txBox="1"/>
          <p:nvPr userDrawn="1"/>
        </p:nvSpPr>
        <p:spPr>
          <a:xfrm>
            <a:off x="8839200" y="6374218"/>
            <a:ext cx="2743200"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n-US" sz="1067" dirty="0" smtClean="0">
                <a:solidFill>
                  <a:schemeClr val="tx1">
                    <a:lumMod val="50000"/>
                    <a:lumOff val="50000"/>
                  </a:schemeClr>
                </a:solidFill>
                <a:latin typeface="Roboto" panose="02000000000000000000" pitchFamily="2" charset="0"/>
                <a:ea typeface="Roboto" panose="02000000000000000000" pitchFamily="2" charset="0"/>
              </a:rPr>
              <a:t>‹#›</a:t>
            </a:r>
            <a:endParaRPr lang="en-GB" sz="1067" dirty="0">
              <a:solidFill>
                <a:schemeClr val="tx1">
                  <a:lumMod val="50000"/>
                  <a:lumOff val="5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82131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Title 1"/>
          <p:cNvSpPr>
            <a:spLocks noGrp="1"/>
          </p:cNvSpPr>
          <p:nvPr>
            <p:ph type="title"/>
          </p:nvPr>
        </p:nvSpPr>
        <p:spPr>
          <a:xfrm>
            <a:off x="609600" y="274639"/>
            <a:ext cx="10972800" cy="1143000"/>
          </a:xfrm>
        </p:spPr>
        <p:txBody>
          <a:bodyPr/>
          <a:lstStyle>
            <a:lvl1pPr algn="l">
              <a:defRPr>
                <a:solidFill>
                  <a:srgbClr val="7B2E92"/>
                </a:solidFill>
              </a:defRPr>
            </a:lvl1pPr>
          </a:lstStyle>
          <a:p>
            <a:r>
              <a:rPr lang="en-US" dirty="0" smtClean="0"/>
              <a:t>Click to edit Master title style</a:t>
            </a:r>
            <a:endParaRPr lang="en-US" dirty="0"/>
          </a:p>
        </p:txBody>
      </p:sp>
      <p:sp>
        <p:nvSpPr>
          <p:cNvPr id="9" name="Text Placeholder 3"/>
          <p:cNvSpPr>
            <a:spLocks noGrp="1"/>
          </p:cNvSpPr>
          <p:nvPr>
            <p:ph type="body" sz="half" idx="2"/>
          </p:nvPr>
        </p:nvSpPr>
        <p:spPr>
          <a:xfrm>
            <a:off x="609602" y="1435102"/>
            <a:ext cx="8737599"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smtClean="0"/>
              <a:t>Click to edit Master text styles</a:t>
            </a:r>
          </a:p>
        </p:txBody>
      </p:sp>
    </p:spTree>
    <p:extLst>
      <p:ext uri="{BB962C8B-B14F-4D97-AF65-F5344CB8AC3E}">
        <p14:creationId xmlns:p14="http://schemas.microsoft.com/office/powerpoint/2010/main" val="19010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98745" y="1939287"/>
            <a:ext cx="1828800" cy="1523291"/>
          </a:xfrm>
          <a:prstGeom prst="rect">
            <a:avLst/>
          </a:prstGeom>
        </p:spPr>
      </p:pic>
      <p:sp>
        <p:nvSpPr>
          <p:cNvPr id="9" name="Rectangle 8"/>
          <p:cNvSpPr/>
          <p:nvPr userDrawn="1"/>
        </p:nvSpPr>
        <p:spPr>
          <a:xfrm>
            <a:off x="406400" y="6172200"/>
            <a:ext cx="3048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8" name="TextBox 7"/>
          <p:cNvSpPr txBox="1"/>
          <p:nvPr userDrawn="1"/>
        </p:nvSpPr>
        <p:spPr>
          <a:xfrm>
            <a:off x="609601" y="4613406"/>
            <a:ext cx="2844799" cy="1651734"/>
          </a:xfrm>
          <a:prstGeom prst="rect">
            <a:avLst/>
          </a:prstGeom>
          <a:noFill/>
        </p:spPr>
        <p:txBody>
          <a:bodyPr wrap="square" rtlCol="0">
            <a:spAutoFit/>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GB" sz="2400" b="0" i="0" u="none" strike="noStrike" kern="1200" baseline="30000" dirty="0" smtClean="0">
                <a:solidFill>
                  <a:schemeClr val="tx1">
                    <a:lumMod val="50000"/>
                    <a:lumOff val="50000"/>
                  </a:schemeClr>
                </a:solidFill>
                <a:latin typeface="Roboto" panose="02000000000000000000" pitchFamily="2" charset="0"/>
                <a:ea typeface="Roboto" panose="02000000000000000000" pitchFamily="2" charset="0"/>
                <a:cs typeface="+mn-cs"/>
              </a:rPr>
              <a:t>WebStack Academy </a:t>
            </a:r>
          </a:p>
          <a:p>
            <a:pPr marL="0" marR="0" indent="0" algn="l" defTabSz="1219170" rtl="0" eaLnBrk="1" fontAlgn="auto" latinLnBrk="0" hangingPunct="1">
              <a:lnSpc>
                <a:spcPct val="100000"/>
              </a:lnSpc>
              <a:spcBef>
                <a:spcPts val="0"/>
              </a:spcBef>
              <a:spcAft>
                <a:spcPts val="0"/>
              </a:spcAft>
              <a:buClrTx/>
              <a:buSzTx/>
              <a:buFontTx/>
              <a:buNone/>
              <a:tabLst/>
              <a:defRPr/>
            </a:pPr>
            <a:endParaRPr lang="fr-FR" sz="2400" b="0" i="0" u="none" strike="noStrike" kern="1200" baseline="30000" dirty="0" smtClean="0">
              <a:solidFill>
                <a:schemeClr val="tx1">
                  <a:lumMod val="50000"/>
                  <a:lumOff val="50000"/>
                </a:schemeClr>
              </a:solidFill>
              <a:latin typeface="Roboto" panose="02000000000000000000" pitchFamily="2" charset="0"/>
              <a:ea typeface="Roboto" panose="02000000000000000000" pitchFamily="2" charset="0"/>
              <a:cs typeface="+mn-cs"/>
            </a:endParaRPr>
          </a:p>
          <a:p>
            <a:pPr rtl="0"/>
            <a:r>
              <a:rPr lang="en-GB" sz="1600" b="0" i="0" u="none" strike="noStrike" kern="1200" baseline="30000" dirty="0" smtClean="0">
                <a:solidFill>
                  <a:schemeClr val="tx1">
                    <a:lumMod val="50000"/>
                    <a:lumOff val="50000"/>
                  </a:schemeClr>
                </a:solidFill>
                <a:latin typeface="Roboto" panose="02000000000000000000" pitchFamily="2" charset="0"/>
                <a:ea typeface="Roboto" panose="02000000000000000000" pitchFamily="2" charset="0"/>
                <a:cs typeface="+mn-cs"/>
              </a:rPr>
              <a:t>#83, Farah Towers, </a:t>
            </a:r>
          </a:p>
          <a:p>
            <a:pPr rtl="0"/>
            <a:r>
              <a:rPr lang="en-GB" sz="1600" b="0" i="0" u="none" strike="noStrike" kern="1200" baseline="30000" dirty="0" smtClean="0">
                <a:solidFill>
                  <a:schemeClr val="tx1">
                    <a:lumMod val="50000"/>
                    <a:lumOff val="50000"/>
                  </a:schemeClr>
                </a:solidFill>
                <a:latin typeface="Roboto" panose="02000000000000000000" pitchFamily="2" charset="0"/>
                <a:ea typeface="Roboto" panose="02000000000000000000" pitchFamily="2" charset="0"/>
                <a:cs typeface="+mn-cs"/>
              </a:rPr>
              <a:t>1st Floor, MG Road,</a:t>
            </a:r>
          </a:p>
          <a:p>
            <a:pPr rtl="0"/>
            <a:r>
              <a:rPr lang="en-GB" sz="1600" b="0" i="0" u="none" strike="noStrike" kern="1200" baseline="30000" dirty="0" smtClean="0">
                <a:solidFill>
                  <a:schemeClr val="tx1">
                    <a:lumMod val="50000"/>
                    <a:lumOff val="50000"/>
                  </a:schemeClr>
                </a:solidFill>
                <a:latin typeface="Roboto" panose="02000000000000000000" pitchFamily="2" charset="0"/>
                <a:ea typeface="Roboto" panose="02000000000000000000" pitchFamily="2" charset="0"/>
                <a:cs typeface="+mn-cs"/>
              </a:rPr>
              <a:t>Bangalore – 560001</a:t>
            </a:r>
          </a:p>
          <a:p>
            <a:pPr rtl="0"/>
            <a:endParaRPr lang="en-GB" sz="1600" b="0" i="0" u="none" strike="noStrike" kern="1200" baseline="30000" dirty="0" smtClean="0">
              <a:solidFill>
                <a:schemeClr val="tx1">
                  <a:lumMod val="50000"/>
                  <a:lumOff val="50000"/>
                </a:schemeClr>
              </a:solidFill>
              <a:latin typeface="Roboto" panose="02000000000000000000" pitchFamily="2" charset="0"/>
              <a:ea typeface="Roboto" panose="02000000000000000000" pitchFamily="2" charset="0"/>
              <a:cs typeface="+mn-cs"/>
            </a:endParaRPr>
          </a:p>
          <a:p>
            <a:pPr rtl="0"/>
            <a:r>
              <a:rPr lang="en-GB" sz="1600" b="0" i="0" u="none" strike="noStrike" kern="1200" baseline="30000" dirty="0" smtClean="0">
                <a:solidFill>
                  <a:schemeClr val="tx1">
                    <a:lumMod val="50000"/>
                    <a:lumOff val="50000"/>
                  </a:schemeClr>
                </a:solidFill>
                <a:latin typeface="Roboto" panose="02000000000000000000" pitchFamily="2" charset="0"/>
                <a:ea typeface="Roboto" panose="02000000000000000000" pitchFamily="2" charset="0"/>
                <a:cs typeface="+mn-cs"/>
              </a:rPr>
              <a:t>M:</a:t>
            </a:r>
            <a:r>
              <a:rPr lang="en-GB" sz="1600" b="0" i="0" u="none" strike="noStrike" kern="1200" baseline="0" dirty="0" smtClean="0">
                <a:solidFill>
                  <a:schemeClr val="tx1">
                    <a:lumMod val="50000"/>
                    <a:lumOff val="50000"/>
                  </a:schemeClr>
                </a:solidFill>
                <a:latin typeface="Roboto" panose="02000000000000000000" pitchFamily="2" charset="0"/>
                <a:ea typeface="Roboto" panose="02000000000000000000" pitchFamily="2" charset="0"/>
                <a:cs typeface="+mn-cs"/>
              </a:rPr>
              <a:t> </a:t>
            </a:r>
            <a:r>
              <a:rPr lang="en-GB" sz="1600" b="0" i="0" u="none" strike="noStrike" kern="1200" baseline="30000" dirty="0" smtClean="0">
                <a:solidFill>
                  <a:schemeClr val="tx1">
                    <a:lumMod val="50000"/>
                    <a:lumOff val="50000"/>
                  </a:schemeClr>
                </a:solidFill>
                <a:latin typeface="Roboto" panose="02000000000000000000" pitchFamily="2" charset="0"/>
                <a:ea typeface="Roboto" panose="02000000000000000000" pitchFamily="2" charset="0"/>
                <a:cs typeface="+mn-cs"/>
              </a:rPr>
              <a:t>+91-809 555 7332</a:t>
            </a:r>
          </a:p>
          <a:p>
            <a:pPr marL="0" marR="0" indent="0" algn="l" defTabSz="1219170" rtl="0" eaLnBrk="1" fontAlgn="auto" latinLnBrk="0" hangingPunct="1">
              <a:lnSpc>
                <a:spcPct val="100000"/>
              </a:lnSpc>
              <a:spcBef>
                <a:spcPts val="0"/>
              </a:spcBef>
              <a:spcAft>
                <a:spcPts val="0"/>
              </a:spcAft>
              <a:buClrTx/>
              <a:buSzTx/>
              <a:buFontTx/>
              <a:buNone/>
              <a:tabLst/>
              <a:defRPr/>
            </a:pPr>
            <a:r>
              <a:rPr lang="en-GB" sz="1600" b="0" i="0" u="none" strike="noStrike" kern="1200" baseline="30000" dirty="0" smtClean="0">
                <a:solidFill>
                  <a:schemeClr val="tx1">
                    <a:lumMod val="50000"/>
                    <a:lumOff val="50000"/>
                  </a:schemeClr>
                </a:solidFill>
                <a:latin typeface="Roboto" panose="02000000000000000000" pitchFamily="2" charset="0"/>
                <a:ea typeface="Roboto" panose="02000000000000000000" pitchFamily="2" charset="0"/>
                <a:cs typeface="+mn-cs"/>
              </a:rPr>
              <a:t>E:  training@webstackacademy.com</a:t>
            </a: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9600" y="543500"/>
            <a:ext cx="3548000" cy="508000"/>
          </a:xfrm>
          <a:prstGeom prst="rect">
            <a:avLst/>
          </a:prstGeom>
        </p:spPr>
      </p:pic>
      <p:pic>
        <p:nvPicPr>
          <p:cNvPr id="2" name="Picture 1">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746087" y="5097317"/>
            <a:ext cx="1038083" cy="1013367"/>
          </a:xfrm>
          <a:prstGeom prst="rect">
            <a:avLst/>
          </a:prstGeom>
        </p:spPr>
      </p:pic>
      <p:pic>
        <p:nvPicPr>
          <p:cNvPr id="3" name="Picture 2">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4961801" y="5054601"/>
            <a:ext cx="1140617" cy="1140617"/>
          </a:xfrm>
          <a:prstGeom prst="rect">
            <a:avLst/>
          </a:prstGeom>
        </p:spPr>
      </p:pic>
      <p:pic>
        <p:nvPicPr>
          <p:cNvPr id="4" name="Picture 3">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348069" y="5215012"/>
            <a:ext cx="838467" cy="838467"/>
          </a:xfrm>
          <a:prstGeom prst="rect">
            <a:avLst/>
          </a:prstGeom>
        </p:spPr>
      </p:pic>
      <p:pic>
        <p:nvPicPr>
          <p:cNvPr id="5" name="Picture 4">
            <a:hlinkClick r:id="rId10"/>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432189" y="5139133"/>
            <a:ext cx="2836644" cy="971551"/>
          </a:xfrm>
          <a:prstGeom prst="rect">
            <a:avLst/>
          </a:prstGeom>
          <a:ln>
            <a:solidFill>
              <a:schemeClr val="bg1">
                <a:lumMod val="50000"/>
              </a:schemeClr>
            </a:solidFill>
          </a:ln>
        </p:spPr>
      </p:pic>
      <p:sp>
        <p:nvSpPr>
          <p:cNvPr id="6" name="TextBox 5"/>
          <p:cNvSpPr txBox="1"/>
          <p:nvPr userDrawn="1"/>
        </p:nvSpPr>
        <p:spPr>
          <a:xfrm>
            <a:off x="3953912" y="4603195"/>
            <a:ext cx="6314920" cy="420564"/>
          </a:xfrm>
          <a:prstGeom prst="rect">
            <a:avLst/>
          </a:prstGeom>
          <a:noFill/>
        </p:spPr>
        <p:txBody>
          <a:bodyPr wrap="square" rtlCol="0">
            <a:spAutoFit/>
          </a:bodyPr>
          <a:lstStyle/>
          <a:p>
            <a:pPr algn="ctr"/>
            <a:r>
              <a:rPr lang="en-US" sz="2133" dirty="0" smtClean="0">
                <a:latin typeface="Roboto" panose="02000000000000000000"/>
              </a:rPr>
              <a:t>WSA in Social Media: </a:t>
            </a:r>
            <a:endParaRPr lang="en-US" sz="2133" dirty="0">
              <a:latin typeface="Roboto" panose="02000000000000000000"/>
            </a:endParaRPr>
          </a:p>
        </p:txBody>
      </p:sp>
    </p:spTree>
    <p:extLst>
      <p:ext uri="{BB962C8B-B14F-4D97-AF65-F5344CB8AC3E}">
        <p14:creationId xmlns:p14="http://schemas.microsoft.com/office/powerpoint/2010/main" val="3116741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609600" y="6374217"/>
            <a:ext cx="2438400" cy="349128"/>
          </a:xfrm>
          <a:prstGeom prst="rect">
            <a:avLst/>
          </a:prstGeom>
        </p:spPr>
      </p:pic>
      <p:pic>
        <p:nvPicPr>
          <p:cNvPr id="10" name="Picture 9"/>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032000" y="1051500"/>
            <a:ext cx="2160000" cy="4755000"/>
          </a:xfrm>
          <a:prstGeom prst="rect">
            <a:avLst/>
          </a:prstGeom>
        </p:spPr>
      </p:pic>
      <p:sp>
        <p:nvSpPr>
          <p:cNvPr id="11" name="TextBox 10"/>
          <p:cNvSpPr txBox="1"/>
          <p:nvPr userDrawn="1"/>
        </p:nvSpPr>
        <p:spPr>
          <a:xfrm>
            <a:off x="4876800" y="6374218"/>
            <a:ext cx="2743200" cy="256545"/>
          </a:xfrm>
          <a:prstGeom prst="rect">
            <a:avLst/>
          </a:prstGeom>
          <a:noFill/>
        </p:spPr>
        <p:txBody>
          <a:bodyPr wrap="square" rtlCol="0">
            <a:spAutoFit/>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en-US" sz="1067" dirty="0" smtClean="0">
                <a:solidFill>
                  <a:schemeClr val="tx1">
                    <a:lumMod val="50000"/>
                    <a:lumOff val="50000"/>
                  </a:schemeClr>
                </a:solidFill>
                <a:latin typeface="Roboto" panose="02000000000000000000" pitchFamily="2" charset="0"/>
                <a:ea typeface="Roboto" panose="02000000000000000000" pitchFamily="2" charset="0"/>
              </a:rPr>
              <a:t>www.webstackacademy.com</a:t>
            </a:r>
            <a:endParaRPr lang="en-GB" sz="1067" dirty="0">
              <a:solidFill>
                <a:schemeClr val="tx1">
                  <a:lumMod val="50000"/>
                  <a:lumOff val="5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0661639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1219170" rtl="0" eaLnBrk="1" latinLnBrk="0" hangingPunct="1">
        <a:spcBef>
          <a:spcPct val="0"/>
        </a:spcBef>
        <a:buNone/>
        <a:defRPr sz="3200" kern="1200">
          <a:solidFill>
            <a:schemeClr val="tx1"/>
          </a:solidFill>
          <a:latin typeface="Roboto" panose="02000000000000000000" pitchFamily="2" charset="0"/>
          <a:ea typeface="Roboto" panose="02000000000000000000" pitchFamily="2" charset="0"/>
          <a:cs typeface="+mj-cs"/>
        </a:defRPr>
      </a:lvl1pPr>
    </p:titleStyle>
    <p:bodyStyle>
      <a:lvl1pPr marL="457189" indent="-457189" algn="l" defTabSz="1219170" rtl="0" eaLnBrk="1" latinLnBrk="0" hangingPunct="1">
        <a:spcBef>
          <a:spcPct val="20000"/>
        </a:spcBef>
        <a:buFont typeface="Arial" pitchFamily="34" charset="0"/>
        <a:buChar char="•"/>
        <a:defRPr sz="1600" kern="1200">
          <a:solidFill>
            <a:schemeClr val="tx1"/>
          </a:solidFill>
          <a:latin typeface="Roboto" panose="02000000000000000000" pitchFamily="2" charset="0"/>
          <a:ea typeface="Roboto" panose="02000000000000000000" pitchFamily="2" charset="0"/>
          <a:cs typeface="+mn-cs"/>
        </a:defRPr>
      </a:lvl1pPr>
      <a:lvl2pPr marL="990575" indent="-380990" algn="l" defTabSz="1219170" rtl="0" eaLnBrk="1" latinLnBrk="0" hangingPunct="1">
        <a:spcBef>
          <a:spcPct val="20000"/>
        </a:spcBef>
        <a:buFont typeface="Arial" pitchFamily="34" charset="0"/>
        <a:buChar char="–"/>
        <a:defRPr sz="1600" kern="1200">
          <a:solidFill>
            <a:schemeClr val="tx1"/>
          </a:solidFill>
          <a:latin typeface="Roboto" panose="02000000000000000000" pitchFamily="2" charset="0"/>
          <a:ea typeface="Roboto" panose="02000000000000000000" pitchFamily="2" charset="0"/>
          <a:cs typeface="+mn-cs"/>
        </a:defRPr>
      </a:lvl2pPr>
      <a:lvl3pPr marL="1523962" indent="-304792" algn="l" defTabSz="1219170" rtl="0" eaLnBrk="1" latinLnBrk="0" hangingPunct="1">
        <a:spcBef>
          <a:spcPct val="20000"/>
        </a:spcBef>
        <a:buFont typeface="Arial" pitchFamily="34" charset="0"/>
        <a:buChar char="•"/>
        <a:defRPr sz="1600" kern="1200">
          <a:solidFill>
            <a:schemeClr val="tx1"/>
          </a:solidFill>
          <a:latin typeface="Roboto" panose="02000000000000000000" pitchFamily="2" charset="0"/>
          <a:ea typeface="Roboto" panose="02000000000000000000" pitchFamily="2" charset="0"/>
          <a:cs typeface="+mn-cs"/>
        </a:defRPr>
      </a:lvl3pPr>
      <a:lvl4pPr marL="2133547" indent="-304792" algn="l" defTabSz="1219170" rtl="0" eaLnBrk="1" latinLnBrk="0" hangingPunct="1">
        <a:spcBef>
          <a:spcPct val="20000"/>
        </a:spcBef>
        <a:buFont typeface="Arial" pitchFamily="34" charset="0"/>
        <a:buChar char="–"/>
        <a:defRPr sz="1600" kern="1200">
          <a:solidFill>
            <a:schemeClr val="tx1"/>
          </a:solidFill>
          <a:latin typeface="Roboto" panose="02000000000000000000" pitchFamily="2" charset="0"/>
          <a:ea typeface="Roboto" panose="02000000000000000000" pitchFamily="2" charset="0"/>
          <a:cs typeface="+mn-cs"/>
        </a:defRPr>
      </a:lvl4pPr>
      <a:lvl5pPr marL="2743131" indent="-304792" algn="l" defTabSz="1219170" rtl="0" eaLnBrk="1" latinLnBrk="0" hangingPunct="1">
        <a:spcBef>
          <a:spcPct val="20000"/>
        </a:spcBef>
        <a:buFont typeface="Arial" pitchFamily="34" charset="0"/>
        <a:buChar char="»"/>
        <a:defRPr sz="1600" kern="1200">
          <a:solidFill>
            <a:schemeClr val="tx1"/>
          </a:solidFill>
          <a:latin typeface="Roboto" panose="02000000000000000000" pitchFamily="2" charset="0"/>
          <a:ea typeface="Roboto" panose="02000000000000000000" pitchFamily="2" charset="0"/>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angular.io/api/forms/AbstractControlOptions" TargetMode="External"/><Relationship Id="rId2" Type="http://schemas.openxmlformats.org/officeDocument/2006/relationships/hyperlink" Target="https://angular.io/api/forms/ValidatorFn" TargetMode="External"/><Relationship Id="rId1" Type="http://schemas.openxmlformats.org/officeDocument/2006/relationships/slideLayout" Target="../slideLayouts/slideLayout5.xml"/><Relationship Id="rId4" Type="http://schemas.openxmlformats.org/officeDocument/2006/relationships/hyperlink" Target="https://angular.io/api/forms/AsyncValidatorFn"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angular.io/api/forms/ValidatorFn" TargetMode="External"/><Relationship Id="rId2" Type="http://schemas.openxmlformats.org/officeDocument/2006/relationships/hyperlink" Target="https://angular.io/api/forms/AbstractControl" TargetMode="External"/><Relationship Id="rId1" Type="http://schemas.openxmlformats.org/officeDocument/2006/relationships/slideLayout" Target="../slideLayouts/slideLayout5.xml"/><Relationship Id="rId5" Type="http://schemas.openxmlformats.org/officeDocument/2006/relationships/hyperlink" Target="https://angular.io/api/forms/AsyncValidatorFn" TargetMode="External"/><Relationship Id="rId4" Type="http://schemas.openxmlformats.org/officeDocument/2006/relationships/hyperlink" Target="https://angular.io/api/forms/AbstractControlOption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508001" y="1397001"/>
            <a:ext cx="10587567" cy="1401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0000" tIns="60000" rIns="120000" bIns="60000" anchor="ctr"/>
          <a:lstStyle>
            <a:lvl1pPr>
              <a:lnSpc>
                <a:spcPct val="101000"/>
              </a:lnSpc>
              <a:spcAft>
                <a:spcPts val="1063"/>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FFFFFF"/>
                </a:solidFill>
                <a:latin typeface="Trebuchet" pitchFamily="32" charset="0"/>
                <a:ea typeface="Droid Sans Fallback" charset="0"/>
                <a:cs typeface="Droid Sans Fallback" charset="0"/>
              </a:defRPr>
            </a:lvl1pPr>
            <a:lvl2pPr>
              <a:lnSpc>
                <a:spcPct val="101000"/>
              </a:lnSpc>
              <a:spcAft>
                <a:spcPts val="85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700">
                <a:solidFill>
                  <a:srgbClr val="000000"/>
                </a:solidFill>
                <a:latin typeface="Trebuchet" pitchFamily="32" charset="0"/>
                <a:ea typeface="Droid Sans Fallback" charset="0"/>
                <a:cs typeface="Droid Sans Fallback" charset="0"/>
              </a:defRPr>
            </a:lvl2pPr>
            <a:lvl3pPr>
              <a:lnSpc>
                <a:spcPct val="101000"/>
              </a:lnSpc>
              <a:spcAft>
                <a:spcPts val="63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700">
                <a:solidFill>
                  <a:srgbClr val="000000"/>
                </a:solidFill>
                <a:latin typeface="Trebuchet" pitchFamily="32" charset="0"/>
                <a:ea typeface="Droid Sans Fallback" charset="0"/>
                <a:cs typeface="Droid Sans Fallback" charset="0"/>
              </a:defRPr>
            </a:lvl3pPr>
            <a:lvl4pPr>
              <a:lnSpc>
                <a:spcPct val="101000"/>
              </a:lnSpc>
              <a:spcAft>
                <a:spcPts val="425"/>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700">
                <a:solidFill>
                  <a:srgbClr val="000000"/>
                </a:solidFill>
                <a:latin typeface="Trebuchet" pitchFamily="32" charset="0"/>
                <a:ea typeface="Droid Sans Fallback" charset="0"/>
                <a:cs typeface="Droid Sans Fallback" charset="0"/>
              </a:defRPr>
            </a:lvl4pPr>
            <a:lvl5pPr>
              <a:lnSpc>
                <a:spcPct val="101000"/>
              </a:lnSpc>
              <a:spcAft>
                <a:spcPts val="213"/>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700">
                <a:solidFill>
                  <a:srgbClr val="000000"/>
                </a:solidFill>
                <a:latin typeface="Trebuchet" pitchFamily="32" charset="0"/>
                <a:ea typeface="Droid Sans Fallback" charset="0"/>
                <a:cs typeface="Droid Sans Fallback" charset="0"/>
              </a:defRPr>
            </a:lvl5pPr>
            <a:lvl6pPr marL="2514600" indent="-228600" defTabSz="457200" eaLnBrk="0" fontAlgn="base" hangingPunct="0">
              <a:lnSpc>
                <a:spcPct val="101000"/>
              </a:lnSpc>
              <a:spcBef>
                <a:spcPct val="0"/>
              </a:spcBef>
              <a:spcAft>
                <a:spcPts val="213"/>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700">
                <a:solidFill>
                  <a:srgbClr val="000000"/>
                </a:solidFill>
                <a:latin typeface="Trebuchet" pitchFamily="32" charset="0"/>
                <a:ea typeface="Droid Sans Fallback" charset="0"/>
                <a:cs typeface="Droid Sans Fallback" charset="0"/>
              </a:defRPr>
            </a:lvl6pPr>
            <a:lvl7pPr marL="2971800" indent="-228600" defTabSz="457200" eaLnBrk="0" fontAlgn="base" hangingPunct="0">
              <a:lnSpc>
                <a:spcPct val="101000"/>
              </a:lnSpc>
              <a:spcBef>
                <a:spcPct val="0"/>
              </a:spcBef>
              <a:spcAft>
                <a:spcPts val="213"/>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700">
                <a:solidFill>
                  <a:srgbClr val="000000"/>
                </a:solidFill>
                <a:latin typeface="Trebuchet" pitchFamily="32" charset="0"/>
                <a:ea typeface="Droid Sans Fallback" charset="0"/>
                <a:cs typeface="Droid Sans Fallback" charset="0"/>
              </a:defRPr>
            </a:lvl7pPr>
            <a:lvl8pPr marL="3429000" indent="-228600" defTabSz="457200" eaLnBrk="0" fontAlgn="base" hangingPunct="0">
              <a:lnSpc>
                <a:spcPct val="101000"/>
              </a:lnSpc>
              <a:spcBef>
                <a:spcPct val="0"/>
              </a:spcBef>
              <a:spcAft>
                <a:spcPts val="213"/>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700">
                <a:solidFill>
                  <a:srgbClr val="000000"/>
                </a:solidFill>
                <a:latin typeface="Trebuchet" pitchFamily="32" charset="0"/>
                <a:ea typeface="Droid Sans Fallback" charset="0"/>
                <a:cs typeface="Droid Sans Fallback" charset="0"/>
              </a:defRPr>
            </a:lvl8pPr>
            <a:lvl9pPr marL="3886200" indent="-228600" defTabSz="457200" eaLnBrk="0" fontAlgn="base" hangingPunct="0">
              <a:lnSpc>
                <a:spcPct val="101000"/>
              </a:lnSpc>
              <a:spcBef>
                <a:spcPct val="0"/>
              </a:spcBef>
              <a:spcAft>
                <a:spcPts val="213"/>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700">
                <a:solidFill>
                  <a:srgbClr val="000000"/>
                </a:solidFill>
                <a:latin typeface="Trebuchet" pitchFamily="32" charset="0"/>
                <a:ea typeface="Droid Sans Fallback" charset="0"/>
                <a:cs typeface="Droid Sans Fallback" charset="0"/>
              </a:defRPr>
            </a:lvl9pPr>
          </a:lstStyle>
          <a:p>
            <a:pPr defTabSz="1219170">
              <a:lnSpc>
                <a:spcPct val="100000"/>
              </a:lnSpc>
              <a:spcAft>
                <a:spcPct val="0"/>
              </a:spcAft>
              <a:tabLst>
                <a:tab pos="609585" algn="l"/>
                <a:tab pos="1219170" algn="l"/>
                <a:tab pos="1828754" algn="l"/>
                <a:tab pos="2438339" algn="l"/>
                <a:tab pos="3047924" algn="l"/>
                <a:tab pos="3657509" algn="l"/>
                <a:tab pos="4267093" algn="l"/>
                <a:tab pos="4876678" algn="l"/>
                <a:tab pos="5486263" algn="l"/>
                <a:tab pos="6095848" algn="l"/>
                <a:tab pos="6705432" algn="l"/>
                <a:tab pos="7315017" algn="l"/>
                <a:tab pos="7924602" algn="l"/>
                <a:tab pos="8534187" algn="l"/>
                <a:tab pos="9143771" algn="l"/>
                <a:tab pos="9753356" algn="l"/>
                <a:tab pos="10362941" algn="l"/>
              </a:tabLst>
            </a:pPr>
            <a:r>
              <a:rPr lang="en-US" altLang="en-US" sz="3200" b="1" dirty="0" smtClean="0">
                <a:solidFill>
                  <a:srgbClr val="7B2E92"/>
                </a:solidFill>
                <a:latin typeface="Calibri" panose="020F0502020204030204" pitchFamily="34" charset="0"/>
              </a:rPr>
              <a:t>Forms</a:t>
            </a:r>
            <a:endParaRPr lang="en-US" altLang="en-US" sz="3200" b="1" dirty="0">
              <a:solidFill>
                <a:srgbClr val="7B2E92"/>
              </a:solidFill>
              <a:latin typeface="Calibri" panose="020F0502020204030204" pitchFamily="34" charset="0"/>
            </a:endParaRPr>
          </a:p>
          <a:p>
            <a:pPr defTabSz="1219170">
              <a:lnSpc>
                <a:spcPct val="100000"/>
              </a:lnSpc>
              <a:spcAft>
                <a:spcPct val="0"/>
              </a:spcAft>
              <a:tabLst>
                <a:tab pos="609585" algn="l"/>
                <a:tab pos="1219170" algn="l"/>
                <a:tab pos="1828754" algn="l"/>
                <a:tab pos="2438339" algn="l"/>
                <a:tab pos="3047924" algn="l"/>
                <a:tab pos="3657509" algn="l"/>
                <a:tab pos="4267093" algn="l"/>
                <a:tab pos="4876678" algn="l"/>
                <a:tab pos="5486263" algn="l"/>
                <a:tab pos="6095848" algn="l"/>
                <a:tab pos="6705432" algn="l"/>
                <a:tab pos="7315017" algn="l"/>
                <a:tab pos="7924602" algn="l"/>
                <a:tab pos="8534187" algn="l"/>
                <a:tab pos="9143771" algn="l"/>
                <a:tab pos="9753356" algn="l"/>
                <a:tab pos="10362941" algn="l"/>
              </a:tabLst>
            </a:pPr>
            <a:r>
              <a:rPr lang="en-US" altLang="en-US" sz="2933" b="1" dirty="0">
                <a:solidFill>
                  <a:srgbClr val="DB0962"/>
                </a:solidFill>
                <a:latin typeface="Calibri" panose="020F0502020204030204" pitchFamily="34" charset="0"/>
              </a:rPr>
              <a:t>Angular</a:t>
            </a:r>
          </a:p>
        </p:txBody>
      </p:sp>
    </p:spTree>
    <p:extLst>
      <p:ext uri="{BB962C8B-B14F-4D97-AF65-F5344CB8AC3E}">
        <p14:creationId xmlns:p14="http://schemas.microsoft.com/office/powerpoint/2010/main" val="11073377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173039"/>
            <a:ext cx="10972800" cy="939799"/>
          </a:xfrm>
        </p:spPr>
        <p:txBody>
          <a:bodyPr>
            <a:normAutofit fontScale="90000"/>
          </a:bodyPr>
          <a:lstStyle/>
          <a:p>
            <a:pPr algn="ctr"/>
            <a:r>
              <a:rPr lang="en-US" dirty="0" smtClean="0">
                <a:latin typeface="+mj-lt"/>
              </a:rPr>
              <a:t>Template Driven Forms</a:t>
            </a:r>
            <a:br>
              <a:rPr lang="en-US" dirty="0" smtClean="0">
                <a:latin typeface="+mj-lt"/>
              </a:rPr>
            </a:br>
            <a:r>
              <a:rPr lang="en-US" sz="2400" dirty="0" err="1" smtClean="0">
                <a:latin typeface="+mj-lt"/>
              </a:rPr>
              <a:t>ngModelGroup</a:t>
            </a:r>
            <a:endParaRPr lang="en-US" sz="2400" dirty="0">
              <a:latin typeface="+mj-lt"/>
            </a:endParaRPr>
          </a:p>
        </p:txBody>
      </p:sp>
      <p:sp>
        <p:nvSpPr>
          <p:cNvPr id="12" name="TextBox 11"/>
          <p:cNvSpPr txBox="1"/>
          <p:nvPr/>
        </p:nvSpPr>
        <p:spPr>
          <a:xfrm>
            <a:off x="609600" y="969145"/>
            <a:ext cx="10807337" cy="133882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t>At times, when building a complex </a:t>
            </a:r>
            <a:r>
              <a:rPr lang="en-US" dirty="0" smtClean="0"/>
              <a:t>form, need </a:t>
            </a:r>
            <a:r>
              <a:rPr lang="en-US" dirty="0"/>
              <a:t>might arise where we need make a particular object a parent to some other inputs, so we can access those inputs under the </a:t>
            </a:r>
            <a:r>
              <a:rPr lang="en-US" dirty="0" smtClean="0"/>
              <a:t>parent.</a:t>
            </a:r>
          </a:p>
          <a:p>
            <a:pPr marL="285750" indent="-285750" algn="just">
              <a:lnSpc>
                <a:spcPct val="150000"/>
              </a:lnSpc>
              <a:buFont typeface="Arial" panose="020B0604020202020204" pitchFamily="34" charset="0"/>
              <a:buChar char="•"/>
            </a:pPr>
            <a:r>
              <a:rPr lang="en-US" dirty="0"/>
              <a:t>H</a:t>
            </a:r>
            <a:r>
              <a:rPr lang="en-US" dirty="0" smtClean="0"/>
              <a:t>ence </a:t>
            </a:r>
            <a:r>
              <a:rPr lang="en-US" dirty="0"/>
              <a:t>the need for </a:t>
            </a:r>
            <a:r>
              <a:rPr lang="en-US" dirty="0" err="1"/>
              <a:t>ngModelGroup</a:t>
            </a:r>
            <a:r>
              <a:rPr lang="en-US" dirty="0"/>
              <a:t>. We can access the </a:t>
            </a:r>
            <a:r>
              <a:rPr lang="en-US" dirty="0" err="1"/>
              <a:t>firstName</a:t>
            </a:r>
            <a:r>
              <a:rPr lang="en-US" dirty="0"/>
              <a:t> and </a:t>
            </a:r>
            <a:r>
              <a:rPr lang="en-US" dirty="0" err="1"/>
              <a:t>lastName</a:t>
            </a:r>
            <a:r>
              <a:rPr lang="en-US" dirty="0"/>
              <a:t> under the person object. </a:t>
            </a:r>
          </a:p>
        </p:txBody>
      </p:sp>
      <p:sp>
        <p:nvSpPr>
          <p:cNvPr id="6" name="TextBox 5"/>
          <p:cNvSpPr txBox="1"/>
          <p:nvPr/>
        </p:nvSpPr>
        <p:spPr>
          <a:xfrm>
            <a:off x="2549433" y="2307973"/>
            <a:ext cx="7093134" cy="3932992"/>
          </a:xfrm>
          <a:prstGeom prst="roundRect">
            <a:avLst/>
          </a:prstGeom>
          <a:solidFill>
            <a:schemeClr val="bg1">
              <a:lumMod val="85000"/>
            </a:schemeClr>
          </a:solidFill>
          <a:ln w="25400">
            <a:solidFill>
              <a:srgbClr val="00B050"/>
            </a:solidFill>
            <a:prstDash val="sysDash"/>
          </a:ln>
        </p:spPr>
        <p:txBody>
          <a:bodyPr wrap="square" rtlCol="0">
            <a:spAutoFit/>
          </a:bodyPr>
          <a:lstStyle/>
          <a:p>
            <a:r>
              <a:rPr lang="en-US" sz="1500" dirty="0">
                <a:solidFill>
                  <a:srgbClr val="800000"/>
                </a:solidFill>
                <a:latin typeface="Consolas" panose="020B0609020204030204" pitchFamily="49" charset="0"/>
              </a:rPr>
              <a:t>&lt;form</a:t>
            </a:r>
            <a:r>
              <a:rPr lang="en-US" sz="1500" dirty="0">
                <a:solidFill>
                  <a:srgbClr val="000000"/>
                </a:solidFill>
                <a:latin typeface="Consolas" panose="020B0609020204030204" pitchFamily="49" charset="0"/>
              </a:rPr>
              <a:t> </a:t>
            </a:r>
            <a:r>
              <a:rPr lang="en-US" sz="1500" dirty="0">
                <a:solidFill>
                  <a:srgbClr val="FF0000"/>
                </a:solidFill>
                <a:latin typeface="Consolas" panose="020B0609020204030204" pitchFamily="49" charset="0"/>
              </a:rPr>
              <a:t>#f</a:t>
            </a:r>
            <a:r>
              <a:rPr lang="en-US" sz="1500" dirty="0">
                <a:solidFill>
                  <a:srgbClr val="000000"/>
                </a:solidFill>
                <a:latin typeface="Consolas" panose="020B0609020204030204" pitchFamily="49" charset="0"/>
              </a:rPr>
              <a:t>=</a:t>
            </a:r>
            <a:r>
              <a:rPr lang="en-US" sz="1500" dirty="0">
                <a:solidFill>
                  <a:srgbClr val="0000FF"/>
                </a:solidFill>
                <a:latin typeface="Consolas" panose="020B0609020204030204" pitchFamily="49" charset="0"/>
              </a:rPr>
              <a:t>"</a:t>
            </a:r>
            <a:r>
              <a:rPr lang="en-US" sz="1500" dirty="0" err="1">
                <a:solidFill>
                  <a:srgbClr val="0000FF"/>
                </a:solidFill>
                <a:latin typeface="Consolas" panose="020B0609020204030204" pitchFamily="49" charset="0"/>
              </a:rPr>
              <a:t>ngForm</a:t>
            </a:r>
            <a:r>
              <a:rPr lang="en-US" sz="1500" dirty="0">
                <a:solidFill>
                  <a:srgbClr val="0000FF"/>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rgbClr val="FF0000"/>
                </a:solidFill>
                <a:latin typeface="Consolas" panose="020B0609020204030204" pitchFamily="49" charset="0"/>
              </a:rPr>
              <a:t>(</a:t>
            </a:r>
            <a:r>
              <a:rPr lang="en-US" sz="1500" dirty="0" err="1">
                <a:solidFill>
                  <a:srgbClr val="FF0000"/>
                </a:solidFill>
                <a:latin typeface="Consolas" panose="020B0609020204030204" pitchFamily="49" charset="0"/>
              </a:rPr>
              <a:t>ngSubmit</a:t>
            </a:r>
            <a:r>
              <a:rPr lang="en-US" sz="1500" dirty="0">
                <a:solidFill>
                  <a:srgbClr val="FF0000"/>
                </a:solidFill>
                <a:latin typeface="Consolas" panose="020B0609020204030204" pitchFamily="49" charset="0"/>
              </a:rPr>
              <a:t>)</a:t>
            </a:r>
            <a:r>
              <a:rPr lang="en-US" sz="1500" dirty="0">
                <a:solidFill>
                  <a:srgbClr val="000000"/>
                </a:solidFill>
                <a:latin typeface="Consolas" panose="020B0609020204030204" pitchFamily="49" charset="0"/>
              </a:rPr>
              <a:t>=</a:t>
            </a:r>
            <a:r>
              <a:rPr lang="en-US" sz="1500" dirty="0">
                <a:solidFill>
                  <a:srgbClr val="0000FF"/>
                </a:solidFill>
                <a:latin typeface="Consolas" panose="020B0609020204030204" pitchFamily="49" charset="0"/>
              </a:rPr>
              <a:t>"submit(f)"</a:t>
            </a:r>
            <a:r>
              <a:rPr lang="en-US" sz="1500" dirty="0">
                <a:solidFill>
                  <a:srgbClr val="800000"/>
                </a:solidFill>
                <a:latin typeface="Consolas" panose="020B0609020204030204" pitchFamily="49" charset="0"/>
              </a:rPr>
              <a:t>&gt;</a:t>
            </a:r>
            <a:endParaRPr lang="en-US" sz="1500" dirty="0">
              <a:solidFill>
                <a:srgbClr val="000000"/>
              </a:solidFill>
              <a:latin typeface="Consolas" panose="020B0609020204030204" pitchFamily="49" charset="0"/>
            </a:endParaRPr>
          </a:p>
          <a:p>
            <a:r>
              <a:rPr lang="en-US" sz="1500" dirty="0">
                <a:solidFill>
                  <a:srgbClr val="000000"/>
                </a:solidFill>
                <a:latin typeface="Consolas" panose="020B0609020204030204" pitchFamily="49" charset="0"/>
              </a:rPr>
              <a:t>    </a:t>
            </a:r>
            <a:r>
              <a:rPr lang="en-US" sz="1500" dirty="0">
                <a:solidFill>
                  <a:srgbClr val="800000"/>
                </a:solidFill>
                <a:latin typeface="Consolas" panose="020B0609020204030204" pitchFamily="49" charset="0"/>
              </a:rPr>
              <a:t>&lt;div</a:t>
            </a:r>
            <a:r>
              <a:rPr lang="en-US" sz="1500" dirty="0">
                <a:solidFill>
                  <a:srgbClr val="000000"/>
                </a:solidFill>
                <a:latin typeface="Consolas" panose="020B0609020204030204" pitchFamily="49" charset="0"/>
              </a:rPr>
              <a:t> </a:t>
            </a:r>
            <a:r>
              <a:rPr lang="en-US" sz="1500" dirty="0" err="1">
                <a:solidFill>
                  <a:srgbClr val="FF0000"/>
                </a:solidFill>
                <a:latin typeface="Consolas" panose="020B0609020204030204" pitchFamily="49" charset="0"/>
              </a:rPr>
              <a:t>ngModelGroup</a:t>
            </a:r>
            <a:r>
              <a:rPr lang="en-US" sz="1500" dirty="0">
                <a:solidFill>
                  <a:srgbClr val="000000"/>
                </a:solidFill>
                <a:latin typeface="Consolas" panose="020B0609020204030204" pitchFamily="49" charset="0"/>
              </a:rPr>
              <a:t>=</a:t>
            </a:r>
            <a:r>
              <a:rPr lang="en-US" sz="1500" dirty="0">
                <a:solidFill>
                  <a:srgbClr val="0000FF"/>
                </a:solidFill>
                <a:latin typeface="Consolas" panose="020B0609020204030204" pitchFamily="49" charset="0"/>
              </a:rPr>
              <a:t>"person"</a:t>
            </a:r>
            <a:r>
              <a:rPr lang="en-US" sz="1500" dirty="0">
                <a:solidFill>
                  <a:srgbClr val="800000"/>
                </a:solidFill>
                <a:latin typeface="Consolas" panose="020B0609020204030204" pitchFamily="49" charset="0"/>
              </a:rPr>
              <a:t>&gt;</a:t>
            </a:r>
            <a:endParaRPr lang="en-US" sz="1500" dirty="0">
              <a:solidFill>
                <a:srgbClr val="000000"/>
              </a:solidFill>
              <a:latin typeface="Consolas" panose="020B0609020204030204" pitchFamily="49" charset="0"/>
            </a:endParaRPr>
          </a:p>
          <a:p>
            <a:r>
              <a:rPr lang="en-US" sz="1500" dirty="0">
                <a:solidFill>
                  <a:srgbClr val="000000"/>
                </a:solidFill>
                <a:latin typeface="Consolas" panose="020B0609020204030204" pitchFamily="49" charset="0"/>
              </a:rPr>
              <a:t>       </a:t>
            </a:r>
            <a:r>
              <a:rPr lang="en-US" sz="1500" dirty="0">
                <a:solidFill>
                  <a:srgbClr val="800000"/>
                </a:solidFill>
                <a:latin typeface="Consolas" panose="020B0609020204030204" pitchFamily="49" charset="0"/>
              </a:rPr>
              <a:t>&lt;input</a:t>
            </a:r>
            <a:r>
              <a:rPr lang="en-US" sz="1500" dirty="0">
                <a:solidFill>
                  <a:srgbClr val="000000"/>
                </a:solidFill>
                <a:latin typeface="Consolas" panose="020B0609020204030204" pitchFamily="49" charset="0"/>
              </a:rPr>
              <a:t> </a:t>
            </a:r>
            <a:r>
              <a:rPr lang="en-US" sz="1500" dirty="0">
                <a:solidFill>
                  <a:srgbClr val="FF0000"/>
                </a:solidFill>
                <a:latin typeface="Consolas" panose="020B0609020204030204" pitchFamily="49" charset="0"/>
              </a:rPr>
              <a:t>type</a:t>
            </a:r>
            <a:r>
              <a:rPr lang="en-US" sz="1500" dirty="0">
                <a:solidFill>
                  <a:srgbClr val="000000"/>
                </a:solidFill>
                <a:latin typeface="Consolas" panose="020B0609020204030204" pitchFamily="49" charset="0"/>
              </a:rPr>
              <a:t>=</a:t>
            </a:r>
            <a:r>
              <a:rPr lang="en-US" sz="1500" dirty="0">
                <a:solidFill>
                  <a:srgbClr val="0000FF"/>
                </a:solidFill>
                <a:latin typeface="Consolas" panose="020B0609020204030204" pitchFamily="49" charset="0"/>
              </a:rPr>
              <a:t>"text"</a:t>
            </a:r>
            <a:r>
              <a:rPr lang="en-US" sz="1500" dirty="0">
                <a:solidFill>
                  <a:srgbClr val="000000"/>
                </a:solidFill>
                <a:latin typeface="Consolas" panose="020B0609020204030204" pitchFamily="49" charset="0"/>
              </a:rPr>
              <a:t> </a:t>
            </a:r>
            <a:r>
              <a:rPr lang="en-US" sz="1500" dirty="0">
                <a:solidFill>
                  <a:srgbClr val="FF0000"/>
                </a:solidFill>
                <a:latin typeface="Consolas" panose="020B0609020204030204" pitchFamily="49" charset="0"/>
              </a:rPr>
              <a:t>ngModel</a:t>
            </a:r>
            <a:r>
              <a:rPr lang="en-US" sz="1500" dirty="0">
                <a:solidFill>
                  <a:srgbClr val="000000"/>
                </a:solidFill>
                <a:latin typeface="Consolas" panose="020B0609020204030204" pitchFamily="49" charset="0"/>
              </a:rPr>
              <a:t> </a:t>
            </a:r>
          </a:p>
          <a:p>
            <a:r>
              <a:rPr lang="en-US" sz="1500" dirty="0">
                <a:solidFill>
                  <a:srgbClr val="000000"/>
                </a:solidFill>
                <a:latin typeface="Consolas" panose="020B0609020204030204" pitchFamily="49" charset="0"/>
              </a:rPr>
              <a:t>             </a:t>
            </a:r>
            <a:r>
              <a:rPr lang="en-US" sz="1500" dirty="0">
                <a:solidFill>
                  <a:srgbClr val="FF0000"/>
                </a:solidFill>
                <a:latin typeface="Consolas" panose="020B0609020204030204" pitchFamily="49" charset="0"/>
              </a:rPr>
              <a:t>name</a:t>
            </a:r>
            <a:r>
              <a:rPr lang="en-US" sz="1500" dirty="0">
                <a:solidFill>
                  <a:srgbClr val="000000"/>
                </a:solidFill>
                <a:latin typeface="Consolas" panose="020B0609020204030204" pitchFamily="49" charset="0"/>
              </a:rPr>
              <a:t>=</a:t>
            </a:r>
            <a:r>
              <a:rPr lang="en-US" sz="1500" dirty="0">
                <a:solidFill>
                  <a:srgbClr val="0000FF"/>
                </a:solidFill>
                <a:latin typeface="Consolas" panose="020B0609020204030204" pitchFamily="49" charset="0"/>
              </a:rPr>
              <a:t>"</a:t>
            </a:r>
            <a:r>
              <a:rPr lang="en-US" sz="1500" dirty="0" err="1">
                <a:solidFill>
                  <a:srgbClr val="0000FF"/>
                </a:solidFill>
                <a:latin typeface="Consolas" panose="020B0609020204030204" pitchFamily="49" charset="0"/>
              </a:rPr>
              <a:t>firstName</a:t>
            </a:r>
            <a:r>
              <a:rPr lang="en-US" sz="1500" dirty="0">
                <a:solidFill>
                  <a:srgbClr val="0000FF"/>
                </a:solidFill>
                <a:latin typeface="Consolas" panose="020B0609020204030204" pitchFamily="49" charset="0"/>
              </a:rPr>
              <a:t>"</a:t>
            </a:r>
            <a:r>
              <a:rPr lang="en-US" sz="1500" dirty="0">
                <a:solidFill>
                  <a:srgbClr val="000000"/>
                </a:solidFill>
                <a:latin typeface="Consolas" panose="020B0609020204030204" pitchFamily="49" charset="0"/>
              </a:rPr>
              <a:t> </a:t>
            </a:r>
          </a:p>
          <a:p>
            <a:r>
              <a:rPr lang="en-US" sz="1500" dirty="0">
                <a:solidFill>
                  <a:srgbClr val="000000"/>
                </a:solidFill>
                <a:latin typeface="Consolas" panose="020B0609020204030204" pitchFamily="49" charset="0"/>
              </a:rPr>
              <a:t>             </a:t>
            </a:r>
            <a:r>
              <a:rPr lang="en-US" sz="1500" dirty="0">
                <a:solidFill>
                  <a:srgbClr val="FF0000"/>
                </a:solidFill>
                <a:latin typeface="Consolas" panose="020B0609020204030204" pitchFamily="49" charset="0"/>
              </a:rPr>
              <a:t>#</a:t>
            </a:r>
            <a:r>
              <a:rPr lang="en-US" sz="1500" dirty="0" err="1">
                <a:solidFill>
                  <a:srgbClr val="FF0000"/>
                </a:solidFill>
                <a:latin typeface="Consolas" panose="020B0609020204030204" pitchFamily="49" charset="0"/>
              </a:rPr>
              <a:t>firstName</a:t>
            </a:r>
            <a:r>
              <a:rPr lang="en-US" sz="1500" dirty="0">
                <a:solidFill>
                  <a:srgbClr val="000000"/>
                </a:solidFill>
                <a:latin typeface="Consolas" panose="020B0609020204030204" pitchFamily="49" charset="0"/>
              </a:rPr>
              <a:t>=</a:t>
            </a:r>
            <a:r>
              <a:rPr lang="en-US" sz="1500" dirty="0">
                <a:solidFill>
                  <a:srgbClr val="0000FF"/>
                </a:solidFill>
                <a:latin typeface="Consolas" panose="020B0609020204030204" pitchFamily="49" charset="0"/>
              </a:rPr>
              <a:t>"ngModel"</a:t>
            </a:r>
            <a:endParaRPr lang="en-US" sz="1500" dirty="0">
              <a:solidFill>
                <a:srgbClr val="000000"/>
              </a:solidFill>
              <a:latin typeface="Consolas" panose="020B0609020204030204" pitchFamily="49" charset="0"/>
            </a:endParaRPr>
          </a:p>
          <a:p>
            <a:r>
              <a:rPr lang="en-US" sz="1500" dirty="0">
                <a:solidFill>
                  <a:srgbClr val="000000"/>
                </a:solidFill>
                <a:latin typeface="Consolas" panose="020B0609020204030204" pitchFamily="49" charset="0"/>
              </a:rPr>
              <a:t>             </a:t>
            </a:r>
            <a:r>
              <a:rPr lang="en-US" sz="1500" dirty="0">
                <a:solidFill>
                  <a:srgbClr val="FF0000"/>
                </a:solidFill>
                <a:latin typeface="Consolas" panose="020B0609020204030204" pitchFamily="49" charset="0"/>
              </a:rPr>
              <a:t>(change)</a:t>
            </a:r>
            <a:r>
              <a:rPr lang="en-US" sz="1500" dirty="0">
                <a:solidFill>
                  <a:srgbClr val="000000"/>
                </a:solidFill>
                <a:latin typeface="Consolas" panose="020B0609020204030204" pitchFamily="49" charset="0"/>
              </a:rPr>
              <a:t>=</a:t>
            </a:r>
            <a:r>
              <a:rPr lang="en-US" sz="1500" dirty="0">
                <a:solidFill>
                  <a:srgbClr val="0000FF"/>
                </a:solidFill>
                <a:latin typeface="Consolas" panose="020B0609020204030204" pitchFamily="49" charset="0"/>
              </a:rPr>
              <a:t>"</a:t>
            </a:r>
            <a:r>
              <a:rPr lang="en-US" sz="1500" dirty="0" err="1">
                <a:solidFill>
                  <a:srgbClr val="0000FF"/>
                </a:solidFill>
                <a:latin typeface="Consolas" panose="020B0609020204030204" pitchFamily="49" charset="0"/>
              </a:rPr>
              <a:t>firstNameLog</a:t>
            </a:r>
            <a:r>
              <a:rPr lang="en-US" sz="1500" dirty="0">
                <a:solidFill>
                  <a:srgbClr val="0000FF"/>
                </a:solidFill>
                <a:latin typeface="Consolas" panose="020B0609020204030204" pitchFamily="49" charset="0"/>
              </a:rPr>
              <a:t>(</a:t>
            </a:r>
            <a:r>
              <a:rPr lang="en-US" sz="1500" dirty="0" err="1">
                <a:solidFill>
                  <a:srgbClr val="0000FF"/>
                </a:solidFill>
                <a:latin typeface="Consolas" panose="020B0609020204030204" pitchFamily="49" charset="0"/>
              </a:rPr>
              <a:t>firstName</a:t>
            </a:r>
            <a:r>
              <a:rPr lang="en-US" sz="1500" dirty="0">
                <a:solidFill>
                  <a:srgbClr val="0000FF"/>
                </a:solidFill>
                <a:latin typeface="Consolas" panose="020B0609020204030204" pitchFamily="49" charset="0"/>
              </a:rPr>
              <a:t>)"</a:t>
            </a:r>
            <a:endParaRPr lang="en-US" sz="1500" dirty="0">
              <a:solidFill>
                <a:srgbClr val="000000"/>
              </a:solidFill>
              <a:latin typeface="Consolas" panose="020B0609020204030204" pitchFamily="49" charset="0"/>
            </a:endParaRPr>
          </a:p>
          <a:p>
            <a:r>
              <a:rPr lang="en-US" sz="1500" dirty="0">
                <a:solidFill>
                  <a:srgbClr val="000000"/>
                </a:solidFill>
                <a:latin typeface="Consolas" panose="020B0609020204030204" pitchFamily="49" charset="0"/>
              </a:rPr>
              <a:t>       </a:t>
            </a:r>
            <a:r>
              <a:rPr lang="en-US" sz="1500" dirty="0">
                <a:solidFill>
                  <a:srgbClr val="800000"/>
                </a:solidFill>
                <a:latin typeface="Consolas" panose="020B0609020204030204" pitchFamily="49" charset="0"/>
              </a:rPr>
              <a:t>&gt;</a:t>
            </a:r>
            <a:endParaRPr lang="en-US" sz="1500" dirty="0">
              <a:solidFill>
                <a:srgbClr val="000000"/>
              </a:solidFill>
              <a:latin typeface="Consolas" panose="020B0609020204030204" pitchFamily="49" charset="0"/>
            </a:endParaRPr>
          </a:p>
          <a:p>
            <a:r>
              <a:rPr lang="en-US" sz="1500" dirty="0">
                <a:solidFill>
                  <a:srgbClr val="000000"/>
                </a:solidFill>
                <a:latin typeface="Consolas" panose="020B0609020204030204" pitchFamily="49" charset="0"/>
              </a:rPr>
              <a:t>       </a:t>
            </a:r>
            <a:r>
              <a:rPr lang="en-US" sz="1500" dirty="0">
                <a:solidFill>
                  <a:srgbClr val="800000"/>
                </a:solidFill>
                <a:latin typeface="Consolas" panose="020B0609020204030204" pitchFamily="49" charset="0"/>
              </a:rPr>
              <a:t>&lt;input</a:t>
            </a:r>
            <a:r>
              <a:rPr lang="en-US" sz="1500" dirty="0">
                <a:solidFill>
                  <a:srgbClr val="000000"/>
                </a:solidFill>
                <a:latin typeface="Consolas" panose="020B0609020204030204" pitchFamily="49" charset="0"/>
              </a:rPr>
              <a:t> </a:t>
            </a:r>
            <a:r>
              <a:rPr lang="en-US" sz="1500" dirty="0">
                <a:solidFill>
                  <a:srgbClr val="FF0000"/>
                </a:solidFill>
                <a:latin typeface="Consolas" panose="020B0609020204030204" pitchFamily="49" charset="0"/>
              </a:rPr>
              <a:t>type</a:t>
            </a:r>
            <a:r>
              <a:rPr lang="en-US" sz="1500" dirty="0">
                <a:solidFill>
                  <a:srgbClr val="000000"/>
                </a:solidFill>
                <a:latin typeface="Consolas" panose="020B0609020204030204" pitchFamily="49" charset="0"/>
              </a:rPr>
              <a:t>=</a:t>
            </a:r>
            <a:r>
              <a:rPr lang="en-US" sz="1500" dirty="0">
                <a:solidFill>
                  <a:srgbClr val="0000FF"/>
                </a:solidFill>
                <a:latin typeface="Consolas" panose="020B0609020204030204" pitchFamily="49" charset="0"/>
              </a:rPr>
              <a:t>"text"</a:t>
            </a:r>
            <a:r>
              <a:rPr lang="en-US" sz="1500" dirty="0">
                <a:solidFill>
                  <a:srgbClr val="000000"/>
                </a:solidFill>
                <a:latin typeface="Consolas" panose="020B0609020204030204" pitchFamily="49" charset="0"/>
              </a:rPr>
              <a:t> </a:t>
            </a:r>
            <a:r>
              <a:rPr lang="en-US" sz="1500" dirty="0">
                <a:solidFill>
                  <a:srgbClr val="FF0000"/>
                </a:solidFill>
                <a:latin typeface="Consolas" panose="020B0609020204030204" pitchFamily="49" charset="0"/>
              </a:rPr>
              <a:t>ngModel</a:t>
            </a:r>
            <a:r>
              <a:rPr lang="en-US" sz="1500" dirty="0">
                <a:solidFill>
                  <a:srgbClr val="000000"/>
                </a:solidFill>
                <a:latin typeface="Consolas" panose="020B0609020204030204" pitchFamily="49" charset="0"/>
              </a:rPr>
              <a:t> </a:t>
            </a:r>
          </a:p>
          <a:p>
            <a:r>
              <a:rPr lang="en-US" sz="1500" dirty="0">
                <a:solidFill>
                  <a:srgbClr val="000000"/>
                </a:solidFill>
                <a:latin typeface="Consolas" panose="020B0609020204030204" pitchFamily="49" charset="0"/>
              </a:rPr>
              <a:t>             </a:t>
            </a:r>
            <a:r>
              <a:rPr lang="en-US" sz="1500" dirty="0">
                <a:solidFill>
                  <a:srgbClr val="FF0000"/>
                </a:solidFill>
                <a:latin typeface="Consolas" panose="020B0609020204030204" pitchFamily="49" charset="0"/>
              </a:rPr>
              <a:t>name</a:t>
            </a:r>
            <a:r>
              <a:rPr lang="en-US" sz="1500" dirty="0">
                <a:solidFill>
                  <a:srgbClr val="000000"/>
                </a:solidFill>
                <a:latin typeface="Consolas" panose="020B0609020204030204" pitchFamily="49" charset="0"/>
              </a:rPr>
              <a:t>=</a:t>
            </a:r>
            <a:r>
              <a:rPr lang="en-US" sz="1500" dirty="0">
                <a:solidFill>
                  <a:srgbClr val="0000FF"/>
                </a:solidFill>
                <a:latin typeface="Consolas" panose="020B0609020204030204" pitchFamily="49" charset="0"/>
              </a:rPr>
              <a:t>"</a:t>
            </a:r>
            <a:r>
              <a:rPr lang="en-US" sz="1500" dirty="0" err="1">
                <a:solidFill>
                  <a:srgbClr val="0000FF"/>
                </a:solidFill>
                <a:latin typeface="Consolas" panose="020B0609020204030204" pitchFamily="49" charset="0"/>
              </a:rPr>
              <a:t>lastName</a:t>
            </a:r>
            <a:r>
              <a:rPr lang="en-US" sz="1500" dirty="0">
                <a:solidFill>
                  <a:srgbClr val="0000FF"/>
                </a:solidFill>
                <a:latin typeface="Consolas" panose="020B0609020204030204" pitchFamily="49" charset="0"/>
              </a:rPr>
              <a:t>"</a:t>
            </a:r>
            <a:r>
              <a:rPr lang="en-US" sz="1500" dirty="0">
                <a:solidFill>
                  <a:srgbClr val="000000"/>
                </a:solidFill>
                <a:latin typeface="Consolas" panose="020B0609020204030204" pitchFamily="49" charset="0"/>
              </a:rPr>
              <a:t> </a:t>
            </a:r>
          </a:p>
          <a:p>
            <a:r>
              <a:rPr lang="en-US" sz="1500" dirty="0">
                <a:solidFill>
                  <a:srgbClr val="000000"/>
                </a:solidFill>
                <a:latin typeface="Consolas" panose="020B0609020204030204" pitchFamily="49" charset="0"/>
              </a:rPr>
              <a:t>             </a:t>
            </a:r>
            <a:r>
              <a:rPr lang="en-US" sz="1500" dirty="0">
                <a:solidFill>
                  <a:srgbClr val="FF0000"/>
                </a:solidFill>
                <a:latin typeface="Consolas" panose="020B0609020204030204" pitchFamily="49" charset="0"/>
              </a:rPr>
              <a:t>#</a:t>
            </a:r>
            <a:r>
              <a:rPr lang="en-US" sz="1500" dirty="0" err="1">
                <a:solidFill>
                  <a:srgbClr val="FF0000"/>
                </a:solidFill>
                <a:latin typeface="Consolas" panose="020B0609020204030204" pitchFamily="49" charset="0"/>
              </a:rPr>
              <a:t>lastName</a:t>
            </a:r>
            <a:r>
              <a:rPr lang="en-US" sz="1500" dirty="0">
                <a:solidFill>
                  <a:srgbClr val="000000"/>
                </a:solidFill>
                <a:latin typeface="Consolas" panose="020B0609020204030204" pitchFamily="49" charset="0"/>
              </a:rPr>
              <a:t>=</a:t>
            </a:r>
            <a:r>
              <a:rPr lang="en-US" sz="1500" dirty="0">
                <a:solidFill>
                  <a:srgbClr val="0000FF"/>
                </a:solidFill>
                <a:latin typeface="Consolas" panose="020B0609020204030204" pitchFamily="49" charset="0"/>
              </a:rPr>
              <a:t>"ngModel"</a:t>
            </a:r>
            <a:endParaRPr lang="en-US" sz="1500" dirty="0">
              <a:solidFill>
                <a:srgbClr val="000000"/>
              </a:solidFill>
              <a:latin typeface="Consolas" panose="020B0609020204030204" pitchFamily="49" charset="0"/>
            </a:endParaRPr>
          </a:p>
          <a:p>
            <a:r>
              <a:rPr lang="en-US" sz="1500" dirty="0">
                <a:solidFill>
                  <a:srgbClr val="000000"/>
                </a:solidFill>
                <a:latin typeface="Consolas" panose="020B0609020204030204" pitchFamily="49" charset="0"/>
              </a:rPr>
              <a:t>             </a:t>
            </a:r>
            <a:r>
              <a:rPr lang="en-US" sz="1500" dirty="0">
                <a:solidFill>
                  <a:srgbClr val="FF0000"/>
                </a:solidFill>
                <a:latin typeface="Consolas" panose="020B0609020204030204" pitchFamily="49" charset="0"/>
              </a:rPr>
              <a:t>(change)</a:t>
            </a:r>
            <a:r>
              <a:rPr lang="en-US" sz="1500" dirty="0">
                <a:solidFill>
                  <a:srgbClr val="000000"/>
                </a:solidFill>
                <a:latin typeface="Consolas" panose="020B0609020204030204" pitchFamily="49" charset="0"/>
              </a:rPr>
              <a:t>=</a:t>
            </a:r>
            <a:r>
              <a:rPr lang="en-US" sz="1500" dirty="0">
                <a:solidFill>
                  <a:srgbClr val="0000FF"/>
                </a:solidFill>
                <a:latin typeface="Consolas" panose="020B0609020204030204" pitchFamily="49" charset="0"/>
              </a:rPr>
              <a:t>"</a:t>
            </a:r>
            <a:r>
              <a:rPr lang="en-US" sz="1500" dirty="0" err="1">
                <a:solidFill>
                  <a:srgbClr val="0000FF"/>
                </a:solidFill>
                <a:latin typeface="Consolas" panose="020B0609020204030204" pitchFamily="49" charset="0"/>
              </a:rPr>
              <a:t>lastNameLog</a:t>
            </a:r>
            <a:r>
              <a:rPr lang="en-US" sz="1500" dirty="0">
                <a:solidFill>
                  <a:srgbClr val="0000FF"/>
                </a:solidFill>
                <a:latin typeface="Consolas" panose="020B0609020204030204" pitchFamily="49" charset="0"/>
              </a:rPr>
              <a:t>(</a:t>
            </a:r>
            <a:r>
              <a:rPr lang="en-US" sz="1500" dirty="0" err="1">
                <a:solidFill>
                  <a:srgbClr val="0000FF"/>
                </a:solidFill>
                <a:latin typeface="Consolas" panose="020B0609020204030204" pitchFamily="49" charset="0"/>
              </a:rPr>
              <a:t>lastName</a:t>
            </a:r>
            <a:r>
              <a:rPr lang="en-US" sz="1500" dirty="0">
                <a:solidFill>
                  <a:srgbClr val="0000FF"/>
                </a:solidFill>
                <a:latin typeface="Consolas" panose="020B0609020204030204" pitchFamily="49" charset="0"/>
              </a:rPr>
              <a:t>)"</a:t>
            </a:r>
            <a:endParaRPr lang="en-US" sz="1500" dirty="0">
              <a:solidFill>
                <a:srgbClr val="000000"/>
              </a:solidFill>
              <a:latin typeface="Consolas" panose="020B0609020204030204" pitchFamily="49" charset="0"/>
            </a:endParaRPr>
          </a:p>
          <a:p>
            <a:r>
              <a:rPr lang="en-US" sz="1500" dirty="0">
                <a:solidFill>
                  <a:srgbClr val="000000"/>
                </a:solidFill>
                <a:latin typeface="Consolas" panose="020B0609020204030204" pitchFamily="49" charset="0"/>
              </a:rPr>
              <a:t>       </a:t>
            </a:r>
            <a:r>
              <a:rPr lang="en-US" sz="1500" dirty="0">
                <a:solidFill>
                  <a:srgbClr val="800000"/>
                </a:solidFill>
                <a:latin typeface="Consolas" panose="020B0609020204030204" pitchFamily="49" charset="0"/>
              </a:rPr>
              <a:t>&gt;</a:t>
            </a:r>
            <a:endParaRPr lang="en-US" sz="1500" dirty="0">
              <a:solidFill>
                <a:srgbClr val="000000"/>
              </a:solidFill>
              <a:latin typeface="Consolas" panose="020B0609020204030204" pitchFamily="49" charset="0"/>
            </a:endParaRPr>
          </a:p>
          <a:p>
            <a:r>
              <a:rPr lang="en-US" sz="1500" dirty="0">
                <a:solidFill>
                  <a:srgbClr val="000000"/>
                </a:solidFill>
                <a:latin typeface="Consolas" panose="020B0609020204030204" pitchFamily="49" charset="0"/>
              </a:rPr>
              <a:t>    </a:t>
            </a:r>
            <a:r>
              <a:rPr lang="en-US" sz="1500" dirty="0">
                <a:solidFill>
                  <a:srgbClr val="800000"/>
                </a:solidFill>
                <a:latin typeface="Consolas" panose="020B0609020204030204" pitchFamily="49" charset="0"/>
              </a:rPr>
              <a:t>&lt;/div&gt;</a:t>
            </a:r>
            <a:endParaRPr lang="en-US" sz="1500" dirty="0">
              <a:solidFill>
                <a:srgbClr val="000000"/>
              </a:solidFill>
              <a:latin typeface="Consolas" panose="020B0609020204030204" pitchFamily="49" charset="0"/>
            </a:endParaRPr>
          </a:p>
          <a:p>
            <a:r>
              <a:rPr lang="en-US" sz="1500" dirty="0">
                <a:solidFill>
                  <a:srgbClr val="000000"/>
                </a:solidFill>
                <a:latin typeface="Consolas" panose="020B0609020204030204" pitchFamily="49" charset="0"/>
              </a:rPr>
              <a:t>    </a:t>
            </a:r>
            <a:r>
              <a:rPr lang="en-US" sz="1500" dirty="0">
                <a:solidFill>
                  <a:srgbClr val="800000"/>
                </a:solidFill>
                <a:latin typeface="Consolas" panose="020B0609020204030204" pitchFamily="49" charset="0"/>
              </a:rPr>
              <a:t>&lt;input</a:t>
            </a:r>
            <a:r>
              <a:rPr lang="en-US" sz="1500" dirty="0">
                <a:solidFill>
                  <a:srgbClr val="000000"/>
                </a:solidFill>
                <a:latin typeface="Consolas" panose="020B0609020204030204" pitchFamily="49" charset="0"/>
              </a:rPr>
              <a:t> </a:t>
            </a:r>
            <a:r>
              <a:rPr lang="en-US" sz="1500" dirty="0">
                <a:solidFill>
                  <a:srgbClr val="FF0000"/>
                </a:solidFill>
                <a:latin typeface="Consolas" panose="020B0609020204030204" pitchFamily="49" charset="0"/>
              </a:rPr>
              <a:t>type</a:t>
            </a:r>
            <a:r>
              <a:rPr lang="en-US" sz="1500" dirty="0">
                <a:solidFill>
                  <a:srgbClr val="000000"/>
                </a:solidFill>
                <a:latin typeface="Consolas" panose="020B0609020204030204" pitchFamily="49" charset="0"/>
              </a:rPr>
              <a:t>=</a:t>
            </a:r>
            <a:r>
              <a:rPr lang="en-US" sz="1500" dirty="0">
                <a:solidFill>
                  <a:srgbClr val="0000FF"/>
                </a:solidFill>
                <a:latin typeface="Consolas" panose="020B0609020204030204" pitchFamily="49" charset="0"/>
              </a:rPr>
              <a:t>"submit"</a:t>
            </a:r>
            <a:r>
              <a:rPr lang="en-US" sz="1500" dirty="0">
                <a:solidFill>
                  <a:srgbClr val="000000"/>
                </a:solidFill>
                <a:latin typeface="Consolas" panose="020B0609020204030204" pitchFamily="49" charset="0"/>
              </a:rPr>
              <a:t> </a:t>
            </a:r>
            <a:r>
              <a:rPr lang="en-US" sz="1500" dirty="0">
                <a:solidFill>
                  <a:srgbClr val="FF0000"/>
                </a:solidFill>
                <a:latin typeface="Consolas" panose="020B0609020204030204" pitchFamily="49" charset="0"/>
              </a:rPr>
              <a:t>value</a:t>
            </a:r>
            <a:r>
              <a:rPr lang="en-US" sz="1500" dirty="0">
                <a:solidFill>
                  <a:srgbClr val="000000"/>
                </a:solidFill>
                <a:latin typeface="Consolas" panose="020B0609020204030204" pitchFamily="49" charset="0"/>
              </a:rPr>
              <a:t>=</a:t>
            </a:r>
            <a:r>
              <a:rPr lang="en-US" sz="1500" dirty="0">
                <a:solidFill>
                  <a:srgbClr val="0000FF"/>
                </a:solidFill>
                <a:latin typeface="Consolas" panose="020B0609020204030204" pitchFamily="49" charset="0"/>
              </a:rPr>
              <a:t>"Submit"</a:t>
            </a:r>
            <a:r>
              <a:rPr lang="en-US" sz="1500" dirty="0">
                <a:solidFill>
                  <a:srgbClr val="800000"/>
                </a:solidFill>
                <a:latin typeface="Consolas" panose="020B0609020204030204" pitchFamily="49" charset="0"/>
              </a:rPr>
              <a:t>&gt;</a:t>
            </a:r>
            <a:endParaRPr lang="en-US" sz="1500" dirty="0">
              <a:solidFill>
                <a:srgbClr val="000000"/>
              </a:solidFill>
              <a:latin typeface="Consolas" panose="020B0609020204030204" pitchFamily="49" charset="0"/>
            </a:endParaRPr>
          </a:p>
          <a:p>
            <a:r>
              <a:rPr lang="en-US" sz="1500" dirty="0">
                <a:solidFill>
                  <a:srgbClr val="000000"/>
                </a:solidFill>
                <a:latin typeface="Consolas" panose="020B0609020204030204" pitchFamily="49" charset="0"/>
              </a:rPr>
              <a:t>  </a:t>
            </a:r>
            <a:r>
              <a:rPr lang="en-US" sz="1500" dirty="0">
                <a:solidFill>
                  <a:srgbClr val="800000"/>
                </a:solidFill>
                <a:latin typeface="Consolas" panose="020B0609020204030204" pitchFamily="49" charset="0"/>
              </a:rPr>
              <a:t>&lt;/form&gt;</a:t>
            </a:r>
            <a:endParaRPr lang="en-US" sz="1500" b="0" dirty="0">
              <a:solidFill>
                <a:srgbClr val="000000"/>
              </a:solidFill>
              <a:effectLst/>
              <a:latin typeface="Consolas" panose="020B0609020204030204" pitchFamily="49" charset="0"/>
            </a:endParaRPr>
          </a:p>
        </p:txBody>
      </p:sp>
      <p:sp>
        <p:nvSpPr>
          <p:cNvPr id="2" name="Rectangle 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2193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4980" y="2310067"/>
            <a:ext cx="6754948" cy="1117600"/>
          </a:xfrm>
        </p:spPr>
        <p:txBody>
          <a:bodyPr/>
          <a:lstStyle/>
          <a:p>
            <a:pPr algn="ctr"/>
            <a:r>
              <a:rPr lang="en-US" dirty="0" smtClean="0">
                <a:latin typeface="+mj-lt"/>
              </a:rPr>
              <a:t>Reactive Forms</a:t>
            </a:r>
            <a:endParaRPr lang="en-US" dirty="0">
              <a:latin typeface="+mj-lt"/>
            </a:endParaRPr>
          </a:p>
        </p:txBody>
      </p:sp>
      <p:cxnSp>
        <p:nvCxnSpPr>
          <p:cNvPr id="4" name="Straight Connector 3"/>
          <p:cNvCxnSpPr/>
          <p:nvPr/>
        </p:nvCxnSpPr>
        <p:spPr>
          <a:xfrm>
            <a:off x="3278777" y="3174274"/>
            <a:ext cx="6217920"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5" name="TextBox 4"/>
          <p:cNvSpPr txBox="1"/>
          <p:nvPr/>
        </p:nvSpPr>
        <p:spPr>
          <a:xfrm>
            <a:off x="3239588" y="3427667"/>
            <a:ext cx="6283234" cy="369332"/>
          </a:xfrm>
          <a:prstGeom prst="rect">
            <a:avLst/>
          </a:prstGeom>
          <a:noFill/>
        </p:spPr>
        <p:txBody>
          <a:bodyPr wrap="square" rtlCol="0">
            <a:spAutoFit/>
          </a:bodyPr>
          <a:lstStyle/>
          <a:p>
            <a:pPr algn="ctr"/>
            <a:r>
              <a:rPr lang="en-US" dirty="0" smtClean="0">
                <a:solidFill>
                  <a:schemeClr val="bg1"/>
                </a:solidFill>
              </a:rPr>
              <a:t>(Gather and validate the information in Component)</a:t>
            </a:r>
            <a:endParaRPr lang="en-US" dirty="0">
              <a:solidFill>
                <a:schemeClr val="bg1"/>
              </a:solidFill>
            </a:endParaRPr>
          </a:p>
        </p:txBody>
      </p:sp>
    </p:spTree>
    <p:extLst>
      <p:ext uri="{BB962C8B-B14F-4D97-AF65-F5344CB8AC3E}">
        <p14:creationId xmlns:p14="http://schemas.microsoft.com/office/powerpoint/2010/main" val="13447537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416" y="261103"/>
            <a:ext cx="10972800" cy="918183"/>
          </a:xfrm>
        </p:spPr>
        <p:txBody>
          <a:bodyPr/>
          <a:lstStyle/>
          <a:p>
            <a:pPr algn="ctr"/>
            <a:r>
              <a:rPr lang="en-US" dirty="0" smtClean="0">
                <a:latin typeface="Calibri"/>
              </a:rPr>
              <a:t>Reactive Forms</a:t>
            </a:r>
            <a:endParaRPr lang="en-US" dirty="0">
              <a:latin typeface="+mj-lt"/>
            </a:endParaRPr>
          </a:p>
        </p:txBody>
      </p:sp>
      <p:sp>
        <p:nvSpPr>
          <p:cNvPr id="13" name="Rectangle 12"/>
          <p:cNvSpPr/>
          <p:nvPr/>
        </p:nvSpPr>
        <p:spPr>
          <a:xfrm>
            <a:off x="601416" y="1061720"/>
            <a:ext cx="10576560" cy="3785652"/>
          </a:xfrm>
          <a:prstGeom prst="rect">
            <a:avLst/>
          </a:prstGeom>
        </p:spPr>
        <p:txBody>
          <a:bodyPr wrap="square">
            <a:spAutoFit/>
          </a:bodyPr>
          <a:lstStyle/>
          <a:p>
            <a:pPr marL="342900" indent="-342900" algn="just" defTabSz="1219170">
              <a:lnSpc>
                <a:spcPct val="150000"/>
              </a:lnSpc>
              <a:buFont typeface="Arial" panose="020B0604020202020204" pitchFamily="34" charset="0"/>
              <a:buChar char="•"/>
            </a:pPr>
            <a:r>
              <a:rPr lang="en-US" sz="2000" dirty="0"/>
              <a:t>Angular reactive forms facilitate a reactive style of programming to get data in and out of the form from where it is been defined in the component to the template visa versa through the use of Form Model and Form Directives. </a:t>
            </a:r>
            <a:endParaRPr lang="en-US" sz="2000" dirty="0" smtClean="0"/>
          </a:p>
          <a:p>
            <a:pPr marL="342900" indent="-342900" algn="just" defTabSz="1219170">
              <a:lnSpc>
                <a:spcPct val="150000"/>
              </a:lnSpc>
              <a:buFont typeface="Arial" panose="020B0604020202020204" pitchFamily="34" charset="0"/>
              <a:buChar char="•"/>
            </a:pPr>
            <a:r>
              <a:rPr lang="en-US" sz="2000" dirty="0" smtClean="0"/>
              <a:t>Reactive </a:t>
            </a:r>
            <a:r>
              <a:rPr lang="en-US" sz="2000" dirty="0"/>
              <a:t>forms offer the ease of using reactive patterns, testing, and validation.</a:t>
            </a:r>
            <a:endParaRPr lang="en-US" sz="2000" dirty="0" smtClean="0"/>
          </a:p>
          <a:p>
            <a:pPr marL="342900" indent="-342900" algn="just" defTabSz="1219170">
              <a:lnSpc>
                <a:spcPct val="150000"/>
              </a:lnSpc>
              <a:buFont typeface="Arial" panose="020B0604020202020204" pitchFamily="34" charset="0"/>
              <a:buChar char="•"/>
            </a:pPr>
            <a:r>
              <a:rPr lang="en-US" sz="2000" dirty="0" smtClean="0"/>
              <a:t>Reactive </a:t>
            </a:r>
            <a:r>
              <a:rPr lang="en-US" sz="2000" dirty="0"/>
              <a:t>forms are forms where we write logic, validations, controls in the components class part of the code unlike the template driven forms where control is done in the template. </a:t>
            </a:r>
            <a:endParaRPr lang="en-US" sz="2000" dirty="0" smtClean="0"/>
          </a:p>
          <a:p>
            <a:pPr marL="342900" indent="-342900" algn="just" defTabSz="1219170">
              <a:lnSpc>
                <a:spcPct val="150000"/>
              </a:lnSpc>
              <a:buFont typeface="Arial" panose="020B0604020202020204" pitchFamily="34" charset="0"/>
              <a:buChar char="•"/>
            </a:pPr>
            <a:r>
              <a:rPr lang="en-US" sz="2000" dirty="0" smtClean="0"/>
              <a:t>The </a:t>
            </a:r>
            <a:r>
              <a:rPr lang="en-US" sz="2000" dirty="0"/>
              <a:t>reactive form is flexible and can be use to handle any complex form scenarios. </a:t>
            </a:r>
            <a:endParaRPr lang="en-US" sz="2000" dirty="0" smtClean="0"/>
          </a:p>
          <a:p>
            <a:pPr marL="342900" indent="-342900" algn="just" defTabSz="1219170">
              <a:lnSpc>
                <a:spcPct val="150000"/>
              </a:lnSpc>
              <a:buFont typeface="Arial" panose="020B0604020202020204" pitchFamily="34" charset="0"/>
              <a:buChar char="•"/>
            </a:pPr>
            <a:r>
              <a:rPr lang="en-US" sz="2000" dirty="0" smtClean="0"/>
              <a:t>We </a:t>
            </a:r>
            <a:r>
              <a:rPr lang="en-US" sz="2000" dirty="0"/>
              <a:t>write more component code and less html code which make unit testing easier.</a:t>
            </a:r>
          </a:p>
        </p:txBody>
      </p:sp>
    </p:spTree>
    <p:extLst>
      <p:ext uri="{BB962C8B-B14F-4D97-AF65-F5344CB8AC3E}">
        <p14:creationId xmlns:p14="http://schemas.microsoft.com/office/powerpoint/2010/main" val="24305021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173039"/>
            <a:ext cx="10972800" cy="939799"/>
          </a:xfrm>
        </p:spPr>
        <p:txBody>
          <a:bodyPr>
            <a:normAutofit fontScale="90000"/>
          </a:bodyPr>
          <a:lstStyle/>
          <a:p>
            <a:pPr algn="ctr"/>
            <a:r>
              <a:rPr lang="en-US" dirty="0" smtClean="0">
                <a:latin typeface="+mj-lt"/>
              </a:rPr>
              <a:t>Reactive Forms</a:t>
            </a:r>
            <a:br>
              <a:rPr lang="en-US" dirty="0" smtClean="0">
                <a:latin typeface="+mj-lt"/>
              </a:rPr>
            </a:br>
            <a:r>
              <a:rPr lang="en-US" sz="2400" dirty="0" smtClean="0">
                <a:latin typeface="+mj-lt"/>
              </a:rPr>
              <a:t>Usage Example</a:t>
            </a:r>
            <a:endParaRPr lang="en-US" sz="2400" dirty="0">
              <a:latin typeface="+mj-lt"/>
            </a:endParaRPr>
          </a:p>
        </p:txBody>
      </p:sp>
      <p:sp>
        <p:nvSpPr>
          <p:cNvPr id="2" name="TextBox 1"/>
          <p:cNvSpPr txBox="1"/>
          <p:nvPr/>
        </p:nvSpPr>
        <p:spPr>
          <a:xfrm>
            <a:off x="1773827" y="1497559"/>
            <a:ext cx="9616984" cy="4733211"/>
          </a:xfrm>
          <a:prstGeom prst="roundRect">
            <a:avLst/>
          </a:prstGeom>
          <a:solidFill>
            <a:schemeClr val="bg1">
              <a:lumMod val="85000"/>
            </a:schemeClr>
          </a:solidFill>
          <a:ln w="25400">
            <a:solidFill>
              <a:srgbClr val="00B050"/>
            </a:solidFill>
            <a:prstDash val="sysDash"/>
          </a:ln>
        </p:spPr>
        <p:txBody>
          <a:bodyPr wrap="square" rtlCol="0">
            <a:spAutoFit/>
          </a:bodyPr>
          <a:lstStyle/>
          <a:p>
            <a:r>
              <a:rPr lang="en-US" sz="1700" b="1" dirty="0">
                <a:solidFill>
                  <a:srgbClr val="0000FF"/>
                </a:solidFill>
                <a:latin typeface="Courier New" panose="02070309020205020404" pitchFamily="49" charset="0"/>
                <a:cs typeface="Courier New" panose="02070309020205020404" pitchFamily="49" charset="0"/>
              </a:rPr>
              <a:t>import</a:t>
            </a:r>
            <a:r>
              <a:rPr lang="en-US" sz="1700" b="1" dirty="0">
                <a:solidFill>
                  <a:srgbClr val="000000"/>
                </a:solidFill>
                <a:latin typeface="Courier New" panose="02070309020205020404" pitchFamily="49" charset="0"/>
                <a:cs typeface="Courier New" panose="02070309020205020404" pitchFamily="49" charset="0"/>
              </a:rPr>
              <a:t> { </a:t>
            </a:r>
            <a:r>
              <a:rPr lang="en-US" sz="1700" b="1" dirty="0" err="1">
                <a:solidFill>
                  <a:srgbClr val="000000"/>
                </a:solidFill>
                <a:latin typeface="Courier New" panose="02070309020205020404" pitchFamily="49" charset="0"/>
                <a:cs typeface="Courier New" panose="02070309020205020404" pitchFamily="49" charset="0"/>
              </a:rPr>
              <a:t>BrowserModule</a:t>
            </a:r>
            <a:r>
              <a:rPr lang="en-US" sz="1700" b="1" dirty="0">
                <a:solidFill>
                  <a:srgbClr val="000000"/>
                </a:solidFill>
                <a:latin typeface="Courier New" panose="02070309020205020404" pitchFamily="49" charset="0"/>
                <a:cs typeface="Courier New" panose="02070309020205020404" pitchFamily="49" charset="0"/>
              </a:rPr>
              <a:t> } </a:t>
            </a:r>
            <a:r>
              <a:rPr lang="en-US" sz="1700" b="1" dirty="0">
                <a:solidFill>
                  <a:srgbClr val="0000FF"/>
                </a:solidFill>
                <a:latin typeface="Courier New" panose="02070309020205020404" pitchFamily="49" charset="0"/>
                <a:cs typeface="Courier New" panose="02070309020205020404" pitchFamily="49" charset="0"/>
              </a:rPr>
              <a:t>from</a:t>
            </a:r>
            <a:r>
              <a:rPr lang="en-US" sz="1700" b="1" dirty="0">
                <a:solidFill>
                  <a:srgbClr val="000000"/>
                </a:solidFill>
                <a:latin typeface="Courier New" panose="02070309020205020404" pitchFamily="49" charset="0"/>
                <a:cs typeface="Courier New" panose="02070309020205020404" pitchFamily="49" charset="0"/>
              </a:rPr>
              <a:t> </a:t>
            </a:r>
            <a:r>
              <a:rPr lang="en-US" sz="1700" b="1" dirty="0">
                <a:solidFill>
                  <a:srgbClr val="A31515"/>
                </a:solidFill>
                <a:latin typeface="Courier New" panose="02070309020205020404" pitchFamily="49" charset="0"/>
                <a:cs typeface="Courier New" panose="02070309020205020404" pitchFamily="49" charset="0"/>
              </a:rPr>
              <a:t>'@angular/platform-browser'</a:t>
            </a:r>
            <a:r>
              <a:rPr lang="en-US" sz="1700" b="1" dirty="0">
                <a:solidFill>
                  <a:srgbClr val="000000"/>
                </a:solidFill>
                <a:latin typeface="Courier New" panose="02070309020205020404" pitchFamily="49" charset="0"/>
                <a:cs typeface="Courier New" panose="02070309020205020404" pitchFamily="49" charset="0"/>
              </a:rPr>
              <a:t>; </a:t>
            </a:r>
          </a:p>
          <a:p>
            <a:r>
              <a:rPr lang="en-US" sz="1700" b="1" dirty="0">
                <a:solidFill>
                  <a:srgbClr val="0000FF"/>
                </a:solidFill>
                <a:latin typeface="Courier New" panose="02070309020205020404" pitchFamily="49" charset="0"/>
                <a:cs typeface="Courier New" panose="02070309020205020404" pitchFamily="49" charset="0"/>
              </a:rPr>
              <a:t>import</a:t>
            </a:r>
            <a:r>
              <a:rPr lang="en-US" sz="1700" b="1" dirty="0">
                <a:solidFill>
                  <a:srgbClr val="000000"/>
                </a:solidFill>
                <a:latin typeface="Courier New" panose="02070309020205020404" pitchFamily="49" charset="0"/>
                <a:cs typeface="Courier New" panose="02070309020205020404" pitchFamily="49" charset="0"/>
              </a:rPr>
              <a:t> { </a:t>
            </a:r>
            <a:r>
              <a:rPr lang="en-US" sz="1700" b="1" dirty="0" err="1">
                <a:solidFill>
                  <a:srgbClr val="000000"/>
                </a:solidFill>
                <a:latin typeface="Courier New" panose="02070309020205020404" pitchFamily="49" charset="0"/>
                <a:cs typeface="Courier New" panose="02070309020205020404" pitchFamily="49" charset="0"/>
              </a:rPr>
              <a:t>NgModule</a:t>
            </a:r>
            <a:r>
              <a:rPr lang="en-US" sz="1700" b="1" dirty="0">
                <a:solidFill>
                  <a:srgbClr val="000000"/>
                </a:solidFill>
                <a:latin typeface="Courier New" panose="02070309020205020404" pitchFamily="49" charset="0"/>
                <a:cs typeface="Courier New" panose="02070309020205020404" pitchFamily="49" charset="0"/>
              </a:rPr>
              <a:t> } </a:t>
            </a:r>
            <a:r>
              <a:rPr lang="en-US" sz="1700" b="1" dirty="0">
                <a:solidFill>
                  <a:srgbClr val="0000FF"/>
                </a:solidFill>
                <a:latin typeface="Courier New" panose="02070309020205020404" pitchFamily="49" charset="0"/>
                <a:cs typeface="Courier New" panose="02070309020205020404" pitchFamily="49" charset="0"/>
              </a:rPr>
              <a:t>from</a:t>
            </a:r>
            <a:r>
              <a:rPr lang="en-US" sz="1700" b="1" dirty="0">
                <a:solidFill>
                  <a:srgbClr val="000000"/>
                </a:solidFill>
                <a:latin typeface="Courier New" panose="02070309020205020404" pitchFamily="49" charset="0"/>
                <a:cs typeface="Courier New" panose="02070309020205020404" pitchFamily="49" charset="0"/>
              </a:rPr>
              <a:t> </a:t>
            </a:r>
            <a:r>
              <a:rPr lang="en-US" sz="1700" b="1" dirty="0">
                <a:solidFill>
                  <a:srgbClr val="A31515"/>
                </a:solidFill>
                <a:latin typeface="Courier New" panose="02070309020205020404" pitchFamily="49" charset="0"/>
                <a:cs typeface="Courier New" panose="02070309020205020404" pitchFamily="49" charset="0"/>
              </a:rPr>
              <a:t>'@angular/core'</a:t>
            </a:r>
            <a:r>
              <a:rPr lang="en-US" sz="1700" b="1" dirty="0">
                <a:solidFill>
                  <a:srgbClr val="000000"/>
                </a:solidFill>
                <a:latin typeface="Courier New" panose="02070309020205020404" pitchFamily="49" charset="0"/>
                <a:cs typeface="Courier New" panose="02070309020205020404" pitchFamily="49" charset="0"/>
              </a:rPr>
              <a:t>; </a:t>
            </a:r>
            <a:endParaRPr lang="en-US" sz="1700" b="1" dirty="0" smtClean="0">
              <a:solidFill>
                <a:srgbClr val="000000"/>
              </a:solidFill>
              <a:latin typeface="Courier New" panose="02070309020205020404" pitchFamily="49" charset="0"/>
              <a:cs typeface="Courier New" panose="02070309020205020404" pitchFamily="49" charset="0"/>
            </a:endParaRPr>
          </a:p>
          <a:p>
            <a:endParaRPr lang="en-US" sz="1700" b="1" dirty="0" smtClean="0">
              <a:solidFill>
                <a:srgbClr val="0000FF"/>
              </a:solidFill>
              <a:latin typeface="Courier New" panose="02070309020205020404" pitchFamily="49" charset="0"/>
              <a:cs typeface="Courier New" panose="02070309020205020404" pitchFamily="49" charset="0"/>
            </a:endParaRPr>
          </a:p>
          <a:p>
            <a:r>
              <a:rPr lang="en-US" sz="1700" b="1" dirty="0" smtClean="0">
                <a:solidFill>
                  <a:srgbClr val="0000FF"/>
                </a:solidFill>
                <a:latin typeface="Courier New" panose="02070309020205020404" pitchFamily="49" charset="0"/>
                <a:cs typeface="Courier New" panose="02070309020205020404" pitchFamily="49" charset="0"/>
              </a:rPr>
              <a:t>import { </a:t>
            </a:r>
            <a:r>
              <a:rPr lang="en-US" sz="1700" b="1" dirty="0" err="1" smtClean="0">
                <a:solidFill>
                  <a:srgbClr val="0000FF"/>
                </a:solidFill>
                <a:latin typeface="Courier New" panose="02070309020205020404" pitchFamily="49" charset="0"/>
                <a:cs typeface="Courier New" panose="02070309020205020404" pitchFamily="49" charset="0"/>
              </a:rPr>
              <a:t>FormsModule,ReactiveFormsModule</a:t>
            </a:r>
            <a:r>
              <a:rPr lang="en-US" sz="1700" b="1" dirty="0" smtClean="0">
                <a:solidFill>
                  <a:srgbClr val="0000FF"/>
                </a:solidFill>
                <a:latin typeface="Courier New" panose="02070309020205020404" pitchFamily="49" charset="0"/>
                <a:cs typeface="Courier New" panose="02070309020205020404" pitchFamily="49" charset="0"/>
              </a:rPr>
              <a:t> } from '@angular/forms'; </a:t>
            </a:r>
          </a:p>
          <a:p>
            <a:endParaRPr lang="en-US" sz="1700" b="1" dirty="0" smtClean="0">
              <a:solidFill>
                <a:srgbClr val="0000FF"/>
              </a:solidFill>
              <a:latin typeface="Courier New" panose="02070309020205020404" pitchFamily="49" charset="0"/>
              <a:cs typeface="Courier New" panose="02070309020205020404" pitchFamily="49" charset="0"/>
            </a:endParaRPr>
          </a:p>
          <a:p>
            <a:r>
              <a:rPr lang="en-US" sz="1700" b="1" dirty="0" smtClean="0">
                <a:solidFill>
                  <a:srgbClr val="0000FF"/>
                </a:solidFill>
                <a:latin typeface="Courier New" panose="02070309020205020404" pitchFamily="49" charset="0"/>
                <a:cs typeface="Courier New" panose="02070309020205020404" pitchFamily="49" charset="0"/>
              </a:rPr>
              <a:t>import</a:t>
            </a:r>
            <a:r>
              <a:rPr lang="en-US" sz="1700" b="1" dirty="0">
                <a:solidFill>
                  <a:srgbClr val="000000"/>
                </a:solidFill>
                <a:latin typeface="Courier New" panose="02070309020205020404" pitchFamily="49" charset="0"/>
                <a:cs typeface="Courier New" panose="02070309020205020404" pitchFamily="49" charset="0"/>
              </a:rPr>
              <a:t> { </a:t>
            </a:r>
            <a:r>
              <a:rPr lang="en-US" sz="1700" b="1" dirty="0" err="1">
                <a:solidFill>
                  <a:srgbClr val="000000"/>
                </a:solidFill>
                <a:latin typeface="Courier New" panose="02070309020205020404" pitchFamily="49" charset="0"/>
                <a:cs typeface="Courier New" panose="02070309020205020404" pitchFamily="49" charset="0"/>
              </a:rPr>
              <a:t>AppComponent</a:t>
            </a:r>
            <a:r>
              <a:rPr lang="en-US" sz="1700" b="1" dirty="0">
                <a:solidFill>
                  <a:srgbClr val="000000"/>
                </a:solidFill>
                <a:latin typeface="Courier New" panose="02070309020205020404" pitchFamily="49" charset="0"/>
                <a:cs typeface="Courier New" panose="02070309020205020404" pitchFamily="49" charset="0"/>
              </a:rPr>
              <a:t> } </a:t>
            </a:r>
            <a:r>
              <a:rPr lang="en-US" sz="1700" b="1" dirty="0">
                <a:solidFill>
                  <a:srgbClr val="0000FF"/>
                </a:solidFill>
                <a:latin typeface="Courier New" panose="02070309020205020404" pitchFamily="49" charset="0"/>
                <a:cs typeface="Courier New" panose="02070309020205020404" pitchFamily="49" charset="0"/>
              </a:rPr>
              <a:t>from</a:t>
            </a:r>
            <a:r>
              <a:rPr lang="en-US" sz="1700" b="1" dirty="0">
                <a:solidFill>
                  <a:srgbClr val="000000"/>
                </a:solidFill>
                <a:latin typeface="Courier New" panose="02070309020205020404" pitchFamily="49" charset="0"/>
                <a:cs typeface="Courier New" panose="02070309020205020404" pitchFamily="49" charset="0"/>
              </a:rPr>
              <a:t> </a:t>
            </a:r>
            <a:r>
              <a:rPr lang="en-US" sz="1700" b="1" dirty="0">
                <a:solidFill>
                  <a:srgbClr val="A31515"/>
                </a:solidFill>
                <a:latin typeface="Courier New" panose="02070309020205020404" pitchFamily="49" charset="0"/>
                <a:cs typeface="Courier New" panose="02070309020205020404" pitchFamily="49" charset="0"/>
              </a:rPr>
              <a:t>'./</a:t>
            </a:r>
            <a:r>
              <a:rPr lang="en-US" sz="1700" b="1" dirty="0" err="1">
                <a:solidFill>
                  <a:srgbClr val="A31515"/>
                </a:solidFill>
                <a:latin typeface="Courier New" panose="02070309020205020404" pitchFamily="49" charset="0"/>
                <a:cs typeface="Courier New" panose="02070309020205020404" pitchFamily="49" charset="0"/>
              </a:rPr>
              <a:t>app.component</a:t>
            </a:r>
            <a:r>
              <a:rPr lang="en-US" sz="1700" b="1" dirty="0">
                <a:solidFill>
                  <a:srgbClr val="A31515"/>
                </a:solidFill>
                <a:latin typeface="Courier New" panose="02070309020205020404" pitchFamily="49" charset="0"/>
                <a:cs typeface="Courier New" panose="02070309020205020404" pitchFamily="49" charset="0"/>
              </a:rPr>
              <a:t>'</a:t>
            </a:r>
            <a:r>
              <a:rPr lang="en-US" sz="1700" b="1" dirty="0">
                <a:solidFill>
                  <a:srgbClr val="000000"/>
                </a:solidFill>
                <a:latin typeface="Courier New" panose="02070309020205020404" pitchFamily="49" charset="0"/>
                <a:cs typeface="Courier New" panose="02070309020205020404" pitchFamily="49" charset="0"/>
              </a:rPr>
              <a:t>; </a:t>
            </a:r>
            <a:endParaRPr lang="en-US" sz="1700" b="1" dirty="0" smtClean="0">
              <a:solidFill>
                <a:srgbClr val="000000"/>
              </a:solidFill>
              <a:latin typeface="Courier New" panose="02070309020205020404" pitchFamily="49" charset="0"/>
              <a:cs typeface="Courier New" panose="02070309020205020404" pitchFamily="49" charset="0"/>
            </a:endParaRPr>
          </a:p>
          <a:p>
            <a:endParaRPr lang="en-US" sz="1700" b="1" dirty="0">
              <a:solidFill>
                <a:srgbClr val="000000"/>
              </a:solidFill>
              <a:latin typeface="Courier New" panose="02070309020205020404" pitchFamily="49" charset="0"/>
              <a:cs typeface="Courier New" panose="02070309020205020404" pitchFamily="49" charset="0"/>
            </a:endParaRPr>
          </a:p>
          <a:p>
            <a:r>
              <a:rPr lang="en-US" sz="1700" b="1" dirty="0" smtClean="0">
                <a:solidFill>
                  <a:srgbClr val="000000"/>
                </a:solidFill>
                <a:latin typeface="Courier New" panose="02070309020205020404" pitchFamily="49" charset="0"/>
                <a:cs typeface="Courier New" panose="02070309020205020404" pitchFamily="49" charset="0"/>
              </a:rPr>
              <a:t>@</a:t>
            </a:r>
            <a:r>
              <a:rPr lang="en-US" sz="1700" b="1" dirty="0" err="1">
                <a:solidFill>
                  <a:srgbClr val="000000"/>
                </a:solidFill>
                <a:latin typeface="Courier New" panose="02070309020205020404" pitchFamily="49" charset="0"/>
                <a:cs typeface="Courier New" panose="02070309020205020404" pitchFamily="49" charset="0"/>
              </a:rPr>
              <a:t>NgModule</a:t>
            </a:r>
            <a:r>
              <a:rPr lang="en-US" sz="1700" b="1" dirty="0">
                <a:solidFill>
                  <a:srgbClr val="000000"/>
                </a:solidFill>
                <a:latin typeface="Courier New" panose="02070309020205020404" pitchFamily="49" charset="0"/>
                <a:cs typeface="Courier New" panose="02070309020205020404" pitchFamily="49" charset="0"/>
              </a:rPr>
              <a:t>({ </a:t>
            </a:r>
            <a:endParaRPr lang="en-US" sz="1700" b="1" dirty="0" smtClean="0">
              <a:solidFill>
                <a:srgbClr val="000000"/>
              </a:solidFill>
              <a:latin typeface="Courier New" panose="02070309020205020404" pitchFamily="49" charset="0"/>
              <a:cs typeface="Courier New" panose="02070309020205020404" pitchFamily="49" charset="0"/>
            </a:endParaRPr>
          </a:p>
          <a:p>
            <a:r>
              <a:rPr lang="en-US" sz="1700" b="1" dirty="0" smtClean="0">
                <a:solidFill>
                  <a:srgbClr val="000000"/>
                </a:solidFill>
                <a:latin typeface="Courier New" panose="02070309020205020404" pitchFamily="49" charset="0"/>
                <a:cs typeface="Courier New" panose="02070309020205020404" pitchFamily="49" charset="0"/>
              </a:rPr>
              <a:t>  declarations</a:t>
            </a:r>
            <a:r>
              <a:rPr lang="en-US" sz="1700" b="1" dirty="0">
                <a:solidFill>
                  <a:srgbClr val="000000"/>
                </a:solidFill>
                <a:latin typeface="Courier New" panose="02070309020205020404" pitchFamily="49" charset="0"/>
                <a:cs typeface="Courier New" panose="02070309020205020404" pitchFamily="49" charset="0"/>
              </a:rPr>
              <a:t>: [ </a:t>
            </a:r>
            <a:r>
              <a:rPr lang="en-US" sz="1700" b="1" dirty="0" err="1">
                <a:solidFill>
                  <a:srgbClr val="000000"/>
                </a:solidFill>
                <a:latin typeface="Courier New" panose="02070309020205020404" pitchFamily="49" charset="0"/>
                <a:cs typeface="Courier New" panose="02070309020205020404" pitchFamily="49" charset="0"/>
              </a:rPr>
              <a:t>AppComponent</a:t>
            </a:r>
            <a:r>
              <a:rPr lang="en-US" sz="1700" b="1" dirty="0">
                <a:solidFill>
                  <a:srgbClr val="000000"/>
                </a:solidFill>
                <a:latin typeface="Courier New" panose="02070309020205020404" pitchFamily="49" charset="0"/>
                <a:cs typeface="Courier New" panose="02070309020205020404" pitchFamily="49" charset="0"/>
              </a:rPr>
              <a:t> ], </a:t>
            </a:r>
            <a:endParaRPr lang="en-US" sz="1700" b="1" dirty="0" smtClean="0">
              <a:solidFill>
                <a:srgbClr val="000000"/>
              </a:solidFill>
              <a:latin typeface="Courier New" panose="02070309020205020404" pitchFamily="49" charset="0"/>
              <a:cs typeface="Courier New" panose="02070309020205020404" pitchFamily="49" charset="0"/>
            </a:endParaRPr>
          </a:p>
          <a:p>
            <a:r>
              <a:rPr lang="en-US" sz="1700" b="1" dirty="0" smtClean="0">
                <a:solidFill>
                  <a:srgbClr val="000000"/>
                </a:solidFill>
                <a:latin typeface="Courier New" panose="02070309020205020404" pitchFamily="49" charset="0"/>
                <a:cs typeface="Courier New" panose="02070309020205020404" pitchFamily="49" charset="0"/>
              </a:rPr>
              <a:t>  imports</a:t>
            </a:r>
            <a:r>
              <a:rPr lang="en-US" sz="1700" b="1" dirty="0">
                <a:solidFill>
                  <a:srgbClr val="000000"/>
                </a:solidFill>
                <a:latin typeface="Courier New" panose="02070309020205020404" pitchFamily="49" charset="0"/>
                <a:cs typeface="Courier New" panose="02070309020205020404" pitchFamily="49" charset="0"/>
              </a:rPr>
              <a:t>: [ </a:t>
            </a:r>
            <a:r>
              <a:rPr lang="en-US" sz="1700" b="1" dirty="0" err="1" smtClean="0">
                <a:solidFill>
                  <a:srgbClr val="000000"/>
                </a:solidFill>
                <a:latin typeface="Courier New" panose="02070309020205020404" pitchFamily="49" charset="0"/>
                <a:cs typeface="Courier New" panose="02070309020205020404" pitchFamily="49" charset="0"/>
              </a:rPr>
              <a:t>BrowserModule</a:t>
            </a:r>
            <a:r>
              <a:rPr lang="en-US" sz="1700" b="1" dirty="0" smtClean="0">
                <a:solidFill>
                  <a:srgbClr val="000000"/>
                </a:solidFill>
                <a:latin typeface="Courier New" panose="02070309020205020404" pitchFamily="49" charset="0"/>
                <a:cs typeface="Courier New" panose="02070309020205020404" pitchFamily="49" charset="0"/>
              </a:rPr>
              <a:t>,</a:t>
            </a:r>
            <a:r>
              <a:rPr lang="en-US" sz="1700" b="1" dirty="0">
                <a:solidFill>
                  <a:srgbClr val="000000"/>
                </a:solidFill>
                <a:latin typeface="Courier New" panose="02070309020205020404" pitchFamily="49" charset="0"/>
                <a:cs typeface="Courier New" panose="02070309020205020404" pitchFamily="49" charset="0"/>
              </a:rPr>
              <a:t> </a:t>
            </a:r>
            <a:endParaRPr lang="en-US" sz="1700" b="1" dirty="0" smtClean="0">
              <a:solidFill>
                <a:srgbClr val="000000"/>
              </a:solidFill>
              <a:latin typeface="Courier New" panose="02070309020205020404" pitchFamily="49" charset="0"/>
              <a:cs typeface="Courier New" panose="02070309020205020404" pitchFamily="49" charset="0"/>
            </a:endParaRPr>
          </a:p>
          <a:p>
            <a:r>
              <a:rPr lang="en-US" sz="1700" b="1" dirty="0">
                <a:solidFill>
                  <a:srgbClr val="000000"/>
                </a:solidFill>
                <a:latin typeface="Courier New" panose="02070309020205020404" pitchFamily="49" charset="0"/>
                <a:cs typeface="Courier New" panose="02070309020205020404" pitchFamily="49" charset="0"/>
              </a:rPr>
              <a:t> </a:t>
            </a:r>
            <a:r>
              <a:rPr lang="en-US" sz="1700" b="1" dirty="0" smtClean="0">
                <a:solidFill>
                  <a:srgbClr val="000000"/>
                </a:solidFill>
                <a:latin typeface="Courier New" panose="02070309020205020404" pitchFamily="49" charset="0"/>
                <a:cs typeface="Courier New" panose="02070309020205020404" pitchFamily="49" charset="0"/>
              </a:rPr>
              <a:t>            </a:t>
            </a:r>
            <a:r>
              <a:rPr lang="en-US" sz="1700" b="1" dirty="0" err="1">
                <a:solidFill>
                  <a:srgbClr val="0000FF"/>
                </a:solidFill>
                <a:latin typeface="Courier New" panose="02070309020205020404" pitchFamily="49" charset="0"/>
                <a:cs typeface="Courier New" panose="02070309020205020404" pitchFamily="49" charset="0"/>
              </a:rPr>
              <a:t>FormsModule</a:t>
            </a:r>
            <a:r>
              <a:rPr lang="en-US" sz="1700" b="1" dirty="0" err="1" smtClean="0">
                <a:solidFill>
                  <a:srgbClr val="000000"/>
                </a:solidFill>
                <a:latin typeface="Courier New" panose="02070309020205020404" pitchFamily="49" charset="0"/>
                <a:cs typeface="Courier New" panose="02070309020205020404" pitchFamily="49" charset="0"/>
              </a:rPr>
              <a:t>,</a:t>
            </a:r>
            <a:r>
              <a:rPr lang="en-US" sz="1700" b="1" dirty="0" err="1" smtClean="0">
                <a:solidFill>
                  <a:srgbClr val="0000FF"/>
                </a:solidFill>
                <a:latin typeface="Courier New" panose="02070309020205020404" pitchFamily="49" charset="0"/>
                <a:cs typeface="Courier New" panose="02070309020205020404" pitchFamily="49" charset="0"/>
              </a:rPr>
              <a:t>ReactiveFormsModule</a:t>
            </a:r>
            <a:endParaRPr lang="en-US" sz="1700" b="1" dirty="0">
              <a:solidFill>
                <a:srgbClr val="0000FF"/>
              </a:solidFill>
              <a:latin typeface="Courier New" panose="02070309020205020404" pitchFamily="49" charset="0"/>
              <a:cs typeface="Courier New" panose="02070309020205020404" pitchFamily="49" charset="0"/>
            </a:endParaRPr>
          </a:p>
          <a:p>
            <a:r>
              <a:rPr lang="en-US" sz="1700" b="1" dirty="0">
                <a:solidFill>
                  <a:srgbClr val="000000"/>
                </a:solidFill>
                <a:latin typeface="Courier New" panose="02070309020205020404" pitchFamily="49" charset="0"/>
                <a:cs typeface="Courier New" panose="02070309020205020404" pitchFamily="49" charset="0"/>
              </a:rPr>
              <a:t> </a:t>
            </a:r>
            <a:r>
              <a:rPr lang="en-US" sz="1700" b="1" dirty="0" smtClean="0">
                <a:solidFill>
                  <a:srgbClr val="000000"/>
                </a:solidFill>
                <a:latin typeface="Courier New" panose="02070309020205020404" pitchFamily="49" charset="0"/>
                <a:cs typeface="Courier New" panose="02070309020205020404" pitchFamily="49" charset="0"/>
              </a:rPr>
              <a:t>          ],</a:t>
            </a:r>
            <a:r>
              <a:rPr lang="en-US" sz="1700" b="1" dirty="0">
                <a:solidFill>
                  <a:srgbClr val="000000"/>
                </a:solidFill>
                <a:latin typeface="Courier New" panose="02070309020205020404" pitchFamily="49" charset="0"/>
                <a:cs typeface="Courier New" panose="02070309020205020404" pitchFamily="49" charset="0"/>
              </a:rPr>
              <a:t> </a:t>
            </a:r>
            <a:endParaRPr lang="en-US" sz="1700" b="1" dirty="0" smtClean="0">
              <a:solidFill>
                <a:srgbClr val="000000"/>
              </a:solidFill>
              <a:latin typeface="Courier New" panose="02070309020205020404" pitchFamily="49" charset="0"/>
              <a:cs typeface="Courier New" panose="02070309020205020404" pitchFamily="49" charset="0"/>
            </a:endParaRPr>
          </a:p>
          <a:p>
            <a:r>
              <a:rPr lang="en-US" sz="1700" b="1" dirty="0" smtClean="0">
                <a:solidFill>
                  <a:srgbClr val="000000"/>
                </a:solidFill>
                <a:latin typeface="Courier New" panose="02070309020205020404" pitchFamily="49" charset="0"/>
                <a:cs typeface="Courier New" panose="02070309020205020404" pitchFamily="49" charset="0"/>
              </a:rPr>
              <a:t>  providers</a:t>
            </a:r>
            <a:r>
              <a:rPr lang="en-US" sz="1700" b="1" dirty="0">
                <a:solidFill>
                  <a:srgbClr val="000000"/>
                </a:solidFill>
                <a:latin typeface="Courier New" panose="02070309020205020404" pitchFamily="49" charset="0"/>
                <a:cs typeface="Courier New" panose="02070309020205020404" pitchFamily="49" charset="0"/>
              </a:rPr>
              <a:t>: [], </a:t>
            </a:r>
            <a:endParaRPr lang="en-US" sz="1700" b="1" dirty="0" smtClean="0">
              <a:solidFill>
                <a:srgbClr val="000000"/>
              </a:solidFill>
              <a:latin typeface="Courier New" panose="02070309020205020404" pitchFamily="49" charset="0"/>
              <a:cs typeface="Courier New" panose="02070309020205020404" pitchFamily="49" charset="0"/>
            </a:endParaRPr>
          </a:p>
          <a:p>
            <a:r>
              <a:rPr lang="en-US" sz="1700" b="1" dirty="0" smtClean="0">
                <a:solidFill>
                  <a:srgbClr val="000000"/>
                </a:solidFill>
                <a:latin typeface="Courier New" panose="02070309020205020404" pitchFamily="49" charset="0"/>
                <a:cs typeface="Courier New" panose="02070309020205020404" pitchFamily="49" charset="0"/>
              </a:rPr>
              <a:t>  bootstrap</a:t>
            </a:r>
            <a:r>
              <a:rPr lang="en-US" sz="1700" b="1" dirty="0">
                <a:solidFill>
                  <a:srgbClr val="000000"/>
                </a:solidFill>
                <a:latin typeface="Courier New" panose="02070309020205020404" pitchFamily="49" charset="0"/>
                <a:cs typeface="Courier New" panose="02070309020205020404" pitchFamily="49" charset="0"/>
              </a:rPr>
              <a:t>: [</a:t>
            </a:r>
            <a:r>
              <a:rPr lang="en-US" sz="1700" b="1" dirty="0" err="1">
                <a:solidFill>
                  <a:srgbClr val="000000"/>
                </a:solidFill>
                <a:latin typeface="Courier New" panose="02070309020205020404" pitchFamily="49" charset="0"/>
                <a:cs typeface="Courier New" panose="02070309020205020404" pitchFamily="49" charset="0"/>
              </a:rPr>
              <a:t>AppComponent</a:t>
            </a:r>
            <a:r>
              <a:rPr lang="en-US" sz="1700" b="1" dirty="0">
                <a:solidFill>
                  <a:srgbClr val="000000"/>
                </a:solidFill>
                <a:latin typeface="Courier New" panose="02070309020205020404" pitchFamily="49" charset="0"/>
                <a:cs typeface="Courier New" panose="02070309020205020404" pitchFamily="49" charset="0"/>
              </a:rPr>
              <a:t>] </a:t>
            </a:r>
            <a:endParaRPr lang="en-US" sz="1700" b="1" dirty="0" smtClean="0">
              <a:solidFill>
                <a:srgbClr val="000000"/>
              </a:solidFill>
              <a:latin typeface="Courier New" panose="02070309020205020404" pitchFamily="49" charset="0"/>
              <a:cs typeface="Courier New" panose="02070309020205020404" pitchFamily="49" charset="0"/>
            </a:endParaRPr>
          </a:p>
          <a:p>
            <a:r>
              <a:rPr lang="en-US" sz="1700" b="1" dirty="0" smtClean="0">
                <a:solidFill>
                  <a:srgbClr val="000000"/>
                </a:solidFill>
                <a:latin typeface="Courier New" panose="02070309020205020404" pitchFamily="49" charset="0"/>
                <a:cs typeface="Courier New" panose="02070309020205020404" pitchFamily="49" charset="0"/>
              </a:rPr>
              <a:t>})</a:t>
            </a:r>
            <a:r>
              <a:rPr lang="en-US" sz="1700" b="1" dirty="0">
                <a:solidFill>
                  <a:srgbClr val="000000"/>
                </a:solidFill>
                <a:latin typeface="Courier New" panose="02070309020205020404" pitchFamily="49" charset="0"/>
                <a:cs typeface="Courier New" panose="02070309020205020404" pitchFamily="49" charset="0"/>
              </a:rPr>
              <a:t> </a:t>
            </a:r>
            <a:endParaRPr lang="en-US" sz="1700" b="1" dirty="0" smtClean="0">
              <a:solidFill>
                <a:srgbClr val="000000"/>
              </a:solidFill>
              <a:latin typeface="Courier New" panose="02070309020205020404" pitchFamily="49" charset="0"/>
              <a:cs typeface="Courier New" panose="02070309020205020404" pitchFamily="49" charset="0"/>
            </a:endParaRPr>
          </a:p>
          <a:p>
            <a:r>
              <a:rPr lang="en-US" sz="1700" b="1" dirty="0" smtClean="0">
                <a:solidFill>
                  <a:srgbClr val="0000FF"/>
                </a:solidFill>
                <a:latin typeface="Courier New" panose="02070309020205020404" pitchFamily="49" charset="0"/>
                <a:cs typeface="Courier New" panose="02070309020205020404" pitchFamily="49" charset="0"/>
              </a:rPr>
              <a:t>export</a:t>
            </a:r>
            <a:r>
              <a:rPr lang="en-US" sz="1700" b="1" dirty="0">
                <a:solidFill>
                  <a:srgbClr val="000000"/>
                </a:solidFill>
                <a:latin typeface="Courier New" panose="02070309020205020404" pitchFamily="49" charset="0"/>
                <a:cs typeface="Courier New" panose="02070309020205020404" pitchFamily="49" charset="0"/>
              </a:rPr>
              <a:t> </a:t>
            </a:r>
            <a:r>
              <a:rPr lang="en-US" sz="1700" b="1" dirty="0">
                <a:solidFill>
                  <a:srgbClr val="0000FF"/>
                </a:solidFill>
                <a:latin typeface="Courier New" panose="02070309020205020404" pitchFamily="49" charset="0"/>
                <a:cs typeface="Courier New" panose="02070309020205020404" pitchFamily="49" charset="0"/>
              </a:rPr>
              <a:t>class</a:t>
            </a:r>
            <a:r>
              <a:rPr lang="en-US" sz="1700" b="1" dirty="0">
                <a:solidFill>
                  <a:srgbClr val="000000"/>
                </a:solidFill>
                <a:latin typeface="Courier New" panose="02070309020205020404" pitchFamily="49" charset="0"/>
                <a:cs typeface="Courier New" panose="02070309020205020404" pitchFamily="49" charset="0"/>
              </a:rPr>
              <a:t> </a:t>
            </a:r>
            <a:r>
              <a:rPr lang="en-US" sz="1700" b="1" dirty="0" err="1">
                <a:solidFill>
                  <a:srgbClr val="000000"/>
                </a:solidFill>
                <a:latin typeface="Courier New" panose="02070309020205020404" pitchFamily="49" charset="0"/>
                <a:cs typeface="Courier New" panose="02070309020205020404" pitchFamily="49" charset="0"/>
              </a:rPr>
              <a:t>AppModule</a:t>
            </a:r>
            <a:r>
              <a:rPr lang="en-US" sz="1700" b="1" dirty="0">
                <a:solidFill>
                  <a:srgbClr val="000000"/>
                </a:solidFill>
                <a:latin typeface="Courier New" panose="02070309020205020404" pitchFamily="49" charset="0"/>
                <a:cs typeface="Courier New" panose="02070309020205020404" pitchFamily="49" charset="0"/>
              </a:rPr>
              <a:t> { </a:t>
            </a:r>
            <a:r>
              <a:rPr lang="en-US" sz="1700" b="1" dirty="0" smtClean="0">
                <a:solidFill>
                  <a:srgbClr val="000000"/>
                </a:solidFill>
                <a:latin typeface="Courier New" panose="02070309020205020404" pitchFamily="49" charset="0"/>
                <a:cs typeface="Courier New" panose="02070309020205020404" pitchFamily="49" charset="0"/>
              </a:rPr>
              <a:t>}</a:t>
            </a:r>
            <a:endParaRPr lang="en-US" sz="1700" b="1" dirty="0">
              <a:solidFill>
                <a:srgbClr val="000000"/>
              </a:solidFill>
              <a:latin typeface="Courier New" panose="02070309020205020404" pitchFamily="49" charset="0"/>
              <a:cs typeface="Courier New" panose="02070309020205020404" pitchFamily="49" charset="0"/>
            </a:endParaRPr>
          </a:p>
        </p:txBody>
      </p:sp>
      <p:sp>
        <p:nvSpPr>
          <p:cNvPr id="6" name="TextBox 5"/>
          <p:cNvSpPr txBox="1"/>
          <p:nvPr/>
        </p:nvSpPr>
        <p:spPr>
          <a:xfrm>
            <a:off x="609600" y="1112838"/>
            <a:ext cx="10972800" cy="384721"/>
          </a:xfrm>
          <a:prstGeom prst="rect">
            <a:avLst/>
          </a:prstGeom>
          <a:noFill/>
        </p:spPr>
        <p:txBody>
          <a:bodyPr wrap="square" rtlCol="0">
            <a:spAutoFit/>
          </a:bodyPr>
          <a:lstStyle/>
          <a:p>
            <a:r>
              <a:rPr lang="en-US" sz="1900" b="1" dirty="0" smtClean="0">
                <a:solidFill>
                  <a:srgbClr val="7030A0"/>
                </a:solidFill>
              </a:rPr>
              <a:t>Step 1: </a:t>
            </a:r>
            <a:r>
              <a:rPr lang="en-US" sz="1900" dirty="0"/>
              <a:t>To use reactive form, we need to explicitly </a:t>
            </a:r>
            <a:r>
              <a:rPr lang="en-US" sz="1900" dirty="0" err="1" smtClean="0"/>
              <a:t>FormsModule</a:t>
            </a:r>
            <a:r>
              <a:rPr lang="en-US" sz="1900" dirty="0"/>
              <a:t>, </a:t>
            </a:r>
            <a:r>
              <a:rPr lang="en-US" sz="1900" dirty="0" err="1" smtClean="0"/>
              <a:t>ReactiveFormsModule</a:t>
            </a:r>
            <a:r>
              <a:rPr lang="en-US" sz="1900" dirty="0" smtClean="0"/>
              <a:t> in </a:t>
            </a:r>
            <a:r>
              <a:rPr lang="en-US" sz="1900" dirty="0" err="1" smtClean="0"/>
              <a:t>app.module.ts</a:t>
            </a:r>
            <a:endParaRPr lang="en-US" sz="1900" dirty="0"/>
          </a:p>
        </p:txBody>
      </p:sp>
    </p:spTree>
    <p:extLst>
      <p:ext uri="{BB962C8B-B14F-4D97-AF65-F5344CB8AC3E}">
        <p14:creationId xmlns:p14="http://schemas.microsoft.com/office/powerpoint/2010/main" val="3341174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173039"/>
            <a:ext cx="10972800" cy="939799"/>
          </a:xfrm>
        </p:spPr>
        <p:txBody>
          <a:bodyPr>
            <a:normAutofit fontScale="90000"/>
          </a:bodyPr>
          <a:lstStyle/>
          <a:p>
            <a:pPr algn="ctr"/>
            <a:r>
              <a:rPr lang="en-US" dirty="0" smtClean="0">
                <a:latin typeface="+mj-lt"/>
              </a:rPr>
              <a:t>Reactive Forms</a:t>
            </a:r>
            <a:br>
              <a:rPr lang="en-US" dirty="0" smtClean="0">
                <a:latin typeface="+mj-lt"/>
              </a:rPr>
            </a:br>
            <a:r>
              <a:rPr lang="en-US" sz="2400" dirty="0">
                <a:latin typeface="+mj-lt"/>
              </a:rPr>
              <a:t>FormControl and </a:t>
            </a:r>
            <a:r>
              <a:rPr lang="en-US" sz="2400" dirty="0" err="1">
                <a:latin typeface="+mj-lt"/>
              </a:rPr>
              <a:t>FormGroup</a:t>
            </a:r>
            <a:endParaRPr lang="en-US" sz="2400" dirty="0">
              <a:latin typeface="+mj-lt"/>
            </a:endParaRPr>
          </a:p>
        </p:txBody>
      </p:sp>
      <p:sp>
        <p:nvSpPr>
          <p:cNvPr id="2" name="TextBox 1"/>
          <p:cNvSpPr txBox="1"/>
          <p:nvPr/>
        </p:nvSpPr>
        <p:spPr>
          <a:xfrm>
            <a:off x="4128679" y="1865351"/>
            <a:ext cx="3934641" cy="374571"/>
          </a:xfrm>
          <a:prstGeom prst="roundRect">
            <a:avLst/>
          </a:prstGeom>
          <a:solidFill>
            <a:schemeClr val="bg1">
              <a:lumMod val="85000"/>
            </a:schemeClr>
          </a:solidFill>
          <a:ln w="25400">
            <a:solidFill>
              <a:srgbClr val="00B050"/>
            </a:solidFill>
            <a:prstDash val="sysDash"/>
          </a:ln>
        </p:spPr>
        <p:txBody>
          <a:bodyPr wrap="square" rtlCol="0">
            <a:spAutoFit/>
          </a:bodyPr>
          <a:lstStyle/>
          <a:p>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firstname</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FormControl(</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12" name="TextBox 11"/>
          <p:cNvSpPr txBox="1"/>
          <p:nvPr/>
        </p:nvSpPr>
        <p:spPr>
          <a:xfrm>
            <a:off x="609599" y="1112838"/>
            <a:ext cx="11264537" cy="646331"/>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FormControl is a class that powers an individual form control, tracks the value and validation status, whilst offering a wide set of public API methods. Below is a basic example of a FormControl </a:t>
            </a:r>
          </a:p>
        </p:txBody>
      </p:sp>
      <p:sp>
        <p:nvSpPr>
          <p:cNvPr id="5" name="TextBox 4"/>
          <p:cNvSpPr txBox="1"/>
          <p:nvPr/>
        </p:nvSpPr>
        <p:spPr>
          <a:xfrm>
            <a:off x="609599" y="2553624"/>
            <a:ext cx="6561910"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Form Control has a constructor which is having in the below form</a:t>
            </a:r>
          </a:p>
        </p:txBody>
      </p:sp>
      <p:sp>
        <p:nvSpPr>
          <p:cNvPr id="7" name="TextBox 6"/>
          <p:cNvSpPr txBox="1"/>
          <p:nvPr/>
        </p:nvSpPr>
        <p:spPr>
          <a:xfrm>
            <a:off x="1982490" y="3132394"/>
            <a:ext cx="8518754" cy="919401"/>
          </a:xfrm>
          <a:prstGeom prst="roundRect">
            <a:avLst/>
          </a:prstGeom>
          <a:solidFill>
            <a:schemeClr val="bg1">
              <a:lumMod val="85000"/>
            </a:schemeClr>
          </a:solidFill>
          <a:ln w="25400">
            <a:solidFill>
              <a:srgbClr val="00B050"/>
            </a:solidFill>
            <a:prstDash val="sysDash"/>
          </a:ln>
        </p:spPr>
        <p:txBody>
          <a:bodyPr wrap="square" rtlCol="0">
            <a:spAutoFit/>
          </a:bodyPr>
          <a:lstStyle/>
          <a:p>
            <a:r>
              <a:rPr lang="en-US" sz="1600" b="1" dirty="0" smtClean="0">
                <a:solidFill>
                  <a:srgbClr val="0000FF"/>
                </a:solidFill>
                <a:latin typeface="Courier New" panose="02070309020205020404" pitchFamily="49" charset="0"/>
                <a:cs typeface="Courier New" panose="02070309020205020404" pitchFamily="49" charset="0"/>
              </a:rPr>
              <a:t>constructor</a:t>
            </a:r>
            <a:r>
              <a:rPr lang="en-US" sz="1600" b="1" dirty="0" smtClean="0">
                <a:solidFill>
                  <a:srgbClr val="666600"/>
                </a:solidFill>
                <a:latin typeface="Courier New" panose="02070309020205020404" pitchFamily="49" charset="0"/>
                <a:cs typeface="Courier New" panose="02070309020205020404" pitchFamily="49" charset="0"/>
              </a:rPr>
              <a:t>(</a:t>
            </a:r>
            <a:r>
              <a:rPr lang="en-US" sz="1600" b="1" dirty="0" err="1" smtClean="0">
                <a:solidFill>
                  <a:srgbClr val="000000"/>
                </a:solidFill>
                <a:latin typeface="Courier New" panose="02070309020205020404" pitchFamily="49" charset="0"/>
                <a:cs typeface="Courier New" panose="02070309020205020404" pitchFamily="49" charset="0"/>
              </a:rPr>
              <a:t>formState</a:t>
            </a:r>
            <a:r>
              <a:rPr lang="en-US" sz="1600" b="1" dirty="0">
                <a:solidFill>
                  <a:srgbClr val="000000"/>
                </a:solidFill>
                <a:latin typeface="Courier New" panose="02070309020205020404" pitchFamily="49" charset="0"/>
                <a:cs typeface="Courier New" panose="02070309020205020404" pitchFamily="49" charset="0"/>
              </a:rPr>
              <a:t>?</a:t>
            </a:r>
            <a:r>
              <a:rPr lang="en-US" sz="1600" b="1" dirty="0" smtClean="0">
                <a:solidFill>
                  <a:srgbClr val="666600"/>
                </a:solidFill>
                <a:latin typeface="Courier New" panose="02070309020205020404" pitchFamily="49" charset="0"/>
                <a:cs typeface="Courier New" panose="02070309020205020404" pitchFamily="49" charset="0"/>
              </a:rPr>
              <a:t>:</a:t>
            </a:r>
            <a:r>
              <a:rPr lang="en-US" sz="1600" b="1" dirty="0" smtClean="0">
                <a:solidFill>
                  <a:srgbClr val="000000"/>
                </a:solidFill>
                <a:latin typeface="Courier New" panose="02070309020205020404" pitchFamily="49" charset="0"/>
                <a:cs typeface="Courier New" panose="02070309020205020404" pitchFamily="49" charset="0"/>
              </a:rPr>
              <a:t> any</a:t>
            </a:r>
            <a:r>
              <a:rPr lang="en-US" sz="1600" b="1" dirty="0" smtClean="0">
                <a:solidFill>
                  <a:srgbClr val="666600"/>
                </a:solidFill>
                <a:latin typeface="Courier New" panose="02070309020205020404" pitchFamily="49" charset="0"/>
                <a:cs typeface="Courier New" panose="02070309020205020404" pitchFamily="49" charset="0"/>
              </a:rPr>
              <a:t>,</a:t>
            </a:r>
            <a:r>
              <a:rPr lang="en-US" sz="1600" b="1" dirty="0" smtClean="0">
                <a:solidFill>
                  <a:srgbClr val="000000"/>
                </a:solidFill>
                <a:latin typeface="Courier New" panose="02070309020205020404" pitchFamily="49" charset="0"/>
                <a:cs typeface="Courier New" panose="02070309020205020404" pitchFamily="49" charset="0"/>
              </a:rPr>
              <a:t> validators</a:t>
            </a:r>
            <a:r>
              <a:rPr lang="en-US" sz="1600" b="1" dirty="0" smtClean="0">
                <a:solidFill>
                  <a:srgbClr val="666600"/>
                </a:solidFill>
                <a:latin typeface="Courier New" panose="02070309020205020404" pitchFamily="49" charset="0"/>
                <a:cs typeface="Courier New" panose="02070309020205020404" pitchFamily="49" charset="0"/>
              </a:rPr>
              <a:t>?:</a:t>
            </a:r>
            <a:r>
              <a:rPr lang="en-US" sz="1600" b="1" dirty="0" smtClean="0">
                <a:solidFill>
                  <a:srgbClr val="000000"/>
                </a:solidFill>
                <a:latin typeface="Courier New" panose="02070309020205020404" pitchFamily="49" charset="0"/>
                <a:cs typeface="Courier New" panose="02070309020205020404" pitchFamily="49" charset="0"/>
              </a:rPr>
              <a:t> </a:t>
            </a:r>
            <a:r>
              <a:rPr lang="en-US" sz="1600" b="1" dirty="0" err="1">
                <a:solidFill>
                  <a:srgbClr val="FF0000"/>
                </a:solidFill>
                <a:latin typeface="Courier New" panose="02070309020205020404" pitchFamily="49" charset="0"/>
                <a:cs typeface="Courier New" panose="02070309020205020404" pitchFamily="49" charset="0"/>
                <a:hlinkClick r:id="rId2"/>
              </a:rPr>
              <a:t>ValidatorFn</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a:solidFill>
                  <a:srgbClr val="666600"/>
                </a:solidFill>
                <a:latin typeface="Courier New" panose="02070309020205020404" pitchFamily="49" charset="0"/>
                <a:cs typeface="Courier New" panose="02070309020205020404" pitchFamily="49" charset="0"/>
              </a:rPr>
              <a:t>|</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err="1">
                <a:solidFill>
                  <a:srgbClr val="FF0000"/>
                </a:solidFill>
                <a:latin typeface="Courier New" panose="02070309020205020404" pitchFamily="49" charset="0"/>
                <a:cs typeface="Courier New" panose="02070309020205020404" pitchFamily="49" charset="0"/>
                <a:hlinkClick r:id="rId3"/>
              </a:rPr>
              <a:t>AbstractControlOptions</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a:solidFill>
                  <a:srgbClr val="666600"/>
                </a:solidFill>
                <a:latin typeface="Courier New" panose="02070309020205020404" pitchFamily="49" charset="0"/>
                <a:cs typeface="Courier New" panose="02070309020205020404" pitchFamily="49" charset="0"/>
              </a:rPr>
              <a:t>|</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err="1">
                <a:solidFill>
                  <a:srgbClr val="FF0000"/>
                </a:solidFill>
                <a:latin typeface="Courier New" panose="02070309020205020404" pitchFamily="49" charset="0"/>
                <a:cs typeface="Courier New" panose="02070309020205020404" pitchFamily="49" charset="0"/>
                <a:hlinkClick r:id="rId2"/>
              </a:rPr>
              <a:t>ValidatorFn</a:t>
            </a:r>
            <a:r>
              <a:rPr lang="en-US" sz="1600" b="1" dirty="0" smtClean="0">
                <a:solidFill>
                  <a:srgbClr val="666600"/>
                </a:solidFill>
                <a:latin typeface="Courier New" panose="02070309020205020404" pitchFamily="49" charset="0"/>
                <a:cs typeface="Courier New" panose="02070309020205020404" pitchFamily="49" charset="0"/>
              </a:rPr>
              <a:t>[ ],</a:t>
            </a:r>
            <a:r>
              <a:rPr lang="en-US" sz="1600" b="1" dirty="0" smtClean="0">
                <a:solidFill>
                  <a:srgbClr val="000000"/>
                </a:solidFill>
                <a:latin typeface="Courier New" panose="02070309020205020404" pitchFamily="49" charset="0"/>
                <a:cs typeface="Courier New" panose="02070309020205020404" pitchFamily="49" charset="0"/>
              </a:rPr>
              <a:t> </a:t>
            </a:r>
            <a:r>
              <a:rPr lang="en-US" sz="1600" b="1" dirty="0" err="1">
                <a:solidFill>
                  <a:srgbClr val="000000"/>
                </a:solidFill>
                <a:latin typeface="Courier New" panose="02070309020205020404" pitchFamily="49" charset="0"/>
                <a:cs typeface="Courier New" panose="02070309020205020404" pitchFamily="49" charset="0"/>
              </a:rPr>
              <a:t>asyncValidator</a:t>
            </a:r>
            <a:r>
              <a:rPr lang="en-US" sz="1600" b="1" dirty="0">
                <a:solidFill>
                  <a:srgbClr val="666600"/>
                </a:solidFill>
                <a:latin typeface="Courier New" panose="02070309020205020404" pitchFamily="49" charset="0"/>
                <a:cs typeface="Courier New" panose="02070309020205020404" pitchFamily="49" charset="0"/>
              </a:rPr>
              <a:t>?:</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err="1">
                <a:solidFill>
                  <a:srgbClr val="FF0000"/>
                </a:solidFill>
                <a:latin typeface="Courier New" panose="02070309020205020404" pitchFamily="49" charset="0"/>
                <a:cs typeface="Courier New" panose="02070309020205020404" pitchFamily="49" charset="0"/>
                <a:hlinkClick r:id="rId4"/>
              </a:rPr>
              <a:t>AsyncValidatorFn</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a:solidFill>
                  <a:srgbClr val="666600"/>
                </a:solidFill>
                <a:latin typeface="Courier New" panose="02070309020205020404" pitchFamily="49" charset="0"/>
                <a:cs typeface="Courier New" panose="02070309020205020404" pitchFamily="49" charset="0"/>
              </a:rPr>
              <a:t>|</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err="1">
                <a:solidFill>
                  <a:srgbClr val="FF0000"/>
                </a:solidFill>
                <a:latin typeface="Courier New" panose="02070309020205020404" pitchFamily="49" charset="0"/>
                <a:cs typeface="Courier New" panose="02070309020205020404" pitchFamily="49" charset="0"/>
                <a:hlinkClick r:id="rId4"/>
              </a:rPr>
              <a:t>AsyncValidatorFn</a:t>
            </a:r>
            <a:r>
              <a:rPr lang="en-US" sz="1600" b="1" dirty="0" smtClean="0">
                <a:solidFill>
                  <a:srgbClr val="666600"/>
                </a:solidFill>
                <a:latin typeface="Courier New" panose="02070309020205020404" pitchFamily="49" charset="0"/>
                <a:cs typeface="Courier New" panose="02070309020205020404" pitchFamily="49" charset="0"/>
              </a:rPr>
              <a:t>[ ])</a:t>
            </a:r>
            <a:endParaRPr lang="en-US" sz="1600" b="1" dirty="0">
              <a:solidFill>
                <a:srgbClr val="000000"/>
              </a:solidFill>
              <a:effectLst/>
              <a:latin typeface="Courier New" panose="02070309020205020404" pitchFamily="49" charset="0"/>
              <a:cs typeface="Courier New" panose="02070309020205020404" pitchFamily="49" charset="0"/>
            </a:endParaRPr>
          </a:p>
        </p:txBody>
      </p:sp>
      <p:cxnSp>
        <p:nvCxnSpPr>
          <p:cNvPr id="14" name="Straight Arrow Connector 13"/>
          <p:cNvCxnSpPr/>
          <p:nvPr/>
        </p:nvCxnSpPr>
        <p:spPr>
          <a:xfrm>
            <a:off x="4362994" y="3396343"/>
            <a:ext cx="0" cy="15283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TextBox 14"/>
          <p:cNvSpPr txBox="1"/>
          <p:nvPr/>
        </p:nvSpPr>
        <p:spPr>
          <a:xfrm>
            <a:off x="3709850" y="4924697"/>
            <a:ext cx="1306287" cy="369332"/>
          </a:xfrm>
          <a:prstGeom prst="rect">
            <a:avLst/>
          </a:prstGeom>
          <a:noFill/>
          <a:ln w="25400">
            <a:solidFill>
              <a:srgbClr val="00B050"/>
            </a:solidFill>
            <a:prstDash val="sysDot"/>
          </a:ln>
        </p:spPr>
        <p:txBody>
          <a:bodyPr wrap="square" rtlCol="0">
            <a:spAutoFit/>
          </a:bodyPr>
          <a:lstStyle/>
          <a:p>
            <a:r>
              <a:rPr lang="en-US" dirty="0" smtClean="0">
                <a:solidFill>
                  <a:srgbClr val="FF0000"/>
                </a:solidFill>
              </a:rPr>
              <a:t>Initial Value</a:t>
            </a:r>
            <a:endParaRPr lang="en-US" dirty="0">
              <a:solidFill>
                <a:srgbClr val="FF0000"/>
              </a:solidFill>
            </a:endParaRPr>
          </a:p>
        </p:txBody>
      </p:sp>
      <p:cxnSp>
        <p:nvCxnSpPr>
          <p:cNvPr id="16" name="Straight Arrow Connector 15"/>
          <p:cNvCxnSpPr/>
          <p:nvPr/>
        </p:nvCxnSpPr>
        <p:spPr>
          <a:xfrm>
            <a:off x="6664671" y="3396343"/>
            <a:ext cx="0" cy="15283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TextBox 16"/>
          <p:cNvSpPr txBox="1"/>
          <p:nvPr/>
        </p:nvSpPr>
        <p:spPr>
          <a:xfrm>
            <a:off x="5391330" y="4963355"/>
            <a:ext cx="2546682" cy="923330"/>
          </a:xfrm>
          <a:prstGeom prst="rect">
            <a:avLst/>
          </a:prstGeom>
          <a:noFill/>
          <a:ln w="25400">
            <a:solidFill>
              <a:srgbClr val="00B050"/>
            </a:solidFill>
            <a:prstDash val="sysDot"/>
          </a:ln>
        </p:spPr>
        <p:txBody>
          <a:bodyPr wrap="square" rtlCol="0">
            <a:spAutoFit/>
          </a:bodyPr>
          <a:lstStyle/>
          <a:p>
            <a:r>
              <a:rPr lang="en-US" dirty="0" smtClean="0">
                <a:solidFill>
                  <a:srgbClr val="FF0000"/>
                </a:solidFill>
              </a:rPr>
              <a:t>Validation on the field, </a:t>
            </a:r>
            <a:r>
              <a:rPr lang="en-US" dirty="0" err="1" smtClean="0">
                <a:solidFill>
                  <a:srgbClr val="FF0000"/>
                </a:solidFill>
              </a:rPr>
              <a:t>e.g</a:t>
            </a:r>
            <a:r>
              <a:rPr lang="en-US" dirty="0" smtClean="0">
                <a:solidFill>
                  <a:srgbClr val="FF0000"/>
                </a:solidFill>
              </a:rPr>
              <a:t> </a:t>
            </a:r>
            <a:r>
              <a:rPr lang="en-US" dirty="0" err="1" smtClean="0">
                <a:solidFill>
                  <a:srgbClr val="FF0000"/>
                </a:solidFill>
              </a:rPr>
              <a:t>required,minlength</a:t>
            </a:r>
            <a:r>
              <a:rPr lang="en-US" dirty="0" smtClean="0">
                <a:solidFill>
                  <a:srgbClr val="FF0000"/>
                </a:solidFill>
              </a:rPr>
              <a:t>, </a:t>
            </a:r>
            <a:r>
              <a:rPr lang="en-US" dirty="0" err="1" smtClean="0">
                <a:solidFill>
                  <a:srgbClr val="FF0000"/>
                </a:solidFill>
              </a:rPr>
              <a:t>maxlength</a:t>
            </a:r>
            <a:r>
              <a:rPr lang="en-US" dirty="0" smtClean="0">
                <a:solidFill>
                  <a:srgbClr val="FF0000"/>
                </a:solidFill>
              </a:rPr>
              <a:t> etc.</a:t>
            </a:r>
            <a:endParaRPr lang="en-US" dirty="0">
              <a:solidFill>
                <a:srgbClr val="FF0000"/>
              </a:solidFill>
            </a:endParaRPr>
          </a:p>
        </p:txBody>
      </p:sp>
    </p:spTree>
    <p:extLst>
      <p:ext uri="{BB962C8B-B14F-4D97-AF65-F5344CB8AC3E}">
        <p14:creationId xmlns:p14="http://schemas.microsoft.com/office/powerpoint/2010/main" val="2043659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173039"/>
            <a:ext cx="10972800" cy="939799"/>
          </a:xfrm>
        </p:spPr>
        <p:txBody>
          <a:bodyPr>
            <a:normAutofit fontScale="90000"/>
          </a:bodyPr>
          <a:lstStyle/>
          <a:p>
            <a:pPr algn="ctr"/>
            <a:r>
              <a:rPr lang="en-US" dirty="0" smtClean="0">
                <a:latin typeface="+mj-lt"/>
              </a:rPr>
              <a:t>Reactive Forms</a:t>
            </a:r>
            <a:br>
              <a:rPr lang="en-US" dirty="0" smtClean="0">
                <a:latin typeface="+mj-lt"/>
              </a:rPr>
            </a:br>
            <a:r>
              <a:rPr lang="en-US" sz="2400" dirty="0">
                <a:latin typeface="+mj-lt"/>
              </a:rPr>
              <a:t>FormControl and </a:t>
            </a:r>
            <a:r>
              <a:rPr lang="en-US" sz="2400" dirty="0" err="1">
                <a:latin typeface="+mj-lt"/>
              </a:rPr>
              <a:t>FormGroup</a:t>
            </a:r>
            <a:endParaRPr lang="en-US" sz="2400" dirty="0">
              <a:latin typeface="+mj-lt"/>
            </a:endParaRPr>
          </a:p>
        </p:txBody>
      </p:sp>
      <p:sp>
        <p:nvSpPr>
          <p:cNvPr id="2" name="TextBox 1"/>
          <p:cNvSpPr txBox="1"/>
          <p:nvPr/>
        </p:nvSpPr>
        <p:spPr>
          <a:xfrm>
            <a:off x="3653654" y="1930008"/>
            <a:ext cx="4884692" cy="1191816"/>
          </a:xfrm>
          <a:prstGeom prst="roundRect">
            <a:avLst/>
          </a:prstGeom>
          <a:solidFill>
            <a:schemeClr val="bg1">
              <a:lumMod val="85000"/>
            </a:schemeClr>
          </a:solidFill>
          <a:ln w="25400">
            <a:solidFill>
              <a:srgbClr val="00B050"/>
            </a:solidFill>
            <a:prstDash val="sysDash"/>
          </a:ln>
        </p:spPr>
        <p:txBody>
          <a:bodyPr wrap="square" rtlCol="0">
            <a:spAutoFit/>
          </a:bodyPr>
          <a:lstStyle/>
          <a:p>
            <a:r>
              <a:rPr lang="en-US" sz="1600" dirty="0" err="1">
                <a:solidFill>
                  <a:srgbClr val="000000"/>
                </a:solidFill>
                <a:latin typeface="Consolas" panose="020B0609020204030204" pitchFamily="49" charset="0"/>
              </a:rPr>
              <a:t>myGroup</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FormGroup</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firstname</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FormControl(</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'password'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FormControl(</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endParaRPr lang="en-US" sz="1600" b="0" dirty="0">
              <a:solidFill>
                <a:srgbClr val="000000"/>
              </a:solidFill>
              <a:effectLst/>
              <a:latin typeface="Consolas" panose="020B0609020204030204" pitchFamily="49" charset="0"/>
            </a:endParaRPr>
          </a:p>
        </p:txBody>
      </p:sp>
      <p:sp>
        <p:nvSpPr>
          <p:cNvPr id="12" name="TextBox 11"/>
          <p:cNvSpPr txBox="1"/>
          <p:nvPr/>
        </p:nvSpPr>
        <p:spPr>
          <a:xfrm>
            <a:off x="609599" y="1112838"/>
            <a:ext cx="11264537" cy="646331"/>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a:t>
            </a:r>
            <a:r>
              <a:rPr lang="en-US" dirty="0" err="1"/>
              <a:t>FormGroup</a:t>
            </a:r>
            <a:r>
              <a:rPr lang="en-US" dirty="0"/>
              <a:t> is a group of FormControl instances, keeps track of the value and validation status for the said group, and also offers public APIs. Below is a basic example of </a:t>
            </a:r>
            <a:r>
              <a:rPr lang="en-US" dirty="0" err="1"/>
              <a:t>theFormGroup</a:t>
            </a:r>
            <a:r>
              <a:rPr lang="en-US" dirty="0"/>
              <a:t> </a:t>
            </a:r>
          </a:p>
        </p:txBody>
      </p:sp>
      <p:sp>
        <p:nvSpPr>
          <p:cNvPr id="5" name="TextBox 4"/>
          <p:cNvSpPr txBox="1"/>
          <p:nvPr/>
        </p:nvSpPr>
        <p:spPr>
          <a:xfrm>
            <a:off x="609599" y="3396343"/>
            <a:ext cx="6561910"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Form Control has a constructor which is having in the below form</a:t>
            </a:r>
          </a:p>
        </p:txBody>
      </p:sp>
      <p:sp>
        <p:nvSpPr>
          <p:cNvPr id="7" name="TextBox 6"/>
          <p:cNvSpPr txBox="1"/>
          <p:nvPr/>
        </p:nvSpPr>
        <p:spPr>
          <a:xfrm>
            <a:off x="1982490" y="3897378"/>
            <a:ext cx="9473636" cy="919401"/>
          </a:xfrm>
          <a:prstGeom prst="roundRect">
            <a:avLst/>
          </a:prstGeom>
          <a:solidFill>
            <a:schemeClr val="bg1">
              <a:lumMod val="85000"/>
            </a:schemeClr>
          </a:solidFill>
          <a:ln w="25400">
            <a:solidFill>
              <a:srgbClr val="00B050"/>
            </a:solidFill>
            <a:prstDash val="sysDash"/>
          </a:ln>
        </p:spPr>
        <p:txBody>
          <a:bodyPr wrap="square" rtlCol="0">
            <a:spAutoFit/>
          </a:bodyPr>
          <a:lstStyle/>
          <a:p>
            <a:r>
              <a:rPr lang="en-US" sz="1600" b="1" dirty="0">
                <a:solidFill>
                  <a:srgbClr val="0000FF"/>
                </a:solidFill>
                <a:latin typeface="Courier New" panose="02070309020205020404" pitchFamily="49" charset="0"/>
                <a:cs typeface="Courier New" panose="02070309020205020404" pitchFamily="49" charset="0"/>
              </a:rPr>
              <a:t>constructor</a:t>
            </a:r>
            <a:r>
              <a:rPr lang="en-US" sz="1600" b="1" dirty="0">
                <a:solidFill>
                  <a:srgbClr val="666600"/>
                </a:solidFill>
                <a:latin typeface="Courier New" panose="02070309020205020404" pitchFamily="49" charset="0"/>
                <a:cs typeface="Courier New" panose="02070309020205020404" pitchFamily="49" charset="0"/>
              </a:rPr>
              <a:t>(</a:t>
            </a:r>
            <a:r>
              <a:rPr lang="en-US" sz="1600" b="1" dirty="0">
                <a:solidFill>
                  <a:srgbClr val="000000"/>
                </a:solidFill>
                <a:latin typeface="Courier New" panose="02070309020205020404" pitchFamily="49" charset="0"/>
                <a:cs typeface="Courier New" panose="02070309020205020404" pitchFamily="49" charset="0"/>
              </a:rPr>
              <a:t>controls</a:t>
            </a:r>
            <a:r>
              <a:rPr lang="en-US" sz="1600" b="1" dirty="0">
                <a:solidFill>
                  <a:srgbClr val="666600"/>
                </a:solidFill>
                <a:latin typeface="Courier New" panose="02070309020205020404" pitchFamily="49" charset="0"/>
                <a:cs typeface="Courier New" panose="02070309020205020404" pitchFamily="49" charset="0"/>
              </a:rPr>
              <a:t>:</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a:solidFill>
                  <a:srgbClr val="666600"/>
                </a:solidFill>
                <a:latin typeface="Courier New" panose="02070309020205020404" pitchFamily="49" charset="0"/>
                <a:cs typeface="Courier New" panose="02070309020205020404" pitchFamily="49" charset="0"/>
              </a:rPr>
              <a:t>{</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a:solidFill>
                  <a:srgbClr val="666600"/>
                </a:solidFill>
                <a:latin typeface="Courier New" panose="02070309020205020404" pitchFamily="49" charset="0"/>
                <a:cs typeface="Courier New" panose="02070309020205020404" pitchFamily="49" charset="0"/>
              </a:rPr>
              <a:t>[</a:t>
            </a:r>
            <a:r>
              <a:rPr lang="en-US" sz="1600" b="1" dirty="0">
                <a:solidFill>
                  <a:srgbClr val="000000"/>
                </a:solidFill>
                <a:latin typeface="Courier New" panose="02070309020205020404" pitchFamily="49" charset="0"/>
                <a:cs typeface="Courier New" panose="02070309020205020404" pitchFamily="49" charset="0"/>
              </a:rPr>
              <a:t>key</a:t>
            </a:r>
            <a:r>
              <a:rPr lang="en-US" sz="1600" b="1" dirty="0">
                <a:solidFill>
                  <a:srgbClr val="666600"/>
                </a:solidFill>
                <a:latin typeface="Courier New" panose="02070309020205020404" pitchFamily="49" charset="0"/>
                <a:cs typeface="Courier New" panose="02070309020205020404" pitchFamily="49" charset="0"/>
              </a:rPr>
              <a:t>:</a:t>
            </a:r>
            <a:r>
              <a:rPr lang="en-US" sz="1600" b="1" dirty="0">
                <a:solidFill>
                  <a:srgbClr val="000000"/>
                </a:solidFill>
                <a:latin typeface="Courier New" panose="02070309020205020404" pitchFamily="49" charset="0"/>
                <a:cs typeface="Courier New" panose="02070309020205020404" pitchFamily="49" charset="0"/>
              </a:rPr>
              <a:t> string</a:t>
            </a:r>
            <a:r>
              <a:rPr lang="en-US" sz="1600" b="1" dirty="0">
                <a:solidFill>
                  <a:srgbClr val="666600"/>
                </a:solidFill>
                <a:latin typeface="Courier New" panose="02070309020205020404" pitchFamily="49" charset="0"/>
                <a:cs typeface="Courier New" panose="02070309020205020404" pitchFamily="49" charset="0"/>
              </a:rPr>
              <a:t>]:</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a:solidFill>
                  <a:srgbClr val="FF0000"/>
                </a:solidFill>
                <a:latin typeface="Courier New" panose="02070309020205020404" pitchFamily="49" charset="0"/>
                <a:cs typeface="Courier New" panose="02070309020205020404" pitchFamily="49" charset="0"/>
                <a:hlinkClick r:id="rId2"/>
              </a:rPr>
              <a:t>AbstractControl</a:t>
            </a:r>
            <a:r>
              <a:rPr lang="en-US" sz="1600" b="1" dirty="0">
                <a:solidFill>
                  <a:srgbClr val="666600"/>
                </a:solidFill>
                <a:latin typeface="Courier New" panose="02070309020205020404" pitchFamily="49" charset="0"/>
                <a:cs typeface="Courier New" panose="02070309020205020404" pitchFamily="49" charset="0"/>
              </a:rPr>
              <a:t>;</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a:solidFill>
                  <a:srgbClr val="666600"/>
                </a:solidFill>
                <a:latin typeface="Courier New" panose="02070309020205020404" pitchFamily="49" charset="0"/>
                <a:cs typeface="Courier New" panose="02070309020205020404" pitchFamily="49" charset="0"/>
              </a:rPr>
              <a:t>},</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err="1">
                <a:solidFill>
                  <a:srgbClr val="000000"/>
                </a:solidFill>
                <a:latin typeface="Courier New" panose="02070309020205020404" pitchFamily="49" charset="0"/>
                <a:cs typeface="Courier New" panose="02070309020205020404" pitchFamily="49" charset="0"/>
              </a:rPr>
              <a:t>validatorOrOpts</a:t>
            </a:r>
            <a:r>
              <a:rPr lang="en-US" sz="1600" b="1" dirty="0">
                <a:solidFill>
                  <a:srgbClr val="666600"/>
                </a:solidFill>
                <a:latin typeface="Courier New" panose="02070309020205020404" pitchFamily="49" charset="0"/>
                <a:cs typeface="Courier New" panose="02070309020205020404" pitchFamily="49" charset="0"/>
              </a:rPr>
              <a:t>?:</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err="1">
                <a:solidFill>
                  <a:srgbClr val="FF0000"/>
                </a:solidFill>
                <a:latin typeface="Courier New" panose="02070309020205020404" pitchFamily="49" charset="0"/>
                <a:cs typeface="Courier New" panose="02070309020205020404" pitchFamily="49" charset="0"/>
                <a:hlinkClick r:id="rId3"/>
              </a:rPr>
              <a:t>ValidatorFn</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a:solidFill>
                  <a:srgbClr val="666600"/>
                </a:solidFill>
                <a:latin typeface="Courier New" panose="02070309020205020404" pitchFamily="49" charset="0"/>
                <a:cs typeface="Courier New" panose="02070309020205020404" pitchFamily="49" charset="0"/>
              </a:rPr>
              <a:t>|</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err="1">
                <a:solidFill>
                  <a:srgbClr val="FF0000"/>
                </a:solidFill>
                <a:latin typeface="Courier New" panose="02070309020205020404" pitchFamily="49" charset="0"/>
                <a:cs typeface="Courier New" panose="02070309020205020404" pitchFamily="49" charset="0"/>
                <a:hlinkClick r:id="rId4"/>
              </a:rPr>
              <a:t>AbstractControlOptions</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a:solidFill>
                  <a:srgbClr val="666600"/>
                </a:solidFill>
                <a:latin typeface="Courier New" panose="02070309020205020404" pitchFamily="49" charset="0"/>
                <a:cs typeface="Courier New" panose="02070309020205020404" pitchFamily="49" charset="0"/>
              </a:rPr>
              <a:t>|</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err="1">
                <a:solidFill>
                  <a:srgbClr val="FF0000"/>
                </a:solidFill>
                <a:latin typeface="Courier New" panose="02070309020205020404" pitchFamily="49" charset="0"/>
                <a:cs typeface="Courier New" panose="02070309020205020404" pitchFamily="49" charset="0"/>
                <a:hlinkClick r:id="rId3"/>
              </a:rPr>
              <a:t>ValidatorFn</a:t>
            </a:r>
            <a:r>
              <a:rPr lang="en-US" sz="1600" b="1" dirty="0">
                <a:solidFill>
                  <a:srgbClr val="666600"/>
                </a:solidFill>
                <a:latin typeface="Courier New" panose="02070309020205020404" pitchFamily="49" charset="0"/>
                <a:cs typeface="Courier New" panose="02070309020205020404" pitchFamily="49" charset="0"/>
              </a:rPr>
              <a:t>[],</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smtClean="0">
                <a:solidFill>
                  <a:srgbClr val="000000"/>
                </a:solidFill>
                <a:latin typeface="Courier New" panose="02070309020205020404" pitchFamily="49" charset="0"/>
                <a:cs typeface="Courier New" panose="02070309020205020404" pitchFamily="49" charset="0"/>
              </a:rPr>
              <a:t>   </a:t>
            </a:r>
            <a:r>
              <a:rPr lang="en-US" sz="1600" b="1" dirty="0" err="1" smtClean="0">
                <a:solidFill>
                  <a:srgbClr val="000000"/>
                </a:solidFill>
                <a:latin typeface="Courier New" panose="02070309020205020404" pitchFamily="49" charset="0"/>
                <a:cs typeface="Courier New" panose="02070309020205020404" pitchFamily="49" charset="0"/>
              </a:rPr>
              <a:t>asyncValidator</a:t>
            </a:r>
            <a:r>
              <a:rPr lang="en-US" sz="1600" b="1" dirty="0">
                <a:solidFill>
                  <a:srgbClr val="666600"/>
                </a:solidFill>
                <a:latin typeface="Courier New" panose="02070309020205020404" pitchFamily="49" charset="0"/>
                <a:cs typeface="Courier New" panose="02070309020205020404" pitchFamily="49" charset="0"/>
              </a:rPr>
              <a:t>?:</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err="1">
                <a:solidFill>
                  <a:srgbClr val="FF0000"/>
                </a:solidFill>
                <a:latin typeface="Courier New" panose="02070309020205020404" pitchFamily="49" charset="0"/>
                <a:cs typeface="Courier New" panose="02070309020205020404" pitchFamily="49" charset="0"/>
                <a:hlinkClick r:id="rId5"/>
              </a:rPr>
              <a:t>AsyncValidatorFn</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a:solidFill>
                  <a:srgbClr val="666600"/>
                </a:solidFill>
                <a:latin typeface="Courier New" panose="02070309020205020404" pitchFamily="49" charset="0"/>
                <a:cs typeface="Courier New" panose="02070309020205020404" pitchFamily="49" charset="0"/>
              </a:rPr>
              <a:t>|</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err="1">
                <a:solidFill>
                  <a:srgbClr val="FF0000"/>
                </a:solidFill>
                <a:latin typeface="Courier New" panose="02070309020205020404" pitchFamily="49" charset="0"/>
                <a:cs typeface="Courier New" panose="02070309020205020404" pitchFamily="49" charset="0"/>
                <a:hlinkClick r:id="rId5"/>
              </a:rPr>
              <a:t>AsyncValidatorFn</a:t>
            </a:r>
            <a:r>
              <a:rPr lang="en-US" sz="1600" b="1" dirty="0">
                <a:solidFill>
                  <a:srgbClr val="666600"/>
                </a:solidFill>
                <a:latin typeface="Courier New" panose="02070309020205020404" pitchFamily="49" charset="0"/>
                <a:cs typeface="Courier New" panose="02070309020205020404" pitchFamily="49" charset="0"/>
              </a:rPr>
              <a:t>[])</a:t>
            </a:r>
            <a:endParaRPr lang="en-US" sz="1600" b="1" dirty="0">
              <a:solidFill>
                <a:srgbClr val="000000"/>
              </a:solidFill>
              <a:effectLst/>
              <a:latin typeface="Courier New" panose="02070309020205020404" pitchFamily="49" charset="0"/>
              <a:cs typeface="Courier New" panose="02070309020205020404" pitchFamily="49" charset="0"/>
            </a:endParaRPr>
          </a:p>
        </p:txBody>
      </p:sp>
      <p:cxnSp>
        <p:nvCxnSpPr>
          <p:cNvPr id="14" name="Straight Arrow Connector 13"/>
          <p:cNvCxnSpPr/>
          <p:nvPr/>
        </p:nvCxnSpPr>
        <p:spPr>
          <a:xfrm>
            <a:off x="4144943" y="4144551"/>
            <a:ext cx="0" cy="10111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TextBox 14"/>
          <p:cNvSpPr txBox="1"/>
          <p:nvPr/>
        </p:nvSpPr>
        <p:spPr>
          <a:xfrm>
            <a:off x="3491799" y="5176888"/>
            <a:ext cx="2974315" cy="369332"/>
          </a:xfrm>
          <a:prstGeom prst="rect">
            <a:avLst/>
          </a:prstGeom>
          <a:noFill/>
          <a:ln w="25400">
            <a:solidFill>
              <a:srgbClr val="00B050"/>
            </a:solidFill>
            <a:prstDash val="sysDot"/>
          </a:ln>
        </p:spPr>
        <p:txBody>
          <a:bodyPr wrap="square" rtlCol="0">
            <a:spAutoFit/>
          </a:bodyPr>
          <a:lstStyle/>
          <a:p>
            <a:r>
              <a:rPr lang="en-US" dirty="0">
                <a:solidFill>
                  <a:srgbClr val="FF0000"/>
                </a:solidFill>
              </a:rPr>
              <a:t>A collection of child </a:t>
            </a:r>
            <a:r>
              <a:rPr lang="en-US" dirty="0" smtClean="0">
                <a:solidFill>
                  <a:srgbClr val="FF0000"/>
                </a:solidFill>
              </a:rPr>
              <a:t>controls</a:t>
            </a:r>
            <a:endParaRPr lang="en-US" dirty="0">
              <a:solidFill>
                <a:srgbClr val="FF0000"/>
              </a:solidFill>
            </a:endParaRPr>
          </a:p>
        </p:txBody>
      </p:sp>
      <p:sp>
        <p:nvSpPr>
          <p:cNvPr id="17" name="TextBox 16"/>
          <p:cNvSpPr txBox="1"/>
          <p:nvPr/>
        </p:nvSpPr>
        <p:spPr>
          <a:xfrm>
            <a:off x="447744" y="5679659"/>
            <a:ext cx="2003649" cy="369332"/>
          </a:xfrm>
          <a:prstGeom prst="rect">
            <a:avLst/>
          </a:prstGeom>
          <a:noFill/>
          <a:ln w="25400">
            <a:solidFill>
              <a:srgbClr val="00B050"/>
            </a:solidFill>
            <a:prstDash val="sysDot"/>
          </a:ln>
        </p:spPr>
        <p:txBody>
          <a:bodyPr wrap="square" rtlCol="0">
            <a:spAutoFit/>
          </a:bodyPr>
          <a:lstStyle/>
          <a:p>
            <a:r>
              <a:rPr lang="en-US" dirty="0" smtClean="0">
                <a:solidFill>
                  <a:srgbClr val="FF0000"/>
                </a:solidFill>
              </a:rPr>
              <a:t>Validation on form</a:t>
            </a:r>
            <a:endParaRPr lang="en-US" dirty="0">
              <a:solidFill>
                <a:srgbClr val="FF0000"/>
              </a:solidFill>
            </a:endParaRPr>
          </a:p>
        </p:txBody>
      </p:sp>
      <p:cxnSp>
        <p:nvCxnSpPr>
          <p:cNvPr id="18" name="Elbow Connector 17"/>
          <p:cNvCxnSpPr/>
          <p:nvPr/>
        </p:nvCxnSpPr>
        <p:spPr>
          <a:xfrm rot="10800000" flipV="1">
            <a:off x="1252422" y="4357079"/>
            <a:ext cx="855685" cy="1334384"/>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26" name="Elbow Connector 25"/>
          <p:cNvCxnSpPr/>
          <p:nvPr/>
        </p:nvCxnSpPr>
        <p:spPr>
          <a:xfrm>
            <a:off x="2257590" y="5024271"/>
            <a:ext cx="1887353" cy="1093888"/>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Connector 38"/>
          <p:cNvCxnSpPr/>
          <p:nvPr/>
        </p:nvCxnSpPr>
        <p:spPr>
          <a:xfrm>
            <a:off x="2257590" y="4650113"/>
            <a:ext cx="0" cy="409311"/>
          </a:xfrm>
          <a:prstGeom prst="line">
            <a:avLst/>
          </a:prstGeom>
        </p:spPr>
        <p:style>
          <a:lnRef idx="3">
            <a:schemeClr val="dk1"/>
          </a:lnRef>
          <a:fillRef idx="0">
            <a:schemeClr val="dk1"/>
          </a:fillRef>
          <a:effectRef idx="2">
            <a:schemeClr val="dk1"/>
          </a:effectRef>
          <a:fontRef idx="minor">
            <a:schemeClr val="tx1"/>
          </a:fontRef>
        </p:style>
      </p:cxnSp>
      <p:sp>
        <p:nvSpPr>
          <p:cNvPr id="40" name="TextBox 39"/>
          <p:cNvSpPr txBox="1"/>
          <p:nvPr/>
        </p:nvSpPr>
        <p:spPr>
          <a:xfrm>
            <a:off x="4144944" y="5933493"/>
            <a:ext cx="2634680" cy="369332"/>
          </a:xfrm>
          <a:prstGeom prst="rect">
            <a:avLst/>
          </a:prstGeom>
          <a:noFill/>
          <a:ln w="25400">
            <a:solidFill>
              <a:srgbClr val="00B050"/>
            </a:solidFill>
            <a:prstDash val="sysDot"/>
          </a:ln>
        </p:spPr>
        <p:txBody>
          <a:bodyPr wrap="square" rtlCol="0">
            <a:spAutoFit/>
          </a:bodyPr>
          <a:lstStyle/>
          <a:p>
            <a:r>
              <a:rPr lang="en-US" dirty="0" smtClean="0">
                <a:solidFill>
                  <a:srgbClr val="FF0000"/>
                </a:solidFill>
              </a:rPr>
              <a:t>Asynchronous Validation</a:t>
            </a:r>
            <a:endParaRPr lang="en-US" dirty="0">
              <a:solidFill>
                <a:srgbClr val="FF0000"/>
              </a:solidFill>
            </a:endParaRPr>
          </a:p>
        </p:txBody>
      </p:sp>
    </p:spTree>
    <p:extLst>
      <p:ext uri="{BB962C8B-B14F-4D97-AF65-F5344CB8AC3E}">
        <p14:creationId xmlns:p14="http://schemas.microsoft.com/office/powerpoint/2010/main" val="1943202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173039"/>
            <a:ext cx="10972800" cy="939799"/>
          </a:xfrm>
        </p:spPr>
        <p:txBody>
          <a:bodyPr>
            <a:normAutofit fontScale="90000"/>
          </a:bodyPr>
          <a:lstStyle/>
          <a:p>
            <a:pPr algn="ctr"/>
            <a:r>
              <a:rPr lang="en-US" dirty="0" smtClean="0">
                <a:latin typeface="+mj-lt"/>
              </a:rPr>
              <a:t>Reactive Forms</a:t>
            </a:r>
            <a:br>
              <a:rPr lang="en-US" dirty="0" smtClean="0">
                <a:latin typeface="+mj-lt"/>
              </a:rPr>
            </a:br>
            <a:r>
              <a:rPr lang="en-US" sz="2400" dirty="0" smtClean="0">
                <a:latin typeface="+mj-lt"/>
              </a:rPr>
              <a:t>Validations</a:t>
            </a:r>
            <a:endParaRPr lang="en-US" sz="2400" dirty="0">
              <a:latin typeface="+mj-lt"/>
            </a:endParaRPr>
          </a:p>
        </p:txBody>
      </p:sp>
      <p:sp>
        <p:nvSpPr>
          <p:cNvPr id="2" name="TextBox 1"/>
          <p:cNvSpPr txBox="1"/>
          <p:nvPr/>
        </p:nvSpPr>
        <p:spPr>
          <a:xfrm>
            <a:off x="1222464" y="2340982"/>
            <a:ext cx="10038806" cy="2009061"/>
          </a:xfrm>
          <a:prstGeom prst="roundRect">
            <a:avLst/>
          </a:prstGeom>
          <a:solidFill>
            <a:schemeClr val="bg1">
              <a:lumMod val="85000"/>
            </a:schemeClr>
          </a:solidFill>
          <a:ln w="25400">
            <a:solidFill>
              <a:srgbClr val="00B050"/>
            </a:solidFill>
            <a:prstDash val="sysDash"/>
          </a:ln>
        </p:spPr>
        <p:txBody>
          <a:bodyPr wrap="square" rtlCol="0">
            <a:spAutoFit/>
          </a:bodyPr>
          <a:lstStyle/>
          <a:p>
            <a:r>
              <a:rPr lang="en-US" sz="1600" b="1" dirty="0">
                <a:solidFill>
                  <a:srgbClr val="0000FF"/>
                </a:solidFill>
                <a:latin typeface="Courier New" panose="02070309020205020404" pitchFamily="49" charset="0"/>
                <a:cs typeface="Courier New" panose="02070309020205020404" pitchFamily="49" charset="0"/>
              </a:rPr>
              <a:t>import</a:t>
            </a:r>
            <a:r>
              <a:rPr lang="en-US" sz="1600" b="1" dirty="0">
                <a:solidFill>
                  <a:srgbClr val="000000"/>
                </a:solidFill>
                <a:latin typeface="Courier New" panose="02070309020205020404" pitchFamily="49" charset="0"/>
                <a:cs typeface="Courier New" panose="02070309020205020404" pitchFamily="49" charset="0"/>
              </a:rPr>
              <a:t> { </a:t>
            </a:r>
            <a:r>
              <a:rPr lang="en-US" sz="1600" b="1" dirty="0" err="1">
                <a:solidFill>
                  <a:srgbClr val="000000"/>
                </a:solidFill>
                <a:latin typeface="Courier New" panose="02070309020205020404" pitchFamily="49" charset="0"/>
                <a:cs typeface="Courier New" panose="02070309020205020404" pitchFamily="49" charset="0"/>
              </a:rPr>
              <a:t>ReactiveFormsModule</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err="1">
                <a:solidFill>
                  <a:srgbClr val="000000"/>
                </a:solidFill>
                <a:latin typeface="Courier New" panose="02070309020205020404" pitchFamily="49" charset="0"/>
                <a:cs typeface="Courier New" panose="02070309020205020404" pitchFamily="49" charset="0"/>
              </a:rPr>
              <a:t>FormsModule</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err="1">
                <a:solidFill>
                  <a:srgbClr val="000000"/>
                </a:solidFill>
                <a:latin typeface="Courier New" panose="02070309020205020404" pitchFamily="49" charset="0"/>
                <a:cs typeface="Courier New" panose="02070309020205020404" pitchFamily="49" charset="0"/>
              </a:rPr>
              <a:t>FormGroup</a:t>
            </a:r>
            <a:r>
              <a:rPr lang="en-US" sz="1600" b="1" dirty="0">
                <a:solidFill>
                  <a:srgbClr val="000000"/>
                </a:solidFill>
                <a:latin typeface="Courier New" panose="02070309020205020404" pitchFamily="49" charset="0"/>
                <a:cs typeface="Courier New" panose="02070309020205020404" pitchFamily="49" charset="0"/>
              </a:rPr>
              <a:t>, FormControl, Validators} </a:t>
            </a:r>
            <a:r>
              <a:rPr lang="en-US" sz="1600" b="1" dirty="0" smtClean="0">
                <a:solidFill>
                  <a:srgbClr val="000000"/>
                </a:solidFill>
                <a:latin typeface="Courier New" panose="02070309020205020404" pitchFamily="49" charset="0"/>
                <a:cs typeface="Courier New" panose="02070309020205020404" pitchFamily="49" charset="0"/>
              </a:rPr>
              <a:t>                                          </a:t>
            </a:r>
          </a:p>
          <a:p>
            <a:r>
              <a:rPr lang="en-US" sz="1600" b="1" dirty="0">
                <a:solidFill>
                  <a:srgbClr val="000000"/>
                </a:solidFill>
                <a:latin typeface="Courier New" panose="02070309020205020404" pitchFamily="49" charset="0"/>
                <a:cs typeface="Courier New" panose="02070309020205020404" pitchFamily="49" charset="0"/>
              </a:rPr>
              <a:t> </a:t>
            </a:r>
            <a:r>
              <a:rPr lang="en-US" sz="1600" b="1" dirty="0" smtClean="0">
                <a:solidFill>
                  <a:srgbClr val="000000"/>
                </a:solidFill>
                <a:latin typeface="Courier New" panose="02070309020205020404" pitchFamily="49" charset="0"/>
                <a:cs typeface="Courier New" panose="02070309020205020404" pitchFamily="49" charset="0"/>
              </a:rPr>
              <a:t>                                                       </a:t>
            </a:r>
            <a:r>
              <a:rPr lang="en-US" sz="1600" b="1" dirty="0" smtClean="0">
                <a:solidFill>
                  <a:srgbClr val="0000FF"/>
                </a:solidFill>
                <a:latin typeface="Courier New" panose="02070309020205020404" pitchFamily="49" charset="0"/>
                <a:cs typeface="Courier New" panose="02070309020205020404" pitchFamily="49" charset="0"/>
              </a:rPr>
              <a:t>from</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a:solidFill>
                  <a:srgbClr val="A31515"/>
                </a:solidFill>
                <a:latin typeface="Courier New" panose="02070309020205020404" pitchFamily="49" charset="0"/>
                <a:cs typeface="Courier New" panose="02070309020205020404" pitchFamily="49" charset="0"/>
              </a:rPr>
              <a:t>'@angular/forms'</a:t>
            </a:r>
            <a:r>
              <a:rPr lang="en-US" sz="1600" b="1" dirty="0">
                <a:solidFill>
                  <a:srgbClr val="000000"/>
                </a:solidFill>
                <a:latin typeface="Courier New" panose="02070309020205020404" pitchFamily="49" charset="0"/>
                <a:cs typeface="Courier New" panose="02070309020205020404" pitchFamily="49" charset="0"/>
              </a:rPr>
              <a:t>;</a:t>
            </a:r>
          </a:p>
          <a:p>
            <a:endParaRPr lang="en-US" sz="1600" b="1" dirty="0" smtClean="0">
              <a:solidFill>
                <a:srgbClr val="000000"/>
              </a:solidFill>
              <a:latin typeface="Courier New" panose="02070309020205020404" pitchFamily="49" charset="0"/>
              <a:cs typeface="Courier New" panose="02070309020205020404" pitchFamily="49" charset="0"/>
            </a:endParaRPr>
          </a:p>
          <a:p>
            <a:r>
              <a:rPr lang="en-US" sz="1600" b="1" dirty="0" err="1" smtClean="0">
                <a:solidFill>
                  <a:srgbClr val="000000"/>
                </a:solidFill>
                <a:latin typeface="Courier New" panose="02070309020205020404" pitchFamily="49" charset="0"/>
                <a:cs typeface="Courier New" panose="02070309020205020404" pitchFamily="49" charset="0"/>
              </a:rPr>
              <a:t>myGroup</a:t>
            </a:r>
            <a:r>
              <a:rPr lang="en-US" sz="1600" b="1" dirty="0">
                <a:solidFill>
                  <a:srgbClr val="000000"/>
                </a:solidFill>
                <a:latin typeface="Courier New" panose="02070309020205020404" pitchFamily="49" charset="0"/>
                <a:cs typeface="Courier New" panose="02070309020205020404" pitchFamily="49" charset="0"/>
              </a:rPr>
              <a:t> = </a:t>
            </a:r>
            <a:r>
              <a:rPr lang="en-US" sz="1600" b="1" dirty="0">
                <a:solidFill>
                  <a:srgbClr val="0000FF"/>
                </a:solidFill>
                <a:latin typeface="Courier New" panose="02070309020205020404" pitchFamily="49" charset="0"/>
                <a:cs typeface="Courier New" panose="02070309020205020404" pitchFamily="49" charset="0"/>
              </a:rPr>
              <a:t>new</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err="1">
                <a:solidFill>
                  <a:srgbClr val="000000"/>
                </a:solidFill>
                <a:latin typeface="Courier New" panose="02070309020205020404" pitchFamily="49" charset="0"/>
                <a:cs typeface="Courier New" panose="02070309020205020404" pitchFamily="49" charset="0"/>
              </a:rPr>
              <a:t>FormGroup</a:t>
            </a:r>
            <a:r>
              <a:rPr lang="en-US" sz="1600" b="1" dirty="0">
                <a:solidFill>
                  <a:srgbClr val="000000"/>
                </a:solidFill>
                <a:latin typeface="Courier New" panose="02070309020205020404" pitchFamily="49" charset="0"/>
                <a:cs typeface="Courier New" panose="02070309020205020404" pitchFamily="49" charset="0"/>
              </a:rPr>
              <a:t>({</a:t>
            </a:r>
          </a:p>
          <a:p>
            <a:r>
              <a:rPr lang="en-US" sz="1600" b="1" dirty="0" smtClean="0">
                <a:solidFill>
                  <a:srgbClr val="000000"/>
                </a:solidFill>
                <a:latin typeface="Courier New" panose="02070309020205020404" pitchFamily="49" charset="0"/>
                <a:cs typeface="Courier New" panose="02070309020205020404" pitchFamily="49" charset="0"/>
              </a:rPr>
              <a:t>    </a:t>
            </a:r>
            <a:r>
              <a:rPr lang="en-US" sz="1600" b="1" dirty="0">
                <a:solidFill>
                  <a:srgbClr val="A31515"/>
                </a:solidFill>
                <a:latin typeface="Courier New" panose="02070309020205020404" pitchFamily="49" charset="0"/>
                <a:cs typeface="Courier New" panose="02070309020205020404" pitchFamily="49" charset="0"/>
              </a:rPr>
              <a:t>'</a:t>
            </a:r>
            <a:r>
              <a:rPr lang="en-US" sz="1600" b="1" dirty="0" err="1">
                <a:solidFill>
                  <a:srgbClr val="A31515"/>
                </a:solidFill>
                <a:latin typeface="Courier New" panose="02070309020205020404" pitchFamily="49" charset="0"/>
                <a:cs typeface="Courier New" panose="02070309020205020404" pitchFamily="49" charset="0"/>
              </a:rPr>
              <a:t>firstname</a:t>
            </a:r>
            <a:r>
              <a:rPr lang="en-US" sz="1600" b="1" dirty="0">
                <a:solidFill>
                  <a:srgbClr val="A31515"/>
                </a:solidFill>
                <a:latin typeface="Courier New" panose="02070309020205020404" pitchFamily="49" charset="0"/>
                <a:cs typeface="Courier New" panose="02070309020205020404" pitchFamily="49" charset="0"/>
              </a:rPr>
              <a:t>'</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new</a:t>
            </a:r>
            <a:r>
              <a:rPr lang="en-US" sz="1600" b="1" dirty="0">
                <a:solidFill>
                  <a:srgbClr val="000000"/>
                </a:solidFill>
                <a:latin typeface="Courier New" panose="02070309020205020404" pitchFamily="49" charset="0"/>
                <a:cs typeface="Courier New" panose="02070309020205020404" pitchFamily="49" charset="0"/>
              </a:rPr>
              <a:t> FormControl(</a:t>
            </a:r>
            <a:r>
              <a:rPr lang="en-US" sz="1600" b="1" dirty="0">
                <a:solidFill>
                  <a:srgbClr val="A31515"/>
                </a:solidFill>
                <a:latin typeface="Courier New" panose="02070309020205020404" pitchFamily="49" charset="0"/>
                <a:cs typeface="Courier New" panose="02070309020205020404" pitchFamily="49" charset="0"/>
              </a:rPr>
              <a:t>''</a:t>
            </a:r>
            <a:r>
              <a:rPr lang="en-US" sz="1600" b="1" dirty="0">
                <a:solidFill>
                  <a:srgbClr val="000000"/>
                </a:solidFill>
                <a:latin typeface="Courier New" panose="02070309020205020404" pitchFamily="49" charset="0"/>
                <a:cs typeface="Courier New" panose="02070309020205020404" pitchFamily="49" charset="0"/>
              </a:rPr>
              <a:t>,</a:t>
            </a:r>
            <a:r>
              <a:rPr lang="en-US" sz="1600" b="1" dirty="0" err="1">
                <a:solidFill>
                  <a:srgbClr val="000000"/>
                </a:solidFill>
                <a:latin typeface="Courier New" panose="02070309020205020404" pitchFamily="49" charset="0"/>
                <a:cs typeface="Courier New" panose="02070309020205020404" pitchFamily="49" charset="0"/>
              </a:rPr>
              <a:t>Validators.required</a:t>
            </a:r>
            <a:r>
              <a:rPr lang="en-US" sz="1600" b="1" dirty="0">
                <a:solidFill>
                  <a:srgbClr val="000000"/>
                </a:solidFill>
                <a:latin typeface="Courier New" panose="02070309020205020404" pitchFamily="49" charset="0"/>
                <a:cs typeface="Courier New" panose="02070309020205020404" pitchFamily="49" charset="0"/>
              </a:rPr>
              <a:t>),</a:t>
            </a:r>
          </a:p>
          <a:p>
            <a:r>
              <a:rPr lang="en-US" sz="1600" b="1" dirty="0">
                <a:solidFill>
                  <a:srgbClr val="000000"/>
                </a:solidFill>
                <a:latin typeface="Courier New" panose="02070309020205020404" pitchFamily="49" charset="0"/>
                <a:cs typeface="Courier New" panose="02070309020205020404" pitchFamily="49" charset="0"/>
              </a:rPr>
              <a:t>    </a:t>
            </a:r>
            <a:r>
              <a:rPr lang="en-US" sz="1600" b="1" dirty="0">
                <a:solidFill>
                  <a:srgbClr val="A31515"/>
                </a:solidFill>
                <a:latin typeface="Courier New" panose="02070309020205020404" pitchFamily="49" charset="0"/>
                <a:cs typeface="Courier New" panose="02070309020205020404" pitchFamily="49" charset="0"/>
              </a:rPr>
              <a:t>'password'</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new</a:t>
            </a:r>
            <a:r>
              <a:rPr lang="en-US" sz="1600" b="1" dirty="0">
                <a:solidFill>
                  <a:srgbClr val="000000"/>
                </a:solidFill>
                <a:latin typeface="Courier New" panose="02070309020205020404" pitchFamily="49" charset="0"/>
                <a:cs typeface="Courier New" panose="02070309020205020404" pitchFamily="49" charset="0"/>
              </a:rPr>
              <a:t> FormControl(</a:t>
            </a:r>
            <a:r>
              <a:rPr lang="en-US" sz="1600" b="1" dirty="0">
                <a:solidFill>
                  <a:srgbClr val="A31515"/>
                </a:solidFill>
                <a:latin typeface="Courier New" panose="02070309020205020404" pitchFamily="49" charset="0"/>
                <a:cs typeface="Courier New" panose="02070309020205020404" pitchFamily="49" charset="0"/>
              </a:rPr>
              <a:t>''</a:t>
            </a:r>
            <a:r>
              <a:rPr lang="en-US" sz="1600" b="1" dirty="0">
                <a:solidFill>
                  <a:srgbClr val="000000"/>
                </a:solidFill>
                <a:latin typeface="Courier New" panose="02070309020205020404" pitchFamily="49" charset="0"/>
                <a:cs typeface="Courier New" panose="02070309020205020404" pitchFamily="49" charset="0"/>
              </a:rPr>
              <a:t>,</a:t>
            </a:r>
            <a:r>
              <a:rPr lang="en-US" sz="1600" b="1" dirty="0" err="1">
                <a:solidFill>
                  <a:srgbClr val="000000"/>
                </a:solidFill>
                <a:latin typeface="Courier New" panose="02070309020205020404" pitchFamily="49" charset="0"/>
                <a:cs typeface="Courier New" panose="02070309020205020404" pitchFamily="49" charset="0"/>
              </a:rPr>
              <a:t>Validators.required</a:t>
            </a:r>
            <a:r>
              <a:rPr lang="en-US" sz="1600" b="1" dirty="0">
                <a:solidFill>
                  <a:srgbClr val="000000"/>
                </a:solidFill>
                <a:latin typeface="Courier New" panose="02070309020205020404" pitchFamily="49" charset="0"/>
                <a:cs typeface="Courier New" panose="02070309020205020404" pitchFamily="49" charset="0"/>
              </a:rPr>
              <a:t>)</a:t>
            </a:r>
          </a:p>
          <a:p>
            <a:r>
              <a:rPr lang="en-US" sz="1600" b="1" dirty="0" smtClean="0">
                <a:solidFill>
                  <a:srgbClr val="000000"/>
                </a:solidFill>
                <a:latin typeface="Courier New" panose="02070309020205020404" pitchFamily="49" charset="0"/>
                <a:cs typeface="Courier New" panose="02070309020205020404" pitchFamily="49" charset="0"/>
              </a:rPr>
              <a:t>});</a:t>
            </a:r>
            <a:endParaRPr lang="en-US" sz="1600" b="1" dirty="0">
              <a:solidFill>
                <a:srgbClr val="000000"/>
              </a:solidFill>
              <a:effectLst/>
              <a:latin typeface="Courier New" panose="02070309020205020404" pitchFamily="49" charset="0"/>
              <a:cs typeface="Courier New" panose="02070309020205020404" pitchFamily="49" charset="0"/>
            </a:endParaRPr>
          </a:p>
        </p:txBody>
      </p:sp>
      <p:sp>
        <p:nvSpPr>
          <p:cNvPr id="12" name="TextBox 11"/>
          <p:cNvSpPr txBox="1"/>
          <p:nvPr/>
        </p:nvSpPr>
        <p:spPr>
          <a:xfrm>
            <a:off x="609598" y="1230404"/>
            <a:ext cx="11264537" cy="646331"/>
          </a:xfrm>
          <a:prstGeom prst="rect">
            <a:avLst/>
          </a:prstGeom>
          <a:noFill/>
        </p:spPr>
        <p:txBody>
          <a:bodyPr wrap="square" rtlCol="0">
            <a:spAutoFit/>
          </a:bodyPr>
          <a:lstStyle/>
          <a:p>
            <a:pPr marL="285750" indent="-285750" algn="just">
              <a:buFont typeface="Arial" panose="020B0604020202020204" pitchFamily="34" charset="0"/>
              <a:buChar char="•"/>
            </a:pPr>
            <a:r>
              <a:rPr lang="en-US" dirty="0"/>
              <a:t>To add validation to a reactive form, we need to import the Validators class from @angular/forms and pass the validation(s</a:t>
            </a:r>
            <a:r>
              <a:rPr lang="en-US" dirty="0" smtClean="0"/>
              <a:t>) in </a:t>
            </a:r>
            <a:r>
              <a:rPr lang="en-US" dirty="0"/>
              <a:t>as a second argument to our FormControl instances. </a:t>
            </a:r>
          </a:p>
        </p:txBody>
      </p:sp>
    </p:spTree>
    <p:extLst>
      <p:ext uri="{BB962C8B-B14F-4D97-AF65-F5344CB8AC3E}">
        <p14:creationId xmlns:p14="http://schemas.microsoft.com/office/powerpoint/2010/main" val="2508222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173039"/>
            <a:ext cx="10972800" cy="939799"/>
          </a:xfrm>
        </p:spPr>
        <p:txBody>
          <a:bodyPr>
            <a:normAutofit fontScale="90000"/>
          </a:bodyPr>
          <a:lstStyle/>
          <a:p>
            <a:pPr algn="ctr"/>
            <a:r>
              <a:rPr lang="en-US" dirty="0" smtClean="0">
                <a:latin typeface="+mj-lt"/>
              </a:rPr>
              <a:t>Reactive Forms</a:t>
            </a:r>
            <a:br>
              <a:rPr lang="en-US" dirty="0" smtClean="0">
                <a:latin typeface="+mj-lt"/>
              </a:rPr>
            </a:br>
            <a:r>
              <a:rPr lang="en-US" sz="2400" dirty="0" smtClean="0">
                <a:latin typeface="+mj-lt"/>
              </a:rPr>
              <a:t>Custom Validations</a:t>
            </a:r>
            <a:endParaRPr lang="en-US" sz="2400" dirty="0">
              <a:latin typeface="+mj-lt"/>
            </a:endParaRPr>
          </a:p>
        </p:txBody>
      </p:sp>
      <p:sp>
        <p:nvSpPr>
          <p:cNvPr id="2" name="TextBox 1"/>
          <p:cNvSpPr txBox="1"/>
          <p:nvPr/>
        </p:nvSpPr>
        <p:spPr>
          <a:xfrm>
            <a:off x="1850021" y="4048345"/>
            <a:ext cx="8182254" cy="2145268"/>
          </a:xfrm>
          <a:prstGeom prst="roundRect">
            <a:avLst/>
          </a:prstGeom>
          <a:solidFill>
            <a:schemeClr val="bg1">
              <a:lumMod val="85000"/>
            </a:schemeClr>
          </a:solidFill>
          <a:ln w="25400">
            <a:solidFill>
              <a:srgbClr val="00B050"/>
            </a:solidFill>
            <a:prstDash val="sysDash"/>
          </a:ln>
        </p:spPr>
        <p:txBody>
          <a:bodyPr wrap="square" rtlCol="0">
            <a:spAutoFit/>
          </a:bodyPr>
          <a:lstStyle/>
          <a:p>
            <a:r>
              <a:rPr lang="en-US" sz="1500" b="1" dirty="0">
                <a:solidFill>
                  <a:srgbClr val="0000FF"/>
                </a:solidFill>
                <a:latin typeface="Courier New" panose="02070309020205020404" pitchFamily="49" charset="0"/>
                <a:cs typeface="Courier New" panose="02070309020205020404" pitchFamily="49" charset="0"/>
              </a:rPr>
              <a:t>import</a:t>
            </a:r>
            <a:r>
              <a:rPr lang="en-US" sz="1500" b="1" dirty="0">
                <a:solidFill>
                  <a:srgbClr val="000000"/>
                </a:solidFill>
                <a:latin typeface="Courier New" panose="02070309020205020404" pitchFamily="49" charset="0"/>
                <a:cs typeface="Courier New" panose="02070309020205020404" pitchFamily="49" charset="0"/>
              </a:rPr>
              <a:t> { AbstractControl, </a:t>
            </a:r>
            <a:r>
              <a:rPr lang="en-US" sz="1500" b="1" dirty="0" err="1">
                <a:solidFill>
                  <a:srgbClr val="000000"/>
                </a:solidFill>
                <a:latin typeface="Courier New" panose="02070309020205020404" pitchFamily="49" charset="0"/>
                <a:cs typeface="Courier New" panose="02070309020205020404" pitchFamily="49" charset="0"/>
              </a:rPr>
              <a:t>ValidationErrors</a:t>
            </a:r>
            <a:r>
              <a:rPr lang="en-US" sz="1500" b="1" dirty="0">
                <a:solidFill>
                  <a:srgbClr val="000000"/>
                </a:solidFill>
                <a:latin typeface="Courier New" panose="02070309020205020404" pitchFamily="49" charset="0"/>
                <a:cs typeface="Courier New" panose="02070309020205020404" pitchFamily="49" charset="0"/>
              </a:rPr>
              <a:t> } </a:t>
            </a:r>
            <a:r>
              <a:rPr lang="en-US" sz="1500" b="1" dirty="0">
                <a:solidFill>
                  <a:srgbClr val="0000FF"/>
                </a:solidFill>
                <a:latin typeface="Courier New" panose="02070309020205020404" pitchFamily="49" charset="0"/>
                <a:cs typeface="Courier New" panose="02070309020205020404" pitchFamily="49" charset="0"/>
              </a:rPr>
              <a:t>from</a:t>
            </a:r>
            <a:r>
              <a:rPr lang="en-US" sz="1500" b="1" dirty="0">
                <a:solidFill>
                  <a:srgbClr val="000000"/>
                </a:solidFill>
                <a:latin typeface="Courier New" panose="02070309020205020404" pitchFamily="49" charset="0"/>
                <a:cs typeface="Courier New" panose="02070309020205020404" pitchFamily="49" charset="0"/>
              </a:rPr>
              <a:t> </a:t>
            </a:r>
            <a:r>
              <a:rPr lang="en-US" sz="1500" b="1" dirty="0">
                <a:solidFill>
                  <a:srgbClr val="A31515"/>
                </a:solidFill>
                <a:latin typeface="Courier New" panose="02070309020205020404" pitchFamily="49" charset="0"/>
                <a:cs typeface="Courier New" panose="02070309020205020404" pitchFamily="49" charset="0"/>
              </a:rPr>
              <a:t>"@angular/forms"</a:t>
            </a:r>
            <a:r>
              <a:rPr lang="en-US" sz="1500" b="1" dirty="0">
                <a:solidFill>
                  <a:srgbClr val="000000"/>
                </a:solidFill>
                <a:latin typeface="Courier New" panose="02070309020205020404" pitchFamily="49" charset="0"/>
                <a:cs typeface="Courier New" panose="02070309020205020404" pitchFamily="49" charset="0"/>
              </a:rPr>
              <a:t>;</a:t>
            </a:r>
          </a:p>
          <a:p>
            <a:r>
              <a:rPr lang="en-US" sz="1500" b="1" dirty="0" smtClean="0">
                <a:latin typeface="Courier New" panose="02070309020205020404" pitchFamily="49" charset="0"/>
                <a:cs typeface="Courier New" panose="02070309020205020404" pitchFamily="49" charset="0"/>
              </a:rPr>
              <a:t/>
            </a:r>
            <a:br>
              <a:rPr lang="en-US" sz="1500" b="1" dirty="0" smtClean="0">
                <a:latin typeface="Courier New" panose="02070309020205020404" pitchFamily="49" charset="0"/>
                <a:cs typeface="Courier New" panose="02070309020205020404" pitchFamily="49" charset="0"/>
              </a:rPr>
            </a:br>
            <a:r>
              <a:rPr lang="en-US" sz="1500" b="1" dirty="0">
                <a:solidFill>
                  <a:srgbClr val="0000FF"/>
                </a:solidFill>
                <a:latin typeface="Courier New" panose="02070309020205020404" pitchFamily="49" charset="0"/>
                <a:cs typeface="Courier New" panose="02070309020205020404" pitchFamily="49" charset="0"/>
              </a:rPr>
              <a:t>export</a:t>
            </a:r>
            <a:r>
              <a:rPr lang="en-US" sz="1500" b="1" dirty="0">
                <a:solidFill>
                  <a:srgbClr val="000000"/>
                </a:solidFill>
                <a:latin typeface="Courier New" panose="02070309020205020404" pitchFamily="49" charset="0"/>
                <a:cs typeface="Courier New" panose="02070309020205020404" pitchFamily="49" charset="0"/>
              </a:rPr>
              <a:t> </a:t>
            </a:r>
            <a:r>
              <a:rPr lang="en-US" sz="1500" b="1" dirty="0">
                <a:solidFill>
                  <a:srgbClr val="0000FF"/>
                </a:solidFill>
                <a:latin typeface="Courier New" panose="02070309020205020404" pitchFamily="49" charset="0"/>
                <a:cs typeface="Courier New" panose="02070309020205020404" pitchFamily="49" charset="0"/>
              </a:rPr>
              <a:t>class</a:t>
            </a:r>
            <a:r>
              <a:rPr lang="en-US" sz="1500" b="1" dirty="0">
                <a:solidFill>
                  <a:srgbClr val="000000"/>
                </a:solidFill>
                <a:latin typeface="Courier New" panose="02070309020205020404" pitchFamily="49" charset="0"/>
                <a:cs typeface="Courier New" panose="02070309020205020404" pitchFamily="49" charset="0"/>
              </a:rPr>
              <a:t> </a:t>
            </a:r>
            <a:r>
              <a:rPr lang="en-US" sz="1500" b="1" dirty="0" err="1" smtClean="0">
                <a:solidFill>
                  <a:srgbClr val="000000"/>
                </a:solidFill>
                <a:latin typeface="Courier New" panose="02070309020205020404" pitchFamily="49" charset="0"/>
                <a:cs typeface="Courier New" panose="02070309020205020404" pitchFamily="49" charset="0"/>
              </a:rPr>
              <a:t>UsernameValidators</a:t>
            </a:r>
            <a:r>
              <a:rPr lang="en-US" sz="1500" b="1" dirty="0" smtClean="0">
                <a:solidFill>
                  <a:srgbClr val="000000"/>
                </a:solidFill>
                <a:latin typeface="Courier New" panose="02070309020205020404" pitchFamily="49" charset="0"/>
                <a:cs typeface="Courier New" panose="02070309020205020404" pitchFamily="49" charset="0"/>
              </a:rPr>
              <a:t> </a:t>
            </a:r>
            <a:r>
              <a:rPr lang="en-US" sz="1500" b="1" dirty="0" smtClean="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a:t>
            </a:r>
            <a:r>
              <a:rPr lang="en-US" sz="1500" b="1" dirty="0">
                <a:solidFill>
                  <a:srgbClr val="0000FF"/>
                </a:solidFill>
                <a:latin typeface="Courier New" panose="02070309020205020404" pitchFamily="49" charset="0"/>
                <a:cs typeface="Courier New" panose="02070309020205020404" pitchFamily="49" charset="0"/>
              </a:rPr>
              <a:t>s</a:t>
            </a:r>
            <a:r>
              <a:rPr lang="en-US" sz="1500" b="1" dirty="0">
                <a:solidFill>
                  <a:srgbClr val="0000FF"/>
                </a:solidFill>
                <a:latin typeface="Courier New" panose="02070309020205020404" pitchFamily="49" charset="0"/>
                <a:cs typeface="Courier New" panose="02070309020205020404" pitchFamily="49" charset="0"/>
              </a:rPr>
              <a:t>t</a:t>
            </a:r>
            <a:r>
              <a:rPr lang="en-US" sz="1500" b="1" dirty="0">
                <a:solidFill>
                  <a:srgbClr val="0000FF"/>
                </a:solidFill>
                <a:latin typeface="Courier New" panose="02070309020205020404" pitchFamily="49" charset="0"/>
                <a:cs typeface="Courier New" panose="02070309020205020404" pitchFamily="49" charset="0"/>
              </a:rPr>
              <a:t>atic</a:t>
            </a:r>
            <a:r>
              <a:rPr lang="en-US" sz="1500" b="1" dirty="0">
                <a:solidFill>
                  <a:srgbClr val="0000FF"/>
                </a:solidFill>
                <a:latin typeface="Courier New" panose="02070309020205020404" pitchFamily="49" charset="0"/>
                <a:cs typeface="Courier New" panose="02070309020205020404" pitchFamily="49" charset="0"/>
              </a:rPr>
              <a:t> </a:t>
            </a:r>
            <a:r>
              <a:rPr lang="en-US" sz="1500" b="1" dirty="0" err="1">
                <a:solidFill>
                  <a:srgbClr val="000000"/>
                </a:solidFill>
                <a:latin typeface="Courier New" panose="02070309020205020404" pitchFamily="49" charset="0"/>
                <a:cs typeface="Courier New" panose="02070309020205020404" pitchFamily="49" charset="0"/>
              </a:rPr>
              <a:t>cannotContainSpace</a:t>
            </a:r>
            <a:r>
              <a:rPr lang="en-US" sz="1500" b="1" dirty="0">
                <a:solidFill>
                  <a:srgbClr val="000000"/>
                </a:solidFill>
                <a:latin typeface="Courier New" panose="02070309020205020404" pitchFamily="49" charset="0"/>
                <a:cs typeface="Courier New" panose="02070309020205020404" pitchFamily="49" charset="0"/>
              </a:rPr>
              <a:t>(control: AbstractControl): </a:t>
            </a:r>
          </a:p>
          <a:p>
            <a:r>
              <a:rPr lang="en-US" sz="1500" b="1" dirty="0" smtClean="0">
                <a:solidFill>
                  <a:srgbClr val="000000"/>
                </a:solidFill>
                <a:latin typeface="Courier New" panose="02070309020205020404" pitchFamily="49" charset="0"/>
                <a:cs typeface="Courier New" panose="02070309020205020404" pitchFamily="49" charset="0"/>
              </a:rPr>
              <a:t>   {[</a:t>
            </a:r>
            <a:r>
              <a:rPr lang="en-US" sz="1500" b="1" dirty="0">
                <a:solidFill>
                  <a:srgbClr val="000000"/>
                </a:solidFill>
                <a:latin typeface="Courier New" panose="02070309020205020404" pitchFamily="49" charset="0"/>
                <a:cs typeface="Courier New" panose="02070309020205020404" pitchFamily="49" charset="0"/>
              </a:rPr>
              <a:t>key: string]: Boolean} | null </a:t>
            </a:r>
            <a:r>
              <a:rPr lang="en-US" sz="1500" b="1" dirty="0" smtClean="0">
                <a:solidFill>
                  <a:srgbClr val="000000"/>
                </a:solidFill>
                <a:latin typeface="Courier New" panose="02070309020205020404" pitchFamily="49" charset="0"/>
                <a:cs typeface="Courier New" panose="02070309020205020404" pitchFamily="49" charset="0"/>
              </a:rPr>
              <a:t>{</a:t>
            </a:r>
            <a:endParaRPr lang="en-US" sz="1500" b="1" dirty="0">
              <a:solidFill>
                <a:srgbClr val="000000"/>
              </a:solidFill>
              <a:latin typeface="Courier New" panose="02070309020205020404" pitchFamily="49" charset="0"/>
              <a:cs typeface="Courier New" panose="02070309020205020404" pitchFamily="49" charset="0"/>
            </a:endParaRPr>
          </a:p>
          <a:p>
            <a:r>
              <a:rPr lang="en-US" sz="1500" b="1" dirty="0">
                <a:solidFill>
                  <a:srgbClr val="000000"/>
                </a:solidFill>
                <a:latin typeface="Courier New" panose="02070309020205020404" pitchFamily="49" charset="0"/>
                <a:cs typeface="Courier New" panose="02070309020205020404" pitchFamily="49" charset="0"/>
              </a:rPr>
              <a:t>    </a:t>
            </a:r>
            <a:r>
              <a:rPr lang="en-US" sz="1500" b="1" dirty="0" smtClean="0">
                <a:solidFill>
                  <a:srgbClr val="000000"/>
                </a:solidFill>
                <a:latin typeface="Courier New" panose="02070309020205020404" pitchFamily="49" charset="0"/>
                <a:cs typeface="Courier New" panose="02070309020205020404" pitchFamily="49" charset="0"/>
              </a:rPr>
              <a:t>    </a:t>
            </a:r>
            <a:r>
              <a:rPr lang="en-US" sz="1500" b="1" dirty="0" smtClean="0">
                <a:solidFill>
                  <a:srgbClr val="0000FF"/>
                </a:solidFill>
                <a:latin typeface="Courier New" panose="02070309020205020404" pitchFamily="49" charset="0"/>
                <a:cs typeface="Courier New" panose="02070309020205020404" pitchFamily="49" charset="0"/>
              </a:rPr>
              <a:t>return</a:t>
            </a:r>
            <a:r>
              <a:rPr lang="en-US" sz="1500" b="1" dirty="0">
                <a:solidFill>
                  <a:srgbClr val="000000"/>
                </a:solidFill>
                <a:latin typeface="Courier New" panose="02070309020205020404" pitchFamily="49" charset="0"/>
                <a:cs typeface="Courier New" panose="02070309020205020404" pitchFamily="49" charset="0"/>
              </a:rPr>
              <a:t> </a:t>
            </a:r>
            <a:r>
              <a:rPr lang="en-US" sz="1500" b="1" dirty="0">
                <a:solidFill>
                  <a:srgbClr val="0000FF"/>
                </a:solidFill>
                <a:latin typeface="Courier New" panose="02070309020205020404" pitchFamily="49" charset="0"/>
                <a:cs typeface="Courier New" panose="02070309020205020404" pitchFamily="49" charset="0"/>
              </a:rPr>
              <a:t>null</a:t>
            </a:r>
            <a:r>
              <a:rPr lang="en-US" sz="1500" b="1" dirty="0" smtClean="0">
                <a:solidFill>
                  <a:srgbClr val="000000"/>
                </a:solidFill>
                <a:latin typeface="Courier New" panose="02070309020205020404" pitchFamily="49" charset="0"/>
                <a:cs typeface="Courier New" panose="02070309020205020404" pitchFamily="49" charset="0"/>
              </a:rPr>
              <a:t>;</a:t>
            </a:r>
            <a:endParaRPr lang="en-US" sz="1500" b="1" dirty="0">
              <a:solidFill>
                <a:srgbClr val="000000"/>
              </a:solidFill>
              <a:latin typeface="Courier New" panose="02070309020205020404" pitchFamily="49" charset="0"/>
              <a:cs typeface="Courier New" panose="02070309020205020404" pitchFamily="49" charset="0"/>
            </a:endParaRPr>
          </a:p>
          <a:p>
            <a:r>
              <a:rPr lang="en-US" sz="1500" b="1" dirty="0" smtClean="0">
                <a:solidFill>
                  <a:srgbClr val="000000"/>
                </a:solidFill>
                <a:latin typeface="Courier New" panose="02070309020205020404" pitchFamily="49" charset="0"/>
                <a:cs typeface="Courier New" panose="02070309020205020404" pitchFamily="49" charset="0"/>
              </a:rPr>
              <a:t>    }</a:t>
            </a:r>
            <a:r>
              <a:rPr lang="en-US" sz="1500" b="1" dirty="0">
                <a:solidFill>
                  <a:srgbClr val="000000"/>
                </a:solidFill>
                <a:latin typeface="Courier New" panose="02070309020205020404" pitchFamily="49" charset="0"/>
                <a:cs typeface="Courier New" panose="02070309020205020404" pitchFamily="49" charset="0"/>
              </a:rPr>
              <a:t> </a:t>
            </a:r>
          </a:p>
          <a:p>
            <a:r>
              <a:rPr lang="en-US" sz="1500" b="1" dirty="0" smtClean="0">
                <a:latin typeface="Courier New" panose="02070309020205020404" pitchFamily="49" charset="0"/>
                <a:cs typeface="Courier New" panose="02070309020205020404" pitchFamily="49" charset="0"/>
              </a:rPr>
              <a:t>}</a:t>
            </a:r>
            <a:endParaRPr lang="en-US" sz="1500" b="1" dirty="0">
              <a:latin typeface="Courier New" panose="02070309020205020404" pitchFamily="49" charset="0"/>
              <a:cs typeface="Courier New" panose="02070309020205020404" pitchFamily="49" charset="0"/>
            </a:endParaRPr>
          </a:p>
        </p:txBody>
      </p:sp>
      <p:sp>
        <p:nvSpPr>
          <p:cNvPr id="12" name="TextBox 11"/>
          <p:cNvSpPr txBox="1"/>
          <p:nvPr/>
        </p:nvSpPr>
        <p:spPr>
          <a:xfrm>
            <a:off x="609597" y="929958"/>
            <a:ext cx="11264537" cy="300082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smtClean="0"/>
              <a:t>Lets say, we want to validate that username should not have any space. Angular have only limited built-in validation which cannot be used to validate the before mentioned condition.</a:t>
            </a:r>
          </a:p>
          <a:p>
            <a:pPr marL="285750" indent="-285750" algn="just">
              <a:lnSpc>
                <a:spcPct val="150000"/>
              </a:lnSpc>
              <a:buFont typeface="Arial" panose="020B0604020202020204" pitchFamily="34" charset="0"/>
              <a:buChar char="•"/>
            </a:pPr>
            <a:r>
              <a:rPr lang="en-US" dirty="0" smtClean="0"/>
              <a:t>To implement our own validation, we can create custom validation of our own.</a:t>
            </a:r>
          </a:p>
          <a:p>
            <a:pPr marL="285750" indent="-285750" algn="just">
              <a:lnSpc>
                <a:spcPct val="150000"/>
              </a:lnSpc>
              <a:buFont typeface="Arial" panose="020B0604020202020204" pitchFamily="34" charset="0"/>
              <a:buChar char="•"/>
            </a:pPr>
            <a:r>
              <a:rPr lang="en-US" dirty="0"/>
              <a:t>In Angular, creating a custom validator is as simple as creating another </a:t>
            </a:r>
            <a:r>
              <a:rPr lang="en-US" dirty="0" smtClean="0"/>
              <a:t>function inside a class. </a:t>
            </a:r>
          </a:p>
          <a:p>
            <a:pPr marL="285750" indent="-285750" algn="just">
              <a:lnSpc>
                <a:spcPct val="150000"/>
              </a:lnSpc>
              <a:buFont typeface="Arial" panose="020B0604020202020204" pitchFamily="34" charset="0"/>
              <a:buChar char="•"/>
            </a:pPr>
            <a:r>
              <a:rPr lang="en-US" dirty="0" smtClean="0"/>
              <a:t>Create a </a:t>
            </a:r>
            <a:r>
              <a:rPr lang="en-US" dirty="0" err="1" smtClean="0"/>
              <a:t>ts</a:t>
            </a:r>
            <a:r>
              <a:rPr lang="en-US" dirty="0" smtClean="0"/>
              <a:t> file which should have the extension of </a:t>
            </a:r>
            <a:r>
              <a:rPr lang="en-US" b="1" dirty="0" err="1" smtClean="0">
                <a:solidFill>
                  <a:srgbClr val="7030A0"/>
                </a:solidFill>
              </a:rPr>
              <a:t>filename.validators.ts</a:t>
            </a:r>
            <a:endParaRPr lang="en-US" b="1" dirty="0" smtClean="0">
              <a:solidFill>
                <a:srgbClr val="7030A0"/>
              </a:solidFill>
            </a:endParaRPr>
          </a:p>
          <a:p>
            <a:pPr marL="285750" indent="-285750" algn="just">
              <a:lnSpc>
                <a:spcPct val="150000"/>
              </a:lnSpc>
              <a:buFont typeface="Arial" panose="020B0604020202020204" pitchFamily="34" charset="0"/>
              <a:buChar char="•"/>
            </a:pPr>
            <a:r>
              <a:rPr lang="en-US" dirty="0" smtClean="0"/>
              <a:t>The </a:t>
            </a:r>
            <a:r>
              <a:rPr lang="en-US" dirty="0"/>
              <a:t>only thing you need to keep in mind is </a:t>
            </a:r>
            <a:r>
              <a:rPr lang="en-US" dirty="0" smtClean="0"/>
              <a:t>that validator function </a:t>
            </a:r>
            <a:r>
              <a:rPr lang="en-US" dirty="0"/>
              <a:t>takes one input parameter of type AbstractControl and it returns an object of key value pair if the validation fails.</a:t>
            </a:r>
            <a:endParaRPr lang="en-US" dirty="0"/>
          </a:p>
        </p:txBody>
      </p:sp>
    </p:spTree>
    <p:extLst>
      <p:ext uri="{BB962C8B-B14F-4D97-AF65-F5344CB8AC3E}">
        <p14:creationId xmlns:p14="http://schemas.microsoft.com/office/powerpoint/2010/main" val="3286309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173039"/>
            <a:ext cx="10972800" cy="939799"/>
          </a:xfrm>
        </p:spPr>
        <p:txBody>
          <a:bodyPr>
            <a:normAutofit fontScale="90000"/>
          </a:bodyPr>
          <a:lstStyle/>
          <a:p>
            <a:pPr algn="ctr"/>
            <a:r>
              <a:rPr lang="en-US" dirty="0" smtClean="0">
                <a:latin typeface="+mj-lt"/>
              </a:rPr>
              <a:t>Reactive Forms</a:t>
            </a:r>
            <a:br>
              <a:rPr lang="en-US" dirty="0" smtClean="0">
                <a:latin typeface="+mj-lt"/>
              </a:rPr>
            </a:br>
            <a:r>
              <a:rPr lang="en-US" sz="2400" dirty="0" smtClean="0">
                <a:latin typeface="+mj-lt"/>
              </a:rPr>
              <a:t>Custom Validations</a:t>
            </a:r>
            <a:endParaRPr lang="en-US" sz="2400" dirty="0">
              <a:latin typeface="+mj-lt"/>
            </a:endParaRPr>
          </a:p>
        </p:txBody>
      </p:sp>
      <p:sp>
        <p:nvSpPr>
          <p:cNvPr id="2" name="TextBox 1"/>
          <p:cNvSpPr txBox="1"/>
          <p:nvPr/>
        </p:nvSpPr>
        <p:spPr>
          <a:xfrm>
            <a:off x="1066799" y="3606721"/>
            <a:ext cx="10515601" cy="2553891"/>
          </a:xfrm>
          <a:prstGeom prst="roundRect">
            <a:avLst/>
          </a:prstGeom>
          <a:solidFill>
            <a:schemeClr val="bg1">
              <a:lumMod val="85000"/>
            </a:schemeClr>
          </a:solidFill>
          <a:ln w="25400">
            <a:solidFill>
              <a:srgbClr val="00B050"/>
            </a:solidFill>
            <a:prstDash val="sysDash"/>
          </a:ln>
        </p:spPr>
        <p:txBody>
          <a:bodyPr wrap="square" rtlCol="0">
            <a:spAutoFit/>
          </a:bodyPr>
          <a:lstStyle/>
          <a:p>
            <a:r>
              <a:rPr lang="en-US" sz="1600" b="1" dirty="0">
                <a:solidFill>
                  <a:srgbClr val="0000FF"/>
                </a:solidFill>
                <a:latin typeface="Courier New" panose="02070309020205020404" pitchFamily="49" charset="0"/>
                <a:cs typeface="Courier New" panose="02070309020205020404" pitchFamily="49" charset="0"/>
              </a:rPr>
              <a:t>import</a:t>
            </a:r>
            <a:r>
              <a:rPr lang="en-US" sz="1600" b="1" dirty="0">
                <a:solidFill>
                  <a:srgbClr val="000000"/>
                </a:solidFill>
                <a:latin typeface="Courier New" panose="02070309020205020404" pitchFamily="49" charset="0"/>
                <a:cs typeface="Courier New" panose="02070309020205020404" pitchFamily="49" charset="0"/>
              </a:rPr>
              <a:t> { AbstractControl, </a:t>
            </a:r>
            <a:r>
              <a:rPr lang="en-US" sz="1600" b="1" dirty="0" err="1">
                <a:solidFill>
                  <a:srgbClr val="000000"/>
                </a:solidFill>
                <a:latin typeface="Courier New" panose="02070309020205020404" pitchFamily="49" charset="0"/>
                <a:cs typeface="Courier New" panose="02070309020205020404" pitchFamily="49" charset="0"/>
              </a:rPr>
              <a:t>ValidationErrors</a:t>
            </a:r>
            <a:r>
              <a:rPr lang="en-US" sz="1600" b="1" dirty="0">
                <a:solidFill>
                  <a:srgbClr val="000000"/>
                </a:solidFill>
                <a:latin typeface="Courier New" panose="02070309020205020404" pitchFamily="49" charset="0"/>
                <a:cs typeface="Courier New" panose="02070309020205020404" pitchFamily="49" charset="0"/>
              </a:rPr>
              <a:t> } </a:t>
            </a:r>
            <a:r>
              <a:rPr lang="en-US" sz="1600" b="1" dirty="0">
                <a:solidFill>
                  <a:srgbClr val="0000FF"/>
                </a:solidFill>
                <a:latin typeface="Courier New" panose="02070309020205020404" pitchFamily="49" charset="0"/>
                <a:cs typeface="Courier New" panose="02070309020205020404" pitchFamily="49" charset="0"/>
              </a:rPr>
              <a:t>from</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a:solidFill>
                  <a:srgbClr val="A31515"/>
                </a:solidFill>
                <a:latin typeface="Courier New" panose="02070309020205020404" pitchFamily="49" charset="0"/>
                <a:cs typeface="Courier New" panose="02070309020205020404" pitchFamily="49" charset="0"/>
              </a:rPr>
              <a:t>"@angular/forms</a:t>
            </a:r>
            <a:r>
              <a:rPr lang="en-US" sz="1600" b="1" dirty="0" smtClean="0">
                <a:solidFill>
                  <a:srgbClr val="A31515"/>
                </a:solidFill>
                <a:latin typeface="Courier New" panose="02070309020205020404" pitchFamily="49" charset="0"/>
                <a:cs typeface="Courier New" panose="02070309020205020404" pitchFamily="49" charset="0"/>
              </a:rPr>
              <a:t>"</a:t>
            </a:r>
            <a:r>
              <a:rPr lang="en-US" sz="1600" b="1" dirty="0" smtClean="0">
                <a:solidFill>
                  <a:srgbClr val="000000"/>
                </a:solidFill>
                <a:latin typeface="Courier New" panose="02070309020205020404" pitchFamily="49" charset="0"/>
                <a:cs typeface="Courier New" panose="02070309020205020404" pitchFamily="49" charset="0"/>
              </a:rPr>
              <a:t>;</a:t>
            </a:r>
            <a:r>
              <a:rPr lang="en-US" sz="1600" b="1" dirty="0">
                <a:solidFill>
                  <a:srgbClr val="000000"/>
                </a:solidFill>
                <a:latin typeface="Courier New" panose="02070309020205020404" pitchFamily="49" charset="0"/>
                <a:cs typeface="Courier New" panose="02070309020205020404" pitchFamily="49" charset="0"/>
              </a:rPr>
              <a:t/>
            </a:r>
            <a:br>
              <a:rPr lang="en-US" sz="1600" b="1" dirty="0">
                <a:solidFill>
                  <a:srgbClr val="000000"/>
                </a:solidFill>
                <a:latin typeface="Courier New" panose="02070309020205020404" pitchFamily="49" charset="0"/>
                <a:cs typeface="Courier New" panose="02070309020205020404" pitchFamily="49" charset="0"/>
              </a:rPr>
            </a:br>
            <a:r>
              <a:rPr lang="en-US" sz="1600" b="1" dirty="0">
                <a:solidFill>
                  <a:srgbClr val="000000"/>
                </a:solidFill>
                <a:latin typeface="Courier New" panose="02070309020205020404" pitchFamily="49" charset="0"/>
                <a:cs typeface="Courier New" panose="02070309020205020404" pitchFamily="49" charset="0"/>
              </a:rPr>
              <a:t/>
            </a:r>
            <a:br>
              <a:rPr lang="en-US" sz="1600" b="1" dirty="0">
                <a:solidFill>
                  <a:srgbClr val="000000"/>
                </a:solidFill>
                <a:latin typeface="Courier New" panose="02070309020205020404" pitchFamily="49" charset="0"/>
                <a:cs typeface="Courier New" panose="02070309020205020404" pitchFamily="49" charset="0"/>
              </a:rPr>
            </a:br>
            <a:r>
              <a:rPr lang="en-US" sz="1600" b="1" dirty="0">
                <a:solidFill>
                  <a:srgbClr val="0000FF"/>
                </a:solidFill>
                <a:latin typeface="Courier New" panose="02070309020205020404" pitchFamily="49" charset="0"/>
                <a:cs typeface="Courier New" panose="02070309020205020404" pitchFamily="49" charset="0"/>
              </a:rPr>
              <a:t>export</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class</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err="1">
                <a:solidFill>
                  <a:srgbClr val="000000"/>
                </a:solidFill>
                <a:latin typeface="Courier New" panose="02070309020205020404" pitchFamily="49" charset="0"/>
                <a:cs typeface="Courier New" panose="02070309020205020404" pitchFamily="49" charset="0"/>
              </a:rPr>
              <a:t>UsernameValidators</a:t>
            </a:r>
            <a:r>
              <a:rPr lang="en-US" sz="1600" b="1" dirty="0">
                <a:solidFill>
                  <a:srgbClr val="000000"/>
                </a:solidFill>
                <a:latin typeface="Courier New" panose="02070309020205020404" pitchFamily="49" charset="0"/>
                <a:cs typeface="Courier New" panose="02070309020205020404" pitchFamily="49" charset="0"/>
              </a:rPr>
              <a:t> {</a:t>
            </a:r>
          </a:p>
          <a:p>
            <a:r>
              <a:rPr lang="en-US" sz="1600" b="1" dirty="0">
                <a:solidFill>
                  <a:srgbClr val="000000"/>
                </a:solidFill>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static</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err="1">
                <a:solidFill>
                  <a:srgbClr val="000000"/>
                </a:solidFill>
                <a:latin typeface="Courier New" panose="02070309020205020404" pitchFamily="49" charset="0"/>
                <a:cs typeface="Courier New" panose="02070309020205020404" pitchFamily="49" charset="0"/>
              </a:rPr>
              <a:t>cannotContainSpace</a:t>
            </a:r>
            <a:r>
              <a:rPr lang="en-US" sz="1600" b="1" dirty="0">
                <a:solidFill>
                  <a:srgbClr val="000000"/>
                </a:solidFill>
                <a:latin typeface="Courier New" panose="02070309020205020404" pitchFamily="49" charset="0"/>
                <a:cs typeface="Courier New" panose="02070309020205020404" pitchFamily="49" charset="0"/>
              </a:rPr>
              <a:t>(</a:t>
            </a:r>
            <a:r>
              <a:rPr lang="en-US" sz="1600" b="1" dirty="0" err="1">
                <a:solidFill>
                  <a:srgbClr val="000000"/>
                </a:solidFill>
                <a:latin typeface="Courier New" panose="02070309020205020404" pitchFamily="49" charset="0"/>
                <a:cs typeface="Courier New" panose="02070309020205020404" pitchFamily="49" charset="0"/>
              </a:rPr>
              <a:t>control:AbstractControl</a:t>
            </a:r>
            <a:r>
              <a:rPr lang="en-US" sz="1600" b="1" dirty="0">
                <a:solidFill>
                  <a:srgbClr val="000000"/>
                </a:solidFill>
                <a:latin typeface="Courier New" panose="02070309020205020404" pitchFamily="49" charset="0"/>
                <a:cs typeface="Courier New" panose="02070309020205020404" pitchFamily="49" charset="0"/>
              </a:rPr>
              <a:t>) : </a:t>
            </a:r>
            <a:r>
              <a:rPr lang="en-US" sz="1600" b="1" dirty="0" err="1">
                <a:solidFill>
                  <a:srgbClr val="000000"/>
                </a:solidFill>
                <a:latin typeface="Courier New" panose="02070309020205020404" pitchFamily="49" charset="0"/>
                <a:cs typeface="Courier New" panose="02070309020205020404" pitchFamily="49" charset="0"/>
              </a:rPr>
              <a:t>ValidationErrors</a:t>
            </a:r>
            <a:r>
              <a:rPr lang="en-US" sz="1600" b="1" dirty="0">
                <a:solidFill>
                  <a:srgbClr val="000000"/>
                </a:solidFill>
                <a:latin typeface="Courier New" panose="02070309020205020404" pitchFamily="49" charset="0"/>
                <a:cs typeface="Courier New" panose="02070309020205020404" pitchFamily="49" charset="0"/>
              </a:rPr>
              <a:t> | null {</a:t>
            </a:r>
          </a:p>
          <a:p>
            <a:r>
              <a:rPr lang="en-US" sz="1600" b="1" dirty="0">
                <a:solidFill>
                  <a:srgbClr val="000000"/>
                </a:solidFill>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if</a:t>
            </a:r>
            <a:r>
              <a:rPr lang="en-US" sz="1600" b="1" dirty="0">
                <a:solidFill>
                  <a:srgbClr val="000000"/>
                </a:solidFill>
                <a:latin typeface="Courier New" panose="02070309020205020404" pitchFamily="49" charset="0"/>
                <a:cs typeface="Courier New" panose="02070309020205020404" pitchFamily="49" charset="0"/>
              </a:rPr>
              <a:t>((</a:t>
            </a:r>
            <a:r>
              <a:rPr lang="en-US" sz="1600" b="1" dirty="0" err="1">
                <a:solidFill>
                  <a:srgbClr val="000000"/>
                </a:solidFill>
                <a:latin typeface="Courier New" panose="02070309020205020404" pitchFamily="49" charset="0"/>
                <a:cs typeface="Courier New" panose="02070309020205020404" pitchFamily="49" charset="0"/>
              </a:rPr>
              <a:t>control.value</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as</a:t>
            </a:r>
            <a:r>
              <a:rPr lang="en-US" sz="1600" b="1" dirty="0">
                <a:solidFill>
                  <a:srgbClr val="000000"/>
                </a:solidFill>
                <a:latin typeface="Courier New" panose="02070309020205020404" pitchFamily="49" charset="0"/>
                <a:cs typeface="Courier New" panose="02070309020205020404" pitchFamily="49" charset="0"/>
              </a:rPr>
              <a:t> string).</a:t>
            </a:r>
            <a:r>
              <a:rPr lang="en-US" sz="1600" b="1" dirty="0" err="1">
                <a:solidFill>
                  <a:srgbClr val="000000"/>
                </a:solidFill>
                <a:latin typeface="Courier New" panose="02070309020205020404" pitchFamily="49" charset="0"/>
                <a:cs typeface="Courier New" panose="02070309020205020404" pitchFamily="49" charset="0"/>
              </a:rPr>
              <a:t>indexOf</a:t>
            </a:r>
            <a:r>
              <a:rPr lang="en-US" sz="1600" b="1" dirty="0">
                <a:solidFill>
                  <a:srgbClr val="000000"/>
                </a:solidFill>
                <a:latin typeface="Courier New" panose="02070309020205020404" pitchFamily="49" charset="0"/>
                <a:cs typeface="Courier New" panose="02070309020205020404" pitchFamily="49" charset="0"/>
              </a:rPr>
              <a:t>(</a:t>
            </a:r>
            <a:r>
              <a:rPr lang="en-US" sz="1600" b="1" dirty="0">
                <a:solidFill>
                  <a:srgbClr val="A31515"/>
                </a:solidFill>
                <a:latin typeface="Courier New" panose="02070309020205020404" pitchFamily="49" charset="0"/>
                <a:cs typeface="Courier New" panose="02070309020205020404" pitchFamily="49" charset="0"/>
              </a:rPr>
              <a:t>' '</a:t>
            </a:r>
            <a:r>
              <a:rPr lang="en-US" sz="1600" b="1" dirty="0">
                <a:solidFill>
                  <a:srgbClr val="000000"/>
                </a:solidFill>
                <a:latin typeface="Courier New" panose="02070309020205020404" pitchFamily="49" charset="0"/>
                <a:cs typeface="Courier New" panose="02070309020205020404" pitchFamily="49" charset="0"/>
              </a:rPr>
              <a:t>)&gt;=</a:t>
            </a:r>
            <a:r>
              <a:rPr lang="en-US" sz="1600" b="1" dirty="0">
                <a:solidFill>
                  <a:srgbClr val="09885A"/>
                </a:solidFill>
                <a:latin typeface="Courier New" panose="02070309020205020404" pitchFamily="49" charset="0"/>
                <a:cs typeface="Courier New" panose="02070309020205020404" pitchFamily="49" charset="0"/>
              </a:rPr>
              <a:t>0</a:t>
            </a:r>
            <a:r>
              <a:rPr lang="en-US" sz="1600" b="1" dirty="0">
                <a:solidFill>
                  <a:srgbClr val="000000"/>
                </a:solidFill>
                <a:latin typeface="Courier New" panose="02070309020205020404" pitchFamily="49" charset="0"/>
                <a:cs typeface="Courier New" panose="02070309020205020404" pitchFamily="49" charset="0"/>
              </a:rPr>
              <a:t>)</a:t>
            </a:r>
          </a:p>
          <a:p>
            <a:r>
              <a:rPr lang="en-US" sz="1600" b="1" dirty="0">
                <a:solidFill>
                  <a:srgbClr val="000000"/>
                </a:solidFill>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return</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err="1">
                <a:solidFill>
                  <a:srgbClr val="000000"/>
                </a:solidFill>
                <a:latin typeface="Courier New" panose="02070309020205020404" pitchFamily="49" charset="0"/>
                <a:cs typeface="Courier New" panose="02070309020205020404" pitchFamily="49" charset="0"/>
              </a:rPr>
              <a:t>cannotContainSpace:</a:t>
            </a:r>
            <a:r>
              <a:rPr lang="en-US" sz="1600" b="1" dirty="0" err="1">
                <a:solidFill>
                  <a:srgbClr val="0000FF"/>
                </a:solidFill>
                <a:latin typeface="Courier New" panose="02070309020205020404" pitchFamily="49" charset="0"/>
                <a:cs typeface="Courier New" panose="02070309020205020404" pitchFamily="49" charset="0"/>
              </a:rPr>
              <a:t>true</a:t>
            </a:r>
            <a:r>
              <a:rPr lang="en-US" sz="1600" b="1" dirty="0">
                <a:solidFill>
                  <a:srgbClr val="000000"/>
                </a:solidFill>
                <a:latin typeface="Courier New" panose="02070309020205020404" pitchFamily="49" charset="0"/>
                <a:cs typeface="Courier New" panose="02070309020205020404" pitchFamily="49" charset="0"/>
              </a:rPr>
              <a:t>};</a:t>
            </a:r>
          </a:p>
          <a:p>
            <a:r>
              <a:rPr lang="en-US" sz="1600" b="1" dirty="0">
                <a:solidFill>
                  <a:srgbClr val="000000"/>
                </a:solidFill>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return</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null</a:t>
            </a:r>
            <a:r>
              <a:rPr lang="en-US" sz="1600" b="1" dirty="0">
                <a:solidFill>
                  <a:srgbClr val="000000"/>
                </a:solidFill>
                <a:latin typeface="Courier New" panose="02070309020205020404" pitchFamily="49" charset="0"/>
                <a:cs typeface="Courier New" panose="02070309020205020404" pitchFamily="49" charset="0"/>
              </a:rPr>
              <a:t>;    </a:t>
            </a:r>
          </a:p>
          <a:p>
            <a:r>
              <a:rPr lang="en-US" sz="1600" b="1" dirty="0">
                <a:solidFill>
                  <a:srgbClr val="000000"/>
                </a:solidFill>
                <a:latin typeface="Courier New" panose="02070309020205020404" pitchFamily="49" charset="0"/>
                <a:cs typeface="Courier New" panose="02070309020205020404" pitchFamily="49" charset="0"/>
              </a:rPr>
              <a:t>    }</a:t>
            </a:r>
          </a:p>
          <a:p>
            <a:r>
              <a:rPr lang="en-US" sz="1600" b="1" dirty="0">
                <a:solidFill>
                  <a:srgbClr val="000000"/>
                </a:solidFill>
                <a:latin typeface="Courier New" panose="02070309020205020404" pitchFamily="49" charset="0"/>
                <a:cs typeface="Courier New" panose="02070309020205020404" pitchFamily="49" charset="0"/>
              </a:rPr>
              <a:t>}</a:t>
            </a:r>
            <a:endParaRPr lang="en-US" sz="1600" b="1" dirty="0">
              <a:solidFill>
                <a:srgbClr val="000000"/>
              </a:solidFill>
              <a:effectLst/>
              <a:latin typeface="Courier New" panose="02070309020205020404" pitchFamily="49" charset="0"/>
              <a:cs typeface="Courier New" panose="02070309020205020404" pitchFamily="49" charset="0"/>
            </a:endParaRPr>
          </a:p>
        </p:txBody>
      </p:sp>
      <p:sp>
        <p:nvSpPr>
          <p:cNvPr id="12" name="TextBox 11"/>
          <p:cNvSpPr txBox="1"/>
          <p:nvPr/>
        </p:nvSpPr>
        <p:spPr>
          <a:xfrm>
            <a:off x="609600" y="929958"/>
            <a:ext cx="11264537" cy="258532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t>The type of the first parameter is AbstractControl because it is a base class of </a:t>
            </a:r>
            <a:r>
              <a:rPr lang="en-US" dirty="0" err="1"/>
              <a:t>FormControl</a:t>
            </a:r>
            <a:r>
              <a:rPr lang="en-US" dirty="0"/>
              <a:t>, </a:t>
            </a:r>
            <a:r>
              <a:rPr lang="en-US" dirty="0" err="1"/>
              <a:t>FormArray</a:t>
            </a:r>
            <a:r>
              <a:rPr lang="en-US" dirty="0"/>
              <a:t>, and </a:t>
            </a:r>
            <a:r>
              <a:rPr lang="en-US" dirty="0" err="1"/>
              <a:t>FormGroup</a:t>
            </a:r>
            <a:r>
              <a:rPr lang="en-US" dirty="0"/>
              <a:t>, and it allows you to read the value of the control passed to the custom validator function. The custom validator returns either of the following</a:t>
            </a:r>
            <a:r>
              <a:rPr lang="en-US" dirty="0" smtClean="0"/>
              <a:t>:</a:t>
            </a:r>
            <a:endParaRPr lang="en-US" dirty="0"/>
          </a:p>
          <a:p>
            <a:pPr marL="742950" lvl="1" indent="-285750" algn="just">
              <a:lnSpc>
                <a:spcPct val="150000"/>
              </a:lnSpc>
              <a:buFont typeface="Arial" panose="020B0604020202020204" pitchFamily="34" charset="0"/>
              <a:buChar char="•"/>
            </a:pPr>
            <a:r>
              <a:rPr lang="en-US" dirty="0"/>
              <a:t>If the validation fails, it returns an object, which contains a key value pair. Key is the name of the error and the value is always Boolean true.</a:t>
            </a:r>
          </a:p>
          <a:p>
            <a:pPr marL="742950" lvl="1" indent="-285750" algn="just">
              <a:lnSpc>
                <a:spcPct val="150000"/>
              </a:lnSpc>
              <a:buFont typeface="Arial" panose="020B0604020202020204" pitchFamily="34" charset="0"/>
              <a:buChar char="•"/>
            </a:pPr>
            <a:r>
              <a:rPr lang="en-US" dirty="0"/>
              <a:t>If the validation does not fail, it returns null.</a:t>
            </a:r>
            <a:endParaRPr lang="en-US" dirty="0"/>
          </a:p>
        </p:txBody>
      </p:sp>
    </p:spTree>
    <p:extLst>
      <p:ext uri="{BB962C8B-B14F-4D97-AF65-F5344CB8AC3E}">
        <p14:creationId xmlns:p14="http://schemas.microsoft.com/office/powerpoint/2010/main" val="1816046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2692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4980" y="2310067"/>
            <a:ext cx="6754948" cy="1117600"/>
          </a:xfrm>
        </p:spPr>
        <p:txBody>
          <a:bodyPr/>
          <a:lstStyle/>
          <a:p>
            <a:pPr algn="ctr"/>
            <a:r>
              <a:rPr lang="en-US" dirty="0" smtClean="0">
                <a:latin typeface="+mj-lt"/>
              </a:rPr>
              <a:t>Forms</a:t>
            </a:r>
            <a:endParaRPr lang="en-US" dirty="0">
              <a:latin typeface="+mj-lt"/>
            </a:endParaRPr>
          </a:p>
        </p:txBody>
      </p:sp>
      <p:cxnSp>
        <p:nvCxnSpPr>
          <p:cNvPr id="4" name="Straight Connector 3"/>
          <p:cNvCxnSpPr/>
          <p:nvPr/>
        </p:nvCxnSpPr>
        <p:spPr>
          <a:xfrm>
            <a:off x="3278777" y="3174274"/>
            <a:ext cx="6217920"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5" name="TextBox 4"/>
          <p:cNvSpPr txBox="1"/>
          <p:nvPr/>
        </p:nvSpPr>
        <p:spPr>
          <a:xfrm>
            <a:off x="3278777" y="3427667"/>
            <a:ext cx="6283234" cy="369332"/>
          </a:xfrm>
          <a:prstGeom prst="rect">
            <a:avLst/>
          </a:prstGeom>
          <a:noFill/>
        </p:spPr>
        <p:txBody>
          <a:bodyPr wrap="square" rtlCol="0">
            <a:spAutoFit/>
          </a:bodyPr>
          <a:lstStyle/>
          <a:p>
            <a:pPr algn="ctr"/>
            <a:r>
              <a:rPr lang="en-US" dirty="0" smtClean="0">
                <a:solidFill>
                  <a:schemeClr val="bg1"/>
                </a:solidFill>
              </a:rPr>
              <a:t>(Gather and validate the information from user)</a:t>
            </a:r>
            <a:endParaRPr lang="en-US" dirty="0">
              <a:solidFill>
                <a:schemeClr val="bg1"/>
              </a:solidFill>
            </a:endParaRPr>
          </a:p>
        </p:txBody>
      </p:sp>
    </p:spTree>
    <p:extLst>
      <p:ext uri="{BB962C8B-B14F-4D97-AF65-F5344CB8AC3E}">
        <p14:creationId xmlns:p14="http://schemas.microsoft.com/office/powerpoint/2010/main" val="31213428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173039"/>
            <a:ext cx="10972800" cy="939799"/>
          </a:xfrm>
        </p:spPr>
        <p:txBody>
          <a:bodyPr>
            <a:normAutofit/>
          </a:bodyPr>
          <a:lstStyle/>
          <a:p>
            <a:pPr algn="ctr"/>
            <a:r>
              <a:rPr lang="en-US" dirty="0" smtClean="0">
                <a:latin typeface="+mj-lt"/>
              </a:rPr>
              <a:t>Forms</a:t>
            </a:r>
            <a:endParaRPr lang="en-US" dirty="0">
              <a:latin typeface="+mj-lt"/>
            </a:endParaRPr>
          </a:p>
        </p:txBody>
      </p:sp>
      <p:sp>
        <p:nvSpPr>
          <p:cNvPr id="5" name="Text Placeholder 4"/>
          <p:cNvSpPr>
            <a:spLocks noGrp="1"/>
          </p:cNvSpPr>
          <p:nvPr>
            <p:ph type="body" sz="half" idx="2"/>
          </p:nvPr>
        </p:nvSpPr>
        <p:spPr>
          <a:xfrm>
            <a:off x="609599" y="929957"/>
            <a:ext cx="11133909" cy="5248773"/>
          </a:xfrm>
        </p:spPr>
        <p:txBody>
          <a:bodyPr>
            <a:noAutofit/>
          </a:bodyPr>
          <a:lstStyle/>
          <a:p>
            <a:pPr marL="342900" indent="-342900" algn="just">
              <a:lnSpc>
                <a:spcPct val="150000"/>
              </a:lnSpc>
              <a:buFont typeface="Arial" panose="020B0604020202020204" pitchFamily="34" charset="0"/>
              <a:buChar char="•"/>
            </a:pPr>
            <a:r>
              <a:rPr lang="en-US" sz="1800" dirty="0">
                <a:latin typeface="+mj-lt"/>
              </a:rPr>
              <a:t>Handling user input with forms is the </a:t>
            </a:r>
            <a:r>
              <a:rPr lang="en-US" sz="1800" dirty="0" smtClean="0">
                <a:latin typeface="+mj-lt"/>
              </a:rPr>
              <a:t>important feature </a:t>
            </a:r>
            <a:r>
              <a:rPr lang="en-US" sz="1800" dirty="0">
                <a:latin typeface="+mj-lt"/>
              </a:rPr>
              <a:t>of many common applications. </a:t>
            </a:r>
            <a:endParaRPr lang="en-US" sz="1800" dirty="0" smtClean="0">
              <a:latin typeface="+mj-lt"/>
            </a:endParaRPr>
          </a:p>
          <a:p>
            <a:pPr marL="342900" indent="-342900" algn="just">
              <a:lnSpc>
                <a:spcPct val="150000"/>
              </a:lnSpc>
              <a:buFont typeface="Arial" panose="020B0604020202020204" pitchFamily="34" charset="0"/>
              <a:buChar char="•"/>
            </a:pPr>
            <a:r>
              <a:rPr lang="en-US" sz="1800" dirty="0" smtClean="0">
                <a:latin typeface="+mj-lt"/>
              </a:rPr>
              <a:t>Applications </a:t>
            </a:r>
            <a:r>
              <a:rPr lang="en-US" sz="1800" dirty="0">
                <a:latin typeface="+mj-lt"/>
              </a:rPr>
              <a:t>use forms to enable users to log in, to update a profile, to enter sensitive information, and to perform many other data-entry tasks</a:t>
            </a:r>
            <a:r>
              <a:rPr lang="en-US" sz="1800" dirty="0" smtClean="0">
                <a:latin typeface="+mj-lt"/>
              </a:rPr>
              <a:t>.</a:t>
            </a:r>
            <a:endParaRPr lang="en-US" sz="1800" dirty="0">
              <a:latin typeface="+mj-lt"/>
            </a:endParaRPr>
          </a:p>
          <a:p>
            <a:pPr marL="342900" indent="-342900" algn="just">
              <a:lnSpc>
                <a:spcPct val="150000"/>
              </a:lnSpc>
              <a:buFont typeface="Arial" panose="020B0604020202020204" pitchFamily="34" charset="0"/>
              <a:buChar char="•"/>
            </a:pPr>
            <a:r>
              <a:rPr lang="en-US" sz="1800" dirty="0">
                <a:latin typeface="+mj-lt"/>
              </a:rPr>
              <a:t>Angular provides two different approaches to handling user input through forms: reactive and template-driven. Both capture user input events from the view, validate the user input, create a form model and data model to update, and provide a way to track changes</a:t>
            </a:r>
            <a:r>
              <a:rPr lang="en-US" sz="1800" dirty="0" smtClean="0">
                <a:latin typeface="+mj-lt"/>
              </a:rPr>
              <a:t>.</a:t>
            </a:r>
            <a:endParaRPr lang="en-US" sz="1800" dirty="0">
              <a:latin typeface="+mj-lt"/>
            </a:endParaRPr>
          </a:p>
          <a:p>
            <a:pPr marL="342900" indent="-342900" algn="just">
              <a:lnSpc>
                <a:spcPct val="150000"/>
              </a:lnSpc>
              <a:buFont typeface="Arial" panose="020B0604020202020204" pitchFamily="34" charset="0"/>
              <a:buChar char="•"/>
            </a:pPr>
            <a:r>
              <a:rPr lang="en-US" sz="1800" dirty="0">
                <a:latin typeface="+mj-lt"/>
              </a:rPr>
              <a:t>Reactive and template-driven forms process and manage form data differently. Each offers different advantages</a:t>
            </a:r>
            <a:r>
              <a:rPr lang="en-US" sz="1800" dirty="0" smtClean="0">
                <a:latin typeface="+mj-lt"/>
              </a:rPr>
              <a:t>.</a:t>
            </a:r>
            <a:endParaRPr lang="en-US" sz="1800" dirty="0">
              <a:latin typeface="+mj-lt"/>
            </a:endParaRPr>
          </a:p>
          <a:p>
            <a:pPr marL="342900" indent="-342900" algn="just">
              <a:lnSpc>
                <a:spcPct val="150000"/>
              </a:lnSpc>
              <a:buFont typeface="Arial" panose="020B0604020202020204" pitchFamily="34" charset="0"/>
              <a:buChar char="•"/>
            </a:pPr>
            <a:r>
              <a:rPr lang="en-US" sz="1800" b="1" dirty="0">
                <a:latin typeface="+mj-lt"/>
              </a:rPr>
              <a:t>Reactive forms are more robust: </a:t>
            </a:r>
            <a:r>
              <a:rPr lang="en-US" sz="1800" dirty="0">
                <a:latin typeface="+mj-lt"/>
              </a:rPr>
              <a:t>they're more scalable, reusable, and testable. If forms are a key part of your application, or you're already using reactive patterns for building your application, use reactive forms.</a:t>
            </a:r>
          </a:p>
          <a:p>
            <a:pPr marL="342900" indent="-342900" algn="just">
              <a:lnSpc>
                <a:spcPct val="150000"/>
              </a:lnSpc>
              <a:buFont typeface="Arial" panose="020B0604020202020204" pitchFamily="34" charset="0"/>
              <a:buChar char="•"/>
            </a:pPr>
            <a:r>
              <a:rPr lang="en-US" sz="1800" b="1" dirty="0" smtClean="0">
                <a:latin typeface="+mj-lt"/>
              </a:rPr>
              <a:t>Template-driven forms</a:t>
            </a:r>
            <a:r>
              <a:rPr lang="en-US" sz="1800" dirty="0" smtClean="0">
                <a:latin typeface="+mj-lt"/>
              </a:rPr>
              <a:t> are useful for adding a simple form to an app, such as an email list signup form. They're easy to add to an app, but they don't scale as well as reactive forms. If you have very basic form requirements and logic that can be managed solely in the template, use template-driven forms.</a:t>
            </a:r>
            <a:endParaRPr lang="en-US" sz="1800" b="1" dirty="0">
              <a:latin typeface="+mj-lt"/>
            </a:endParaRPr>
          </a:p>
        </p:txBody>
      </p:sp>
    </p:spTree>
    <p:extLst>
      <p:ext uri="{BB962C8B-B14F-4D97-AF65-F5344CB8AC3E}">
        <p14:creationId xmlns:p14="http://schemas.microsoft.com/office/powerpoint/2010/main" val="401789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4980" y="2310067"/>
            <a:ext cx="6754948" cy="1117600"/>
          </a:xfrm>
        </p:spPr>
        <p:txBody>
          <a:bodyPr/>
          <a:lstStyle/>
          <a:p>
            <a:pPr algn="ctr"/>
            <a:r>
              <a:rPr lang="en-US" dirty="0" smtClean="0">
                <a:latin typeface="+mj-lt"/>
              </a:rPr>
              <a:t>Template Driven Forms</a:t>
            </a:r>
            <a:endParaRPr lang="en-US" dirty="0">
              <a:latin typeface="+mj-lt"/>
            </a:endParaRPr>
          </a:p>
        </p:txBody>
      </p:sp>
      <p:cxnSp>
        <p:nvCxnSpPr>
          <p:cNvPr id="4" name="Straight Connector 3"/>
          <p:cNvCxnSpPr/>
          <p:nvPr/>
        </p:nvCxnSpPr>
        <p:spPr>
          <a:xfrm>
            <a:off x="3278777" y="3174274"/>
            <a:ext cx="6217920"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5" name="TextBox 4"/>
          <p:cNvSpPr txBox="1"/>
          <p:nvPr/>
        </p:nvSpPr>
        <p:spPr>
          <a:xfrm>
            <a:off x="3278777" y="3427667"/>
            <a:ext cx="6283234" cy="369332"/>
          </a:xfrm>
          <a:prstGeom prst="rect">
            <a:avLst/>
          </a:prstGeom>
          <a:noFill/>
        </p:spPr>
        <p:txBody>
          <a:bodyPr wrap="square" rtlCol="0">
            <a:spAutoFit/>
          </a:bodyPr>
          <a:lstStyle/>
          <a:p>
            <a:pPr algn="ctr"/>
            <a:r>
              <a:rPr lang="en-US" dirty="0" smtClean="0">
                <a:solidFill>
                  <a:schemeClr val="bg1"/>
                </a:solidFill>
              </a:rPr>
              <a:t>(Gather and validate the information from user)</a:t>
            </a:r>
            <a:endParaRPr lang="en-US" dirty="0">
              <a:solidFill>
                <a:schemeClr val="bg1"/>
              </a:solidFill>
            </a:endParaRPr>
          </a:p>
        </p:txBody>
      </p:sp>
    </p:spTree>
    <p:extLst>
      <p:ext uri="{BB962C8B-B14F-4D97-AF65-F5344CB8AC3E}">
        <p14:creationId xmlns:p14="http://schemas.microsoft.com/office/powerpoint/2010/main" val="19516874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416" y="261103"/>
            <a:ext cx="10972800" cy="918183"/>
          </a:xfrm>
        </p:spPr>
        <p:txBody>
          <a:bodyPr/>
          <a:lstStyle/>
          <a:p>
            <a:pPr algn="ctr"/>
            <a:r>
              <a:rPr lang="en-US" dirty="0" smtClean="0">
                <a:latin typeface="Calibri"/>
              </a:rPr>
              <a:t>Template Driven Forms</a:t>
            </a:r>
            <a:endParaRPr lang="en-US" dirty="0">
              <a:latin typeface="+mj-lt"/>
            </a:endParaRPr>
          </a:p>
        </p:txBody>
      </p:sp>
      <p:sp>
        <p:nvSpPr>
          <p:cNvPr id="13" name="Rectangle 12"/>
          <p:cNvSpPr/>
          <p:nvPr/>
        </p:nvSpPr>
        <p:spPr>
          <a:xfrm>
            <a:off x="409304" y="1066790"/>
            <a:ext cx="10576560" cy="3139321"/>
          </a:xfrm>
          <a:prstGeom prst="rect">
            <a:avLst/>
          </a:prstGeom>
        </p:spPr>
        <p:txBody>
          <a:bodyPr wrap="square">
            <a:spAutoFit/>
          </a:bodyPr>
          <a:lstStyle/>
          <a:p>
            <a:pPr marL="342900" indent="-342900" defTabSz="1219170">
              <a:lnSpc>
                <a:spcPct val="150000"/>
              </a:lnSpc>
              <a:buFont typeface="Arial" panose="020B0604020202020204" pitchFamily="34" charset="0"/>
              <a:buChar char="•"/>
            </a:pPr>
            <a:r>
              <a:rPr lang="en-US" sz="2200" dirty="0"/>
              <a:t>Template driven forms are forms where we write logic, validations, controls </a:t>
            </a:r>
            <a:r>
              <a:rPr lang="en-US" sz="2200" dirty="0" err="1"/>
              <a:t>etc</a:t>
            </a:r>
            <a:r>
              <a:rPr lang="en-US" sz="2200" dirty="0"/>
              <a:t>, in the template part of the code (html code). </a:t>
            </a:r>
            <a:endParaRPr lang="en-US" sz="2200" dirty="0" smtClean="0"/>
          </a:p>
          <a:p>
            <a:pPr marL="342900" indent="-342900" defTabSz="1219170">
              <a:lnSpc>
                <a:spcPct val="150000"/>
              </a:lnSpc>
              <a:buFont typeface="Arial" panose="020B0604020202020204" pitchFamily="34" charset="0"/>
              <a:buChar char="•"/>
            </a:pPr>
            <a:r>
              <a:rPr lang="en-US" sz="2200" dirty="0" smtClean="0"/>
              <a:t>The </a:t>
            </a:r>
            <a:r>
              <a:rPr lang="en-US" sz="2200" dirty="0"/>
              <a:t>template is responsible for setting up the form, the validation, control, group </a:t>
            </a:r>
            <a:r>
              <a:rPr lang="en-US" sz="2200" dirty="0" smtClean="0"/>
              <a:t>etc.</a:t>
            </a:r>
          </a:p>
          <a:p>
            <a:pPr marL="342900" indent="-342900" defTabSz="1219170">
              <a:lnSpc>
                <a:spcPct val="150000"/>
              </a:lnSpc>
              <a:buFont typeface="Arial" panose="020B0604020202020204" pitchFamily="34" charset="0"/>
              <a:buChar char="•"/>
            </a:pPr>
            <a:r>
              <a:rPr lang="en-US" sz="2200" dirty="0" smtClean="0"/>
              <a:t>Suitable for simple forms like login, signup, etc.</a:t>
            </a:r>
          </a:p>
          <a:p>
            <a:pPr marL="342900" indent="-342900" defTabSz="1219170">
              <a:lnSpc>
                <a:spcPct val="150000"/>
              </a:lnSpc>
              <a:buFont typeface="Arial" panose="020B0604020202020204" pitchFamily="34" charset="0"/>
              <a:buChar char="•"/>
            </a:pPr>
            <a:r>
              <a:rPr lang="en-US" sz="2200" dirty="0" smtClean="0"/>
              <a:t>Uses</a:t>
            </a:r>
            <a:r>
              <a:rPr lang="en-US" sz="2200" dirty="0"/>
              <a:t> ngModel </a:t>
            </a:r>
            <a:r>
              <a:rPr lang="en-US" sz="2200" dirty="0" smtClean="0"/>
              <a:t>for </a:t>
            </a:r>
            <a:r>
              <a:rPr lang="en-US" sz="2200" dirty="0"/>
              <a:t>reading and writing input-control values. </a:t>
            </a:r>
          </a:p>
          <a:p>
            <a:pPr marL="342900" indent="-342900" defTabSz="1219170">
              <a:lnSpc>
                <a:spcPct val="150000"/>
              </a:lnSpc>
              <a:buFont typeface="Arial" panose="020B0604020202020204" pitchFamily="34" charset="0"/>
              <a:buChar char="•"/>
            </a:pPr>
            <a:r>
              <a:rPr lang="en-US" sz="2200" dirty="0" smtClean="0"/>
              <a:t>Easier to use but Unit testing is challenging in Template driven forms.</a:t>
            </a:r>
            <a:endParaRPr lang="en-US" sz="2200" dirty="0"/>
          </a:p>
        </p:txBody>
      </p:sp>
    </p:spTree>
    <p:extLst>
      <p:ext uri="{BB962C8B-B14F-4D97-AF65-F5344CB8AC3E}">
        <p14:creationId xmlns:p14="http://schemas.microsoft.com/office/powerpoint/2010/main" val="28675473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173039"/>
            <a:ext cx="10972800" cy="939799"/>
          </a:xfrm>
        </p:spPr>
        <p:txBody>
          <a:bodyPr>
            <a:normAutofit fontScale="90000"/>
          </a:bodyPr>
          <a:lstStyle/>
          <a:p>
            <a:pPr algn="ctr"/>
            <a:r>
              <a:rPr lang="en-US" dirty="0" smtClean="0">
                <a:latin typeface="+mj-lt"/>
              </a:rPr>
              <a:t>Template Driven Forms</a:t>
            </a:r>
            <a:br>
              <a:rPr lang="en-US" dirty="0" smtClean="0">
                <a:latin typeface="+mj-lt"/>
              </a:rPr>
            </a:br>
            <a:r>
              <a:rPr lang="en-US" sz="2400" dirty="0" smtClean="0">
                <a:latin typeface="+mj-lt"/>
              </a:rPr>
              <a:t>Usage Example</a:t>
            </a:r>
            <a:endParaRPr lang="en-US" sz="2400" dirty="0">
              <a:latin typeface="+mj-lt"/>
            </a:endParaRPr>
          </a:p>
        </p:txBody>
      </p:sp>
      <p:sp>
        <p:nvSpPr>
          <p:cNvPr id="2" name="TextBox 1"/>
          <p:cNvSpPr txBox="1"/>
          <p:nvPr/>
        </p:nvSpPr>
        <p:spPr>
          <a:xfrm>
            <a:off x="1670956" y="1665049"/>
            <a:ext cx="8684623" cy="4443770"/>
          </a:xfrm>
          <a:prstGeom prst="roundRect">
            <a:avLst/>
          </a:prstGeom>
          <a:solidFill>
            <a:schemeClr val="bg1">
              <a:lumMod val="85000"/>
            </a:schemeClr>
          </a:solidFill>
          <a:ln w="25400">
            <a:solidFill>
              <a:srgbClr val="00B050"/>
            </a:solidFill>
            <a:prstDash val="sysDash"/>
          </a:ln>
        </p:spPr>
        <p:txBody>
          <a:bodyPr wrap="square" rtlCol="0">
            <a:spAutoFit/>
          </a:bodyPr>
          <a:lstStyle/>
          <a:p>
            <a:r>
              <a:rPr lang="en-US" sz="1700" b="1" dirty="0">
                <a:solidFill>
                  <a:srgbClr val="0000FF"/>
                </a:solidFill>
                <a:latin typeface="Courier New" panose="02070309020205020404" pitchFamily="49" charset="0"/>
                <a:cs typeface="Courier New" panose="02070309020205020404" pitchFamily="49" charset="0"/>
              </a:rPr>
              <a:t>import</a:t>
            </a:r>
            <a:r>
              <a:rPr lang="en-US" sz="1700" b="1" dirty="0">
                <a:solidFill>
                  <a:srgbClr val="000000"/>
                </a:solidFill>
                <a:latin typeface="Courier New" panose="02070309020205020404" pitchFamily="49" charset="0"/>
                <a:cs typeface="Courier New" panose="02070309020205020404" pitchFamily="49" charset="0"/>
              </a:rPr>
              <a:t> { </a:t>
            </a:r>
            <a:r>
              <a:rPr lang="en-US" sz="1700" b="1" dirty="0" err="1">
                <a:solidFill>
                  <a:srgbClr val="000000"/>
                </a:solidFill>
                <a:latin typeface="Courier New" panose="02070309020205020404" pitchFamily="49" charset="0"/>
                <a:cs typeface="Courier New" panose="02070309020205020404" pitchFamily="49" charset="0"/>
              </a:rPr>
              <a:t>BrowserModule</a:t>
            </a:r>
            <a:r>
              <a:rPr lang="en-US" sz="1700" b="1" dirty="0">
                <a:solidFill>
                  <a:srgbClr val="000000"/>
                </a:solidFill>
                <a:latin typeface="Courier New" panose="02070309020205020404" pitchFamily="49" charset="0"/>
                <a:cs typeface="Courier New" panose="02070309020205020404" pitchFamily="49" charset="0"/>
              </a:rPr>
              <a:t> } </a:t>
            </a:r>
            <a:r>
              <a:rPr lang="en-US" sz="1700" b="1" dirty="0">
                <a:solidFill>
                  <a:srgbClr val="0000FF"/>
                </a:solidFill>
                <a:latin typeface="Courier New" panose="02070309020205020404" pitchFamily="49" charset="0"/>
                <a:cs typeface="Courier New" panose="02070309020205020404" pitchFamily="49" charset="0"/>
              </a:rPr>
              <a:t>from</a:t>
            </a:r>
            <a:r>
              <a:rPr lang="en-US" sz="1700" b="1" dirty="0">
                <a:solidFill>
                  <a:srgbClr val="000000"/>
                </a:solidFill>
                <a:latin typeface="Courier New" panose="02070309020205020404" pitchFamily="49" charset="0"/>
                <a:cs typeface="Courier New" panose="02070309020205020404" pitchFamily="49" charset="0"/>
              </a:rPr>
              <a:t> </a:t>
            </a:r>
            <a:r>
              <a:rPr lang="en-US" sz="1700" b="1" dirty="0">
                <a:solidFill>
                  <a:srgbClr val="A31515"/>
                </a:solidFill>
                <a:latin typeface="Courier New" panose="02070309020205020404" pitchFamily="49" charset="0"/>
                <a:cs typeface="Courier New" panose="02070309020205020404" pitchFamily="49" charset="0"/>
              </a:rPr>
              <a:t>'@angular/platform-browser'</a:t>
            </a:r>
            <a:r>
              <a:rPr lang="en-US" sz="1700" b="1" dirty="0">
                <a:solidFill>
                  <a:srgbClr val="000000"/>
                </a:solidFill>
                <a:latin typeface="Courier New" panose="02070309020205020404" pitchFamily="49" charset="0"/>
                <a:cs typeface="Courier New" panose="02070309020205020404" pitchFamily="49" charset="0"/>
              </a:rPr>
              <a:t>; </a:t>
            </a:r>
          </a:p>
          <a:p>
            <a:r>
              <a:rPr lang="en-US" sz="1700" b="1" dirty="0">
                <a:solidFill>
                  <a:srgbClr val="0000FF"/>
                </a:solidFill>
                <a:latin typeface="Courier New" panose="02070309020205020404" pitchFamily="49" charset="0"/>
                <a:cs typeface="Courier New" panose="02070309020205020404" pitchFamily="49" charset="0"/>
              </a:rPr>
              <a:t>import</a:t>
            </a:r>
            <a:r>
              <a:rPr lang="en-US" sz="1700" b="1" dirty="0">
                <a:solidFill>
                  <a:srgbClr val="000000"/>
                </a:solidFill>
                <a:latin typeface="Courier New" panose="02070309020205020404" pitchFamily="49" charset="0"/>
                <a:cs typeface="Courier New" panose="02070309020205020404" pitchFamily="49" charset="0"/>
              </a:rPr>
              <a:t> { </a:t>
            </a:r>
            <a:r>
              <a:rPr lang="en-US" sz="1700" b="1" dirty="0" err="1">
                <a:solidFill>
                  <a:srgbClr val="000000"/>
                </a:solidFill>
                <a:latin typeface="Courier New" panose="02070309020205020404" pitchFamily="49" charset="0"/>
                <a:cs typeface="Courier New" panose="02070309020205020404" pitchFamily="49" charset="0"/>
              </a:rPr>
              <a:t>NgModule</a:t>
            </a:r>
            <a:r>
              <a:rPr lang="en-US" sz="1700" b="1" dirty="0">
                <a:solidFill>
                  <a:srgbClr val="000000"/>
                </a:solidFill>
                <a:latin typeface="Courier New" panose="02070309020205020404" pitchFamily="49" charset="0"/>
                <a:cs typeface="Courier New" panose="02070309020205020404" pitchFamily="49" charset="0"/>
              </a:rPr>
              <a:t> } </a:t>
            </a:r>
            <a:r>
              <a:rPr lang="en-US" sz="1700" b="1" dirty="0">
                <a:solidFill>
                  <a:srgbClr val="0000FF"/>
                </a:solidFill>
                <a:latin typeface="Courier New" panose="02070309020205020404" pitchFamily="49" charset="0"/>
                <a:cs typeface="Courier New" panose="02070309020205020404" pitchFamily="49" charset="0"/>
              </a:rPr>
              <a:t>from</a:t>
            </a:r>
            <a:r>
              <a:rPr lang="en-US" sz="1700" b="1" dirty="0">
                <a:solidFill>
                  <a:srgbClr val="000000"/>
                </a:solidFill>
                <a:latin typeface="Courier New" panose="02070309020205020404" pitchFamily="49" charset="0"/>
                <a:cs typeface="Courier New" panose="02070309020205020404" pitchFamily="49" charset="0"/>
              </a:rPr>
              <a:t> </a:t>
            </a:r>
            <a:r>
              <a:rPr lang="en-US" sz="1700" b="1" dirty="0">
                <a:solidFill>
                  <a:srgbClr val="A31515"/>
                </a:solidFill>
                <a:latin typeface="Courier New" panose="02070309020205020404" pitchFamily="49" charset="0"/>
                <a:cs typeface="Courier New" panose="02070309020205020404" pitchFamily="49" charset="0"/>
              </a:rPr>
              <a:t>'@angular/core'</a:t>
            </a:r>
            <a:r>
              <a:rPr lang="en-US" sz="1700" b="1" dirty="0">
                <a:solidFill>
                  <a:srgbClr val="000000"/>
                </a:solidFill>
                <a:latin typeface="Courier New" panose="02070309020205020404" pitchFamily="49" charset="0"/>
                <a:cs typeface="Courier New" panose="02070309020205020404" pitchFamily="49" charset="0"/>
              </a:rPr>
              <a:t>; </a:t>
            </a:r>
            <a:endParaRPr lang="en-US" sz="1700" b="1" dirty="0" smtClean="0">
              <a:solidFill>
                <a:srgbClr val="000000"/>
              </a:solidFill>
              <a:latin typeface="Courier New" panose="02070309020205020404" pitchFamily="49" charset="0"/>
              <a:cs typeface="Courier New" panose="02070309020205020404" pitchFamily="49" charset="0"/>
            </a:endParaRPr>
          </a:p>
          <a:p>
            <a:endParaRPr lang="en-US" sz="1700" b="1" dirty="0" smtClean="0">
              <a:solidFill>
                <a:srgbClr val="0000FF"/>
              </a:solidFill>
              <a:latin typeface="Courier New" panose="02070309020205020404" pitchFamily="49" charset="0"/>
              <a:cs typeface="Courier New" panose="02070309020205020404" pitchFamily="49" charset="0"/>
            </a:endParaRPr>
          </a:p>
          <a:p>
            <a:r>
              <a:rPr lang="en-US" sz="1700" b="1" dirty="0" smtClean="0">
                <a:solidFill>
                  <a:srgbClr val="0000FF"/>
                </a:solidFill>
                <a:latin typeface="Courier New" panose="02070309020205020404" pitchFamily="49" charset="0"/>
                <a:cs typeface="Courier New" panose="02070309020205020404" pitchFamily="49" charset="0"/>
              </a:rPr>
              <a:t>import</a:t>
            </a:r>
            <a:r>
              <a:rPr lang="en-US" sz="1700" b="1" dirty="0">
                <a:solidFill>
                  <a:srgbClr val="0000FF"/>
                </a:solidFill>
                <a:latin typeface="Courier New" panose="02070309020205020404" pitchFamily="49" charset="0"/>
                <a:cs typeface="Courier New" panose="02070309020205020404" pitchFamily="49" charset="0"/>
              </a:rPr>
              <a:t> { FormsModule } from '@angular/forms'; </a:t>
            </a:r>
          </a:p>
          <a:p>
            <a:endParaRPr lang="en-US" sz="1700" b="1" dirty="0" smtClean="0">
              <a:solidFill>
                <a:srgbClr val="0000FF"/>
              </a:solidFill>
              <a:latin typeface="Courier New" panose="02070309020205020404" pitchFamily="49" charset="0"/>
              <a:cs typeface="Courier New" panose="02070309020205020404" pitchFamily="49" charset="0"/>
            </a:endParaRPr>
          </a:p>
          <a:p>
            <a:r>
              <a:rPr lang="en-US" sz="1700" b="1" dirty="0" smtClean="0">
                <a:solidFill>
                  <a:srgbClr val="0000FF"/>
                </a:solidFill>
                <a:latin typeface="Courier New" panose="02070309020205020404" pitchFamily="49" charset="0"/>
                <a:cs typeface="Courier New" panose="02070309020205020404" pitchFamily="49" charset="0"/>
              </a:rPr>
              <a:t>import</a:t>
            </a:r>
            <a:r>
              <a:rPr lang="en-US" sz="1700" b="1" dirty="0">
                <a:solidFill>
                  <a:srgbClr val="000000"/>
                </a:solidFill>
                <a:latin typeface="Courier New" panose="02070309020205020404" pitchFamily="49" charset="0"/>
                <a:cs typeface="Courier New" panose="02070309020205020404" pitchFamily="49" charset="0"/>
              </a:rPr>
              <a:t> { </a:t>
            </a:r>
            <a:r>
              <a:rPr lang="en-US" sz="1700" b="1" dirty="0" err="1">
                <a:solidFill>
                  <a:srgbClr val="000000"/>
                </a:solidFill>
                <a:latin typeface="Courier New" panose="02070309020205020404" pitchFamily="49" charset="0"/>
                <a:cs typeface="Courier New" panose="02070309020205020404" pitchFamily="49" charset="0"/>
              </a:rPr>
              <a:t>AppComponent</a:t>
            </a:r>
            <a:r>
              <a:rPr lang="en-US" sz="1700" b="1" dirty="0">
                <a:solidFill>
                  <a:srgbClr val="000000"/>
                </a:solidFill>
                <a:latin typeface="Courier New" panose="02070309020205020404" pitchFamily="49" charset="0"/>
                <a:cs typeface="Courier New" panose="02070309020205020404" pitchFamily="49" charset="0"/>
              </a:rPr>
              <a:t> } </a:t>
            </a:r>
            <a:r>
              <a:rPr lang="en-US" sz="1700" b="1" dirty="0">
                <a:solidFill>
                  <a:srgbClr val="0000FF"/>
                </a:solidFill>
                <a:latin typeface="Courier New" panose="02070309020205020404" pitchFamily="49" charset="0"/>
                <a:cs typeface="Courier New" panose="02070309020205020404" pitchFamily="49" charset="0"/>
              </a:rPr>
              <a:t>from</a:t>
            </a:r>
            <a:r>
              <a:rPr lang="en-US" sz="1700" b="1" dirty="0">
                <a:solidFill>
                  <a:srgbClr val="000000"/>
                </a:solidFill>
                <a:latin typeface="Courier New" panose="02070309020205020404" pitchFamily="49" charset="0"/>
                <a:cs typeface="Courier New" panose="02070309020205020404" pitchFamily="49" charset="0"/>
              </a:rPr>
              <a:t> </a:t>
            </a:r>
            <a:r>
              <a:rPr lang="en-US" sz="1700" b="1" dirty="0">
                <a:solidFill>
                  <a:srgbClr val="A31515"/>
                </a:solidFill>
                <a:latin typeface="Courier New" panose="02070309020205020404" pitchFamily="49" charset="0"/>
                <a:cs typeface="Courier New" panose="02070309020205020404" pitchFamily="49" charset="0"/>
              </a:rPr>
              <a:t>'./</a:t>
            </a:r>
            <a:r>
              <a:rPr lang="en-US" sz="1700" b="1" dirty="0" err="1">
                <a:solidFill>
                  <a:srgbClr val="A31515"/>
                </a:solidFill>
                <a:latin typeface="Courier New" panose="02070309020205020404" pitchFamily="49" charset="0"/>
                <a:cs typeface="Courier New" panose="02070309020205020404" pitchFamily="49" charset="0"/>
              </a:rPr>
              <a:t>app.component</a:t>
            </a:r>
            <a:r>
              <a:rPr lang="en-US" sz="1700" b="1" dirty="0">
                <a:solidFill>
                  <a:srgbClr val="A31515"/>
                </a:solidFill>
                <a:latin typeface="Courier New" panose="02070309020205020404" pitchFamily="49" charset="0"/>
                <a:cs typeface="Courier New" panose="02070309020205020404" pitchFamily="49" charset="0"/>
              </a:rPr>
              <a:t>'</a:t>
            </a:r>
            <a:r>
              <a:rPr lang="en-US" sz="1700" b="1" dirty="0">
                <a:solidFill>
                  <a:srgbClr val="000000"/>
                </a:solidFill>
                <a:latin typeface="Courier New" panose="02070309020205020404" pitchFamily="49" charset="0"/>
                <a:cs typeface="Courier New" panose="02070309020205020404" pitchFamily="49" charset="0"/>
              </a:rPr>
              <a:t>; </a:t>
            </a:r>
            <a:endParaRPr lang="en-US" sz="1700" b="1" dirty="0" smtClean="0">
              <a:solidFill>
                <a:srgbClr val="000000"/>
              </a:solidFill>
              <a:latin typeface="Courier New" panose="02070309020205020404" pitchFamily="49" charset="0"/>
              <a:cs typeface="Courier New" panose="02070309020205020404" pitchFamily="49" charset="0"/>
            </a:endParaRPr>
          </a:p>
          <a:p>
            <a:endParaRPr lang="en-US" sz="1700" b="1" dirty="0">
              <a:solidFill>
                <a:srgbClr val="000000"/>
              </a:solidFill>
              <a:latin typeface="Courier New" panose="02070309020205020404" pitchFamily="49" charset="0"/>
              <a:cs typeface="Courier New" panose="02070309020205020404" pitchFamily="49" charset="0"/>
            </a:endParaRPr>
          </a:p>
          <a:p>
            <a:r>
              <a:rPr lang="en-US" sz="1700" b="1" dirty="0" smtClean="0">
                <a:solidFill>
                  <a:srgbClr val="000000"/>
                </a:solidFill>
                <a:latin typeface="Courier New" panose="02070309020205020404" pitchFamily="49" charset="0"/>
                <a:cs typeface="Courier New" panose="02070309020205020404" pitchFamily="49" charset="0"/>
              </a:rPr>
              <a:t>@</a:t>
            </a:r>
            <a:r>
              <a:rPr lang="en-US" sz="1700" b="1" dirty="0" err="1">
                <a:solidFill>
                  <a:srgbClr val="000000"/>
                </a:solidFill>
                <a:latin typeface="Courier New" panose="02070309020205020404" pitchFamily="49" charset="0"/>
                <a:cs typeface="Courier New" panose="02070309020205020404" pitchFamily="49" charset="0"/>
              </a:rPr>
              <a:t>NgModule</a:t>
            </a:r>
            <a:r>
              <a:rPr lang="en-US" sz="1700" b="1" dirty="0">
                <a:solidFill>
                  <a:srgbClr val="000000"/>
                </a:solidFill>
                <a:latin typeface="Courier New" panose="02070309020205020404" pitchFamily="49" charset="0"/>
                <a:cs typeface="Courier New" panose="02070309020205020404" pitchFamily="49" charset="0"/>
              </a:rPr>
              <a:t>({ </a:t>
            </a:r>
            <a:endParaRPr lang="en-US" sz="1700" b="1" dirty="0" smtClean="0">
              <a:solidFill>
                <a:srgbClr val="000000"/>
              </a:solidFill>
              <a:latin typeface="Courier New" panose="02070309020205020404" pitchFamily="49" charset="0"/>
              <a:cs typeface="Courier New" panose="02070309020205020404" pitchFamily="49" charset="0"/>
            </a:endParaRPr>
          </a:p>
          <a:p>
            <a:r>
              <a:rPr lang="en-US" sz="1700" b="1" dirty="0" smtClean="0">
                <a:solidFill>
                  <a:srgbClr val="000000"/>
                </a:solidFill>
                <a:latin typeface="Courier New" panose="02070309020205020404" pitchFamily="49" charset="0"/>
                <a:cs typeface="Courier New" panose="02070309020205020404" pitchFamily="49" charset="0"/>
              </a:rPr>
              <a:t>  declarations</a:t>
            </a:r>
            <a:r>
              <a:rPr lang="en-US" sz="1700" b="1" dirty="0">
                <a:solidFill>
                  <a:srgbClr val="000000"/>
                </a:solidFill>
                <a:latin typeface="Courier New" panose="02070309020205020404" pitchFamily="49" charset="0"/>
                <a:cs typeface="Courier New" panose="02070309020205020404" pitchFamily="49" charset="0"/>
              </a:rPr>
              <a:t>: [ </a:t>
            </a:r>
            <a:r>
              <a:rPr lang="en-US" sz="1700" b="1" dirty="0" err="1">
                <a:solidFill>
                  <a:srgbClr val="000000"/>
                </a:solidFill>
                <a:latin typeface="Courier New" panose="02070309020205020404" pitchFamily="49" charset="0"/>
                <a:cs typeface="Courier New" panose="02070309020205020404" pitchFamily="49" charset="0"/>
              </a:rPr>
              <a:t>AppComponent</a:t>
            </a:r>
            <a:r>
              <a:rPr lang="en-US" sz="1700" b="1" dirty="0">
                <a:solidFill>
                  <a:srgbClr val="000000"/>
                </a:solidFill>
                <a:latin typeface="Courier New" panose="02070309020205020404" pitchFamily="49" charset="0"/>
                <a:cs typeface="Courier New" panose="02070309020205020404" pitchFamily="49" charset="0"/>
              </a:rPr>
              <a:t> ], </a:t>
            </a:r>
            <a:endParaRPr lang="en-US" sz="1700" b="1" dirty="0" smtClean="0">
              <a:solidFill>
                <a:srgbClr val="000000"/>
              </a:solidFill>
              <a:latin typeface="Courier New" panose="02070309020205020404" pitchFamily="49" charset="0"/>
              <a:cs typeface="Courier New" panose="02070309020205020404" pitchFamily="49" charset="0"/>
            </a:endParaRPr>
          </a:p>
          <a:p>
            <a:r>
              <a:rPr lang="en-US" sz="1700" b="1" dirty="0" smtClean="0">
                <a:solidFill>
                  <a:srgbClr val="000000"/>
                </a:solidFill>
                <a:latin typeface="Courier New" panose="02070309020205020404" pitchFamily="49" charset="0"/>
                <a:cs typeface="Courier New" panose="02070309020205020404" pitchFamily="49" charset="0"/>
              </a:rPr>
              <a:t>  imports</a:t>
            </a:r>
            <a:r>
              <a:rPr lang="en-US" sz="1700" b="1" dirty="0">
                <a:solidFill>
                  <a:srgbClr val="000000"/>
                </a:solidFill>
                <a:latin typeface="Courier New" panose="02070309020205020404" pitchFamily="49" charset="0"/>
                <a:cs typeface="Courier New" panose="02070309020205020404" pitchFamily="49" charset="0"/>
              </a:rPr>
              <a:t>: [ </a:t>
            </a:r>
            <a:r>
              <a:rPr lang="en-US" sz="1700" b="1" dirty="0" err="1">
                <a:solidFill>
                  <a:srgbClr val="000000"/>
                </a:solidFill>
                <a:latin typeface="Courier New" panose="02070309020205020404" pitchFamily="49" charset="0"/>
                <a:cs typeface="Courier New" panose="02070309020205020404" pitchFamily="49" charset="0"/>
              </a:rPr>
              <a:t>BrowserModule</a:t>
            </a:r>
            <a:r>
              <a:rPr lang="en-US" sz="1700" b="1" dirty="0">
                <a:solidFill>
                  <a:srgbClr val="000000"/>
                </a:solidFill>
                <a:latin typeface="Courier New" panose="02070309020205020404" pitchFamily="49" charset="0"/>
                <a:cs typeface="Courier New" panose="02070309020205020404" pitchFamily="49" charset="0"/>
              </a:rPr>
              <a:t>, </a:t>
            </a:r>
            <a:endParaRPr lang="en-US" sz="1700" b="1" dirty="0" smtClean="0">
              <a:solidFill>
                <a:srgbClr val="000000"/>
              </a:solidFill>
              <a:latin typeface="Courier New" panose="02070309020205020404" pitchFamily="49" charset="0"/>
              <a:cs typeface="Courier New" panose="02070309020205020404" pitchFamily="49" charset="0"/>
            </a:endParaRPr>
          </a:p>
          <a:p>
            <a:r>
              <a:rPr lang="en-US" sz="1700" b="1" dirty="0">
                <a:solidFill>
                  <a:srgbClr val="000000"/>
                </a:solidFill>
                <a:latin typeface="Courier New" panose="02070309020205020404" pitchFamily="49" charset="0"/>
                <a:cs typeface="Courier New" panose="02070309020205020404" pitchFamily="49" charset="0"/>
              </a:rPr>
              <a:t> </a:t>
            </a:r>
            <a:r>
              <a:rPr lang="en-US" sz="1700" b="1" dirty="0" smtClean="0">
                <a:solidFill>
                  <a:srgbClr val="000000"/>
                </a:solidFill>
                <a:latin typeface="Courier New" panose="02070309020205020404" pitchFamily="49" charset="0"/>
                <a:cs typeface="Courier New" panose="02070309020205020404" pitchFamily="49" charset="0"/>
              </a:rPr>
              <a:t>            </a:t>
            </a:r>
            <a:r>
              <a:rPr lang="en-US" sz="1700" b="1" dirty="0" smtClean="0">
                <a:solidFill>
                  <a:srgbClr val="0000FF"/>
                </a:solidFill>
                <a:latin typeface="Courier New" panose="02070309020205020404" pitchFamily="49" charset="0"/>
                <a:cs typeface="Courier New" panose="02070309020205020404" pitchFamily="49" charset="0"/>
              </a:rPr>
              <a:t>FormsModule</a:t>
            </a:r>
            <a:r>
              <a:rPr lang="en-US" sz="1700" b="1" dirty="0">
                <a:solidFill>
                  <a:srgbClr val="000000"/>
                </a:solidFill>
                <a:latin typeface="Courier New" panose="02070309020205020404" pitchFamily="49" charset="0"/>
                <a:cs typeface="Courier New" panose="02070309020205020404" pitchFamily="49" charset="0"/>
              </a:rPr>
              <a:t> ], </a:t>
            </a:r>
            <a:endParaRPr lang="en-US" sz="1700" b="1" dirty="0" smtClean="0">
              <a:solidFill>
                <a:srgbClr val="000000"/>
              </a:solidFill>
              <a:latin typeface="Courier New" panose="02070309020205020404" pitchFamily="49" charset="0"/>
              <a:cs typeface="Courier New" panose="02070309020205020404" pitchFamily="49" charset="0"/>
            </a:endParaRPr>
          </a:p>
          <a:p>
            <a:r>
              <a:rPr lang="en-US" sz="1700" b="1" dirty="0" smtClean="0">
                <a:solidFill>
                  <a:srgbClr val="000000"/>
                </a:solidFill>
                <a:latin typeface="Courier New" panose="02070309020205020404" pitchFamily="49" charset="0"/>
                <a:cs typeface="Courier New" panose="02070309020205020404" pitchFamily="49" charset="0"/>
              </a:rPr>
              <a:t>  providers</a:t>
            </a:r>
            <a:r>
              <a:rPr lang="en-US" sz="1700" b="1" dirty="0">
                <a:solidFill>
                  <a:srgbClr val="000000"/>
                </a:solidFill>
                <a:latin typeface="Courier New" panose="02070309020205020404" pitchFamily="49" charset="0"/>
                <a:cs typeface="Courier New" panose="02070309020205020404" pitchFamily="49" charset="0"/>
              </a:rPr>
              <a:t>: [], </a:t>
            </a:r>
            <a:endParaRPr lang="en-US" sz="1700" b="1" dirty="0" smtClean="0">
              <a:solidFill>
                <a:srgbClr val="000000"/>
              </a:solidFill>
              <a:latin typeface="Courier New" panose="02070309020205020404" pitchFamily="49" charset="0"/>
              <a:cs typeface="Courier New" panose="02070309020205020404" pitchFamily="49" charset="0"/>
            </a:endParaRPr>
          </a:p>
          <a:p>
            <a:r>
              <a:rPr lang="en-US" sz="1700" b="1" dirty="0" smtClean="0">
                <a:solidFill>
                  <a:srgbClr val="000000"/>
                </a:solidFill>
                <a:latin typeface="Courier New" panose="02070309020205020404" pitchFamily="49" charset="0"/>
                <a:cs typeface="Courier New" panose="02070309020205020404" pitchFamily="49" charset="0"/>
              </a:rPr>
              <a:t>  bootstrap</a:t>
            </a:r>
            <a:r>
              <a:rPr lang="en-US" sz="1700" b="1" dirty="0">
                <a:solidFill>
                  <a:srgbClr val="000000"/>
                </a:solidFill>
                <a:latin typeface="Courier New" panose="02070309020205020404" pitchFamily="49" charset="0"/>
                <a:cs typeface="Courier New" panose="02070309020205020404" pitchFamily="49" charset="0"/>
              </a:rPr>
              <a:t>: [</a:t>
            </a:r>
            <a:r>
              <a:rPr lang="en-US" sz="1700" b="1" dirty="0" err="1">
                <a:solidFill>
                  <a:srgbClr val="000000"/>
                </a:solidFill>
                <a:latin typeface="Courier New" panose="02070309020205020404" pitchFamily="49" charset="0"/>
                <a:cs typeface="Courier New" panose="02070309020205020404" pitchFamily="49" charset="0"/>
              </a:rPr>
              <a:t>AppComponent</a:t>
            </a:r>
            <a:r>
              <a:rPr lang="en-US" sz="1700" b="1" dirty="0">
                <a:solidFill>
                  <a:srgbClr val="000000"/>
                </a:solidFill>
                <a:latin typeface="Courier New" panose="02070309020205020404" pitchFamily="49" charset="0"/>
                <a:cs typeface="Courier New" panose="02070309020205020404" pitchFamily="49" charset="0"/>
              </a:rPr>
              <a:t>] </a:t>
            </a:r>
            <a:endParaRPr lang="en-US" sz="1700" b="1" dirty="0" smtClean="0">
              <a:solidFill>
                <a:srgbClr val="000000"/>
              </a:solidFill>
              <a:latin typeface="Courier New" panose="02070309020205020404" pitchFamily="49" charset="0"/>
              <a:cs typeface="Courier New" panose="02070309020205020404" pitchFamily="49" charset="0"/>
            </a:endParaRPr>
          </a:p>
          <a:p>
            <a:r>
              <a:rPr lang="en-US" sz="1700" b="1" dirty="0" smtClean="0">
                <a:solidFill>
                  <a:srgbClr val="000000"/>
                </a:solidFill>
                <a:latin typeface="Courier New" panose="02070309020205020404" pitchFamily="49" charset="0"/>
                <a:cs typeface="Courier New" panose="02070309020205020404" pitchFamily="49" charset="0"/>
              </a:rPr>
              <a:t>})</a:t>
            </a:r>
            <a:r>
              <a:rPr lang="en-US" sz="1700" b="1" dirty="0">
                <a:solidFill>
                  <a:srgbClr val="000000"/>
                </a:solidFill>
                <a:latin typeface="Courier New" panose="02070309020205020404" pitchFamily="49" charset="0"/>
                <a:cs typeface="Courier New" panose="02070309020205020404" pitchFamily="49" charset="0"/>
              </a:rPr>
              <a:t> </a:t>
            </a:r>
            <a:endParaRPr lang="en-US" sz="1700" b="1" dirty="0" smtClean="0">
              <a:solidFill>
                <a:srgbClr val="000000"/>
              </a:solidFill>
              <a:latin typeface="Courier New" panose="02070309020205020404" pitchFamily="49" charset="0"/>
              <a:cs typeface="Courier New" panose="02070309020205020404" pitchFamily="49" charset="0"/>
            </a:endParaRPr>
          </a:p>
          <a:p>
            <a:r>
              <a:rPr lang="en-US" sz="1700" b="1" dirty="0" smtClean="0">
                <a:solidFill>
                  <a:srgbClr val="0000FF"/>
                </a:solidFill>
                <a:latin typeface="Courier New" panose="02070309020205020404" pitchFamily="49" charset="0"/>
                <a:cs typeface="Courier New" panose="02070309020205020404" pitchFamily="49" charset="0"/>
              </a:rPr>
              <a:t>export</a:t>
            </a:r>
            <a:r>
              <a:rPr lang="en-US" sz="1700" b="1" dirty="0">
                <a:solidFill>
                  <a:srgbClr val="000000"/>
                </a:solidFill>
                <a:latin typeface="Courier New" panose="02070309020205020404" pitchFamily="49" charset="0"/>
                <a:cs typeface="Courier New" panose="02070309020205020404" pitchFamily="49" charset="0"/>
              </a:rPr>
              <a:t> </a:t>
            </a:r>
            <a:r>
              <a:rPr lang="en-US" sz="1700" b="1" dirty="0">
                <a:solidFill>
                  <a:srgbClr val="0000FF"/>
                </a:solidFill>
                <a:latin typeface="Courier New" panose="02070309020205020404" pitchFamily="49" charset="0"/>
                <a:cs typeface="Courier New" panose="02070309020205020404" pitchFamily="49" charset="0"/>
              </a:rPr>
              <a:t>class</a:t>
            </a:r>
            <a:r>
              <a:rPr lang="en-US" sz="1700" b="1" dirty="0">
                <a:solidFill>
                  <a:srgbClr val="000000"/>
                </a:solidFill>
                <a:latin typeface="Courier New" panose="02070309020205020404" pitchFamily="49" charset="0"/>
                <a:cs typeface="Courier New" panose="02070309020205020404" pitchFamily="49" charset="0"/>
              </a:rPr>
              <a:t> </a:t>
            </a:r>
            <a:r>
              <a:rPr lang="en-US" sz="1700" b="1" dirty="0" err="1">
                <a:solidFill>
                  <a:srgbClr val="000000"/>
                </a:solidFill>
                <a:latin typeface="Courier New" panose="02070309020205020404" pitchFamily="49" charset="0"/>
                <a:cs typeface="Courier New" panose="02070309020205020404" pitchFamily="49" charset="0"/>
              </a:rPr>
              <a:t>AppModule</a:t>
            </a:r>
            <a:r>
              <a:rPr lang="en-US" sz="1700" b="1" dirty="0">
                <a:solidFill>
                  <a:srgbClr val="000000"/>
                </a:solidFill>
                <a:latin typeface="Courier New" panose="02070309020205020404" pitchFamily="49" charset="0"/>
                <a:cs typeface="Courier New" panose="02070309020205020404" pitchFamily="49" charset="0"/>
              </a:rPr>
              <a:t> { </a:t>
            </a:r>
            <a:r>
              <a:rPr lang="en-US" sz="1700" b="1" dirty="0" smtClean="0">
                <a:solidFill>
                  <a:srgbClr val="000000"/>
                </a:solidFill>
                <a:latin typeface="Courier New" panose="02070309020205020404" pitchFamily="49" charset="0"/>
                <a:cs typeface="Courier New" panose="02070309020205020404" pitchFamily="49" charset="0"/>
              </a:rPr>
              <a:t>}</a:t>
            </a:r>
            <a:endParaRPr lang="en-US" sz="1700" b="1" dirty="0">
              <a:solidFill>
                <a:srgbClr val="000000"/>
              </a:solidFill>
              <a:latin typeface="Courier New" panose="02070309020205020404" pitchFamily="49" charset="0"/>
              <a:cs typeface="Courier New" panose="02070309020205020404" pitchFamily="49" charset="0"/>
            </a:endParaRPr>
          </a:p>
        </p:txBody>
      </p:sp>
      <p:sp>
        <p:nvSpPr>
          <p:cNvPr id="12" name="TextBox 11"/>
          <p:cNvSpPr txBox="1"/>
          <p:nvPr/>
        </p:nvSpPr>
        <p:spPr>
          <a:xfrm>
            <a:off x="609600" y="1086712"/>
            <a:ext cx="10807337" cy="369332"/>
          </a:xfrm>
          <a:prstGeom prst="rect">
            <a:avLst/>
          </a:prstGeom>
          <a:noFill/>
        </p:spPr>
        <p:txBody>
          <a:bodyPr wrap="square" rtlCol="0">
            <a:spAutoFit/>
          </a:bodyPr>
          <a:lstStyle/>
          <a:p>
            <a:r>
              <a:rPr lang="en-US" b="1" dirty="0" smtClean="0">
                <a:solidFill>
                  <a:srgbClr val="7030A0"/>
                </a:solidFill>
              </a:rPr>
              <a:t>Step 1: </a:t>
            </a:r>
            <a:r>
              <a:rPr lang="en-US" dirty="0" smtClean="0"/>
              <a:t>First</a:t>
            </a:r>
            <a:r>
              <a:rPr lang="en-US" dirty="0"/>
              <a:t>, you’ll want to make sure that the FormsModule is imported in your app or feature module:</a:t>
            </a:r>
          </a:p>
        </p:txBody>
      </p:sp>
    </p:spTree>
    <p:extLst>
      <p:ext uri="{BB962C8B-B14F-4D97-AF65-F5344CB8AC3E}">
        <p14:creationId xmlns:p14="http://schemas.microsoft.com/office/powerpoint/2010/main" val="2336808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173039"/>
            <a:ext cx="10972800" cy="939799"/>
          </a:xfrm>
        </p:spPr>
        <p:txBody>
          <a:bodyPr>
            <a:normAutofit fontScale="90000"/>
          </a:bodyPr>
          <a:lstStyle/>
          <a:p>
            <a:pPr algn="ctr"/>
            <a:r>
              <a:rPr lang="en-US" dirty="0" smtClean="0">
                <a:latin typeface="+mj-lt"/>
              </a:rPr>
              <a:t>Template Driven Forms</a:t>
            </a:r>
            <a:br>
              <a:rPr lang="en-US" dirty="0" smtClean="0">
                <a:latin typeface="+mj-lt"/>
              </a:rPr>
            </a:br>
            <a:r>
              <a:rPr lang="en-US" sz="2400" dirty="0" smtClean="0">
                <a:latin typeface="+mj-lt"/>
              </a:rPr>
              <a:t>Usage Example</a:t>
            </a:r>
            <a:endParaRPr lang="en-US" sz="2400" dirty="0">
              <a:latin typeface="+mj-lt"/>
            </a:endParaRPr>
          </a:p>
        </p:txBody>
      </p:sp>
      <p:sp>
        <p:nvSpPr>
          <p:cNvPr id="2" name="TextBox 1"/>
          <p:cNvSpPr txBox="1"/>
          <p:nvPr/>
        </p:nvSpPr>
        <p:spPr>
          <a:xfrm>
            <a:off x="2302872" y="1822199"/>
            <a:ext cx="6310448" cy="408623"/>
          </a:xfrm>
          <a:prstGeom prst="roundRect">
            <a:avLst/>
          </a:prstGeom>
          <a:solidFill>
            <a:schemeClr val="bg1">
              <a:lumMod val="85000"/>
            </a:schemeClr>
          </a:solidFill>
          <a:ln w="25400">
            <a:solidFill>
              <a:srgbClr val="00B050"/>
            </a:solidFill>
            <a:prstDash val="sysDash"/>
          </a:ln>
        </p:spPr>
        <p:txBody>
          <a:bodyPr wrap="square" rtlCol="0">
            <a:spAutoFit/>
          </a:bodyPr>
          <a:lstStyle/>
          <a:p>
            <a:r>
              <a:rPr lang="en-US" b="1" dirty="0">
                <a:solidFill>
                  <a:srgbClr val="800000"/>
                </a:solidFill>
                <a:latin typeface="Courier New" panose="02070309020205020404" pitchFamily="49" charset="0"/>
                <a:cs typeface="Courier New" panose="02070309020205020404" pitchFamily="49" charset="0"/>
              </a:rPr>
              <a:t>&lt;input</a:t>
            </a:r>
            <a:r>
              <a:rPr lang="en-US" b="1" dirty="0">
                <a:solidFill>
                  <a:srgbClr val="000000"/>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type</a:t>
            </a:r>
            <a:r>
              <a:rPr lang="en-US" b="1" dirty="0">
                <a:solidFill>
                  <a:srgbClr val="000000"/>
                </a:solidFill>
                <a:latin typeface="Courier New" panose="02070309020205020404" pitchFamily="49" charset="0"/>
                <a:cs typeface="Courier New" panose="02070309020205020404" pitchFamily="49" charset="0"/>
              </a:rPr>
              <a:t>=</a:t>
            </a:r>
            <a:r>
              <a:rPr lang="en-US" b="1" dirty="0">
                <a:solidFill>
                  <a:srgbClr val="0000FF"/>
                </a:solidFill>
                <a:latin typeface="Courier New" panose="02070309020205020404" pitchFamily="49" charset="0"/>
                <a:cs typeface="Courier New" panose="02070309020205020404" pitchFamily="49" charset="0"/>
              </a:rPr>
              <a:t>"text"</a:t>
            </a:r>
            <a:r>
              <a:rPr lang="en-US" b="1" dirty="0">
                <a:solidFill>
                  <a:srgbClr val="000000"/>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ngModel</a:t>
            </a:r>
            <a:r>
              <a:rPr lang="en-US" b="1" dirty="0">
                <a:solidFill>
                  <a:srgbClr val="000000"/>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name</a:t>
            </a:r>
            <a:r>
              <a:rPr lang="en-US" b="1" dirty="0">
                <a:solidFill>
                  <a:srgbClr val="000000"/>
                </a:solidFill>
                <a:latin typeface="Courier New" panose="02070309020205020404" pitchFamily="49" charset="0"/>
                <a:cs typeface="Courier New" panose="02070309020205020404" pitchFamily="49" charset="0"/>
              </a:rPr>
              <a:t>=</a:t>
            </a:r>
            <a:r>
              <a:rPr lang="en-US" b="1" dirty="0">
                <a:solidFill>
                  <a:srgbClr val="0000FF"/>
                </a:solidFill>
                <a:latin typeface="Courier New" panose="02070309020205020404" pitchFamily="49" charset="0"/>
                <a:cs typeface="Courier New" panose="02070309020205020404" pitchFamily="49" charset="0"/>
              </a:rPr>
              <a:t>"</a:t>
            </a:r>
            <a:r>
              <a:rPr lang="en-US" b="1" dirty="0" err="1">
                <a:solidFill>
                  <a:srgbClr val="0000FF"/>
                </a:solidFill>
                <a:latin typeface="Courier New" panose="02070309020205020404" pitchFamily="49" charset="0"/>
                <a:cs typeface="Courier New" panose="02070309020205020404" pitchFamily="49" charset="0"/>
              </a:rPr>
              <a:t>firstName</a:t>
            </a:r>
            <a:r>
              <a:rPr lang="en-US" b="1" dirty="0">
                <a:solidFill>
                  <a:srgbClr val="0000FF"/>
                </a:solidFill>
                <a:latin typeface="Courier New" panose="02070309020205020404" pitchFamily="49" charset="0"/>
                <a:cs typeface="Courier New" panose="02070309020205020404" pitchFamily="49" charset="0"/>
              </a:rPr>
              <a:t>"</a:t>
            </a:r>
            <a:r>
              <a:rPr lang="en-US" b="1" dirty="0">
                <a:solidFill>
                  <a:srgbClr val="800000"/>
                </a:solidFill>
                <a:latin typeface="Courier New" panose="02070309020205020404" pitchFamily="49" charset="0"/>
                <a:cs typeface="Courier New" panose="02070309020205020404" pitchFamily="49" charset="0"/>
              </a:rPr>
              <a:t>&gt;</a:t>
            </a:r>
            <a:endParaRPr lang="en-US" b="1" dirty="0">
              <a:solidFill>
                <a:srgbClr val="000000"/>
              </a:solidFill>
              <a:effectLst/>
              <a:latin typeface="Courier New" panose="02070309020205020404" pitchFamily="49" charset="0"/>
              <a:cs typeface="Courier New" panose="02070309020205020404" pitchFamily="49" charset="0"/>
            </a:endParaRPr>
          </a:p>
        </p:txBody>
      </p:sp>
      <p:sp>
        <p:nvSpPr>
          <p:cNvPr id="12" name="TextBox 11"/>
          <p:cNvSpPr txBox="1"/>
          <p:nvPr/>
        </p:nvSpPr>
        <p:spPr>
          <a:xfrm>
            <a:off x="609600" y="1086712"/>
            <a:ext cx="10807337" cy="369332"/>
          </a:xfrm>
          <a:prstGeom prst="rect">
            <a:avLst/>
          </a:prstGeom>
          <a:noFill/>
        </p:spPr>
        <p:txBody>
          <a:bodyPr wrap="square" rtlCol="0">
            <a:spAutoFit/>
          </a:bodyPr>
          <a:lstStyle/>
          <a:p>
            <a:r>
              <a:rPr lang="en-US" b="1" dirty="0" smtClean="0">
                <a:solidFill>
                  <a:srgbClr val="7030A0"/>
                </a:solidFill>
              </a:rPr>
              <a:t>Step 2: </a:t>
            </a:r>
            <a:r>
              <a:rPr lang="en-US" dirty="0"/>
              <a:t>We need the ngModel in the form input, and the input must be named too: </a:t>
            </a:r>
          </a:p>
        </p:txBody>
      </p:sp>
      <p:sp>
        <p:nvSpPr>
          <p:cNvPr id="3" name="TextBox 2"/>
          <p:cNvSpPr txBox="1"/>
          <p:nvPr/>
        </p:nvSpPr>
        <p:spPr>
          <a:xfrm>
            <a:off x="609600" y="2570224"/>
            <a:ext cx="10972800" cy="646331"/>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There are cases where we need pass an event listener to the input field, or pass the value of the input to our component, we need assign a template variable to the input to do that.</a:t>
            </a:r>
          </a:p>
        </p:txBody>
      </p:sp>
      <p:sp>
        <p:nvSpPr>
          <p:cNvPr id="6" name="TextBox 5"/>
          <p:cNvSpPr txBox="1"/>
          <p:nvPr/>
        </p:nvSpPr>
        <p:spPr>
          <a:xfrm>
            <a:off x="2756805" y="3688208"/>
            <a:ext cx="5647510" cy="1634490"/>
          </a:xfrm>
          <a:prstGeom prst="roundRect">
            <a:avLst/>
          </a:prstGeom>
          <a:solidFill>
            <a:schemeClr val="bg1">
              <a:lumMod val="85000"/>
            </a:schemeClr>
          </a:solidFill>
          <a:ln w="25400">
            <a:solidFill>
              <a:srgbClr val="00B050"/>
            </a:solidFill>
            <a:prstDash val="sysDash"/>
          </a:ln>
        </p:spPr>
        <p:txBody>
          <a:bodyPr wrap="square" rtlCol="0">
            <a:spAutoFit/>
          </a:bodyPr>
          <a:lstStyle/>
          <a:p>
            <a:r>
              <a:rPr lang="en-US" b="1" dirty="0">
                <a:solidFill>
                  <a:srgbClr val="800000"/>
                </a:solidFill>
                <a:latin typeface="Courier New" panose="02070309020205020404" pitchFamily="49" charset="0"/>
                <a:cs typeface="Courier New" panose="02070309020205020404" pitchFamily="49" charset="0"/>
              </a:rPr>
              <a:t>&lt;input</a:t>
            </a:r>
            <a:r>
              <a:rPr lang="en-US" b="1" dirty="0">
                <a:solidFill>
                  <a:srgbClr val="000000"/>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type</a:t>
            </a:r>
            <a:r>
              <a:rPr lang="en-US" b="1" dirty="0">
                <a:solidFill>
                  <a:srgbClr val="000000"/>
                </a:solidFill>
                <a:latin typeface="Courier New" panose="02070309020205020404" pitchFamily="49" charset="0"/>
                <a:cs typeface="Courier New" panose="02070309020205020404" pitchFamily="49" charset="0"/>
              </a:rPr>
              <a:t>=</a:t>
            </a:r>
            <a:r>
              <a:rPr lang="en-US" b="1" dirty="0">
                <a:solidFill>
                  <a:srgbClr val="0000FF"/>
                </a:solidFill>
                <a:latin typeface="Courier New" panose="02070309020205020404" pitchFamily="49" charset="0"/>
                <a:cs typeface="Courier New" panose="02070309020205020404" pitchFamily="49" charset="0"/>
              </a:rPr>
              <a:t>"text"</a:t>
            </a:r>
            <a:r>
              <a:rPr lang="en-US" b="1" dirty="0">
                <a:solidFill>
                  <a:srgbClr val="000000"/>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ngModel</a:t>
            </a:r>
            <a:r>
              <a:rPr lang="en-US" b="1" dirty="0">
                <a:solidFill>
                  <a:srgbClr val="000000"/>
                </a:solidFill>
                <a:latin typeface="Courier New" panose="02070309020205020404" pitchFamily="49" charset="0"/>
                <a:cs typeface="Courier New" panose="02070309020205020404" pitchFamily="49" charset="0"/>
              </a:rPr>
              <a:t> </a:t>
            </a:r>
          </a:p>
          <a:p>
            <a:r>
              <a:rPr lang="en-US" b="1" dirty="0">
                <a:solidFill>
                  <a:srgbClr val="000000"/>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name</a:t>
            </a:r>
            <a:r>
              <a:rPr lang="en-US" b="1" dirty="0">
                <a:solidFill>
                  <a:srgbClr val="000000"/>
                </a:solidFill>
                <a:latin typeface="Courier New" panose="02070309020205020404" pitchFamily="49" charset="0"/>
                <a:cs typeface="Courier New" panose="02070309020205020404" pitchFamily="49" charset="0"/>
              </a:rPr>
              <a:t>=</a:t>
            </a:r>
            <a:r>
              <a:rPr lang="en-US" b="1" dirty="0">
                <a:solidFill>
                  <a:srgbClr val="0000FF"/>
                </a:solidFill>
                <a:latin typeface="Courier New" panose="02070309020205020404" pitchFamily="49" charset="0"/>
                <a:cs typeface="Courier New" panose="02070309020205020404" pitchFamily="49" charset="0"/>
              </a:rPr>
              <a:t>"</a:t>
            </a:r>
            <a:r>
              <a:rPr lang="en-US" b="1" dirty="0" err="1">
                <a:solidFill>
                  <a:srgbClr val="0000FF"/>
                </a:solidFill>
                <a:latin typeface="Courier New" panose="02070309020205020404" pitchFamily="49" charset="0"/>
                <a:cs typeface="Courier New" panose="02070309020205020404" pitchFamily="49" charset="0"/>
              </a:rPr>
              <a:t>firstName</a:t>
            </a:r>
            <a:r>
              <a:rPr lang="en-US" b="1" dirty="0">
                <a:solidFill>
                  <a:srgbClr val="0000FF"/>
                </a:solidFill>
                <a:latin typeface="Courier New" panose="02070309020205020404" pitchFamily="49" charset="0"/>
                <a:cs typeface="Courier New" panose="02070309020205020404" pitchFamily="49" charset="0"/>
              </a:rPr>
              <a:t>"</a:t>
            </a:r>
            <a:r>
              <a:rPr lang="en-US" b="1" dirty="0">
                <a:solidFill>
                  <a:srgbClr val="000000"/>
                </a:solidFill>
                <a:latin typeface="Courier New" panose="02070309020205020404" pitchFamily="49" charset="0"/>
                <a:cs typeface="Courier New" panose="02070309020205020404" pitchFamily="49" charset="0"/>
              </a:rPr>
              <a:t> </a:t>
            </a:r>
          </a:p>
          <a:p>
            <a:r>
              <a:rPr lang="en-US" b="1" dirty="0">
                <a:solidFill>
                  <a:srgbClr val="000000"/>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a:t>
            </a:r>
            <a:r>
              <a:rPr lang="en-US" b="1" dirty="0" err="1">
                <a:solidFill>
                  <a:srgbClr val="FF0000"/>
                </a:solidFill>
                <a:latin typeface="Courier New" panose="02070309020205020404" pitchFamily="49" charset="0"/>
                <a:cs typeface="Courier New" panose="02070309020205020404" pitchFamily="49" charset="0"/>
              </a:rPr>
              <a:t>firstName</a:t>
            </a:r>
            <a:r>
              <a:rPr lang="en-US" b="1" dirty="0">
                <a:solidFill>
                  <a:srgbClr val="000000"/>
                </a:solidFill>
                <a:latin typeface="Courier New" panose="02070309020205020404" pitchFamily="49" charset="0"/>
                <a:cs typeface="Courier New" panose="02070309020205020404" pitchFamily="49" charset="0"/>
              </a:rPr>
              <a:t>=</a:t>
            </a:r>
            <a:r>
              <a:rPr lang="en-US" b="1" dirty="0">
                <a:solidFill>
                  <a:srgbClr val="0000FF"/>
                </a:solidFill>
                <a:latin typeface="Courier New" panose="02070309020205020404" pitchFamily="49" charset="0"/>
                <a:cs typeface="Courier New" panose="02070309020205020404" pitchFamily="49" charset="0"/>
              </a:rPr>
              <a:t>"ngModel"</a:t>
            </a:r>
            <a:endParaRPr lang="en-US" b="1" dirty="0">
              <a:solidFill>
                <a:srgbClr val="000000"/>
              </a:solidFill>
              <a:latin typeface="Courier New" panose="02070309020205020404" pitchFamily="49" charset="0"/>
              <a:cs typeface="Courier New" panose="02070309020205020404" pitchFamily="49" charset="0"/>
            </a:endParaRPr>
          </a:p>
          <a:p>
            <a:r>
              <a:rPr lang="en-US" b="1" dirty="0">
                <a:solidFill>
                  <a:srgbClr val="000000"/>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(change</a:t>
            </a:r>
            <a:r>
              <a:rPr lang="en-US" b="1" dirty="0" smtClean="0">
                <a:solidFill>
                  <a:srgbClr val="FF0000"/>
                </a:solidFill>
                <a:latin typeface="Courier New" panose="02070309020205020404" pitchFamily="49" charset="0"/>
                <a:cs typeface="Courier New" panose="02070309020205020404" pitchFamily="49" charset="0"/>
              </a:rPr>
              <a:t>)</a:t>
            </a:r>
            <a:r>
              <a:rPr lang="en-US" b="1" dirty="0" smtClean="0">
                <a:solidFill>
                  <a:srgbClr val="000000"/>
                </a:solidFill>
                <a:latin typeface="Courier New" panose="02070309020205020404" pitchFamily="49" charset="0"/>
                <a:cs typeface="Courier New" panose="02070309020205020404" pitchFamily="49" charset="0"/>
              </a:rPr>
              <a:t>=</a:t>
            </a:r>
            <a:r>
              <a:rPr lang="en-US" b="1" dirty="0" smtClean="0">
                <a:solidFill>
                  <a:srgbClr val="0000FF"/>
                </a:solidFill>
                <a:latin typeface="Courier New" panose="02070309020205020404" pitchFamily="49" charset="0"/>
                <a:cs typeface="Courier New" panose="02070309020205020404" pitchFamily="49" charset="0"/>
              </a:rPr>
              <a:t>“</a:t>
            </a:r>
            <a:r>
              <a:rPr lang="en-US" b="1" dirty="0" err="1" smtClean="0">
                <a:solidFill>
                  <a:srgbClr val="0000FF"/>
                </a:solidFill>
                <a:latin typeface="Courier New" panose="02070309020205020404" pitchFamily="49" charset="0"/>
                <a:cs typeface="Courier New" panose="02070309020205020404" pitchFamily="49" charset="0"/>
              </a:rPr>
              <a:t>changeLog</a:t>
            </a:r>
            <a:r>
              <a:rPr lang="en-US" b="1" dirty="0" smtClean="0">
                <a:solidFill>
                  <a:srgbClr val="0000FF"/>
                </a:solidFill>
                <a:latin typeface="Courier New" panose="02070309020205020404" pitchFamily="49" charset="0"/>
                <a:cs typeface="Courier New" panose="02070309020205020404" pitchFamily="49" charset="0"/>
              </a:rPr>
              <a:t>(</a:t>
            </a:r>
            <a:r>
              <a:rPr lang="en-US" b="1" dirty="0" err="1" smtClean="0">
                <a:solidFill>
                  <a:srgbClr val="0000FF"/>
                </a:solidFill>
                <a:latin typeface="Courier New" panose="02070309020205020404" pitchFamily="49" charset="0"/>
                <a:cs typeface="Courier New" panose="02070309020205020404" pitchFamily="49" charset="0"/>
              </a:rPr>
              <a:t>firstName</a:t>
            </a:r>
            <a:r>
              <a:rPr lang="en-US" b="1" dirty="0">
                <a:solidFill>
                  <a:srgbClr val="0000FF"/>
                </a:solidFill>
                <a:latin typeface="Courier New" panose="02070309020205020404" pitchFamily="49" charset="0"/>
                <a:cs typeface="Courier New" panose="02070309020205020404" pitchFamily="49" charset="0"/>
              </a:rPr>
              <a:t>)"</a:t>
            </a:r>
            <a:endParaRPr lang="en-US" b="1" dirty="0">
              <a:solidFill>
                <a:srgbClr val="000000"/>
              </a:solidFill>
              <a:latin typeface="Courier New" panose="02070309020205020404" pitchFamily="49" charset="0"/>
              <a:cs typeface="Courier New" panose="02070309020205020404" pitchFamily="49" charset="0"/>
            </a:endParaRPr>
          </a:p>
          <a:p>
            <a:r>
              <a:rPr lang="en-US" b="1" dirty="0">
                <a:solidFill>
                  <a:srgbClr val="800000"/>
                </a:solidFill>
                <a:latin typeface="Courier New" panose="02070309020205020404" pitchFamily="49" charset="0"/>
                <a:cs typeface="Courier New" panose="02070309020205020404" pitchFamily="49" charset="0"/>
              </a:rPr>
              <a:t>&gt;</a:t>
            </a:r>
            <a:endParaRPr lang="en-US" b="1" dirty="0">
              <a:solidFill>
                <a:srgbClr val="000000"/>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25649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173039"/>
            <a:ext cx="10972800" cy="939799"/>
          </a:xfrm>
        </p:spPr>
        <p:txBody>
          <a:bodyPr>
            <a:normAutofit fontScale="90000"/>
          </a:bodyPr>
          <a:lstStyle/>
          <a:p>
            <a:pPr algn="ctr"/>
            <a:r>
              <a:rPr lang="en-US" dirty="0" smtClean="0">
                <a:latin typeface="+mj-lt"/>
              </a:rPr>
              <a:t>Template Driven Forms</a:t>
            </a:r>
            <a:br>
              <a:rPr lang="en-US" dirty="0" smtClean="0">
                <a:latin typeface="+mj-lt"/>
              </a:rPr>
            </a:br>
            <a:r>
              <a:rPr lang="en-US" sz="2400" dirty="0" smtClean="0">
                <a:latin typeface="+mj-lt"/>
              </a:rPr>
              <a:t>Usage Example</a:t>
            </a:r>
            <a:endParaRPr lang="en-US" sz="2400" dirty="0">
              <a:latin typeface="+mj-lt"/>
            </a:endParaRPr>
          </a:p>
        </p:txBody>
      </p:sp>
      <p:sp>
        <p:nvSpPr>
          <p:cNvPr id="12" name="TextBox 11"/>
          <p:cNvSpPr txBox="1"/>
          <p:nvPr/>
        </p:nvSpPr>
        <p:spPr>
          <a:xfrm>
            <a:off x="609600" y="1086712"/>
            <a:ext cx="10807337" cy="175432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t>ngModel is an instance of the FormControl which has quite a number of controls which include dirty, invalid, errors, pristine, touched, untouched, value etc. </a:t>
            </a:r>
            <a:endParaRPr lang="en-US" dirty="0" smtClean="0"/>
          </a:p>
          <a:p>
            <a:pPr marL="285750" indent="-285750" algn="just">
              <a:lnSpc>
                <a:spcPct val="150000"/>
              </a:lnSpc>
              <a:buFont typeface="Arial" panose="020B0604020202020204" pitchFamily="34" charset="0"/>
              <a:buChar char="•"/>
            </a:pPr>
            <a:r>
              <a:rPr lang="en-US" dirty="0" smtClean="0"/>
              <a:t>The </a:t>
            </a:r>
            <a:r>
              <a:rPr lang="en-US" dirty="0"/>
              <a:t>FormControl class is use to track the state changes of our input. </a:t>
            </a:r>
            <a:endParaRPr lang="en-US" dirty="0" smtClean="0"/>
          </a:p>
          <a:p>
            <a:pPr marL="285750" indent="-285750" algn="just">
              <a:lnSpc>
                <a:spcPct val="150000"/>
              </a:lnSpc>
              <a:buFont typeface="Arial" panose="020B0604020202020204" pitchFamily="34" charset="0"/>
              <a:buChar char="•"/>
            </a:pPr>
            <a:r>
              <a:rPr lang="en-US" dirty="0" smtClean="0"/>
              <a:t>By using Form controls, we can easily validate the data.</a:t>
            </a:r>
            <a:endParaRPr lang="en-US" dirty="0"/>
          </a:p>
        </p:txBody>
      </p:sp>
      <p:sp>
        <p:nvSpPr>
          <p:cNvPr id="6" name="TextBox 5"/>
          <p:cNvSpPr txBox="1"/>
          <p:nvPr/>
        </p:nvSpPr>
        <p:spPr>
          <a:xfrm>
            <a:off x="2220684" y="2936208"/>
            <a:ext cx="7158447" cy="3166824"/>
          </a:xfrm>
          <a:prstGeom prst="roundRect">
            <a:avLst/>
          </a:prstGeom>
          <a:solidFill>
            <a:schemeClr val="bg1">
              <a:lumMod val="85000"/>
            </a:schemeClr>
          </a:solidFill>
          <a:ln w="25400">
            <a:solidFill>
              <a:srgbClr val="00B050"/>
            </a:solidFill>
            <a:prstDash val="sysDash"/>
          </a:ln>
        </p:spPr>
        <p:txBody>
          <a:bodyPr wrap="square" rtlCol="0">
            <a:spAutoFit/>
          </a:bodyPr>
          <a:lstStyle/>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"text"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ngModel</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firstName</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firstName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"ngModel"</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(change</a:t>
            </a:r>
            <a:r>
              <a:rPr lang="en-US" dirty="0" smtClean="0">
                <a:solidFill>
                  <a:srgbClr val="FF0000"/>
                </a:solidFill>
                <a:latin typeface="Consolas" panose="020B0609020204030204" pitchFamily="49" charset="0"/>
              </a:rPr>
              <a:t>)</a:t>
            </a:r>
            <a:r>
              <a:rPr lang="en-US" dirty="0" smtClean="0">
                <a:solidFill>
                  <a:srgbClr val="000000"/>
                </a:solidFill>
                <a:latin typeface="Consolas" panose="020B0609020204030204" pitchFamily="49" charset="0"/>
              </a:rPr>
              <a:t>=</a:t>
            </a:r>
            <a:r>
              <a:rPr lang="en-US" dirty="0" smtClean="0">
                <a:solidFill>
                  <a:srgbClr val="0000FF"/>
                </a:solidFill>
                <a:latin typeface="Consolas" panose="020B0609020204030204" pitchFamily="49" charset="0"/>
              </a:rPr>
              <a:t>“</a:t>
            </a:r>
            <a:r>
              <a:rPr lang="en-US" dirty="0" err="1" smtClean="0">
                <a:solidFill>
                  <a:srgbClr val="0000FF"/>
                </a:solidFill>
                <a:latin typeface="Consolas" panose="020B0609020204030204" pitchFamily="49" charset="0"/>
              </a:rPr>
              <a:t>changeLog</a:t>
            </a:r>
            <a:r>
              <a:rPr lang="en-US" dirty="0" smtClean="0">
                <a:solidFill>
                  <a:srgbClr val="0000FF"/>
                </a:solidFill>
                <a:latin typeface="Consolas" panose="020B0609020204030204" pitchFamily="49" charset="0"/>
              </a:rPr>
              <a:t>(</a:t>
            </a:r>
            <a:r>
              <a:rPr lang="en-US" dirty="0" err="1" smtClean="0">
                <a:solidFill>
                  <a:srgbClr val="0000FF"/>
                </a:solidFill>
                <a:latin typeface="Consolas" panose="020B0609020204030204" pitchFamily="49" charset="0"/>
              </a:rPr>
              <a:t>firstName</a:t>
            </a:r>
            <a:r>
              <a:rPr lang="en-US" dirty="0">
                <a:solidFill>
                  <a:srgbClr val="0000FF"/>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required</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&lt;div</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class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"alert alert-danger"</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smtClean="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ngIf</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firstName.touched</a:t>
            </a:r>
            <a:r>
              <a:rPr lang="en-US" dirty="0">
                <a:solidFill>
                  <a:srgbClr val="0000FF"/>
                </a:solidFill>
                <a:latin typeface="Consolas" panose="020B0609020204030204" pitchFamily="49" charset="0"/>
              </a:rPr>
              <a:t> &amp;&amp; !</a:t>
            </a:r>
            <a:r>
              <a:rPr lang="en-US" dirty="0" err="1">
                <a:solidFill>
                  <a:srgbClr val="0000FF"/>
                </a:solidFill>
                <a:latin typeface="Consolas" panose="020B0609020204030204" pitchFamily="49" charset="0"/>
              </a:rPr>
              <a:t>firstName.valid</a:t>
            </a:r>
            <a:r>
              <a:rPr lang="en-US" dirty="0">
                <a:solidFill>
                  <a:srgbClr val="0000FF"/>
                </a:solidFill>
                <a:latin typeface="Consolas" panose="020B0609020204030204" pitchFamily="49" charset="0"/>
              </a:rPr>
              <a: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is required</a:t>
            </a:r>
          </a:p>
          <a:p>
            <a:r>
              <a:rPr lang="en-US" dirty="0">
                <a:solidFill>
                  <a:srgbClr val="800000"/>
                </a:solidFill>
                <a:latin typeface="Consolas" panose="020B0609020204030204" pitchFamily="49" charset="0"/>
              </a:rPr>
              <a:t>&lt;/div&gt;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043340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173039"/>
            <a:ext cx="10972800" cy="939799"/>
          </a:xfrm>
        </p:spPr>
        <p:txBody>
          <a:bodyPr>
            <a:normAutofit fontScale="90000"/>
          </a:bodyPr>
          <a:lstStyle/>
          <a:p>
            <a:pPr algn="ctr"/>
            <a:r>
              <a:rPr lang="en-US" dirty="0" smtClean="0">
                <a:latin typeface="+mj-lt"/>
              </a:rPr>
              <a:t>Template Driven Forms</a:t>
            </a:r>
            <a:br>
              <a:rPr lang="en-US" dirty="0" smtClean="0">
                <a:latin typeface="+mj-lt"/>
              </a:rPr>
            </a:br>
            <a:r>
              <a:rPr lang="en-US" sz="2400" dirty="0" err="1" smtClean="0">
                <a:latin typeface="+mj-lt"/>
              </a:rPr>
              <a:t>ngForm</a:t>
            </a:r>
            <a:endParaRPr lang="en-US" sz="2400" dirty="0">
              <a:latin typeface="+mj-lt"/>
            </a:endParaRPr>
          </a:p>
        </p:txBody>
      </p:sp>
      <p:sp>
        <p:nvSpPr>
          <p:cNvPr id="12" name="TextBox 11"/>
          <p:cNvSpPr txBox="1"/>
          <p:nvPr/>
        </p:nvSpPr>
        <p:spPr>
          <a:xfrm>
            <a:off x="609600" y="1086712"/>
            <a:ext cx="10807337" cy="129586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t>The </a:t>
            </a:r>
            <a:r>
              <a:rPr lang="en-US" dirty="0" err="1"/>
              <a:t>ngForm</a:t>
            </a:r>
            <a:r>
              <a:rPr lang="en-US" dirty="0"/>
              <a:t> is an instance of the </a:t>
            </a:r>
            <a:r>
              <a:rPr lang="en-US" dirty="0" err="1"/>
              <a:t>FormGroup</a:t>
            </a:r>
            <a:r>
              <a:rPr lang="en-US" dirty="0"/>
              <a:t>. </a:t>
            </a:r>
            <a:endParaRPr lang="en-US" dirty="0" smtClean="0"/>
          </a:p>
          <a:p>
            <a:pPr marL="285750" indent="-285750" algn="just">
              <a:lnSpc>
                <a:spcPct val="150000"/>
              </a:lnSpc>
              <a:buFont typeface="Arial" panose="020B0604020202020204" pitchFamily="34" charset="0"/>
              <a:buChar char="•"/>
            </a:pPr>
            <a:r>
              <a:rPr lang="en-US" dirty="0" smtClean="0"/>
              <a:t>The </a:t>
            </a:r>
            <a:r>
              <a:rPr lang="en-US" dirty="0" err="1"/>
              <a:t>FormGroup</a:t>
            </a:r>
            <a:r>
              <a:rPr lang="en-US" dirty="0"/>
              <a:t> represents the group of FormControl, each form is a </a:t>
            </a:r>
            <a:r>
              <a:rPr lang="en-US" dirty="0" err="1"/>
              <a:t>FormGroup</a:t>
            </a:r>
            <a:r>
              <a:rPr lang="en-US" dirty="0"/>
              <a:t> because it will have at least one FormControl that gives us access to (</a:t>
            </a:r>
            <a:r>
              <a:rPr lang="en-US" dirty="0" err="1"/>
              <a:t>ngSubmit</a:t>
            </a:r>
            <a:r>
              <a:rPr lang="en-US" dirty="0"/>
              <a:t>) which can be bind to a method in our component. </a:t>
            </a:r>
          </a:p>
        </p:txBody>
      </p:sp>
      <p:sp>
        <p:nvSpPr>
          <p:cNvPr id="6" name="TextBox 5"/>
          <p:cNvSpPr txBox="1"/>
          <p:nvPr/>
        </p:nvSpPr>
        <p:spPr>
          <a:xfrm>
            <a:off x="2547255" y="2674950"/>
            <a:ext cx="6583682" cy="2553891"/>
          </a:xfrm>
          <a:prstGeom prst="roundRect">
            <a:avLst/>
          </a:prstGeom>
          <a:solidFill>
            <a:schemeClr val="bg1">
              <a:lumMod val="85000"/>
            </a:schemeClr>
          </a:solidFill>
          <a:ln w="25400">
            <a:solidFill>
              <a:srgbClr val="00B050"/>
            </a:solidFill>
            <a:prstDash val="sysDash"/>
          </a:ln>
        </p:spPr>
        <p:txBody>
          <a:bodyPr wrap="square" rtlCol="0">
            <a:spAutoFit/>
          </a:bodyPr>
          <a:lstStyle/>
          <a:p>
            <a:r>
              <a:rPr lang="en-US" dirty="0">
                <a:solidFill>
                  <a:srgbClr val="800000"/>
                </a:solidFill>
                <a:latin typeface="Consolas" panose="020B0609020204030204" pitchFamily="49" charset="0"/>
              </a:rPr>
              <a:t>&lt;form</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#f</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ngForm</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ngSubmit</a:t>
            </a:r>
            <a:r>
              <a:rPr lang="en-US" dirty="0">
                <a:solidFill>
                  <a:srgbClr val="FF0000"/>
                </a:solidFill>
                <a:latin typeface="Consolas" panose="020B0609020204030204" pitchFamily="49" charset="0"/>
              </a:rPr>
              <a: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"submit(f)"</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"text"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ngModel</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firstName</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firstName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"ngModel"</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(change</a:t>
            </a:r>
            <a:r>
              <a:rPr lang="en-US" dirty="0" smtClean="0">
                <a:solidFill>
                  <a:srgbClr val="FF0000"/>
                </a:solidFill>
                <a:latin typeface="Consolas" panose="020B0609020204030204" pitchFamily="49" charset="0"/>
              </a:rPr>
              <a:t>)</a:t>
            </a:r>
            <a:r>
              <a:rPr lang="en-US" dirty="0" smtClean="0">
                <a:solidFill>
                  <a:srgbClr val="000000"/>
                </a:solidFill>
                <a:latin typeface="Consolas" panose="020B0609020204030204" pitchFamily="49" charset="0"/>
              </a:rPr>
              <a:t>=</a:t>
            </a:r>
            <a:r>
              <a:rPr lang="en-US" dirty="0" smtClean="0">
                <a:solidFill>
                  <a:srgbClr val="0000FF"/>
                </a:solidFill>
                <a:latin typeface="Consolas" panose="020B0609020204030204" pitchFamily="49" charset="0"/>
              </a:rPr>
              <a:t>“</a:t>
            </a:r>
            <a:r>
              <a:rPr lang="en-US" dirty="0" err="1" smtClean="0">
                <a:solidFill>
                  <a:srgbClr val="0000FF"/>
                </a:solidFill>
                <a:latin typeface="Consolas" panose="020B0609020204030204" pitchFamily="49" charset="0"/>
              </a:rPr>
              <a:t>firstNameLog</a:t>
            </a:r>
            <a:r>
              <a:rPr lang="en-US" dirty="0" smtClean="0">
                <a:solidFill>
                  <a:srgbClr val="0000FF"/>
                </a:solidFill>
                <a:latin typeface="Consolas" panose="020B0609020204030204" pitchFamily="49" charset="0"/>
              </a:rPr>
              <a:t>(</a:t>
            </a:r>
            <a:r>
              <a:rPr lang="en-US" dirty="0" err="1" smtClean="0">
                <a:solidFill>
                  <a:srgbClr val="0000FF"/>
                </a:solidFill>
                <a:latin typeface="Consolas" panose="020B0609020204030204" pitchFamily="49" charset="0"/>
              </a:rPr>
              <a:t>firstName</a:t>
            </a:r>
            <a:r>
              <a:rPr lang="en-US" dirty="0">
                <a:solidFill>
                  <a:srgbClr val="0000FF"/>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"submit"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"submit"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&lt;/form&gt;</a:t>
            </a:r>
            <a:endParaRPr lang="en-US" b="0" dirty="0">
              <a:solidFill>
                <a:srgbClr val="000000"/>
              </a:solidFill>
              <a:effectLst/>
              <a:latin typeface="Consolas" panose="020B0609020204030204" pitchFamily="49" charset="0"/>
            </a:endParaRPr>
          </a:p>
        </p:txBody>
      </p:sp>
      <p:sp>
        <p:nvSpPr>
          <p:cNvPr id="2" name="Rectangle 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700911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1282</TotalTime>
  <Words>934</Words>
  <Application>Microsoft Office PowerPoint</Application>
  <PresentationFormat>Widescreen</PresentationFormat>
  <Paragraphs>165</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Consolas</vt:lpstr>
      <vt:lpstr>Courier New</vt:lpstr>
      <vt:lpstr>Droid Sans Fallback</vt:lpstr>
      <vt:lpstr>Roboto</vt:lpstr>
      <vt:lpstr>Times New Roman</vt:lpstr>
      <vt:lpstr>1_Office Theme</vt:lpstr>
      <vt:lpstr>PowerPoint Presentation</vt:lpstr>
      <vt:lpstr>Forms</vt:lpstr>
      <vt:lpstr>Forms</vt:lpstr>
      <vt:lpstr>Template Driven Forms</vt:lpstr>
      <vt:lpstr>Template Driven Forms</vt:lpstr>
      <vt:lpstr>Template Driven Forms Usage Example</vt:lpstr>
      <vt:lpstr>Template Driven Forms Usage Example</vt:lpstr>
      <vt:lpstr>Template Driven Forms Usage Example</vt:lpstr>
      <vt:lpstr>Template Driven Forms ngForm</vt:lpstr>
      <vt:lpstr>Template Driven Forms ngModelGroup</vt:lpstr>
      <vt:lpstr>Reactive Forms</vt:lpstr>
      <vt:lpstr>Reactive Forms</vt:lpstr>
      <vt:lpstr>Reactive Forms Usage Example</vt:lpstr>
      <vt:lpstr>Reactive Forms FormControl and FormGroup</vt:lpstr>
      <vt:lpstr>Reactive Forms FormControl and FormGroup</vt:lpstr>
      <vt:lpstr>Reactive Forms Validations</vt:lpstr>
      <vt:lpstr>Reactive Forms Custom Validations</vt:lpstr>
      <vt:lpstr>Reactive Forms Custom Validations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Nagaratna Harikant</dc:creator>
  <cp:lastModifiedBy>Nagaratna Harikant</cp:lastModifiedBy>
  <cp:revision>78</cp:revision>
  <dcterms:created xsi:type="dcterms:W3CDTF">2019-10-16T04:50:24Z</dcterms:created>
  <dcterms:modified xsi:type="dcterms:W3CDTF">2019-11-09T07:30:24Z</dcterms:modified>
</cp:coreProperties>
</file>