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7" r:id="rId2"/>
    <p:sldId id="258" r:id="rId3"/>
    <p:sldId id="291" r:id="rId4"/>
    <p:sldId id="292" r:id="rId5"/>
    <p:sldId id="293" r:id="rId6"/>
    <p:sldId id="295" r:id="rId7"/>
    <p:sldId id="294" r:id="rId8"/>
    <p:sldId id="259" r:id="rId9"/>
    <p:sldId id="260" r:id="rId10"/>
    <p:sldId id="29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p15:clr>
            <a:srgbClr val="A4A3A4"/>
          </p15:clr>
        </p15:guide>
        <p15:guide id="2" pos="38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95196" autoAdjust="0"/>
  </p:normalViewPr>
  <p:slideViewPr>
    <p:cSldViewPr snapToGrid="0">
      <p:cViewPr varScale="1">
        <p:scale>
          <a:sx n="94" d="100"/>
          <a:sy n="94" d="100"/>
        </p:scale>
        <p:origin x="750" y="92"/>
      </p:cViewPr>
      <p:guideLst>
        <p:guide orient="horz" pos="2164"/>
        <p:guide pos="385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4" d="100"/>
          <a:sy n="74" d="100"/>
        </p:scale>
        <p:origin x="3576"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hyperlink" Target="https://www.researchgate.net/publication/377247917_Computer_vision_recognition_in_the_teaching_classroom_A_Review"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1" Type="http://schemas.openxmlformats.org/officeDocument/2006/relationships/hyperlink" Target="https://www.researchgate.net/publication/377247917_Computer_vision_recognition_in_the_teaching_classroom_A_Review"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B391B-38CD-45F5-9A32-C0964405A3F7}"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70D4371D-5DCD-4C99-8FD7-FE9AB5081CDF}">
      <dgm:prSet/>
      <dgm:spPr/>
      <dgm:t>
        <a:bodyPr/>
        <a:lstStyle/>
        <a:p>
          <a:r>
            <a:rPr lang="en-US" b="1"/>
            <a:t>Title</a:t>
          </a:r>
          <a:r>
            <a:rPr lang="en-US"/>
            <a:t>: </a:t>
          </a:r>
          <a:r>
            <a:rPr lang="en-US" i="1"/>
            <a:t>Computer vision recognition in the teaching classroom</a:t>
          </a:r>
          <a:endParaRPr lang="en-US"/>
        </a:p>
      </dgm:t>
    </dgm:pt>
    <dgm:pt modelId="{E60CB91C-D05E-402A-8B04-DF64ECE1E072}" type="parTrans" cxnId="{CAAC7A41-C82F-481B-AEBA-D6CB35C1B980}">
      <dgm:prSet/>
      <dgm:spPr/>
      <dgm:t>
        <a:bodyPr/>
        <a:lstStyle/>
        <a:p>
          <a:endParaRPr lang="en-US"/>
        </a:p>
      </dgm:t>
    </dgm:pt>
    <dgm:pt modelId="{8F952AE5-E5D7-444C-BCBB-CB69180A22D1}" type="sibTrans" cxnId="{CAAC7A41-C82F-481B-AEBA-D6CB35C1B980}">
      <dgm:prSet/>
      <dgm:spPr/>
      <dgm:t>
        <a:bodyPr/>
        <a:lstStyle/>
        <a:p>
          <a:endParaRPr lang="en-US"/>
        </a:p>
      </dgm:t>
    </dgm:pt>
    <dgm:pt modelId="{71F80723-5DBD-4E9C-8F87-35FF349CB2C0}">
      <dgm:prSet/>
      <dgm:spPr/>
      <dgm:t>
        <a:bodyPr/>
        <a:lstStyle/>
        <a:p>
          <a:r>
            <a:rPr lang="en-US" b="1"/>
            <a:t>Summary</a:t>
          </a:r>
          <a:r>
            <a:rPr lang="en-US"/>
            <a:t>: This literature explores the application of computer vision techniques in the education sector, particularly in interactive learning environments. It discusses various gesture recognition systems, whiteboard applications, and how computer vision can enhance the teaching and learning experience.</a:t>
          </a:r>
        </a:p>
      </dgm:t>
    </dgm:pt>
    <dgm:pt modelId="{6A7015DB-4BDB-4C2E-A44C-7920B855F9E2}" type="parTrans" cxnId="{1BA9E769-0CED-4011-97F4-A8F80F49DC64}">
      <dgm:prSet/>
      <dgm:spPr/>
      <dgm:t>
        <a:bodyPr/>
        <a:lstStyle/>
        <a:p>
          <a:endParaRPr lang="en-US"/>
        </a:p>
      </dgm:t>
    </dgm:pt>
    <dgm:pt modelId="{B56FCD35-6C97-44AC-8E01-2166C06E1325}" type="sibTrans" cxnId="{1BA9E769-0CED-4011-97F4-A8F80F49DC64}">
      <dgm:prSet/>
      <dgm:spPr/>
      <dgm:t>
        <a:bodyPr/>
        <a:lstStyle/>
        <a:p>
          <a:endParaRPr lang="en-US"/>
        </a:p>
      </dgm:t>
    </dgm:pt>
    <dgm:pt modelId="{C3DB23CE-AD61-48E9-8E0F-8A7B4017028B}">
      <dgm:prSet/>
      <dgm:spPr/>
      <dgm:t>
        <a:bodyPr/>
        <a:lstStyle/>
        <a:p>
          <a:r>
            <a:rPr lang="en-US" b="1"/>
            <a:t>Reference</a:t>
          </a:r>
          <a:r>
            <a:rPr lang="en-US"/>
            <a:t>: Hui Jiang1 , Wentao Fu2,* 1 College of Foreign Languages, Northeast Forestry University, Harbin 150040, China 2 College of Mechanical and Electrical Engineering, Northeast Forestry University, Harbin 150040, China</a:t>
          </a:r>
        </a:p>
      </dgm:t>
    </dgm:pt>
    <dgm:pt modelId="{A6A841CD-27B1-4732-B048-15450CC98A03}" type="parTrans" cxnId="{EA216764-2848-4BE9-9669-94DBC2D5AB04}">
      <dgm:prSet/>
      <dgm:spPr/>
      <dgm:t>
        <a:bodyPr/>
        <a:lstStyle/>
        <a:p>
          <a:endParaRPr lang="en-US"/>
        </a:p>
      </dgm:t>
    </dgm:pt>
    <dgm:pt modelId="{98375F6E-B1EA-4857-9100-B76094F22A34}" type="sibTrans" cxnId="{EA216764-2848-4BE9-9669-94DBC2D5AB04}">
      <dgm:prSet/>
      <dgm:spPr/>
      <dgm:t>
        <a:bodyPr/>
        <a:lstStyle/>
        <a:p>
          <a:endParaRPr lang="en-US"/>
        </a:p>
      </dgm:t>
    </dgm:pt>
    <dgm:pt modelId="{BA6BB377-FC33-46C4-8173-82A427428394}">
      <dgm:prSet/>
      <dgm:spPr/>
      <dgm:t>
        <a:bodyPr/>
        <a:lstStyle/>
        <a:p>
          <a:r>
            <a:rPr lang="en-US" b="1"/>
            <a:t>Link: </a:t>
          </a:r>
          <a:r>
            <a:rPr lang="en-US" u="sng">
              <a:hlinkClick xmlns:r="http://schemas.openxmlformats.org/officeDocument/2006/relationships" r:id="rId1"/>
            </a:rPr>
            <a:t>https://www.researchgate.net/publication/377247917_Computer_vision_recognition_in_the_teaching_classroom_A_Review</a:t>
          </a:r>
          <a:endParaRPr lang="en-US"/>
        </a:p>
      </dgm:t>
    </dgm:pt>
    <dgm:pt modelId="{0D978B8F-1669-40E8-A8E4-DC590ED9D91D}" type="parTrans" cxnId="{71DD31E1-163B-4BA2-A4DF-E89895549DE8}">
      <dgm:prSet/>
      <dgm:spPr/>
      <dgm:t>
        <a:bodyPr/>
        <a:lstStyle/>
        <a:p>
          <a:endParaRPr lang="en-US"/>
        </a:p>
      </dgm:t>
    </dgm:pt>
    <dgm:pt modelId="{77D4F394-E1E3-4C01-9661-369348DF29A4}" type="sibTrans" cxnId="{71DD31E1-163B-4BA2-A4DF-E89895549DE8}">
      <dgm:prSet/>
      <dgm:spPr/>
      <dgm:t>
        <a:bodyPr/>
        <a:lstStyle/>
        <a:p>
          <a:endParaRPr lang="en-US"/>
        </a:p>
      </dgm:t>
    </dgm:pt>
    <dgm:pt modelId="{67691646-B2C7-4916-A629-AEBAC1AD3915}" type="pres">
      <dgm:prSet presAssocID="{F47B391B-38CD-45F5-9A32-C0964405A3F7}" presName="Name0" presStyleCnt="0">
        <dgm:presLayoutVars>
          <dgm:dir/>
          <dgm:resizeHandles val="exact"/>
        </dgm:presLayoutVars>
      </dgm:prSet>
      <dgm:spPr/>
    </dgm:pt>
    <dgm:pt modelId="{ED654850-1B04-49FA-965E-21D969769AEE}" type="pres">
      <dgm:prSet presAssocID="{70D4371D-5DCD-4C99-8FD7-FE9AB5081CDF}" presName="node" presStyleLbl="node1" presStyleIdx="0" presStyleCnt="4">
        <dgm:presLayoutVars>
          <dgm:bulletEnabled val="1"/>
        </dgm:presLayoutVars>
      </dgm:prSet>
      <dgm:spPr/>
    </dgm:pt>
    <dgm:pt modelId="{52E7DE06-581B-4402-9C47-95F461A90A6B}" type="pres">
      <dgm:prSet presAssocID="{8F952AE5-E5D7-444C-BCBB-CB69180A22D1}" presName="sibTrans" presStyleLbl="sibTrans2D1" presStyleIdx="0" presStyleCnt="3"/>
      <dgm:spPr/>
    </dgm:pt>
    <dgm:pt modelId="{D6E0A07B-43C4-4968-96AF-92AA9FB1B105}" type="pres">
      <dgm:prSet presAssocID="{8F952AE5-E5D7-444C-BCBB-CB69180A22D1}" presName="connectorText" presStyleLbl="sibTrans2D1" presStyleIdx="0" presStyleCnt="3"/>
      <dgm:spPr/>
    </dgm:pt>
    <dgm:pt modelId="{A6B8FC22-C1EB-4D95-BFFF-A8B5C5D75BED}" type="pres">
      <dgm:prSet presAssocID="{71F80723-5DBD-4E9C-8F87-35FF349CB2C0}" presName="node" presStyleLbl="node1" presStyleIdx="1" presStyleCnt="4">
        <dgm:presLayoutVars>
          <dgm:bulletEnabled val="1"/>
        </dgm:presLayoutVars>
      </dgm:prSet>
      <dgm:spPr/>
    </dgm:pt>
    <dgm:pt modelId="{CC14C7D1-2D77-4DC9-8CBD-53F917DAEE4D}" type="pres">
      <dgm:prSet presAssocID="{B56FCD35-6C97-44AC-8E01-2166C06E1325}" presName="sibTrans" presStyleLbl="sibTrans2D1" presStyleIdx="1" presStyleCnt="3"/>
      <dgm:spPr/>
    </dgm:pt>
    <dgm:pt modelId="{E4895B64-82C4-4EF9-9C1B-624F0CECB94B}" type="pres">
      <dgm:prSet presAssocID="{B56FCD35-6C97-44AC-8E01-2166C06E1325}" presName="connectorText" presStyleLbl="sibTrans2D1" presStyleIdx="1" presStyleCnt="3"/>
      <dgm:spPr/>
    </dgm:pt>
    <dgm:pt modelId="{C702E1BF-0FF9-4F1C-AE26-1E3C89023148}" type="pres">
      <dgm:prSet presAssocID="{C3DB23CE-AD61-48E9-8E0F-8A7B4017028B}" presName="node" presStyleLbl="node1" presStyleIdx="2" presStyleCnt="4">
        <dgm:presLayoutVars>
          <dgm:bulletEnabled val="1"/>
        </dgm:presLayoutVars>
      </dgm:prSet>
      <dgm:spPr/>
    </dgm:pt>
    <dgm:pt modelId="{6DB2B5FB-59E3-464E-B34E-052CFBAA1AE7}" type="pres">
      <dgm:prSet presAssocID="{98375F6E-B1EA-4857-9100-B76094F22A34}" presName="sibTrans" presStyleLbl="sibTrans2D1" presStyleIdx="2" presStyleCnt="3"/>
      <dgm:spPr/>
    </dgm:pt>
    <dgm:pt modelId="{35717768-E1F0-4AF3-84FC-A4A323EE3B09}" type="pres">
      <dgm:prSet presAssocID="{98375F6E-B1EA-4857-9100-B76094F22A34}" presName="connectorText" presStyleLbl="sibTrans2D1" presStyleIdx="2" presStyleCnt="3"/>
      <dgm:spPr/>
    </dgm:pt>
    <dgm:pt modelId="{736CA483-1F4E-4CEB-8EF7-691E72F5AD6F}" type="pres">
      <dgm:prSet presAssocID="{BA6BB377-FC33-46C4-8173-82A427428394}" presName="node" presStyleLbl="node1" presStyleIdx="3" presStyleCnt="4">
        <dgm:presLayoutVars>
          <dgm:bulletEnabled val="1"/>
        </dgm:presLayoutVars>
      </dgm:prSet>
      <dgm:spPr/>
    </dgm:pt>
  </dgm:ptLst>
  <dgm:cxnLst>
    <dgm:cxn modelId="{0A153B00-697E-4A4E-8FAF-2910F991F9C0}" type="presOf" srcId="{BA6BB377-FC33-46C4-8173-82A427428394}" destId="{736CA483-1F4E-4CEB-8EF7-691E72F5AD6F}" srcOrd="0" destOrd="0" presId="urn:microsoft.com/office/officeart/2005/8/layout/process1"/>
    <dgm:cxn modelId="{38402901-B284-4924-A7C8-AB3D2308AC2B}" type="presOf" srcId="{C3DB23CE-AD61-48E9-8E0F-8A7B4017028B}" destId="{C702E1BF-0FF9-4F1C-AE26-1E3C89023148}" srcOrd="0" destOrd="0" presId="urn:microsoft.com/office/officeart/2005/8/layout/process1"/>
    <dgm:cxn modelId="{6CD9E009-7FE0-4E8B-979E-64B277807FEF}" type="presOf" srcId="{98375F6E-B1EA-4857-9100-B76094F22A34}" destId="{35717768-E1F0-4AF3-84FC-A4A323EE3B09}" srcOrd="1" destOrd="0" presId="urn:microsoft.com/office/officeart/2005/8/layout/process1"/>
    <dgm:cxn modelId="{4805C71A-444C-4393-A8F3-B607CECB7CD1}" type="presOf" srcId="{F47B391B-38CD-45F5-9A32-C0964405A3F7}" destId="{67691646-B2C7-4916-A629-AEBAC1AD3915}" srcOrd="0" destOrd="0" presId="urn:microsoft.com/office/officeart/2005/8/layout/process1"/>
    <dgm:cxn modelId="{CAAC7A41-C82F-481B-AEBA-D6CB35C1B980}" srcId="{F47B391B-38CD-45F5-9A32-C0964405A3F7}" destId="{70D4371D-5DCD-4C99-8FD7-FE9AB5081CDF}" srcOrd="0" destOrd="0" parTransId="{E60CB91C-D05E-402A-8B04-DF64ECE1E072}" sibTransId="{8F952AE5-E5D7-444C-BCBB-CB69180A22D1}"/>
    <dgm:cxn modelId="{EA216764-2848-4BE9-9669-94DBC2D5AB04}" srcId="{F47B391B-38CD-45F5-9A32-C0964405A3F7}" destId="{C3DB23CE-AD61-48E9-8E0F-8A7B4017028B}" srcOrd="2" destOrd="0" parTransId="{A6A841CD-27B1-4732-B048-15450CC98A03}" sibTransId="{98375F6E-B1EA-4857-9100-B76094F22A34}"/>
    <dgm:cxn modelId="{C2EA5E45-9FB2-4833-A4BF-42BD50B3A3A6}" type="presOf" srcId="{B56FCD35-6C97-44AC-8E01-2166C06E1325}" destId="{E4895B64-82C4-4EF9-9C1B-624F0CECB94B}" srcOrd="1" destOrd="0" presId="urn:microsoft.com/office/officeart/2005/8/layout/process1"/>
    <dgm:cxn modelId="{1BA9E769-0CED-4011-97F4-A8F80F49DC64}" srcId="{F47B391B-38CD-45F5-9A32-C0964405A3F7}" destId="{71F80723-5DBD-4E9C-8F87-35FF349CB2C0}" srcOrd="1" destOrd="0" parTransId="{6A7015DB-4BDB-4C2E-A44C-7920B855F9E2}" sibTransId="{B56FCD35-6C97-44AC-8E01-2166C06E1325}"/>
    <dgm:cxn modelId="{C999A678-3004-424E-AE4B-1CBB7D473DEF}" type="presOf" srcId="{8F952AE5-E5D7-444C-BCBB-CB69180A22D1}" destId="{D6E0A07B-43C4-4968-96AF-92AA9FB1B105}" srcOrd="1" destOrd="0" presId="urn:microsoft.com/office/officeart/2005/8/layout/process1"/>
    <dgm:cxn modelId="{5D589CA2-8FCC-4D01-BA83-0D67099CC627}" type="presOf" srcId="{8F952AE5-E5D7-444C-BCBB-CB69180A22D1}" destId="{52E7DE06-581B-4402-9C47-95F461A90A6B}" srcOrd="0" destOrd="0" presId="urn:microsoft.com/office/officeart/2005/8/layout/process1"/>
    <dgm:cxn modelId="{8EC277A5-9595-4A78-A249-87BBD48FC878}" type="presOf" srcId="{71F80723-5DBD-4E9C-8F87-35FF349CB2C0}" destId="{A6B8FC22-C1EB-4D95-BFFF-A8B5C5D75BED}" srcOrd="0" destOrd="0" presId="urn:microsoft.com/office/officeart/2005/8/layout/process1"/>
    <dgm:cxn modelId="{21A658B3-B2E3-4D51-AD78-75E5532BA35F}" type="presOf" srcId="{98375F6E-B1EA-4857-9100-B76094F22A34}" destId="{6DB2B5FB-59E3-464E-B34E-052CFBAA1AE7}" srcOrd="0" destOrd="0" presId="urn:microsoft.com/office/officeart/2005/8/layout/process1"/>
    <dgm:cxn modelId="{8C05AAB5-5633-49A0-BE60-85F06E42B561}" type="presOf" srcId="{70D4371D-5DCD-4C99-8FD7-FE9AB5081CDF}" destId="{ED654850-1B04-49FA-965E-21D969769AEE}" srcOrd="0" destOrd="0" presId="urn:microsoft.com/office/officeart/2005/8/layout/process1"/>
    <dgm:cxn modelId="{71DD31E1-163B-4BA2-A4DF-E89895549DE8}" srcId="{F47B391B-38CD-45F5-9A32-C0964405A3F7}" destId="{BA6BB377-FC33-46C4-8173-82A427428394}" srcOrd="3" destOrd="0" parTransId="{0D978B8F-1669-40E8-A8E4-DC590ED9D91D}" sibTransId="{77D4F394-E1E3-4C01-9661-369348DF29A4}"/>
    <dgm:cxn modelId="{29E590FD-738A-43B3-AFAB-77D6C2C83654}" type="presOf" srcId="{B56FCD35-6C97-44AC-8E01-2166C06E1325}" destId="{CC14C7D1-2D77-4DC9-8CBD-53F917DAEE4D}" srcOrd="0" destOrd="0" presId="urn:microsoft.com/office/officeart/2005/8/layout/process1"/>
    <dgm:cxn modelId="{464052A3-FCEE-4B20-A258-F48B753F9678}" type="presParOf" srcId="{67691646-B2C7-4916-A629-AEBAC1AD3915}" destId="{ED654850-1B04-49FA-965E-21D969769AEE}" srcOrd="0" destOrd="0" presId="urn:microsoft.com/office/officeart/2005/8/layout/process1"/>
    <dgm:cxn modelId="{63E256DA-5371-4C25-9888-165F423245AE}" type="presParOf" srcId="{67691646-B2C7-4916-A629-AEBAC1AD3915}" destId="{52E7DE06-581B-4402-9C47-95F461A90A6B}" srcOrd="1" destOrd="0" presId="urn:microsoft.com/office/officeart/2005/8/layout/process1"/>
    <dgm:cxn modelId="{491AB54C-F0E2-488D-AA78-460EA5A5FBE0}" type="presParOf" srcId="{52E7DE06-581B-4402-9C47-95F461A90A6B}" destId="{D6E0A07B-43C4-4968-96AF-92AA9FB1B105}" srcOrd="0" destOrd="0" presId="urn:microsoft.com/office/officeart/2005/8/layout/process1"/>
    <dgm:cxn modelId="{2E919329-9F9C-4F53-B69A-FC1C05A5F3D1}" type="presParOf" srcId="{67691646-B2C7-4916-A629-AEBAC1AD3915}" destId="{A6B8FC22-C1EB-4D95-BFFF-A8B5C5D75BED}" srcOrd="2" destOrd="0" presId="urn:microsoft.com/office/officeart/2005/8/layout/process1"/>
    <dgm:cxn modelId="{68A7FF34-0C89-4920-B8EC-E17802BA9F84}" type="presParOf" srcId="{67691646-B2C7-4916-A629-AEBAC1AD3915}" destId="{CC14C7D1-2D77-4DC9-8CBD-53F917DAEE4D}" srcOrd="3" destOrd="0" presId="urn:microsoft.com/office/officeart/2005/8/layout/process1"/>
    <dgm:cxn modelId="{3E683068-CFC9-42B4-97DA-85EA6FD15708}" type="presParOf" srcId="{CC14C7D1-2D77-4DC9-8CBD-53F917DAEE4D}" destId="{E4895B64-82C4-4EF9-9C1B-624F0CECB94B}" srcOrd="0" destOrd="0" presId="urn:microsoft.com/office/officeart/2005/8/layout/process1"/>
    <dgm:cxn modelId="{7B3512FF-444A-4CCF-B81F-FA46BA7F0533}" type="presParOf" srcId="{67691646-B2C7-4916-A629-AEBAC1AD3915}" destId="{C702E1BF-0FF9-4F1C-AE26-1E3C89023148}" srcOrd="4" destOrd="0" presId="urn:microsoft.com/office/officeart/2005/8/layout/process1"/>
    <dgm:cxn modelId="{A9482487-93CE-4026-B9DA-60E958E2324D}" type="presParOf" srcId="{67691646-B2C7-4916-A629-AEBAC1AD3915}" destId="{6DB2B5FB-59E3-464E-B34E-052CFBAA1AE7}" srcOrd="5" destOrd="0" presId="urn:microsoft.com/office/officeart/2005/8/layout/process1"/>
    <dgm:cxn modelId="{0FE6CFB1-A3CB-480E-9906-A2D4EB980EF6}" type="presParOf" srcId="{6DB2B5FB-59E3-464E-B34E-052CFBAA1AE7}" destId="{35717768-E1F0-4AF3-84FC-A4A323EE3B09}" srcOrd="0" destOrd="0" presId="urn:microsoft.com/office/officeart/2005/8/layout/process1"/>
    <dgm:cxn modelId="{1F3AFD71-8706-45C3-B9C9-75ED80E85ADE}" type="presParOf" srcId="{67691646-B2C7-4916-A629-AEBAC1AD3915}" destId="{736CA483-1F4E-4CEB-8EF7-691E72F5AD6F}"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B5E8E8-F27E-4403-A58F-A0AA0FEF882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8A51076-41C2-48CA-9AA1-17BC59FAC6D0}">
      <dgm:prSet/>
      <dgm:spPr/>
      <dgm:t>
        <a:bodyPr/>
        <a:lstStyle/>
        <a:p>
          <a:r>
            <a:rPr lang="en-US"/>
            <a:t>1. </a:t>
          </a:r>
          <a:r>
            <a:rPr lang="en-US" b="1"/>
            <a:t>OpenCV</a:t>
          </a:r>
          <a:r>
            <a:rPr lang="en-US"/>
            <a:t> (for computer vision and hand gesture recognition)</a:t>
          </a:r>
        </a:p>
      </dgm:t>
    </dgm:pt>
    <dgm:pt modelId="{7810D469-D750-40B0-B5FB-7CEC43068338}" type="parTrans" cxnId="{32671DB9-210E-4275-9E7E-C3F99195C28E}">
      <dgm:prSet/>
      <dgm:spPr/>
      <dgm:t>
        <a:bodyPr/>
        <a:lstStyle/>
        <a:p>
          <a:endParaRPr lang="en-US"/>
        </a:p>
      </dgm:t>
    </dgm:pt>
    <dgm:pt modelId="{663C5286-1F5C-490A-8359-49D337E2D59D}" type="sibTrans" cxnId="{32671DB9-210E-4275-9E7E-C3F99195C28E}">
      <dgm:prSet/>
      <dgm:spPr/>
      <dgm:t>
        <a:bodyPr/>
        <a:lstStyle/>
        <a:p>
          <a:endParaRPr lang="en-US"/>
        </a:p>
      </dgm:t>
    </dgm:pt>
    <dgm:pt modelId="{6B6FDA19-3963-4630-BD97-6989AF2912EA}">
      <dgm:prSet/>
      <dgm:spPr/>
      <dgm:t>
        <a:bodyPr/>
        <a:lstStyle/>
        <a:p>
          <a:r>
            <a:rPr lang="en-US"/>
            <a:t>2. </a:t>
          </a:r>
          <a:r>
            <a:rPr lang="en-US" b="1"/>
            <a:t>CNN (Convolutional Neural Networks)</a:t>
          </a:r>
          <a:r>
            <a:rPr lang="en-US"/>
            <a:t> for gesture classification</a:t>
          </a:r>
        </a:p>
      </dgm:t>
    </dgm:pt>
    <dgm:pt modelId="{8848FEF1-3DC1-4DEC-A67B-D758AE40DF69}" type="parTrans" cxnId="{C3749CF1-D69F-4C77-BE1C-F4669FCA9D3B}">
      <dgm:prSet/>
      <dgm:spPr/>
      <dgm:t>
        <a:bodyPr/>
        <a:lstStyle/>
        <a:p>
          <a:endParaRPr lang="en-US"/>
        </a:p>
      </dgm:t>
    </dgm:pt>
    <dgm:pt modelId="{FC1DE2BA-9C64-42EB-9807-DB4A48D860B3}" type="sibTrans" cxnId="{C3749CF1-D69F-4C77-BE1C-F4669FCA9D3B}">
      <dgm:prSet/>
      <dgm:spPr/>
      <dgm:t>
        <a:bodyPr/>
        <a:lstStyle/>
        <a:p>
          <a:endParaRPr lang="en-US"/>
        </a:p>
      </dgm:t>
    </dgm:pt>
    <dgm:pt modelId="{CAAD309D-5EFC-4350-81B9-620119553896}">
      <dgm:prSet/>
      <dgm:spPr/>
      <dgm:t>
        <a:bodyPr/>
        <a:lstStyle/>
        <a:p>
          <a:r>
            <a:rPr lang="en-US"/>
            <a:t>3. </a:t>
          </a:r>
          <a:r>
            <a:rPr lang="en-US" b="1"/>
            <a:t>MediaPipe</a:t>
          </a:r>
          <a:r>
            <a:rPr lang="en-US"/>
            <a:t> (for hand pose estimation)</a:t>
          </a:r>
        </a:p>
      </dgm:t>
    </dgm:pt>
    <dgm:pt modelId="{E93D9CC7-4B1D-456B-86CE-4725474DC7AC}" type="parTrans" cxnId="{7F558762-D5DD-4066-BA10-20B1EEE939A6}">
      <dgm:prSet/>
      <dgm:spPr/>
      <dgm:t>
        <a:bodyPr/>
        <a:lstStyle/>
        <a:p>
          <a:endParaRPr lang="en-US"/>
        </a:p>
      </dgm:t>
    </dgm:pt>
    <dgm:pt modelId="{CA5720E0-14D6-405D-B5EC-CBD7B16333AC}" type="sibTrans" cxnId="{7F558762-D5DD-4066-BA10-20B1EEE939A6}">
      <dgm:prSet/>
      <dgm:spPr/>
      <dgm:t>
        <a:bodyPr/>
        <a:lstStyle/>
        <a:p>
          <a:endParaRPr lang="en-US"/>
        </a:p>
      </dgm:t>
    </dgm:pt>
    <dgm:pt modelId="{09369C18-A1EB-4474-96EC-B88E6F344468}">
      <dgm:prSet/>
      <dgm:spPr/>
      <dgm:t>
        <a:bodyPr/>
        <a:lstStyle/>
        <a:p>
          <a:r>
            <a:rPr lang="en-US" dirty="0"/>
            <a:t>4. </a:t>
          </a:r>
          <a:r>
            <a:rPr lang="en-US" b="1" dirty="0"/>
            <a:t>TensorFlow and </a:t>
          </a:r>
          <a:r>
            <a:rPr lang="en-US" b="1" dirty="0" err="1"/>
            <a:t>Keras</a:t>
          </a:r>
          <a:r>
            <a:rPr lang="en-US" dirty="0"/>
            <a:t> (for building custom models)</a:t>
          </a:r>
        </a:p>
      </dgm:t>
    </dgm:pt>
    <dgm:pt modelId="{C3876063-39D1-459B-B3C5-307B76097072}" type="parTrans" cxnId="{D607A4B2-D967-4835-9732-DA4421C9AA11}">
      <dgm:prSet/>
      <dgm:spPr/>
      <dgm:t>
        <a:bodyPr/>
        <a:lstStyle/>
        <a:p>
          <a:endParaRPr lang="en-US"/>
        </a:p>
      </dgm:t>
    </dgm:pt>
    <dgm:pt modelId="{1E99ABFA-4179-4143-9FE1-FAF6723B61B8}" type="sibTrans" cxnId="{D607A4B2-D967-4835-9732-DA4421C9AA11}">
      <dgm:prSet/>
      <dgm:spPr/>
      <dgm:t>
        <a:bodyPr/>
        <a:lstStyle/>
        <a:p>
          <a:endParaRPr lang="en-US"/>
        </a:p>
      </dgm:t>
    </dgm:pt>
    <dgm:pt modelId="{F0F3FF41-327C-4055-9D19-67A74C9F8E6F}">
      <dgm:prSet/>
      <dgm:spPr/>
      <dgm:t>
        <a:bodyPr/>
        <a:lstStyle/>
        <a:p>
          <a:r>
            <a:rPr lang="en-US"/>
            <a:t>5. </a:t>
          </a:r>
          <a:r>
            <a:rPr lang="en-US" b="1"/>
            <a:t>ASR model</a:t>
          </a:r>
          <a:r>
            <a:rPr lang="en-US"/>
            <a:t> (for transcript generation)</a:t>
          </a:r>
        </a:p>
      </dgm:t>
    </dgm:pt>
    <dgm:pt modelId="{70655258-91D0-4323-9AB2-1ED25832BF69}" type="parTrans" cxnId="{02D3140E-F952-4ACE-82A3-8708398DAF80}">
      <dgm:prSet/>
      <dgm:spPr/>
      <dgm:t>
        <a:bodyPr/>
        <a:lstStyle/>
        <a:p>
          <a:endParaRPr lang="en-US"/>
        </a:p>
      </dgm:t>
    </dgm:pt>
    <dgm:pt modelId="{639AD9EE-3682-4BBD-91FB-180334D590E1}" type="sibTrans" cxnId="{02D3140E-F952-4ACE-82A3-8708398DAF80}">
      <dgm:prSet/>
      <dgm:spPr/>
      <dgm:t>
        <a:bodyPr/>
        <a:lstStyle/>
        <a:p>
          <a:endParaRPr lang="en-US"/>
        </a:p>
      </dgm:t>
    </dgm:pt>
    <dgm:pt modelId="{E2A814A8-D957-42DC-B6D5-BEF34C18047C}">
      <dgm:prSet/>
      <dgm:spPr/>
      <dgm:t>
        <a:bodyPr/>
        <a:lstStyle/>
        <a:p>
          <a:r>
            <a:rPr lang="en-US"/>
            <a:t>6. </a:t>
          </a:r>
          <a:r>
            <a:rPr lang="en-US" b="1"/>
            <a:t>NLP model</a:t>
          </a:r>
          <a:r>
            <a:rPr lang="en-US"/>
            <a:t> (for dynamic summary generation)</a:t>
          </a:r>
        </a:p>
      </dgm:t>
    </dgm:pt>
    <dgm:pt modelId="{EE62288B-CEAF-422C-9CED-81F46CA6EA7B}" type="parTrans" cxnId="{FEF9166D-056B-4FE8-8F32-2523B021491D}">
      <dgm:prSet/>
      <dgm:spPr/>
      <dgm:t>
        <a:bodyPr/>
        <a:lstStyle/>
        <a:p>
          <a:endParaRPr lang="en-US"/>
        </a:p>
      </dgm:t>
    </dgm:pt>
    <dgm:pt modelId="{B2772D57-4801-4F5E-A8B4-795179CAEFC0}" type="sibTrans" cxnId="{FEF9166D-056B-4FE8-8F32-2523B021491D}">
      <dgm:prSet/>
      <dgm:spPr/>
      <dgm:t>
        <a:bodyPr/>
        <a:lstStyle/>
        <a:p>
          <a:endParaRPr lang="en-US"/>
        </a:p>
      </dgm:t>
    </dgm:pt>
    <dgm:pt modelId="{229F4AA5-28FB-45E1-9882-2D76B27B15DA}" type="pres">
      <dgm:prSet presAssocID="{84B5E8E8-F27E-4403-A58F-A0AA0FEF8821}" presName="root" presStyleCnt="0">
        <dgm:presLayoutVars>
          <dgm:dir/>
          <dgm:resizeHandles val="exact"/>
        </dgm:presLayoutVars>
      </dgm:prSet>
      <dgm:spPr/>
    </dgm:pt>
    <dgm:pt modelId="{A4DA6A22-B34F-434E-8812-E3E24305007E}" type="pres">
      <dgm:prSet presAssocID="{78A51076-41C2-48CA-9AA1-17BC59FAC6D0}" presName="compNode" presStyleCnt="0"/>
      <dgm:spPr/>
    </dgm:pt>
    <dgm:pt modelId="{A21AA44C-653B-427B-95C8-C00597E23BFF}" type="pres">
      <dgm:prSet presAssocID="{78A51076-41C2-48CA-9AA1-17BC59FAC6D0}" presName="bgRect" presStyleLbl="bgShp" presStyleIdx="0" presStyleCnt="6"/>
      <dgm:spPr/>
    </dgm:pt>
    <dgm:pt modelId="{6F3AEA47-2372-4136-8D82-30D34BD56063}" type="pres">
      <dgm:prSet presAssocID="{78A51076-41C2-48CA-9AA1-17BC59FAC6D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Hand"/>
        </a:ext>
      </dgm:extLst>
    </dgm:pt>
    <dgm:pt modelId="{F87BFC67-42BE-4F52-AE30-4483123EB171}" type="pres">
      <dgm:prSet presAssocID="{78A51076-41C2-48CA-9AA1-17BC59FAC6D0}" presName="spaceRect" presStyleCnt="0"/>
      <dgm:spPr/>
    </dgm:pt>
    <dgm:pt modelId="{8005E33B-CFBE-416F-A47A-73C89754796B}" type="pres">
      <dgm:prSet presAssocID="{78A51076-41C2-48CA-9AA1-17BC59FAC6D0}" presName="parTx" presStyleLbl="revTx" presStyleIdx="0" presStyleCnt="6">
        <dgm:presLayoutVars>
          <dgm:chMax val="0"/>
          <dgm:chPref val="0"/>
        </dgm:presLayoutVars>
      </dgm:prSet>
      <dgm:spPr/>
    </dgm:pt>
    <dgm:pt modelId="{6DC03886-68F7-4371-8573-1F0A6940A64B}" type="pres">
      <dgm:prSet presAssocID="{663C5286-1F5C-490A-8359-49D337E2D59D}" presName="sibTrans" presStyleCnt="0"/>
      <dgm:spPr/>
    </dgm:pt>
    <dgm:pt modelId="{6330C329-CC99-4F9A-A473-B4323DBD3172}" type="pres">
      <dgm:prSet presAssocID="{6B6FDA19-3963-4630-BD97-6989AF2912EA}" presName="compNode" presStyleCnt="0"/>
      <dgm:spPr/>
    </dgm:pt>
    <dgm:pt modelId="{B0CE5CF2-2A72-4070-A6C9-78553D918C2F}" type="pres">
      <dgm:prSet presAssocID="{6B6FDA19-3963-4630-BD97-6989AF2912EA}" presName="bgRect" presStyleLbl="bgShp" presStyleIdx="1" presStyleCnt="6"/>
      <dgm:spPr/>
    </dgm:pt>
    <dgm:pt modelId="{161C002B-B25D-4B74-960C-613BB54D0AB3}" type="pres">
      <dgm:prSet presAssocID="{6B6FDA19-3963-4630-BD97-6989AF2912E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9DB85D67-22FE-489E-B097-0779C5F1F61D}" type="pres">
      <dgm:prSet presAssocID="{6B6FDA19-3963-4630-BD97-6989AF2912EA}" presName="spaceRect" presStyleCnt="0"/>
      <dgm:spPr/>
    </dgm:pt>
    <dgm:pt modelId="{AC4636ED-0A55-4147-8222-1D41536BC24C}" type="pres">
      <dgm:prSet presAssocID="{6B6FDA19-3963-4630-BD97-6989AF2912EA}" presName="parTx" presStyleLbl="revTx" presStyleIdx="1" presStyleCnt="6">
        <dgm:presLayoutVars>
          <dgm:chMax val="0"/>
          <dgm:chPref val="0"/>
        </dgm:presLayoutVars>
      </dgm:prSet>
      <dgm:spPr/>
    </dgm:pt>
    <dgm:pt modelId="{BDCEE9A0-3D97-450A-97BA-7F0B40965B98}" type="pres">
      <dgm:prSet presAssocID="{FC1DE2BA-9C64-42EB-9807-DB4A48D860B3}" presName="sibTrans" presStyleCnt="0"/>
      <dgm:spPr/>
    </dgm:pt>
    <dgm:pt modelId="{95E5BE27-77FC-4C6D-929E-48149758B7FA}" type="pres">
      <dgm:prSet presAssocID="{CAAD309D-5EFC-4350-81B9-620119553896}" presName="compNode" presStyleCnt="0"/>
      <dgm:spPr/>
    </dgm:pt>
    <dgm:pt modelId="{3DBAC64F-CBE4-41C1-9FAF-D816606CBBD3}" type="pres">
      <dgm:prSet presAssocID="{CAAD309D-5EFC-4350-81B9-620119553896}" presName="bgRect" presStyleLbl="bgShp" presStyleIdx="2" presStyleCnt="6"/>
      <dgm:spPr/>
    </dgm:pt>
    <dgm:pt modelId="{63890F3A-3C19-449C-99CA-A23322D5E2AB}" type="pres">
      <dgm:prSet presAssocID="{CAAD309D-5EFC-4350-81B9-62011955389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tecting Hand"/>
        </a:ext>
      </dgm:extLst>
    </dgm:pt>
    <dgm:pt modelId="{30549C59-A515-48B0-8330-284053F4199D}" type="pres">
      <dgm:prSet presAssocID="{CAAD309D-5EFC-4350-81B9-620119553896}" presName="spaceRect" presStyleCnt="0"/>
      <dgm:spPr/>
    </dgm:pt>
    <dgm:pt modelId="{2459AD2D-DBC9-486F-AC9B-700804F2177B}" type="pres">
      <dgm:prSet presAssocID="{CAAD309D-5EFC-4350-81B9-620119553896}" presName="parTx" presStyleLbl="revTx" presStyleIdx="2" presStyleCnt="6">
        <dgm:presLayoutVars>
          <dgm:chMax val="0"/>
          <dgm:chPref val="0"/>
        </dgm:presLayoutVars>
      </dgm:prSet>
      <dgm:spPr/>
    </dgm:pt>
    <dgm:pt modelId="{206C2033-2B0A-4578-8280-CD8F69B11684}" type="pres">
      <dgm:prSet presAssocID="{CA5720E0-14D6-405D-B5EC-CBD7B16333AC}" presName="sibTrans" presStyleCnt="0"/>
      <dgm:spPr/>
    </dgm:pt>
    <dgm:pt modelId="{50257A06-D87F-433F-97CB-1F269C085376}" type="pres">
      <dgm:prSet presAssocID="{09369C18-A1EB-4474-96EC-B88E6F344468}" presName="compNode" presStyleCnt="0"/>
      <dgm:spPr/>
    </dgm:pt>
    <dgm:pt modelId="{D3A0C800-9193-4DD8-93C2-AAFB62DAA514}" type="pres">
      <dgm:prSet presAssocID="{09369C18-A1EB-4474-96EC-B88E6F344468}" presName="bgRect" presStyleLbl="bgShp" presStyleIdx="3" presStyleCnt="6"/>
      <dgm:spPr/>
    </dgm:pt>
    <dgm:pt modelId="{996FA45B-84F2-40E6-BC60-716991CCF4DB}" type="pres">
      <dgm:prSet presAssocID="{09369C18-A1EB-4474-96EC-B88E6F34446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Quotation Mark"/>
        </a:ext>
      </dgm:extLst>
    </dgm:pt>
    <dgm:pt modelId="{B84A37CB-4A27-49C8-A3FC-15D42E0430E2}" type="pres">
      <dgm:prSet presAssocID="{09369C18-A1EB-4474-96EC-B88E6F344468}" presName="spaceRect" presStyleCnt="0"/>
      <dgm:spPr/>
    </dgm:pt>
    <dgm:pt modelId="{2E39A9FA-2C05-498C-82B3-0961A19F0FB5}" type="pres">
      <dgm:prSet presAssocID="{09369C18-A1EB-4474-96EC-B88E6F344468}" presName="parTx" presStyleLbl="revTx" presStyleIdx="3" presStyleCnt="6">
        <dgm:presLayoutVars>
          <dgm:chMax val="0"/>
          <dgm:chPref val="0"/>
        </dgm:presLayoutVars>
      </dgm:prSet>
      <dgm:spPr/>
    </dgm:pt>
    <dgm:pt modelId="{BBA1C477-109F-49E4-BAD4-279716B673F7}" type="pres">
      <dgm:prSet presAssocID="{1E99ABFA-4179-4143-9FE1-FAF6723B61B8}" presName="sibTrans" presStyleCnt="0"/>
      <dgm:spPr/>
    </dgm:pt>
    <dgm:pt modelId="{B57B69DC-0406-4513-AA2E-068E6C5195BC}" type="pres">
      <dgm:prSet presAssocID="{F0F3FF41-327C-4055-9D19-67A74C9F8E6F}" presName="compNode" presStyleCnt="0"/>
      <dgm:spPr/>
    </dgm:pt>
    <dgm:pt modelId="{68E09425-132A-42B3-8D43-182B6EAD4DD0}" type="pres">
      <dgm:prSet presAssocID="{F0F3FF41-327C-4055-9D19-67A74C9F8E6F}" presName="bgRect" presStyleLbl="bgShp" presStyleIdx="4" presStyleCnt="6"/>
      <dgm:spPr/>
    </dgm:pt>
    <dgm:pt modelId="{C6621C46-29A6-4861-8F2E-1E315C663D7F}" type="pres">
      <dgm:prSet presAssocID="{F0F3FF41-327C-4055-9D19-67A74C9F8E6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grammer"/>
        </a:ext>
      </dgm:extLst>
    </dgm:pt>
    <dgm:pt modelId="{7EBED17E-2FE0-4E1D-88E6-EE3C9D4AB7E4}" type="pres">
      <dgm:prSet presAssocID="{F0F3FF41-327C-4055-9D19-67A74C9F8E6F}" presName="spaceRect" presStyleCnt="0"/>
      <dgm:spPr/>
    </dgm:pt>
    <dgm:pt modelId="{7A3D3F51-FE43-4059-8DC4-B3EF1DBA70DA}" type="pres">
      <dgm:prSet presAssocID="{F0F3FF41-327C-4055-9D19-67A74C9F8E6F}" presName="parTx" presStyleLbl="revTx" presStyleIdx="4" presStyleCnt="6">
        <dgm:presLayoutVars>
          <dgm:chMax val="0"/>
          <dgm:chPref val="0"/>
        </dgm:presLayoutVars>
      </dgm:prSet>
      <dgm:spPr/>
    </dgm:pt>
    <dgm:pt modelId="{1FF4CC7C-9A6C-4E9B-9FAF-8458901DD680}" type="pres">
      <dgm:prSet presAssocID="{639AD9EE-3682-4BBD-91FB-180334D590E1}" presName="sibTrans" presStyleCnt="0"/>
      <dgm:spPr/>
    </dgm:pt>
    <dgm:pt modelId="{E2387F9B-8CA9-4E29-BC97-959658E44308}" type="pres">
      <dgm:prSet presAssocID="{E2A814A8-D957-42DC-B6D5-BEF34C18047C}" presName="compNode" presStyleCnt="0"/>
      <dgm:spPr/>
    </dgm:pt>
    <dgm:pt modelId="{43927BD1-D646-4917-B047-7F35C55BBD63}" type="pres">
      <dgm:prSet presAssocID="{E2A814A8-D957-42DC-B6D5-BEF34C18047C}" presName="bgRect" presStyleLbl="bgShp" presStyleIdx="5" presStyleCnt="6"/>
      <dgm:spPr/>
    </dgm:pt>
    <dgm:pt modelId="{B3665EDA-93D6-4304-B17A-8638F54A0E58}" type="pres">
      <dgm:prSet presAssocID="{E2A814A8-D957-42DC-B6D5-BEF34C18047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obot"/>
        </a:ext>
      </dgm:extLst>
    </dgm:pt>
    <dgm:pt modelId="{D86A853E-BFB3-40CE-8924-ABFB748A0BEE}" type="pres">
      <dgm:prSet presAssocID="{E2A814A8-D957-42DC-B6D5-BEF34C18047C}" presName="spaceRect" presStyleCnt="0"/>
      <dgm:spPr/>
    </dgm:pt>
    <dgm:pt modelId="{A84498F6-7EAC-4D9F-80FE-8EC6335D2FBE}" type="pres">
      <dgm:prSet presAssocID="{E2A814A8-D957-42DC-B6D5-BEF34C18047C}" presName="parTx" presStyleLbl="revTx" presStyleIdx="5" presStyleCnt="6">
        <dgm:presLayoutVars>
          <dgm:chMax val="0"/>
          <dgm:chPref val="0"/>
        </dgm:presLayoutVars>
      </dgm:prSet>
      <dgm:spPr/>
    </dgm:pt>
  </dgm:ptLst>
  <dgm:cxnLst>
    <dgm:cxn modelId="{02D3140E-F952-4ACE-82A3-8708398DAF80}" srcId="{84B5E8E8-F27E-4403-A58F-A0AA0FEF8821}" destId="{F0F3FF41-327C-4055-9D19-67A74C9F8E6F}" srcOrd="4" destOrd="0" parTransId="{70655258-91D0-4323-9AB2-1ED25832BF69}" sibTransId="{639AD9EE-3682-4BBD-91FB-180334D590E1}"/>
    <dgm:cxn modelId="{980C7B28-4C62-4DA3-BD39-0F592417F4C4}" type="presOf" srcId="{E2A814A8-D957-42DC-B6D5-BEF34C18047C}" destId="{A84498F6-7EAC-4D9F-80FE-8EC6335D2FBE}" srcOrd="0" destOrd="0" presId="urn:microsoft.com/office/officeart/2018/2/layout/IconVerticalSolidList"/>
    <dgm:cxn modelId="{11DEC332-5695-4BB8-8F20-862F7986398E}" type="presOf" srcId="{F0F3FF41-327C-4055-9D19-67A74C9F8E6F}" destId="{7A3D3F51-FE43-4059-8DC4-B3EF1DBA70DA}" srcOrd="0" destOrd="0" presId="urn:microsoft.com/office/officeart/2018/2/layout/IconVerticalSolidList"/>
    <dgm:cxn modelId="{7F558762-D5DD-4066-BA10-20B1EEE939A6}" srcId="{84B5E8E8-F27E-4403-A58F-A0AA0FEF8821}" destId="{CAAD309D-5EFC-4350-81B9-620119553896}" srcOrd="2" destOrd="0" parTransId="{E93D9CC7-4B1D-456B-86CE-4725474DC7AC}" sibTransId="{CA5720E0-14D6-405D-B5EC-CBD7B16333AC}"/>
    <dgm:cxn modelId="{D0568F6B-D778-4AE4-9AB9-A36E19BC6638}" type="presOf" srcId="{09369C18-A1EB-4474-96EC-B88E6F344468}" destId="{2E39A9FA-2C05-498C-82B3-0961A19F0FB5}" srcOrd="0" destOrd="0" presId="urn:microsoft.com/office/officeart/2018/2/layout/IconVerticalSolidList"/>
    <dgm:cxn modelId="{FEF9166D-056B-4FE8-8F32-2523B021491D}" srcId="{84B5E8E8-F27E-4403-A58F-A0AA0FEF8821}" destId="{E2A814A8-D957-42DC-B6D5-BEF34C18047C}" srcOrd="5" destOrd="0" parTransId="{EE62288B-CEAF-422C-9CED-81F46CA6EA7B}" sibTransId="{B2772D57-4801-4F5E-A8B4-795179CAEFC0}"/>
    <dgm:cxn modelId="{4933DA58-D44E-4535-B9E7-6EA9DB0FA6D9}" type="presOf" srcId="{78A51076-41C2-48CA-9AA1-17BC59FAC6D0}" destId="{8005E33B-CFBE-416F-A47A-73C89754796B}" srcOrd="0" destOrd="0" presId="urn:microsoft.com/office/officeart/2018/2/layout/IconVerticalSolidList"/>
    <dgm:cxn modelId="{A97713A4-97B3-4ECA-98A7-EEB11EDABBF3}" type="presOf" srcId="{6B6FDA19-3963-4630-BD97-6989AF2912EA}" destId="{AC4636ED-0A55-4147-8222-1D41536BC24C}" srcOrd="0" destOrd="0" presId="urn:microsoft.com/office/officeart/2018/2/layout/IconVerticalSolidList"/>
    <dgm:cxn modelId="{D607A4B2-D967-4835-9732-DA4421C9AA11}" srcId="{84B5E8E8-F27E-4403-A58F-A0AA0FEF8821}" destId="{09369C18-A1EB-4474-96EC-B88E6F344468}" srcOrd="3" destOrd="0" parTransId="{C3876063-39D1-459B-B3C5-307B76097072}" sibTransId="{1E99ABFA-4179-4143-9FE1-FAF6723B61B8}"/>
    <dgm:cxn modelId="{32671DB9-210E-4275-9E7E-C3F99195C28E}" srcId="{84B5E8E8-F27E-4403-A58F-A0AA0FEF8821}" destId="{78A51076-41C2-48CA-9AA1-17BC59FAC6D0}" srcOrd="0" destOrd="0" parTransId="{7810D469-D750-40B0-B5FB-7CEC43068338}" sibTransId="{663C5286-1F5C-490A-8359-49D337E2D59D}"/>
    <dgm:cxn modelId="{0AC7C5E0-ED55-4E01-853A-BD0C12EADE45}" type="presOf" srcId="{CAAD309D-5EFC-4350-81B9-620119553896}" destId="{2459AD2D-DBC9-486F-AC9B-700804F2177B}" srcOrd="0" destOrd="0" presId="urn:microsoft.com/office/officeart/2018/2/layout/IconVerticalSolidList"/>
    <dgm:cxn modelId="{C3749CF1-D69F-4C77-BE1C-F4669FCA9D3B}" srcId="{84B5E8E8-F27E-4403-A58F-A0AA0FEF8821}" destId="{6B6FDA19-3963-4630-BD97-6989AF2912EA}" srcOrd="1" destOrd="0" parTransId="{8848FEF1-3DC1-4DEC-A67B-D758AE40DF69}" sibTransId="{FC1DE2BA-9C64-42EB-9807-DB4A48D860B3}"/>
    <dgm:cxn modelId="{294834F7-C29C-4248-A765-F7F5FD8BB67E}" type="presOf" srcId="{84B5E8E8-F27E-4403-A58F-A0AA0FEF8821}" destId="{229F4AA5-28FB-45E1-9882-2D76B27B15DA}" srcOrd="0" destOrd="0" presId="urn:microsoft.com/office/officeart/2018/2/layout/IconVerticalSolidList"/>
    <dgm:cxn modelId="{4220B6DD-EB5E-49D1-976E-F502B15235D8}" type="presParOf" srcId="{229F4AA5-28FB-45E1-9882-2D76B27B15DA}" destId="{A4DA6A22-B34F-434E-8812-E3E24305007E}" srcOrd="0" destOrd="0" presId="urn:microsoft.com/office/officeart/2018/2/layout/IconVerticalSolidList"/>
    <dgm:cxn modelId="{EBA97450-F4ED-4C91-BD57-B0245AA39EC5}" type="presParOf" srcId="{A4DA6A22-B34F-434E-8812-E3E24305007E}" destId="{A21AA44C-653B-427B-95C8-C00597E23BFF}" srcOrd="0" destOrd="0" presId="urn:microsoft.com/office/officeart/2018/2/layout/IconVerticalSolidList"/>
    <dgm:cxn modelId="{15B32A08-CDC7-46B6-BAB6-8D61416E92BD}" type="presParOf" srcId="{A4DA6A22-B34F-434E-8812-E3E24305007E}" destId="{6F3AEA47-2372-4136-8D82-30D34BD56063}" srcOrd="1" destOrd="0" presId="urn:microsoft.com/office/officeart/2018/2/layout/IconVerticalSolidList"/>
    <dgm:cxn modelId="{1CA03D70-B43F-4F2B-A3FA-7433CA8E1B64}" type="presParOf" srcId="{A4DA6A22-B34F-434E-8812-E3E24305007E}" destId="{F87BFC67-42BE-4F52-AE30-4483123EB171}" srcOrd="2" destOrd="0" presId="urn:microsoft.com/office/officeart/2018/2/layout/IconVerticalSolidList"/>
    <dgm:cxn modelId="{3A80C7D8-FB91-4D6A-995C-192B68744FF9}" type="presParOf" srcId="{A4DA6A22-B34F-434E-8812-E3E24305007E}" destId="{8005E33B-CFBE-416F-A47A-73C89754796B}" srcOrd="3" destOrd="0" presId="urn:microsoft.com/office/officeart/2018/2/layout/IconVerticalSolidList"/>
    <dgm:cxn modelId="{73B4045B-858E-4BC8-B2B5-402E876B7A16}" type="presParOf" srcId="{229F4AA5-28FB-45E1-9882-2D76B27B15DA}" destId="{6DC03886-68F7-4371-8573-1F0A6940A64B}" srcOrd="1" destOrd="0" presId="urn:microsoft.com/office/officeart/2018/2/layout/IconVerticalSolidList"/>
    <dgm:cxn modelId="{16FB3C2B-6992-45D7-90C2-EB18DE4B5B62}" type="presParOf" srcId="{229F4AA5-28FB-45E1-9882-2D76B27B15DA}" destId="{6330C329-CC99-4F9A-A473-B4323DBD3172}" srcOrd="2" destOrd="0" presId="urn:microsoft.com/office/officeart/2018/2/layout/IconVerticalSolidList"/>
    <dgm:cxn modelId="{9F75964F-52C0-4E8C-BBB2-9D3486D4CF5C}" type="presParOf" srcId="{6330C329-CC99-4F9A-A473-B4323DBD3172}" destId="{B0CE5CF2-2A72-4070-A6C9-78553D918C2F}" srcOrd="0" destOrd="0" presId="urn:microsoft.com/office/officeart/2018/2/layout/IconVerticalSolidList"/>
    <dgm:cxn modelId="{EE9A5C90-89DF-4273-B7B9-9E5108E60FF3}" type="presParOf" srcId="{6330C329-CC99-4F9A-A473-B4323DBD3172}" destId="{161C002B-B25D-4B74-960C-613BB54D0AB3}" srcOrd="1" destOrd="0" presId="urn:microsoft.com/office/officeart/2018/2/layout/IconVerticalSolidList"/>
    <dgm:cxn modelId="{E493862A-A799-4F1D-B05D-DDD3C96A1B44}" type="presParOf" srcId="{6330C329-CC99-4F9A-A473-B4323DBD3172}" destId="{9DB85D67-22FE-489E-B097-0779C5F1F61D}" srcOrd="2" destOrd="0" presId="urn:microsoft.com/office/officeart/2018/2/layout/IconVerticalSolidList"/>
    <dgm:cxn modelId="{286913C5-8E34-4104-A99C-48CA33B09F0F}" type="presParOf" srcId="{6330C329-CC99-4F9A-A473-B4323DBD3172}" destId="{AC4636ED-0A55-4147-8222-1D41536BC24C}" srcOrd="3" destOrd="0" presId="urn:microsoft.com/office/officeart/2018/2/layout/IconVerticalSolidList"/>
    <dgm:cxn modelId="{4C58F3DC-EE71-488A-A153-A90426BD3696}" type="presParOf" srcId="{229F4AA5-28FB-45E1-9882-2D76B27B15DA}" destId="{BDCEE9A0-3D97-450A-97BA-7F0B40965B98}" srcOrd="3" destOrd="0" presId="urn:microsoft.com/office/officeart/2018/2/layout/IconVerticalSolidList"/>
    <dgm:cxn modelId="{F667BCBC-5981-41B2-9F90-E07130DCAFBC}" type="presParOf" srcId="{229F4AA5-28FB-45E1-9882-2D76B27B15DA}" destId="{95E5BE27-77FC-4C6D-929E-48149758B7FA}" srcOrd="4" destOrd="0" presId="urn:microsoft.com/office/officeart/2018/2/layout/IconVerticalSolidList"/>
    <dgm:cxn modelId="{B06FB5B1-6CEE-4CA6-9023-F824BE270F87}" type="presParOf" srcId="{95E5BE27-77FC-4C6D-929E-48149758B7FA}" destId="{3DBAC64F-CBE4-41C1-9FAF-D816606CBBD3}" srcOrd="0" destOrd="0" presId="urn:microsoft.com/office/officeart/2018/2/layout/IconVerticalSolidList"/>
    <dgm:cxn modelId="{93C723CC-CEB5-4661-8710-727A6483EAE1}" type="presParOf" srcId="{95E5BE27-77FC-4C6D-929E-48149758B7FA}" destId="{63890F3A-3C19-449C-99CA-A23322D5E2AB}" srcOrd="1" destOrd="0" presId="urn:microsoft.com/office/officeart/2018/2/layout/IconVerticalSolidList"/>
    <dgm:cxn modelId="{989E5369-D44A-4EDA-8351-D0A009FE0EE2}" type="presParOf" srcId="{95E5BE27-77FC-4C6D-929E-48149758B7FA}" destId="{30549C59-A515-48B0-8330-284053F4199D}" srcOrd="2" destOrd="0" presId="urn:microsoft.com/office/officeart/2018/2/layout/IconVerticalSolidList"/>
    <dgm:cxn modelId="{4BE33AB8-40FB-415F-B2D4-1A267F22A231}" type="presParOf" srcId="{95E5BE27-77FC-4C6D-929E-48149758B7FA}" destId="{2459AD2D-DBC9-486F-AC9B-700804F2177B}" srcOrd="3" destOrd="0" presId="urn:microsoft.com/office/officeart/2018/2/layout/IconVerticalSolidList"/>
    <dgm:cxn modelId="{31A9E97E-B1BD-4EA1-B251-246050AA0404}" type="presParOf" srcId="{229F4AA5-28FB-45E1-9882-2D76B27B15DA}" destId="{206C2033-2B0A-4578-8280-CD8F69B11684}" srcOrd="5" destOrd="0" presId="urn:microsoft.com/office/officeart/2018/2/layout/IconVerticalSolidList"/>
    <dgm:cxn modelId="{09DC9BC1-BB73-480F-BC7D-4B5F7FB78D27}" type="presParOf" srcId="{229F4AA5-28FB-45E1-9882-2D76B27B15DA}" destId="{50257A06-D87F-433F-97CB-1F269C085376}" srcOrd="6" destOrd="0" presId="urn:microsoft.com/office/officeart/2018/2/layout/IconVerticalSolidList"/>
    <dgm:cxn modelId="{47994475-5985-4EC4-8C04-B626C60A4FDC}" type="presParOf" srcId="{50257A06-D87F-433F-97CB-1F269C085376}" destId="{D3A0C800-9193-4DD8-93C2-AAFB62DAA514}" srcOrd="0" destOrd="0" presId="urn:microsoft.com/office/officeart/2018/2/layout/IconVerticalSolidList"/>
    <dgm:cxn modelId="{FE0BC804-D7D2-48C1-B830-07CB72574157}" type="presParOf" srcId="{50257A06-D87F-433F-97CB-1F269C085376}" destId="{996FA45B-84F2-40E6-BC60-716991CCF4DB}" srcOrd="1" destOrd="0" presId="urn:microsoft.com/office/officeart/2018/2/layout/IconVerticalSolidList"/>
    <dgm:cxn modelId="{477AEBC2-B750-48E3-82A1-FE4997D48B1E}" type="presParOf" srcId="{50257A06-D87F-433F-97CB-1F269C085376}" destId="{B84A37CB-4A27-49C8-A3FC-15D42E0430E2}" srcOrd="2" destOrd="0" presId="urn:microsoft.com/office/officeart/2018/2/layout/IconVerticalSolidList"/>
    <dgm:cxn modelId="{34F9D507-1EA2-4EC3-B329-9812B66BD503}" type="presParOf" srcId="{50257A06-D87F-433F-97CB-1F269C085376}" destId="{2E39A9FA-2C05-498C-82B3-0961A19F0FB5}" srcOrd="3" destOrd="0" presId="urn:microsoft.com/office/officeart/2018/2/layout/IconVerticalSolidList"/>
    <dgm:cxn modelId="{D5007DA5-6BA9-4F4D-969C-F3353D34729C}" type="presParOf" srcId="{229F4AA5-28FB-45E1-9882-2D76B27B15DA}" destId="{BBA1C477-109F-49E4-BAD4-279716B673F7}" srcOrd="7" destOrd="0" presId="urn:microsoft.com/office/officeart/2018/2/layout/IconVerticalSolidList"/>
    <dgm:cxn modelId="{EDD8D102-B448-4374-A0D7-1D3B1AFE6A1E}" type="presParOf" srcId="{229F4AA5-28FB-45E1-9882-2D76B27B15DA}" destId="{B57B69DC-0406-4513-AA2E-068E6C5195BC}" srcOrd="8" destOrd="0" presId="urn:microsoft.com/office/officeart/2018/2/layout/IconVerticalSolidList"/>
    <dgm:cxn modelId="{B0090BD4-6430-4A9F-B1C2-0DADF0F5BA01}" type="presParOf" srcId="{B57B69DC-0406-4513-AA2E-068E6C5195BC}" destId="{68E09425-132A-42B3-8D43-182B6EAD4DD0}" srcOrd="0" destOrd="0" presId="urn:microsoft.com/office/officeart/2018/2/layout/IconVerticalSolidList"/>
    <dgm:cxn modelId="{FE3032D7-6CA3-432C-AC89-C66C9CD6CED9}" type="presParOf" srcId="{B57B69DC-0406-4513-AA2E-068E6C5195BC}" destId="{C6621C46-29A6-4861-8F2E-1E315C663D7F}" srcOrd="1" destOrd="0" presId="urn:microsoft.com/office/officeart/2018/2/layout/IconVerticalSolidList"/>
    <dgm:cxn modelId="{85790443-3213-4AD0-9379-8209F4967944}" type="presParOf" srcId="{B57B69DC-0406-4513-AA2E-068E6C5195BC}" destId="{7EBED17E-2FE0-4E1D-88E6-EE3C9D4AB7E4}" srcOrd="2" destOrd="0" presId="urn:microsoft.com/office/officeart/2018/2/layout/IconVerticalSolidList"/>
    <dgm:cxn modelId="{F3A70956-2961-475C-A366-C8F387D1963A}" type="presParOf" srcId="{B57B69DC-0406-4513-AA2E-068E6C5195BC}" destId="{7A3D3F51-FE43-4059-8DC4-B3EF1DBA70DA}" srcOrd="3" destOrd="0" presId="urn:microsoft.com/office/officeart/2018/2/layout/IconVerticalSolidList"/>
    <dgm:cxn modelId="{3C4285BD-B55C-4CD1-9C44-7CF9D5EFE46B}" type="presParOf" srcId="{229F4AA5-28FB-45E1-9882-2D76B27B15DA}" destId="{1FF4CC7C-9A6C-4E9B-9FAF-8458901DD680}" srcOrd="9" destOrd="0" presId="urn:microsoft.com/office/officeart/2018/2/layout/IconVerticalSolidList"/>
    <dgm:cxn modelId="{4FC41526-ED91-4288-B2EB-22239A2EED17}" type="presParOf" srcId="{229F4AA5-28FB-45E1-9882-2D76B27B15DA}" destId="{E2387F9B-8CA9-4E29-BC97-959658E44308}" srcOrd="10" destOrd="0" presId="urn:microsoft.com/office/officeart/2018/2/layout/IconVerticalSolidList"/>
    <dgm:cxn modelId="{A2BD681F-8162-479C-A066-3C8F17277CA4}" type="presParOf" srcId="{E2387F9B-8CA9-4E29-BC97-959658E44308}" destId="{43927BD1-D646-4917-B047-7F35C55BBD63}" srcOrd="0" destOrd="0" presId="urn:microsoft.com/office/officeart/2018/2/layout/IconVerticalSolidList"/>
    <dgm:cxn modelId="{8F9C3920-76F6-45F0-9D31-599122F57040}" type="presParOf" srcId="{E2387F9B-8CA9-4E29-BC97-959658E44308}" destId="{B3665EDA-93D6-4304-B17A-8638F54A0E58}" srcOrd="1" destOrd="0" presId="urn:microsoft.com/office/officeart/2018/2/layout/IconVerticalSolidList"/>
    <dgm:cxn modelId="{85082248-0A35-4670-9F89-23D507006CC0}" type="presParOf" srcId="{E2387F9B-8CA9-4E29-BC97-959658E44308}" destId="{D86A853E-BFB3-40CE-8924-ABFB748A0BEE}" srcOrd="2" destOrd="0" presId="urn:microsoft.com/office/officeart/2018/2/layout/IconVerticalSolidList"/>
    <dgm:cxn modelId="{3B7958A8-4C0A-4B27-95BE-0D0F776F8089}" type="presParOf" srcId="{E2387F9B-8CA9-4E29-BC97-959658E44308}" destId="{A84498F6-7EAC-4D9F-80FE-8EC6335D2F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54850-1B04-49FA-965E-21D969769AEE}">
      <dsp:nvSpPr>
        <dsp:cNvPr id="0" name=""/>
        <dsp:cNvSpPr/>
      </dsp:nvSpPr>
      <dsp:spPr>
        <a:xfrm>
          <a:off x="5001" y="1821415"/>
          <a:ext cx="1035261" cy="7085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1" kern="1200"/>
            <a:t>Title</a:t>
          </a:r>
          <a:r>
            <a:rPr lang="en-US" sz="500" kern="1200"/>
            <a:t>: </a:t>
          </a:r>
          <a:r>
            <a:rPr lang="en-US" sz="500" i="1" kern="1200"/>
            <a:t>Computer vision recognition in the teaching classroom</a:t>
          </a:r>
          <a:endParaRPr lang="en-US" sz="500" kern="1200"/>
        </a:p>
      </dsp:txBody>
      <dsp:txXfrm>
        <a:off x="25752" y="1842166"/>
        <a:ext cx="993759" cy="667004"/>
      </dsp:txXfrm>
    </dsp:sp>
    <dsp:sp modelId="{52E7DE06-581B-4402-9C47-95F461A90A6B}">
      <dsp:nvSpPr>
        <dsp:cNvPr id="0" name=""/>
        <dsp:cNvSpPr/>
      </dsp:nvSpPr>
      <dsp:spPr>
        <a:xfrm>
          <a:off x="1143788" y="2047296"/>
          <a:ext cx="219475" cy="2567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43788" y="2098645"/>
        <a:ext cx="153633" cy="154046"/>
      </dsp:txXfrm>
    </dsp:sp>
    <dsp:sp modelId="{A6B8FC22-C1EB-4D95-BFFF-A8B5C5D75BED}">
      <dsp:nvSpPr>
        <dsp:cNvPr id="0" name=""/>
        <dsp:cNvSpPr/>
      </dsp:nvSpPr>
      <dsp:spPr>
        <a:xfrm>
          <a:off x="1454367" y="1821415"/>
          <a:ext cx="1035261" cy="7085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1" kern="1200"/>
            <a:t>Summary</a:t>
          </a:r>
          <a:r>
            <a:rPr lang="en-US" sz="500" kern="1200"/>
            <a:t>: This literature explores the application of computer vision techniques in the education sector, particularly in interactive learning environments. It discusses various gesture recognition systems, whiteboard applications, and how computer vision can enhance the teaching and learning experience.</a:t>
          </a:r>
        </a:p>
      </dsp:txBody>
      <dsp:txXfrm>
        <a:off x="1475118" y="1842166"/>
        <a:ext cx="993759" cy="667004"/>
      </dsp:txXfrm>
    </dsp:sp>
    <dsp:sp modelId="{CC14C7D1-2D77-4DC9-8CBD-53F917DAEE4D}">
      <dsp:nvSpPr>
        <dsp:cNvPr id="0" name=""/>
        <dsp:cNvSpPr/>
      </dsp:nvSpPr>
      <dsp:spPr>
        <a:xfrm>
          <a:off x="2593154" y="2047296"/>
          <a:ext cx="219475" cy="2567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2593154" y="2098645"/>
        <a:ext cx="153633" cy="154046"/>
      </dsp:txXfrm>
    </dsp:sp>
    <dsp:sp modelId="{C702E1BF-0FF9-4F1C-AE26-1E3C89023148}">
      <dsp:nvSpPr>
        <dsp:cNvPr id="0" name=""/>
        <dsp:cNvSpPr/>
      </dsp:nvSpPr>
      <dsp:spPr>
        <a:xfrm>
          <a:off x="2903732" y="1821415"/>
          <a:ext cx="1035261" cy="7085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1" kern="1200"/>
            <a:t>Reference</a:t>
          </a:r>
          <a:r>
            <a:rPr lang="en-US" sz="500" kern="1200"/>
            <a:t>: Hui Jiang1 , Wentao Fu2,* 1 College of Foreign Languages, Northeast Forestry University, Harbin 150040, China 2 College of Mechanical and Electrical Engineering, Northeast Forestry University, Harbin 150040, China</a:t>
          </a:r>
        </a:p>
      </dsp:txBody>
      <dsp:txXfrm>
        <a:off x="2924483" y="1842166"/>
        <a:ext cx="993759" cy="667004"/>
      </dsp:txXfrm>
    </dsp:sp>
    <dsp:sp modelId="{6DB2B5FB-59E3-464E-B34E-052CFBAA1AE7}">
      <dsp:nvSpPr>
        <dsp:cNvPr id="0" name=""/>
        <dsp:cNvSpPr/>
      </dsp:nvSpPr>
      <dsp:spPr>
        <a:xfrm>
          <a:off x="4042520" y="2047296"/>
          <a:ext cx="219475" cy="2567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042520" y="2098645"/>
        <a:ext cx="153633" cy="154046"/>
      </dsp:txXfrm>
    </dsp:sp>
    <dsp:sp modelId="{736CA483-1F4E-4CEB-8EF7-691E72F5AD6F}">
      <dsp:nvSpPr>
        <dsp:cNvPr id="0" name=""/>
        <dsp:cNvSpPr/>
      </dsp:nvSpPr>
      <dsp:spPr>
        <a:xfrm>
          <a:off x="4353098" y="1821415"/>
          <a:ext cx="1035261" cy="7085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1" kern="1200"/>
            <a:t>Link: </a:t>
          </a:r>
          <a:r>
            <a:rPr lang="en-US" sz="500" u="sng" kern="1200">
              <a:hlinkClick xmlns:r="http://schemas.openxmlformats.org/officeDocument/2006/relationships" r:id="rId1"/>
            </a:rPr>
            <a:t>https://www.researchgate.net/publication/377247917_Computer_vision_recognition_in_the_teaching_classroom_A_Review</a:t>
          </a:r>
          <a:endParaRPr lang="en-US" sz="500" kern="1200"/>
        </a:p>
      </dsp:txBody>
      <dsp:txXfrm>
        <a:off x="4373849" y="1842166"/>
        <a:ext cx="993759" cy="6670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AA44C-653B-427B-95C8-C00597E23BFF}">
      <dsp:nvSpPr>
        <dsp:cNvPr id="0" name=""/>
        <dsp:cNvSpPr/>
      </dsp:nvSpPr>
      <dsp:spPr>
        <a:xfrm>
          <a:off x="0" y="1775"/>
          <a:ext cx="6449246" cy="7564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3AEA47-2372-4136-8D82-30D34BD56063}">
      <dsp:nvSpPr>
        <dsp:cNvPr id="0" name=""/>
        <dsp:cNvSpPr/>
      </dsp:nvSpPr>
      <dsp:spPr>
        <a:xfrm>
          <a:off x="228823" y="171974"/>
          <a:ext cx="416043" cy="4160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05E33B-CFBE-416F-A47A-73C89754796B}">
      <dsp:nvSpPr>
        <dsp:cNvPr id="0" name=""/>
        <dsp:cNvSpPr/>
      </dsp:nvSpPr>
      <dsp:spPr>
        <a:xfrm>
          <a:off x="873690" y="1775"/>
          <a:ext cx="5575555" cy="756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57" tIns="80057" rIns="80057" bIns="80057" numCol="1" spcCol="1270" anchor="ctr" anchorCtr="0">
          <a:noAutofit/>
        </a:bodyPr>
        <a:lstStyle/>
        <a:p>
          <a:pPr marL="0" lvl="0" indent="0" algn="l" defTabSz="844550">
            <a:lnSpc>
              <a:spcPct val="90000"/>
            </a:lnSpc>
            <a:spcBef>
              <a:spcPct val="0"/>
            </a:spcBef>
            <a:spcAft>
              <a:spcPct val="35000"/>
            </a:spcAft>
            <a:buNone/>
          </a:pPr>
          <a:r>
            <a:rPr lang="en-US" sz="1900" kern="1200"/>
            <a:t>1. </a:t>
          </a:r>
          <a:r>
            <a:rPr lang="en-US" sz="1900" b="1" kern="1200"/>
            <a:t>OpenCV</a:t>
          </a:r>
          <a:r>
            <a:rPr lang="en-US" sz="1900" kern="1200"/>
            <a:t> (for computer vision and hand gesture recognition)</a:t>
          </a:r>
        </a:p>
      </dsp:txBody>
      <dsp:txXfrm>
        <a:off x="873690" y="1775"/>
        <a:ext cx="5575555" cy="756442"/>
      </dsp:txXfrm>
    </dsp:sp>
    <dsp:sp modelId="{B0CE5CF2-2A72-4070-A6C9-78553D918C2F}">
      <dsp:nvSpPr>
        <dsp:cNvPr id="0" name=""/>
        <dsp:cNvSpPr/>
      </dsp:nvSpPr>
      <dsp:spPr>
        <a:xfrm>
          <a:off x="0" y="947328"/>
          <a:ext cx="6449246" cy="7564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1C002B-B25D-4B74-960C-613BB54D0AB3}">
      <dsp:nvSpPr>
        <dsp:cNvPr id="0" name=""/>
        <dsp:cNvSpPr/>
      </dsp:nvSpPr>
      <dsp:spPr>
        <a:xfrm>
          <a:off x="228823" y="1117527"/>
          <a:ext cx="416043" cy="4160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4636ED-0A55-4147-8222-1D41536BC24C}">
      <dsp:nvSpPr>
        <dsp:cNvPr id="0" name=""/>
        <dsp:cNvSpPr/>
      </dsp:nvSpPr>
      <dsp:spPr>
        <a:xfrm>
          <a:off x="873690" y="947328"/>
          <a:ext cx="5575555" cy="756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57" tIns="80057" rIns="80057" bIns="80057" numCol="1" spcCol="1270" anchor="ctr" anchorCtr="0">
          <a:noAutofit/>
        </a:bodyPr>
        <a:lstStyle/>
        <a:p>
          <a:pPr marL="0" lvl="0" indent="0" algn="l" defTabSz="844550">
            <a:lnSpc>
              <a:spcPct val="90000"/>
            </a:lnSpc>
            <a:spcBef>
              <a:spcPct val="0"/>
            </a:spcBef>
            <a:spcAft>
              <a:spcPct val="35000"/>
            </a:spcAft>
            <a:buNone/>
          </a:pPr>
          <a:r>
            <a:rPr lang="en-US" sz="1900" kern="1200"/>
            <a:t>2. </a:t>
          </a:r>
          <a:r>
            <a:rPr lang="en-US" sz="1900" b="1" kern="1200"/>
            <a:t>CNN (Convolutional Neural Networks)</a:t>
          </a:r>
          <a:r>
            <a:rPr lang="en-US" sz="1900" kern="1200"/>
            <a:t> for gesture classification</a:t>
          </a:r>
        </a:p>
      </dsp:txBody>
      <dsp:txXfrm>
        <a:off x="873690" y="947328"/>
        <a:ext cx="5575555" cy="756442"/>
      </dsp:txXfrm>
    </dsp:sp>
    <dsp:sp modelId="{3DBAC64F-CBE4-41C1-9FAF-D816606CBBD3}">
      <dsp:nvSpPr>
        <dsp:cNvPr id="0" name=""/>
        <dsp:cNvSpPr/>
      </dsp:nvSpPr>
      <dsp:spPr>
        <a:xfrm>
          <a:off x="0" y="1892881"/>
          <a:ext cx="6449246" cy="7564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890F3A-3C19-449C-99CA-A23322D5E2AB}">
      <dsp:nvSpPr>
        <dsp:cNvPr id="0" name=""/>
        <dsp:cNvSpPr/>
      </dsp:nvSpPr>
      <dsp:spPr>
        <a:xfrm>
          <a:off x="228823" y="2063080"/>
          <a:ext cx="416043" cy="4160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59AD2D-DBC9-486F-AC9B-700804F2177B}">
      <dsp:nvSpPr>
        <dsp:cNvPr id="0" name=""/>
        <dsp:cNvSpPr/>
      </dsp:nvSpPr>
      <dsp:spPr>
        <a:xfrm>
          <a:off x="873690" y="1892881"/>
          <a:ext cx="5575555" cy="756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57" tIns="80057" rIns="80057" bIns="80057" numCol="1" spcCol="1270" anchor="ctr" anchorCtr="0">
          <a:noAutofit/>
        </a:bodyPr>
        <a:lstStyle/>
        <a:p>
          <a:pPr marL="0" lvl="0" indent="0" algn="l" defTabSz="844550">
            <a:lnSpc>
              <a:spcPct val="90000"/>
            </a:lnSpc>
            <a:spcBef>
              <a:spcPct val="0"/>
            </a:spcBef>
            <a:spcAft>
              <a:spcPct val="35000"/>
            </a:spcAft>
            <a:buNone/>
          </a:pPr>
          <a:r>
            <a:rPr lang="en-US" sz="1900" kern="1200"/>
            <a:t>3. </a:t>
          </a:r>
          <a:r>
            <a:rPr lang="en-US" sz="1900" b="1" kern="1200"/>
            <a:t>MediaPipe</a:t>
          </a:r>
          <a:r>
            <a:rPr lang="en-US" sz="1900" kern="1200"/>
            <a:t> (for hand pose estimation)</a:t>
          </a:r>
        </a:p>
      </dsp:txBody>
      <dsp:txXfrm>
        <a:off x="873690" y="1892881"/>
        <a:ext cx="5575555" cy="756442"/>
      </dsp:txXfrm>
    </dsp:sp>
    <dsp:sp modelId="{D3A0C800-9193-4DD8-93C2-AAFB62DAA514}">
      <dsp:nvSpPr>
        <dsp:cNvPr id="0" name=""/>
        <dsp:cNvSpPr/>
      </dsp:nvSpPr>
      <dsp:spPr>
        <a:xfrm>
          <a:off x="0" y="2838434"/>
          <a:ext cx="6449246" cy="7564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6FA45B-84F2-40E6-BC60-716991CCF4DB}">
      <dsp:nvSpPr>
        <dsp:cNvPr id="0" name=""/>
        <dsp:cNvSpPr/>
      </dsp:nvSpPr>
      <dsp:spPr>
        <a:xfrm>
          <a:off x="228823" y="3008633"/>
          <a:ext cx="416043" cy="4160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39A9FA-2C05-498C-82B3-0961A19F0FB5}">
      <dsp:nvSpPr>
        <dsp:cNvPr id="0" name=""/>
        <dsp:cNvSpPr/>
      </dsp:nvSpPr>
      <dsp:spPr>
        <a:xfrm>
          <a:off x="873690" y="2838434"/>
          <a:ext cx="5575555" cy="756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57" tIns="80057" rIns="80057" bIns="80057" numCol="1" spcCol="1270" anchor="ctr" anchorCtr="0">
          <a:noAutofit/>
        </a:bodyPr>
        <a:lstStyle/>
        <a:p>
          <a:pPr marL="0" lvl="0" indent="0" algn="l" defTabSz="844550">
            <a:lnSpc>
              <a:spcPct val="90000"/>
            </a:lnSpc>
            <a:spcBef>
              <a:spcPct val="0"/>
            </a:spcBef>
            <a:spcAft>
              <a:spcPct val="35000"/>
            </a:spcAft>
            <a:buNone/>
          </a:pPr>
          <a:r>
            <a:rPr lang="en-US" sz="1900" kern="1200" dirty="0"/>
            <a:t>4. </a:t>
          </a:r>
          <a:r>
            <a:rPr lang="en-US" sz="1900" b="1" kern="1200" dirty="0"/>
            <a:t>TensorFlow and </a:t>
          </a:r>
          <a:r>
            <a:rPr lang="en-US" sz="1900" b="1" kern="1200" dirty="0" err="1"/>
            <a:t>Keras</a:t>
          </a:r>
          <a:r>
            <a:rPr lang="en-US" sz="1900" kern="1200" dirty="0"/>
            <a:t> (for building custom models)</a:t>
          </a:r>
        </a:p>
      </dsp:txBody>
      <dsp:txXfrm>
        <a:off x="873690" y="2838434"/>
        <a:ext cx="5575555" cy="756442"/>
      </dsp:txXfrm>
    </dsp:sp>
    <dsp:sp modelId="{68E09425-132A-42B3-8D43-182B6EAD4DD0}">
      <dsp:nvSpPr>
        <dsp:cNvPr id="0" name=""/>
        <dsp:cNvSpPr/>
      </dsp:nvSpPr>
      <dsp:spPr>
        <a:xfrm>
          <a:off x="0" y="3783987"/>
          <a:ext cx="6449246" cy="7564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621C46-29A6-4861-8F2E-1E315C663D7F}">
      <dsp:nvSpPr>
        <dsp:cNvPr id="0" name=""/>
        <dsp:cNvSpPr/>
      </dsp:nvSpPr>
      <dsp:spPr>
        <a:xfrm>
          <a:off x="228823" y="3954186"/>
          <a:ext cx="416043" cy="4160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3D3F51-FE43-4059-8DC4-B3EF1DBA70DA}">
      <dsp:nvSpPr>
        <dsp:cNvPr id="0" name=""/>
        <dsp:cNvSpPr/>
      </dsp:nvSpPr>
      <dsp:spPr>
        <a:xfrm>
          <a:off x="873690" y="3783987"/>
          <a:ext cx="5575555" cy="756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57" tIns="80057" rIns="80057" bIns="80057" numCol="1" spcCol="1270" anchor="ctr" anchorCtr="0">
          <a:noAutofit/>
        </a:bodyPr>
        <a:lstStyle/>
        <a:p>
          <a:pPr marL="0" lvl="0" indent="0" algn="l" defTabSz="844550">
            <a:lnSpc>
              <a:spcPct val="90000"/>
            </a:lnSpc>
            <a:spcBef>
              <a:spcPct val="0"/>
            </a:spcBef>
            <a:spcAft>
              <a:spcPct val="35000"/>
            </a:spcAft>
            <a:buNone/>
          </a:pPr>
          <a:r>
            <a:rPr lang="en-US" sz="1900" kern="1200"/>
            <a:t>5. </a:t>
          </a:r>
          <a:r>
            <a:rPr lang="en-US" sz="1900" b="1" kern="1200"/>
            <a:t>ASR model</a:t>
          </a:r>
          <a:r>
            <a:rPr lang="en-US" sz="1900" kern="1200"/>
            <a:t> (for transcript generation)</a:t>
          </a:r>
        </a:p>
      </dsp:txBody>
      <dsp:txXfrm>
        <a:off x="873690" y="3783987"/>
        <a:ext cx="5575555" cy="756442"/>
      </dsp:txXfrm>
    </dsp:sp>
    <dsp:sp modelId="{43927BD1-D646-4917-B047-7F35C55BBD63}">
      <dsp:nvSpPr>
        <dsp:cNvPr id="0" name=""/>
        <dsp:cNvSpPr/>
      </dsp:nvSpPr>
      <dsp:spPr>
        <a:xfrm>
          <a:off x="0" y="4729540"/>
          <a:ext cx="6449246" cy="7564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665EDA-93D6-4304-B17A-8638F54A0E58}">
      <dsp:nvSpPr>
        <dsp:cNvPr id="0" name=""/>
        <dsp:cNvSpPr/>
      </dsp:nvSpPr>
      <dsp:spPr>
        <a:xfrm>
          <a:off x="228823" y="4899739"/>
          <a:ext cx="416043" cy="41604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4498F6-7EAC-4D9F-80FE-8EC6335D2FBE}">
      <dsp:nvSpPr>
        <dsp:cNvPr id="0" name=""/>
        <dsp:cNvSpPr/>
      </dsp:nvSpPr>
      <dsp:spPr>
        <a:xfrm>
          <a:off x="873690" y="4729540"/>
          <a:ext cx="5575555" cy="756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57" tIns="80057" rIns="80057" bIns="80057" numCol="1" spcCol="1270" anchor="ctr" anchorCtr="0">
          <a:noAutofit/>
        </a:bodyPr>
        <a:lstStyle/>
        <a:p>
          <a:pPr marL="0" lvl="0" indent="0" algn="l" defTabSz="844550">
            <a:lnSpc>
              <a:spcPct val="90000"/>
            </a:lnSpc>
            <a:spcBef>
              <a:spcPct val="0"/>
            </a:spcBef>
            <a:spcAft>
              <a:spcPct val="35000"/>
            </a:spcAft>
            <a:buNone/>
          </a:pPr>
          <a:r>
            <a:rPr lang="en-US" sz="1900" kern="1200"/>
            <a:t>6. </a:t>
          </a:r>
          <a:r>
            <a:rPr lang="en-US" sz="1900" b="1" kern="1200"/>
            <a:t>NLP model</a:t>
          </a:r>
          <a:r>
            <a:rPr lang="en-US" sz="1900" kern="1200"/>
            <a:t> (for dynamic summary generation)</a:t>
          </a:r>
        </a:p>
      </dsp:txBody>
      <dsp:txXfrm>
        <a:off x="873690" y="4729540"/>
        <a:ext cx="5575555" cy="7564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9B8B36-D470-80E0-010E-177DEF9769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97B0BFD-AD57-967E-439D-4D1C11E471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1F8C37-929B-4853-8E2A-4DA70FE2D293}" type="datetimeFigureOut">
              <a:rPr lang="en-US" smtClean="0"/>
              <a:t>9/22/2024</a:t>
            </a:fld>
            <a:endParaRPr lang="en-US"/>
          </a:p>
        </p:txBody>
      </p:sp>
      <p:sp>
        <p:nvSpPr>
          <p:cNvPr id="4" name="Footer Placeholder 3">
            <a:extLst>
              <a:ext uri="{FF2B5EF4-FFF2-40B4-BE49-F238E27FC236}">
                <a16:creationId xmlns:a16="http://schemas.microsoft.com/office/drawing/2014/main" id="{49C7BD90-5FE2-8616-3ECD-C5B831C302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216B1FE-D971-9AE8-0A94-CABA929C2D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4E327F-3D52-4361-9006-F40C8C0AC24B}" type="slidenum">
              <a:rPr lang="en-US" smtClean="0"/>
              <a:t>‹#›</a:t>
            </a:fld>
            <a:endParaRPr lang="en-US"/>
          </a:p>
        </p:txBody>
      </p:sp>
    </p:spTree>
    <p:extLst>
      <p:ext uri="{BB962C8B-B14F-4D97-AF65-F5344CB8AC3E}">
        <p14:creationId xmlns:p14="http://schemas.microsoft.com/office/powerpoint/2010/main" val="15343756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2B151D-072E-4877-BF6B-78D4C3C3DABD}" type="datetimeFigureOut">
              <a:rPr lang="en-US" smtClean="0"/>
              <a:t>9/22/2024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C195C-20B5-4540-BA26-BDF9E7FED3A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72C195C-20B5-4540-BA26-BDF9E7FED3A6}" type="slidenum">
              <a:rPr lang="en-US" smtClean="0"/>
              <a:t>1</a:t>
            </a:fld>
            <a:endParaRPr lang="en-US"/>
          </a:p>
        </p:txBody>
      </p:sp>
    </p:spTree>
    <p:extLst>
      <p:ext uri="{BB962C8B-B14F-4D97-AF65-F5344CB8AC3E}">
        <p14:creationId xmlns:p14="http://schemas.microsoft.com/office/powerpoint/2010/main" val="1379038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9BF1BC-096F-4320-B5F0-028CB02467D6}"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32CBF-51C8-440E-9A3A-741913D456F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BF1BC-096F-4320-B5F0-028CB02467D6}"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32CBF-51C8-440E-9A3A-741913D456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BF1BC-096F-4320-B5F0-028CB02467D6}"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32CBF-51C8-440E-9A3A-741913D456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BF1BC-096F-4320-B5F0-028CB02467D6}"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32CBF-51C8-440E-9A3A-741913D456F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BF1BC-096F-4320-B5F0-028CB02467D6}"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32CBF-51C8-440E-9A3A-741913D456F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9BF1BC-096F-4320-B5F0-028CB02467D6}"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32CBF-51C8-440E-9A3A-741913D456F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9BF1BC-096F-4320-B5F0-028CB02467D6}" type="datetimeFigureOut">
              <a:rPr lang="en-US" smtClean="0"/>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A32CBF-51C8-440E-9A3A-741913D456F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9BF1BC-096F-4320-B5F0-028CB02467D6}" type="datetimeFigureOut">
              <a:rPr lang="en-US"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A32CBF-51C8-440E-9A3A-741913D456F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D9BF1BC-096F-4320-B5F0-028CB02467D6}" type="datetimeFigureOut">
              <a:rPr lang="en-US" smtClean="0"/>
              <a:t>9/22/2024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CA32CBF-51C8-440E-9A3A-741913D456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D9BF1BC-096F-4320-B5F0-028CB02467D6}" type="datetimeFigureOut">
              <a:rPr lang="en-US" smtClean="0"/>
              <a:t>9/22/2024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A32CBF-51C8-440E-9A3A-741913D456F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9BF1BC-096F-4320-B5F0-028CB02467D6}"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32CBF-51C8-440E-9A3A-741913D456F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9BF1BC-096F-4320-B5F0-028CB02467D6}" type="datetimeFigureOut">
              <a:rPr lang="en-US" smtClean="0"/>
              <a:t>9/22/2024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CA32CBF-51C8-440E-9A3A-741913D456F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publication/377247917_Computer_vision_recognition_in_the_teaching_classroom_A_Review" TargetMode="External"/><Relationship Id="rId2" Type="http://schemas.openxmlformats.org/officeDocument/2006/relationships/hyperlink" Target="https://www.researchgate.net/deref/https%3A%2F%2Fcreativecommons.org%2Flicenses%2Fby-nc-sa%2F4.0%2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nline-journals.org/index.php/i-jim/article/view/4648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jicc.net/images/vol10iss9/10920_Khafaji_2019_E_R.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hesai.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opscience.iop.org/article/10.1088/1742-6596/1989/1/01201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97280" y="2548255"/>
            <a:ext cx="10058400" cy="1776730"/>
          </a:xfrm>
        </p:spPr>
        <p:txBody>
          <a:bodyPr>
            <a:normAutofit fontScale="90000"/>
          </a:bodyPr>
          <a:lstStyle/>
          <a:p>
            <a:pPr eaLnBrk="1" hangingPunct="1"/>
            <a:r>
              <a:rPr lang="en-US" altLang="en-US" sz="2400" b="1" dirty="0">
                <a:latin typeface="Baskerville Old Face" panose="02020602080505020303" pitchFamily="18" charset="0"/>
              </a:rPr>
              <a:t>Project Presentation on </a:t>
            </a:r>
            <a:br>
              <a:rPr lang="en-US" altLang="en-US" sz="2400" b="1" dirty="0">
                <a:latin typeface="Baskerville Old Face" panose="02020602080505020303" pitchFamily="18" charset="0"/>
              </a:rPr>
            </a:br>
            <a:br>
              <a:rPr lang="en-US" altLang="en-US" sz="4400" b="1" dirty="0">
                <a:latin typeface="Baskerville Old Face" panose="02020602080505020303" pitchFamily="18" charset="0"/>
              </a:rPr>
            </a:br>
            <a:r>
              <a:rPr lang="en-US" altLang="en-US" sz="4400" b="1" dirty="0">
                <a:latin typeface="Baskerville Old Face" panose="02020602080505020303" pitchFamily="18" charset="0"/>
              </a:rPr>
              <a:t>Teacher’s Assistant</a:t>
            </a:r>
            <a:br>
              <a:rPr lang="en-US" altLang="en-US" sz="4400" b="1" dirty="0">
                <a:latin typeface="Baskerville Old Face" panose="02020602080505020303" pitchFamily="18" charset="0"/>
              </a:rPr>
            </a:br>
            <a:r>
              <a:rPr lang="en-US" altLang="en-US" sz="3200" b="1" dirty="0">
                <a:latin typeface="Baskerville Old Face" panose="02020602080505020303" pitchFamily="18" charset="0"/>
              </a:rPr>
              <a:t>Name of the Supervisor: Dr. Richa K. Makhijani</a:t>
            </a:r>
          </a:p>
        </p:txBody>
      </p:sp>
      <p:sp>
        <p:nvSpPr>
          <p:cNvPr id="15363" name="Rectangle 3"/>
          <p:cNvSpPr>
            <a:spLocks noGrp="1" noChangeArrowheads="1"/>
          </p:cNvSpPr>
          <p:nvPr>
            <p:ph type="subTitle" idx="1"/>
          </p:nvPr>
        </p:nvSpPr>
        <p:spPr>
          <a:xfrm>
            <a:off x="1251759" y="4551009"/>
            <a:ext cx="9336947" cy="1627465"/>
          </a:xfrm>
        </p:spPr>
        <p:txBody>
          <a:bodyPr rtlCol="0">
            <a:normAutofit/>
          </a:bodyPr>
          <a:lstStyle/>
          <a:p>
            <a:pPr>
              <a:defRPr/>
            </a:pPr>
            <a:r>
              <a:rPr lang="en-US" altLang="en-US" sz="2000" dirty="0">
                <a:solidFill>
                  <a:schemeClr val="tx1"/>
                </a:solidFill>
                <a:latin typeface="+mn-lt"/>
                <a:ea typeface="SimSun" panose="02010600030101010101" pitchFamily="2" charset="-122"/>
                <a:cs typeface="+mn-lt"/>
              </a:rPr>
              <a:t>BT21CSE055 	Arpit Yadav</a:t>
            </a:r>
          </a:p>
          <a:p>
            <a:pPr>
              <a:defRPr/>
            </a:pPr>
            <a:r>
              <a:rPr lang="en-US" altLang="en-US" sz="2000" dirty="0">
                <a:solidFill>
                  <a:schemeClr val="tx1"/>
                </a:solidFill>
                <a:latin typeface="+mn-lt"/>
                <a:ea typeface="SimSun" panose="02010600030101010101" pitchFamily="2" charset="-122"/>
                <a:cs typeface="+mn-lt"/>
              </a:rPr>
              <a:t>Bt21cse025  	Ayush </a:t>
            </a:r>
            <a:r>
              <a:rPr lang="en-US" altLang="en-US" sz="2000" dirty="0" err="1">
                <a:solidFill>
                  <a:schemeClr val="tx1"/>
                </a:solidFill>
                <a:latin typeface="+mn-lt"/>
                <a:ea typeface="SimSun" panose="02010600030101010101" pitchFamily="2" charset="-122"/>
                <a:cs typeface="+mn-lt"/>
              </a:rPr>
              <a:t>nagar</a:t>
            </a:r>
            <a:endParaRPr lang="en-US" altLang="en-US" sz="2000" dirty="0">
              <a:solidFill>
                <a:schemeClr val="tx1"/>
              </a:solidFill>
              <a:latin typeface="+mn-lt"/>
              <a:ea typeface="SimSun" panose="02010600030101010101" pitchFamily="2" charset="-122"/>
              <a:cs typeface="+mn-lt"/>
            </a:endParaRPr>
          </a:p>
          <a:p>
            <a:pPr>
              <a:defRPr/>
            </a:pPr>
            <a:r>
              <a:rPr lang="en-US" altLang="en-US" sz="2000" dirty="0">
                <a:solidFill>
                  <a:schemeClr val="tx1"/>
                </a:solidFill>
                <a:latin typeface="+mn-lt"/>
                <a:ea typeface="SimSun" panose="02010600030101010101" pitchFamily="2" charset="-122"/>
                <a:cs typeface="+mn-lt"/>
              </a:rPr>
              <a:t>Bt21cse028	Rishabh </a:t>
            </a:r>
            <a:r>
              <a:rPr lang="en-US" altLang="en-US" sz="2000" dirty="0" err="1">
                <a:solidFill>
                  <a:schemeClr val="tx1"/>
                </a:solidFill>
                <a:latin typeface="+mn-lt"/>
                <a:ea typeface="SimSun" panose="02010600030101010101" pitchFamily="2" charset="-122"/>
                <a:cs typeface="+mn-lt"/>
              </a:rPr>
              <a:t>jawade</a:t>
            </a:r>
            <a:endParaRPr lang="en-US" altLang="en-US" sz="2000" dirty="0">
              <a:solidFill>
                <a:schemeClr val="tx1"/>
              </a:solidFill>
              <a:latin typeface="+mn-lt"/>
              <a:ea typeface="SimSun" panose="02010600030101010101" pitchFamily="2" charset="-122"/>
              <a:cs typeface="+mn-lt"/>
            </a:endParaRPr>
          </a:p>
          <a:p>
            <a:pPr>
              <a:defRPr/>
            </a:pPr>
            <a:endParaRPr lang="en-US" altLang="en-US" dirty="0">
              <a:latin typeface="Baskerville Old Face" panose="02020602080505020303" pitchFamily="18" charset="0"/>
              <a:ea typeface="SimSun" panose="02010600030101010101" pitchFamily="2" charset="-122"/>
            </a:endParaRPr>
          </a:p>
          <a:p>
            <a:pPr>
              <a:defRPr/>
            </a:pPr>
            <a:endParaRPr lang="en-US" altLang="en-US" dirty="0">
              <a:latin typeface="Baskerville Old Face" panose="02020602080505020303" pitchFamily="18" charset="0"/>
              <a:ea typeface="SimSun" panose="02010600030101010101" pitchFamily="2" charset="-122"/>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56" y="209288"/>
            <a:ext cx="1190625" cy="1238250"/>
          </a:xfrm>
          <a:prstGeom prst="rect">
            <a:avLst/>
          </a:prstGeom>
        </p:spPr>
      </p:pic>
      <p:sp>
        <p:nvSpPr>
          <p:cNvPr id="3" name="TextBox 2"/>
          <p:cNvSpPr txBox="1"/>
          <p:nvPr/>
        </p:nvSpPr>
        <p:spPr>
          <a:xfrm>
            <a:off x="1945075" y="366978"/>
            <a:ext cx="8841996" cy="1568450"/>
          </a:xfrm>
          <a:prstGeom prst="rect">
            <a:avLst/>
          </a:prstGeom>
          <a:noFill/>
        </p:spPr>
        <p:txBody>
          <a:bodyPr wrap="square" rtlCol="0">
            <a:spAutoFit/>
          </a:bodyPr>
          <a:lstStyle/>
          <a:p>
            <a:pPr algn="ctr"/>
            <a:r>
              <a:rPr lang="en-US" sz="2400" b="1" dirty="0">
                <a:latin typeface="Baskerville Old Face" panose="02020602080505020303" pitchFamily="18" charset="0"/>
              </a:rPr>
              <a:t>INDIAN INSTITUTE OF INFORMATION TECHNOLOGY, NAGPUR</a:t>
            </a:r>
          </a:p>
          <a:p>
            <a:pPr algn="ctr"/>
            <a:endParaRPr lang="en-US" sz="2400" b="1" dirty="0">
              <a:latin typeface="Baskerville Old Face" panose="02020602080505020303" pitchFamily="18" charset="0"/>
            </a:endParaRPr>
          </a:p>
          <a:p>
            <a:pPr algn="ctr"/>
            <a:r>
              <a:rPr lang="en-US" sz="2400" b="1" dirty="0">
                <a:latin typeface="Baskerville Old Face" panose="02020602080505020303" pitchFamily="18" charset="0"/>
              </a:rPr>
              <a:t>Department of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55B9-A6C0-0931-7906-1CF987AF783E}"/>
              </a:ext>
            </a:extLst>
          </p:cNvPr>
          <p:cNvSpPr>
            <a:spLocks noGrp="1"/>
          </p:cNvSpPr>
          <p:nvPr>
            <p:ph type="title"/>
          </p:nvPr>
        </p:nvSpPr>
        <p:spPr>
          <a:xfrm>
            <a:off x="646829" y="1528527"/>
            <a:ext cx="4421731" cy="4542073"/>
          </a:xfrm>
        </p:spPr>
        <p:txBody>
          <a:bodyPr anchor="t">
            <a:normAutofit/>
          </a:bodyPr>
          <a:lstStyle/>
          <a:p>
            <a:r>
              <a:rPr lang="en-US" dirty="0"/>
              <a:t>Technologies Used-</a:t>
            </a:r>
          </a:p>
        </p:txBody>
      </p:sp>
      <p:graphicFrame>
        <p:nvGraphicFramePr>
          <p:cNvPr id="34" name="Content Placeholder 2">
            <a:extLst>
              <a:ext uri="{FF2B5EF4-FFF2-40B4-BE49-F238E27FC236}">
                <a16:creationId xmlns:a16="http://schemas.microsoft.com/office/drawing/2014/main" id="{635FE90D-13BC-9ABE-F6E9-C562BA5E4F70}"/>
              </a:ext>
            </a:extLst>
          </p:cNvPr>
          <p:cNvGraphicFramePr>
            <a:graphicFrameLocks noGrp="1"/>
          </p:cNvGraphicFramePr>
          <p:nvPr>
            <p:ph idx="1"/>
          </p:nvPr>
        </p:nvGraphicFramePr>
        <p:xfrm>
          <a:off x="5068561" y="582842"/>
          <a:ext cx="6449246" cy="5487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783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A031A8-A3E2-174A-01F3-8C31B12B71B5}"/>
              </a:ext>
            </a:extLst>
          </p:cNvPr>
          <p:cNvSpPr>
            <a:spLocks noGrp="1"/>
          </p:cNvSpPr>
          <p:nvPr>
            <p:ph type="title"/>
          </p:nvPr>
        </p:nvSpPr>
        <p:spPr>
          <a:xfrm>
            <a:off x="6094105" y="802955"/>
            <a:ext cx="4977976" cy="1454051"/>
          </a:xfrm>
        </p:spPr>
        <p:txBody>
          <a:bodyPr>
            <a:normAutofit/>
          </a:bodyPr>
          <a:lstStyle/>
          <a:p>
            <a:r>
              <a:rPr lang="en-US" sz="3600" dirty="0">
                <a:solidFill>
                  <a:schemeClr val="tx2"/>
                </a:solidFill>
              </a:rPr>
              <a:t>Problem Statement</a:t>
            </a:r>
          </a:p>
        </p:txBody>
      </p:sp>
      <p:pic>
        <p:nvPicPr>
          <p:cNvPr id="7" name="Graphic 6" descr="Classroom">
            <a:extLst>
              <a:ext uri="{FF2B5EF4-FFF2-40B4-BE49-F238E27FC236}">
                <a16:creationId xmlns:a16="http://schemas.microsoft.com/office/drawing/2014/main" id="{BAEA4B6E-B609-8375-CFCD-A47CB72A53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01CF5FF6-2954-8194-5F1C-F8401412FFB6}"/>
              </a:ext>
            </a:extLst>
          </p:cNvPr>
          <p:cNvSpPr>
            <a:spLocks noGrp="1"/>
          </p:cNvSpPr>
          <p:nvPr>
            <p:ph idx="1"/>
          </p:nvPr>
        </p:nvSpPr>
        <p:spPr>
          <a:xfrm>
            <a:off x="6090574" y="2421682"/>
            <a:ext cx="4977578" cy="3639289"/>
          </a:xfrm>
        </p:spPr>
        <p:txBody>
          <a:bodyPr anchor="ctr">
            <a:normAutofit/>
          </a:bodyPr>
          <a:lstStyle/>
          <a:p>
            <a:r>
              <a:rPr lang="en-US" sz="1800" dirty="0">
                <a:solidFill>
                  <a:schemeClr val="tx2"/>
                </a:solidFill>
              </a:rPr>
              <a:t>The "Teacher's Assistant" project addresses the limitations of traditional classroom tools by integrating AI-driven features such as </a:t>
            </a:r>
            <a:r>
              <a:rPr lang="en-US" sz="1800" b="1" dirty="0">
                <a:solidFill>
                  <a:schemeClr val="tx2"/>
                </a:solidFill>
              </a:rPr>
              <a:t>hand-gesture-controlled whiteboards </a:t>
            </a:r>
            <a:r>
              <a:rPr lang="en-US" sz="1800" dirty="0">
                <a:solidFill>
                  <a:schemeClr val="tx2"/>
                </a:solidFill>
              </a:rPr>
              <a:t>and </a:t>
            </a:r>
            <a:r>
              <a:rPr lang="en-US" sz="1800" b="1" dirty="0">
                <a:solidFill>
                  <a:schemeClr val="tx2"/>
                </a:solidFill>
              </a:rPr>
              <a:t>PPT viewers</a:t>
            </a:r>
            <a:r>
              <a:rPr lang="en-US" sz="1800" dirty="0">
                <a:solidFill>
                  <a:schemeClr val="tx2"/>
                </a:solidFill>
              </a:rPr>
              <a:t>, </a:t>
            </a:r>
            <a:r>
              <a:rPr lang="en-US" sz="1800" b="1" dirty="0">
                <a:solidFill>
                  <a:schemeClr val="tx2"/>
                </a:solidFill>
              </a:rPr>
              <a:t>automated content annotation</a:t>
            </a:r>
            <a:r>
              <a:rPr lang="en-US" sz="1800" dirty="0">
                <a:solidFill>
                  <a:schemeClr val="tx2"/>
                </a:solidFill>
              </a:rPr>
              <a:t>, </a:t>
            </a:r>
            <a:r>
              <a:rPr lang="en-US" sz="1800" b="1" dirty="0">
                <a:solidFill>
                  <a:schemeClr val="tx2"/>
                </a:solidFill>
              </a:rPr>
              <a:t>lecture recording, real-time transcription</a:t>
            </a:r>
            <a:r>
              <a:rPr lang="en-US" sz="1800" dirty="0">
                <a:solidFill>
                  <a:schemeClr val="tx2"/>
                </a:solidFill>
              </a:rPr>
              <a:t>, and </a:t>
            </a:r>
            <a:r>
              <a:rPr lang="en-US" sz="1800" b="1" dirty="0">
                <a:solidFill>
                  <a:schemeClr val="tx2"/>
                </a:solidFill>
              </a:rPr>
              <a:t>dynamic summarization</a:t>
            </a:r>
            <a:r>
              <a:rPr lang="en-US" sz="1800" dirty="0">
                <a:solidFill>
                  <a:schemeClr val="tx2"/>
                </a:solidFill>
              </a:rPr>
              <a:t>, and many more thereby enhancing teaching efficiency and student engagement.</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8198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8FD3-5353-5C89-84EC-23799407FF2A}"/>
              </a:ext>
            </a:extLst>
          </p:cNvPr>
          <p:cNvSpPr>
            <a:spLocks noGrp="1"/>
          </p:cNvSpPr>
          <p:nvPr>
            <p:ph type="title"/>
          </p:nvPr>
        </p:nvSpPr>
        <p:spPr>
          <a:xfrm>
            <a:off x="994299" y="-86260"/>
            <a:ext cx="10058400" cy="1450757"/>
          </a:xfrm>
        </p:spPr>
        <p:txBody>
          <a:bodyPr/>
          <a:lstStyle/>
          <a:p>
            <a:r>
              <a:rPr lang="en-US" dirty="0"/>
              <a:t>Literature Survey</a:t>
            </a:r>
          </a:p>
        </p:txBody>
      </p:sp>
      <p:graphicFrame>
        <p:nvGraphicFramePr>
          <p:cNvPr id="7" name="Table 6">
            <a:extLst>
              <a:ext uri="{FF2B5EF4-FFF2-40B4-BE49-F238E27FC236}">
                <a16:creationId xmlns:a16="http://schemas.microsoft.com/office/drawing/2014/main" id="{A0173725-2352-8208-133C-322B21DEE6ED}"/>
              </a:ext>
            </a:extLst>
          </p:cNvPr>
          <p:cNvGraphicFramePr>
            <a:graphicFrameLocks noGrp="1"/>
          </p:cNvGraphicFramePr>
          <p:nvPr>
            <p:extLst>
              <p:ext uri="{D42A27DB-BD31-4B8C-83A1-F6EECF244321}">
                <p14:modId xmlns:p14="http://schemas.microsoft.com/office/powerpoint/2010/main" val="3550082891"/>
              </p:ext>
            </p:extLst>
          </p:nvPr>
        </p:nvGraphicFramePr>
        <p:xfrm>
          <a:off x="1306093" y="1380485"/>
          <a:ext cx="9969623" cy="4924954"/>
        </p:xfrm>
        <a:graphic>
          <a:graphicData uri="http://schemas.openxmlformats.org/drawingml/2006/table">
            <a:tbl>
              <a:tblPr/>
              <a:tblGrid>
                <a:gridCol w="736846">
                  <a:extLst>
                    <a:ext uri="{9D8B030D-6E8A-4147-A177-3AD203B41FA5}">
                      <a16:colId xmlns:a16="http://schemas.microsoft.com/office/drawing/2014/main" val="1215495378"/>
                    </a:ext>
                  </a:extLst>
                </a:gridCol>
                <a:gridCol w="2148396">
                  <a:extLst>
                    <a:ext uri="{9D8B030D-6E8A-4147-A177-3AD203B41FA5}">
                      <a16:colId xmlns:a16="http://schemas.microsoft.com/office/drawing/2014/main" val="3227769268"/>
                    </a:ext>
                  </a:extLst>
                </a:gridCol>
                <a:gridCol w="7084381">
                  <a:extLst>
                    <a:ext uri="{9D8B030D-6E8A-4147-A177-3AD203B41FA5}">
                      <a16:colId xmlns:a16="http://schemas.microsoft.com/office/drawing/2014/main" val="3008081197"/>
                    </a:ext>
                  </a:extLst>
                </a:gridCol>
              </a:tblGrid>
              <a:tr h="352954">
                <a:tc>
                  <a:txBody>
                    <a:bodyPr/>
                    <a:lstStyle/>
                    <a:p>
                      <a:r>
                        <a:rPr lang="en-US" sz="1600" dirty="0"/>
                        <a:t>S. No.</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1600" dirty="0"/>
                        <a:t>Research Paper Title</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1600" dirty="0"/>
                        <a:t>Summary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7187974"/>
                  </a:ext>
                </a:extLst>
              </a:tr>
              <a:tr h="4233574">
                <a:tc>
                  <a:txBody>
                    <a:bodyPr/>
                    <a:lstStyle/>
                    <a:p>
                      <a:pPr algn="ctr"/>
                      <a:r>
                        <a:rPr lang="en-US" sz="1600" dirty="0"/>
                        <a:t>1</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US" sz="1400" i="1" dirty="0"/>
                        <a:t>Computer vision recognition in the teaching classroom</a:t>
                      </a:r>
                    </a:p>
                    <a:p>
                      <a:endParaRPr lang="en-US" sz="1400" dirty="0"/>
                    </a:p>
                    <a:p>
                      <a:r>
                        <a:rPr lang="en-US" sz="1400" u="sng" dirty="0"/>
                        <a:t>Publish Date:</a:t>
                      </a:r>
                      <a:r>
                        <a:rPr lang="en-US" sz="1400" dirty="0"/>
                        <a:t> 08 January 2024 </a:t>
                      </a:r>
                    </a:p>
                    <a:p>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u="sng" dirty="0"/>
                        <a:t>Published by:</a:t>
                      </a:r>
                      <a:r>
                        <a:rPr lang="en-US" sz="1400" dirty="0"/>
                        <a:t> Hui Jiang , </a:t>
                      </a:r>
                      <a:r>
                        <a:rPr lang="en-US" sz="1400" dirty="0" err="1"/>
                        <a:t>Wentao</a:t>
                      </a:r>
                      <a:r>
                        <a:rPr lang="en-US" sz="1400" dirty="0"/>
                        <a:t> Fu at </a:t>
                      </a:r>
                      <a:r>
                        <a:rPr lang="en-US" sz="1400" b="0" i="0" kern="1200" dirty="0">
                          <a:solidFill>
                            <a:schemeClr val="tx1"/>
                          </a:solidFill>
                          <a:effectLst/>
                          <a:latin typeface="+mn-lt"/>
                          <a:ea typeface="+mn-ea"/>
                          <a:cs typeface="+mn-cs"/>
                        </a:rPr>
                        <a:t>EAI Endorsed Transactions on AI and Robotics</a:t>
                      </a:r>
                    </a:p>
                    <a:p>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u="sng" dirty="0"/>
                        <a:t>License: </a:t>
                      </a:r>
                      <a:r>
                        <a:rPr lang="en-US" sz="1400" b="0" i="0" u="sng" kern="1200" dirty="0">
                          <a:solidFill>
                            <a:schemeClr val="tx1"/>
                          </a:solidFill>
                          <a:effectLst/>
                          <a:latin typeface="+mn-lt"/>
                          <a:ea typeface="+mn-ea"/>
                          <a:cs typeface="+mn-cs"/>
                          <a:hlinkClick r:id="rId2"/>
                        </a:rPr>
                        <a:t>CC BY-NC-SA 4.0</a:t>
                      </a:r>
                      <a:endParaRPr lang="en-US" sz="1400" b="0" i="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sng" kern="1200" dirty="0">
                          <a:solidFill>
                            <a:schemeClr val="tx1"/>
                          </a:solidFill>
                          <a:effectLst/>
                          <a:latin typeface="+mn-lt"/>
                          <a:ea typeface="+mn-ea"/>
                          <a:cs typeface="+mn-cs"/>
                        </a:rPr>
                        <a:t>Link: </a:t>
                      </a:r>
                      <a:r>
                        <a:rPr lang="en-US" sz="1400" b="0" i="0" u="sng" kern="1200" dirty="0">
                          <a:solidFill>
                            <a:schemeClr val="tx1"/>
                          </a:solidFill>
                          <a:effectLst/>
                          <a:latin typeface="+mn-lt"/>
                          <a:ea typeface="+mn-ea"/>
                          <a:cs typeface="+mn-cs"/>
                          <a:hlinkClick r:id="rId3"/>
                        </a:rPr>
                        <a:t>https://www.researchgate.net/publication/377247917_Computer_vision_recognition_in_the_teaching_classroom_A_Review</a:t>
                      </a:r>
                      <a:endParaRPr lang="en-US" sz="1400" b="0" i="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US" sz="1400" b="1" u="sng" dirty="0"/>
                        <a:t>Working Model-</a:t>
                      </a:r>
                    </a:p>
                    <a:p>
                      <a:pPr marL="285750" indent="-285750">
                        <a:buFont typeface="Arial" panose="020B0604020202020204" pitchFamily="34" charset="0"/>
                        <a:buChar char="•"/>
                      </a:pPr>
                      <a:r>
                        <a:rPr lang="en-US" sz="1400" b="1" dirty="0"/>
                        <a:t>Behavior Monitoring:</a:t>
                      </a:r>
                      <a:r>
                        <a:rPr lang="en-US" sz="1400" dirty="0"/>
                        <a:t> Cameras capture student actions like listening, reading, and distractions, helping teachers assess engagement.</a:t>
                      </a:r>
                      <a:endParaRPr lang="en-US" sz="1200" dirty="0"/>
                    </a:p>
                    <a:p>
                      <a:pPr marL="285750" indent="-285750">
                        <a:buFont typeface="Arial" panose="020B0604020202020204" pitchFamily="34" charset="0"/>
                        <a:buChar char="•"/>
                      </a:pPr>
                      <a:r>
                        <a:rPr lang="en-US" sz="1400" b="1" dirty="0"/>
                        <a:t>Action Recognition:</a:t>
                      </a:r>
                      <a:r>
                        <a:rPr lang="en-US" sz="1400" dirty="0"/>
                        <a:t> Algorithms detect student gestures (e.g., raising hands, posture) and behaviors to monitor attentiveness.</a:t>
                      </a:r>
                    </a:p>
                    <a:p>
                      <a:pPr marL="285750" indent="-285750">
                        <a:buFont typeface="Arial" panose="020B0604020202020204" pitchFamily="34" charset="0"/>
                        <a:buChar char="•"/>
                      </a:pPr>
                      <a:r>
                        <a:rPr lang="en-US" sz="1400" b="1" dirty="0"/>
                        <a:t>Facial Expression Analysis</a:t>
                      </a:r>
                      <a:r>
                        <a:rPr lang="en-US" sz="1400" dirty="0"/>
                        <a:t>: Facial recognition identifies emotions like boredom or confusion, providing real-time emotional insights.</a:t>
                      </a:r>
                    </a:p>
                    <a:p>
                      <a:pPr marL="285750" indent="-285750">
                        <a:buFont typeface="Arial" panose="020B0604020202020204" pitchFamily="34" charset="0"/>
                        <a:buChar char="•"/>
                      </a:pPr>
                      <a:r>
                        <a:rPr lang="en-US" sz="1400" b="1" dirty="0"/>
                        <a:t>Posture and Gesture Tracking:</a:t>
                      </a:r>
                      <a:r>
                        <a:rPr lang="en-US" sz="1400" dirty="0"/>
                        <a:t> Body posture is tracked to detect engagement or distraction, based on skeletal joint analysis.</a:t>
                      </a:r>
                    </a:p>
                    <a:p>
                      <a:pPr marL="285750" indent="-285750">
                        <a:buFont typeface="Arial" panose="020B0604020202020204" pitchFamily="34" charset="0"/>
                        <a:buChar char="•"/>
                      </a:pPr>
                      <a:r>
                        <a:rPr lang="en-US" sz="1400" b="1" dirty="0"/>
                        <a:t>Audio Integration:</a:t>
                      </a:r>
                      <a:r>
                        <a:rPr lang="en-US" sz="1400" dirty="0"/>
                        <a:t> While mainly focused on vision, sound data (e.g., speech) aids in understanding emotional states.</a:t>
                      </a:r>
                    </a:p>
                    <a:p>
                      <a:pPr marL="285750" indent="-285750">
                        <a:buFont typeface="Arial" panose="020B0604020202020204" pitchFamily="34" charset="0"/>
                        <a:buChar char="•"/>
                      </a:pPr>
                      <a:r>
                        <a:rPr lang="en-US" sz="1400" b="1" dirty="0"/>
                        <a:t>Real-time Feedback:</a:t>
                      </a:r>
                      <a:r>
                        <a:rPr lang="en-US" sz="1400" dirty="0"/>
                        <a:t> Computer vision offers immediate behavior feedback, allowing teachers to adjust teaching methods instantly.</a:t>
                      </a:r>
                    </a:p>
                    <a:p>
                      <a:pPr marL="285750" indent="-285750">
                        <a:buFont typeface="Arial" panose="020B0604020202020204" pitchFamily="34" charset="0"/>
                        <a:buChar char="•"/>
                      </a:pPr>
                      <a:endParaRPr lang="en-US" sz="14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u="sng" dirty="0"/>
                        <a:t>Challenges they have faced-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Obstacles like furniture blocking student views and the need for better camera placement and data fusion from multiple perspectives.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Privacy and security when collecting data in classrooms, stressing the importance of regulations for the responsible use of AI technologies.</a:t>
                      </a:r>
                      <a:endParaRPr lang="en-US" sz="1400" b="1" u="sng" dirty="0"/>
                    </a:p>
                    <a:p>
                      <a:pPr marL="0" indent="0">
                        <a:buFont typeface="Arial" panose="020B0604020202020204" pitchFamily="34" charset="0"/>
                        <a:buNone/>
                      </a:pPr>
                      <a:endParaRPr lang="en-US" sz="14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85423654"/>
                  </a:ext>
                </a:extLst>
              </a:tr>
            </a:tbl>
          </a:graphicData>
        </a:graphic>
      </p:graphicFrame>
    </p:spTree>
    <p:extLst>
      <p:ext uri="{BB962C8B-B14F-4D97-AF65-F5344CB8AC3E}">
        <p14:creationId xmlns:p14="http://schemas.microsoft.com/office/powerpoint/2010/main" val="1585864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8FD3-5353-5C89-84EC-23799407FF2A}"/>
              </a:ext>
            </a:extLst>
          </p:cNvPr>
          <p:cNvSpPr>
            <a:spLocks noGrp="1"/>
          </p:cNvSpPr>
          <p:nvPr>
            <p:ph type="title"/>
          </p:nvPr>
        </p:nvSpPr>
        <p:spPr>
          <a:xfrm>
            <a:off x="994299" y="-86260"/>
            <a:ext cx="10058400" cy="1450757"/>
          </a:xfrm>
        </p:spPr>
        <p:txBody>
          <a:bodyPr/>
          <a:lstStyle/>
          <a:p>
            <a:r>
              <a:rPr lang="en-US" dirty="0"/>
              <a:t>Literature Survey</a:t>
            </a:r>
          </a:p>
        </p:txBody>
      </p:sp>
      <p:graphicFrame>
        <p:nvGraphicFramePr>
          <p:cNvPr id="7" name="Table 6">
            <a:extLst>
              <a:ext uri="{FF2B5EF4-FFF2-40B4-BE49-F238E27FC236}">
                <a16:creationId xmlns:a16="http://schemas.microsoft.com/office/drawing/2014/main" id="{A0173725-2352-8208-133C-322B21DEE6ED}"/>
              </a:ext>
            </a:extLst>
          </p:cNvPr>
          <p:cNvGraphicFramePr>
            <a:graphicFrameLocks noGrp="1"/>
          </p:cNvGraphicFramePr>
          <p:nvPr>
            <p:extLst>
              <p:ext uri="{D42A27DB-BD31-4B8C-83A1-F6EECF244321}">
                <p14:modId xmlns:p14="http://schemas.microsoft.com/office/powerpoint/2010/main" val="1619051116"/>
              </p:ext>
            </p:extLst>
          </p:nvPr>
        </p:nvGraphicFramePr>
        <p:xfrm>
          <a:off x="1306093" y="1380485"/>
          <a:ext cx="9969623" cy="4924954"/>
        </p:xfrm>
        <a:graphic>
          <a:graphicData uri="http://schemas.openxmlformats.org/drawingml/2006/table">
            <a:tbl>
              <a:tblPr/>
              <a:tblGrid>
                <a:gridCol w="736846">
                  <a:extLst>
                    <a:ext uri="{9D8B030D-6E8A-4147-A177-3AD203B41FA5}">
                      <a16:colId xmlns:a16="http://schemas.microsoft.com/office/drawing/2014/main" val="1215495378"/>
                    </a:ext>
                  </a:extLst>
                </a:gridCol>
                <a:gridCol w="2148396">
                  <a:extLst>
                    <a:ext uri="{9D8B030D-6E8A-4147-A177-3AD203B41FA5}">
                      <a16:colId xmlns:a16="http://schemas.microsoft.com/office/drawing/2014/main" val="3227769268"/>
                    </a:ext>
                  </a:extLst>
                </a:gridCol>
                <a:gridCol w="7084381">
                  <a:extLst>
                    <a:ext uri="{9D8B030D-6E8A-4147-A177-3AD203B41FA5}">
                      <a16:colId xmlns:a16="http://schemas.microsoft.com/office/drawing/2014/main" val="3008081197"/>
                    </a:ext>
                  </a:extLst>
                </a:gridCol>
              </a:tblGrid>
              <a:tr h="352954">
                <a:tc>
                  <a:txBody>
                    <a:bodyPr/>
                    <a:lstStyle/>
                    <a:p>
                      <a:r>
                        <a:rPr lang="en-US" sz="1600" dirty="0"/>
                        <a:t>S. No.</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1600" dirty="0"/>
                        <a:t>Research Paper Title</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1600" dirty="0"/>
                        <a:t>Summary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7187974"/>
                  </a:ext>
                </a:extLst>
              </a:tr>
              <a:tr h="4233574">
                <a:tc>
                  <a:txBody>
                    <a:bodyPr/>
                    <a:lstStyle/>
                    <a:p>
                      <a:pPr algn="ctr"/>
                      <a:r>
                        <a:rPr lang="en-US" sz="1600" dirty="0"/>
                        <a:t>2</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US" sz="1400" i="1" dirty="0"/>
                        <a:t>Application of Computer Vision and Mobile Systems in Education</a:t>
                      </a:r>
                    </a:p>
                    <a:p>
                      <a:endParaRPr lang="en-US" sz="1400" i="1" dirty="0"/>
                    </a:p>
                    <a:p>
                      <a:r>
                        <a:rPr lang="en-US" sz="1400" u="sng" dirty="0"/>
                        <a:t>Publish Year:</a:t>
                      </a:r>
                      <a:r>
                        <a:rPr lang="en-US" sz="1400" dirty="0"/>
                        <a:t> 2024</a:t>
                      </a:r>
                    </a:p>
                    <a:p>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u="sng" dirty="0"/>
                        <a:t>Published by:</a:t>
                      </a:r>
                      <a:r>
                        <a:rPr lang="en-US" sz="1400" dirty="0"/>
                        <a:t> </a:t>
                      </a:r>
                      <a:r>
                        <a:rPr lang="en-US" sz="1400" dirty="0" err="1"/>
                        <a:t>Rubaiya</a:t>
                      </a:r>
                      <a:r>
                        <a:rPr lang="en-US" sz="1400" dirty="0"/>
                        <a:t> </a:t>
                      </a:r>
                      <a:r>
                        <a:rPr lang="en-US" sz="1400" dirty="0" err="1"/>
                        <a:t>Tasnim</a:t>
                      </a:r>
                      <a:r>
                        <a:rPr lang="en-US" sz="1400" dirty="0"/>
                        <a:t> </a:t>
                      </a:r>
                      <a:r>
                        <a:rPr lang="en-US" sz="1400" dirty="0" err="1"/>
                        <a:t>Sholi</a:t>
                      </a:r>
                      <a:r>
                        <a:rPr lang="en-US" sz="1400" dirty="0"/>
                        <a:t>, Md. Fouad Hossain Sarker(), Md. Salman </a:t>
                      </a:r>
                      <a:r>
                        <a:rPr lang="en-US" sz="1400" dirty="0" err="1"/>
                        <a:t>Sohel</a:t>
                      </a:r>
                      <a:r>
                        <a:rPr lang="en-US" sz="1400" dirty="0"/>
                        <a:t>, Md. </a:t>
                      </a:r>
                      <a:r>
                        <a:rPr lang="en-US" sz="1400" dirty="0" err="1"/>
                        <a:t>Kabirul</a:t>
                      </a:r>
                      <a:r>
                        <a:rPr lang="en-US" sz="1400" dirty="0"/>
                        <a:t> Islam, Md. </a:t>
                      </a:r>
                      <a:r>
                        <a:rPr lang="en-US" sz="1400" dirty="0" err="1"/>
                        <a:t>Foysal</a:t>
                      </a:r>
                      <a:r>
                        <a:rPr lang="en-US" sz="1400" dirty="0"/>
                        <a:t> Ahmed (Dhaka University) at Internation Journal of Mobile and Technology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u="sng" dirty="0"/>
                        <a:t>License:</a:t>
                      </a:r>
                      <a:r>
                        <a:rPr lang="en-US" sz="1400" u="none" dirty="0"/>
                        <a:t> </a:t>
                      </a:r>
                      <a:r>
                        <a:rPr lang="nl-NL" sz="1400" dirty="0"/>
                        <a:t>eISSN: 1865-7923 | Vol. 18 No. 1 (2024) </a:t>
                      </a:r>
                      <a:endParaRPr lang="en-US" sz="1400" b="0" i="0" u="non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sng" kern="1200" dirty="0">
                          <a:solidFill>
                            <a:schemeClr val="tx1"/>
                          </a:solidFill>
                          <a:effectLst/>
                          <a:latin typeface="+mn-lt"/>
                          <a:ea typeface="+mn-ea"/>
                          <a:cs typeface="+mn-cs"/>
                        </a:rPr>
                        <a:t>Link: </a:t>
                      </a:r>
                      <a:r>
                        <a:rPr lang="en-US" sz="1400" b="0" i="0" u="sng" kern="1200" dirty="0">
                          <a:solidFill>
                            <a:schemeClr val="tx1"/>
                          </a:solidFill>
                          <a:effectLst/>
                          <a:latin typeface="+mn-lt"/>
                          <a:ea typeface="+mn-ea"/>
                          <a:cs typeface="+mn-cs"/>
                          <a:hlinkClick r:id="rId2"/>
                        </a:rPr>
                        <a:t>https://online-journals.org/index.php/i-jim/article/view/46483</a:t>
                      </a:r>
                      <a:endParaRPr lang="en-US" sz="14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US" sz="1400" b="1" u="sng" dirty="0"/>
                        <a:t>Working Model-</a:t>
                      </a:r>
                    </a:p>
                    <a:p>
                      <a:pPr marL="285750" indent="-285750">
                        <a:buFont typeface="Arial" panose="020B0604020202020204" pitchFamily="34" charset="0"/>
                        <a:buChar char="•"/>
                      </a:pPr>
                      <a:r>
                        <a:rPr lang="en-US" sz="1400" b="1" dirty="0"/>
                        <a:t>Attendance Monitoring</a:t>
                      </a:r>
                      <a:r>
                        <a:rPr lang="en-US" sz="1400" dirty="0"/>
                        <a:t>: CV systems use face detection and recognition algorithms (e.g., </a:t>
                      </a:r>
                      <a:r>
                        <a:rPr lang="en-US" sz="1400" dirty="0" err="1"/>
                        <a:t>Haar</a:t>
                      </a:r>
                      <a:r>
                        <a:rPr lang="en-US" sz="1400" dirty="0"/>
                        <a:t>-Cascades, LBPH, CNN) to automatically identify students from classroom video feeds, track their attendance, and generate reports. Mobile systems facilitate easy tracking through apps.</a:t>
                      </a:r>
                    </a:p>
                    <a:p>
                      <a:pPr marL="285750" indent="-285750">
                        <a:buFont typeface="Arial" panose="020B0604020202020204" pitchFamily="34" charset="0"/>
                        <a:buChar char="•"/>
                      </a:pPr>
                      <a:r>
                        <a:rPr lang="en-US" sz="1400" b="1" dirty="0"/>
                        <a:t>Online Proctoring</a:t>
                      </a:r>
                      <a:r>
                        <a:rPr lang="en-US" sz="1400" dirty="0"/>
                        <a:t>: Uses algorithms like YOLO and OpenCV to detect cheating, ensuring the integrity of remote exams.</a:t>
                      </a:r>
                    </a:p>
                    <a:p>
                      <a:pPr marL="285750" indent="-285750">
                        <a:buFont typeface="Arial" panose="020B0604020202020204" pitchFamily="34" charset="0"/>
                        <a:buChar char="•"/>
                      </a:pPr>
                      <a:r>
                        <a:rPr lang="en-US" sz="1400" b="1" dirty="0"/>
                        <a:t>Behavior and Perception Monitoring</a:t>
                      </a:r>
                      <a:r>
                        <a:rPr lang="en-US" sz="1400" dirty="0"/>
                        <a:t>: CV analyzes student facial expressions, body language, and eye movement to gauge engagement and attention levels in real-time. </a:t>
                      </a:r>
                    </a:p>
                    <a:p>
                      <a:pPr marL="285750" indent="-285750">
                        <a:buFont typeface="Arial" panose="020B0604020202020204" pitchFamily="34" charset="0"/>
                        <a:buChar char="•"/>
                      </a:pPr>
                      <a:r>
                        <a:rPr lang="en-US" sz="1400" b="1" dirty="0"/>
                        <a:t>Educational Robots</a:t>
                      </a:r>
                      <a:r>
                        <a:rPr lang="en-US" sz="1400" dirty="0"/>
                        <a:t>: Robots equipped with CV and integrated with mobile systems help teach subjects interactively, especially to children or students with special needs.</a:t>
                      </a:r>
                    </a:p>
                    <a:p>
                      <a:pPr marL="285750" indent="-285750">
                        <a:buFont typeface="Arial" panose="020B0604020202020204" pitchFamily="34" charset="0"/>
                        <a:buChar char="•"/>
                      </a:pPr>
                      <a:r>
                        <a:rPr lang="en-US" sz="1400" b="1" dirty="0"/>
                        <a:t>Plagiarism Detection</a:t>
                      </a:r>
                      <a:r>
                        <a:rPr lang="en-US" sz="1400" dirty="0"/>
                        <a:t>: CV assists in detecting plagiarism in handwritten documents by converting images of scripts into text and comparing them with databases for content similarity, using image-to-text algorithms like OCR.</a:t>
                      </a:r>
                    </a:p>
                    <a:p>
                      <a:pPr marL="285750" indent="-285750">
                        <a:buFont typeface="Arial" panose="020B0604020202020204" pitchFamily="34" charset="0"/>
                        <a:buChar char="•"/>
                      </a:pPr>
                      <a:endParaRPr lang="en-US" sz="14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u="sng" dirty="0"/>
                        <a:t>Challenges they have faced-</a:t>
                      </a:r>
                    </a:p>
                    <a:p>
                      <a:pPr marL="285750" indent="-285750">
                        <a:buFont typeface="Arial" panose="020B0604020202020204" pitchFamily="34" charset="0"/>
                        <a:buChar char="•"/>
                      </a:pPr>
                      <a:r>
                        <a:rPr lang="en-US" sz="1400" b="1" dirty="0"/>
                        <a:t>Technological Limitations</a:t>
                      </a:r>
                      <a:r>
                        <a:rPr lang="en-US" sz="1400" dirty="0"/>
                        <a:t>: In environments with poor video quality, multiple students in one frame, or low-resolution cameras, CV algorithms may fail to detect or recognize actions accurately.</a:t>
                      </a:r>
                    </a:p>
                    <a:p>
                      <a:pPr marL="285750" indent="-285750">
                        <a:buFont typeface="Arial" panose="020B0604020202020204" pitchFamily="34" charset="0"/>
                        <a:buChar char="•"/>
                      </a:pPr>
                      <a:r>
                        <a:rPr lang="en-US" sz="1400" b="1" dirty="0"/>
                        <a:t>Data Processing Overhead</a:t>
                      </a:r>
                      <a:r>
                        <a:rPr lang="en-US" sz="1400" dirty="0"/>
                        <a:t>: High volumes of video and image data can slow down real-time analysis or lead to technical bottlenecks.</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85423654"/>
                  </a:ext>
                </a:extLst>
              </a:tr>
            </a:tbl>
          </a:graphicData>
        </a:graphic>
      </p:graphicFrame>
    </p:spTree>
    <p:extLst>
      <p:ext uri="{BB962C8B-B14F-4D97-AF65-F5344CB8AC3E}">
        <p14:creationId xmlns:p14="http://schemas.microsoft.com/office/powerpoint/2010/main" val="242699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8FD3-5353-5C89-84EC-23799407FF2A}"/>
              </a:ext>
            </a:extLst>
          </p:cNvPr>
          <p:cNvSpPr>
            <a:spLocks noGrp="1"/>
          </p:cNvSpPr>
          <p:nvPr>
            <p:ph type="title"/>
          </p:nvPr>
        </p:nvSpPr>
        <p:spPr>
          <a:xfrm>
            <a:off x="994299" y="-86260"/>
            <a:ext cx="10058400" cy="1450757"/>
          </a:xfrm>
        </p:spPr>
        <p:txBody>
          <a:bodyPr/>
          <a:lstStyle/>
          <a:p>
            <a:r>
              <a:rPr lang="en-US" dirty="0"/>
              <a:t>Literature Survey</a:t>
            </a:r>
          </a:p>
        </p:txBody>
      </p:sp>
      <p:graphicFrame>
        <p:nvGraphicFramePr>
          <p:cNvPr id="7" name="Table 6">
            <a:extLst>
              <a:ext uri="{FF2B5EF4-FFF2-40B4-BE49-F238E27FC236}">
                <a16:creationId xmlns:a16="http://schemas.microsoft.com/office/drawing/2014/main" id="{A0173725-2352-8208-133C-322B21DEE6ED}"/>
              </a:ext>
            </a:extLst>
          </p:cNvPr>
          <p:cNvGraphicFramePr>
            <a:graphicFrameLocks noGrp="1"/>
          </p:cNvGraphicFramePr>
          <p:nvPr>
            <p:extLst>
              <p:ext uri="{D42A27DB-BD31-4B8C-83A1-F6EECF244321}">
                <p14:modId xmlns:p14="http://schemas.microsoft.com/office/powerpoint/2010/main" val="1774776464"/>
              </p:ext>
            </p:extLst>
          </p:nvPr>
        </p:nvGraphicFramePr>
        <p:xfrm>
          <a:off x="1306093" y="1380485"/>
          <a:ext cx="9969623" cy="4924954"/>
        </p:xfrm>
        <a:graphic>
          <a:graphicData uri="http://schemas.openxmlformats.org/drawingml/2006/table">
            <a:tbl>
              <a:tblPr/>
              <a:tblGrid>
                <a:gridCol w="736846">
                  <a:extLst>
                    <a:ext uri="{9D8B030D-6E8A-4147-A177-3AD203B41FA5}">
                      <a16:colId xmlns:a16="http://schemas.microsoft.com/office/drawing/2014/main" val="1215495378"/>
                    </a:ext>
                  </a:extLst>
                </a:gridCol>
                <a:gridCol w="2148396">
                  <a:extLst>
                    <a:ext uri="{9D8B030D-6E8A-4147-A177-3AD203B41FA5}">
                      <a16:colId xmlns:a16="http://schemas.microsoft.com/office/drawing/2014/main" val="3227769268"/>
                    </a:ext>
                  </a:extLst>
                </a:gridCol>
                <a:gridCol w="7084381">
                  <a:extLst>
                    <a:ext uri="{9D8B030D-6E8A-4147-A177-3AD203B41FA5}">
                      <a16:colId xmlns:a16="http://schemas.microsoft.com/office/drawing/2014/main" val="3008081197"/>
                    </a:ext>
                  </a:extLst>
                </a:gridCol>
              </a:tblGrid>
              <a:tr h="352954">
                <a:tc>
                  <a:txBody>
                    <a:bodyPr/>
                    <a:lstStyle/>
                    <a:p>
                      <a:r>
                        <a:rPr lang="en-US" sz="1600" dirty="0"/>
                        <a:t>S. No.</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1600" dirty="0"/>
                        <a:t>Research Paper Title</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1600" dirty="0"/>
                        <a:t>Summary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7187974"/>
                  </a:ext>
                </a:extLst>
              </a:tr>
              <a:tr h="4233574">
                <a:tc>
                  <a:txBody>
                    <a:bodyPr/>
                    <a:lstStyle/>
                    <a:p>
                      <a:pPr algn="ctr"/>
                      <a:r>
                        <a:rPr lang="en-US" sz="1600" dirty="0"/>
                        <a:t>3</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US" sz="1400" i="1" dirty="0"/>
                        <a:t>Harnessing Computer Vision Technology to Provide Useful Service to University Students</a:t>
                      </a:r>
                    </a:p>
                    <a:p>
                      <a:endParaRPr lang="en-US" sz="1400" i="1" dirty="0"/>
                    </a:p>
                    <a:p>
                      <a:r>
                        <a:rPr lang="en-US" sz="1400" u="sng" dirty="0"/>
                        <a:t>Publish Year:</a:t>
                      </a:r>
                      <a:r>
                        <a:rPr lang="en-US" sz="1400" dirty="0"/>
                        <a:t> 2019</a:t>
                      </a:r>
                    </a:p>
                    <a:p>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u="sng" dirty="0"/>
                        <a:t>Published by:</a:t>
                      </a:r>
                      <a:r>
                        <a:rPr lang="en-US" sz="1400" dirty="0"/>
                        <a:t> Nassir Jabir Farhan Al-</a:t>
                      </a:r>
                      <a:r>
                        <a:rPr lang="en-US" sz="1400" dirty="0" err="1"/>
                        <a:t>Khafaj</a:t>
                      </a:r>
                      <a:r>
                        <a:rPr lang="en-US" sz="1400" dirty="0"/>
                        <a:t>. </a:t>
                      </a:r>
                      <a:r>
                        <a:rPr lang="en-US" sz="1400" dirty="0" err="1"/>
                        <a:t>Kashmoolab</a:t>
                      </a:r>
                      <a:r>
                        <a:rPr lang="en-US" sz="1400" dirty="0"/>
                        <a:t> at International Journal of Innovation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u="sng" dirty="0"/>
                        <a:t>License: </a:t>
                      </a:r>
                      <a:r>
                        <a:rPr lang="en-US" sz="1400" b="0" i="0" kern="1200" dirty="0">
                          <a:solidFill>
                            <a:schemeClr val="tx1"/>
                          </a:solidFill>
                          <a:effectLst/>
                          <a:latin typeface="+mn-lt"/>
                          <a:ea typeface="+mn-ea"/>
                          <a:cs typeface="+mn-cs"/>
                        </a:rPr>
                        <a:t>ISSN 2201-1323</a:t>
                      </a:r>
                      <a:endParaRPr lang="en-US" sz="1600" b="0" i="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sng" kern="1200" dirty="0">
                          <a:solidFill>
                            <a:schemeClr val="tx1"/>
                          </a:solidFill>
                          <a:effectLst/>
                          <a:latin typeface="+mn-lt"/>
                          <a:ea typeface="+mn-ea"/>
                          <a:cs typeface="+mn-cs"/>
                        </a:rPr>
                        <a:t>Link: </a:t>
                      </a:r>
                      <a:r>
                        <a:rPr lang="en-US" sz="1400" b="0" i="0" u="sng" kern="1200" dirty="0">
                          <a:solidFill>
                            <a:schemeClr val="tx1"/>
                          </a:solidFill>
                          <a:effectLst/>
                          <a:latin typeface="+mn-lt"/>
                          <a:ea typeface="+mn-ea"/>
                          <a:cs typeface="+mn-cs"/>
                          <a:hlinkClick r:id="rId2"/>
                        </a:rPr>
                        <a:t>https://www.ijicc.net/images/vol10iss9/10920_Khafaji_2019_E_R.pdf</a:t>
                      </a:r>
                      <a:endParaRPr lang="en-US" sz="1400" b="0" i="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US" sz="1400" b="1" u="sng" dirty="0"/>
                        <a:t>Working Model-</a:t>
                      </a:r>
                    </a:p>
                    <a:p>
                      <a:pPr marL="285750" indent="-285750">
                        <a:buFont typeface="Arial" panose="020B0604020202020204" pitchFamily="34" charset="0"/>
                        <a:buChar char="•"/>
                      </a:pPr>
                      <a:r>
                        <a:rPr lang="en-US" sz="1400" b="1" dirty="0"/>
                        <a:t>Objective</a:t>
                      </a:r>
                      <a:r>
                        <a:rPr lang="en-US" sz="1400" dirty="0"/>
                        <a:t>: The study aims to provide university students with an efficient service to obtain their exam results using computer vision technology, minimizing the reliance on manual verification through paper or websites.</a:t>
                      </a:r>
                    </a:p>
                    <a:p>
                      <a:pPr marL="285750" indent="-285750">
                        <a:buFont typeface="Arial" panose="020B0604020202020204" pitchFamily="34" charset="0"/>
                        <a:buChar char="•"/>
                      </a:pPr>
                      <a:r>
                        <a:rPr lang="en-US" sz="1400" b="1" dirty="0"/>
                        <a:t>Computer Vision Implementation</a:t>
                      </a:r>
                      <a:r>
                        <a:rPr lang="en-US" sz="1400" dirty="0"/>
                        <a:t>: The system captures students' faces, processes the images using Python, OpenCV, and the Qt5 framework, and recognizes students in real-time. </a:t>
                      </a:r>
                    </a:p>
                    <a:p>
                      <a:pPr marL="285750" indent="-285750">
                        <a:buFont typeface="Arial" panose="020B0604020202020204" pitchFamily="34" charset="0"/>
                        <a:buChar char="•"/>
                      </a:pPr>
                      <a:r>
                        <a:rPr lang="en-US" sz="1400" b="1" dirty="0"/>
                        <a:t>Face Recognition Process</a:t>
                      </a:r>
                      <a:r>
                        <a:rPr lang="en-US" sz="1400" dirty="0"/>
                        <a:t>: The system trains a cascade classifier using images of students with different facial expressions. After processing, the system can detect and recognize faces, associating each recognized face with exam results stored in a database.</a:t>
                      </a:r>
                    </a:p>
                    <a:p>
                      <a:pPr marL="285750" indent="-285750">
                        <a:buFont typeface="Arial" panose="020B0604020202020204" pitchFamily="34" charset="0"/>
                        <a:buChar char="•"/>
                      </a:pPr>
                      <a:r>
                        <a:rPr lang="en-US" sz="1400" b="1" dirty="0"/>
                        <a:t>Technologies Used</a:t>
                      </a:r>
                      <a:r>
                        <a:rPr lang="en-US" sz="1400" dirty="0"/>
                        <a:t>: The project employs OpenCV for image processing tasks (such as face detection), Python for implementing the logic, and </a:t>
                      </a:r>
                      <a:r>
                        <a:rPr lang="en-US" sz="1400" dirty="0" err="1"/>
                        <a:t>PyQt</a:t>
                      </a:r>
                      <a:r>
                        <a:rPr lang="en-US" sz="1400" dirty="0"/>
                        <a:t> to design the user interface for capturing and displaying results.</a:t>
                      </a:r>
                    </a:p>
                    <a:p>
                      <a:pPr marL="285750" indent="-285750">
                        <a:buFont typeface="Arial" panose="020B0604020202020204" pitchFamily="34" charset="0"/>
                        <a:buChar char="•"/>
                      </a:pPr>
                      <a:r>
                        <a:rPr lang="en-US" sz="1400" b="1" dirty="0"/>
                        <a:t>Future Prospects</a:t>
                      </a:r>
                      <a:r>
                        <a:rPr lang="en-US" sz="1400" dirty="0"/>
                        <a:t>: The study suggests that this system can be developed further into a mobile application, allowing students to access their exam results by simply scanning their faces with a phone camera.</a:t>
                      </a:r>
                    </a:p>
                    <a:p>
                      <a:pPr marL="0" indent="0">
                        <a:buFont typeface="Arial" panose="020B0604020202020204" pitchFamily="34" charset="0"/>
                        <a:buNone/>
                      </a:pPr>
                      <a:endParaRPr lang="en-US" sz="14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u="sng" dirty="0"/>
                        <a:t>Challenges they have faced-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Facial recognition faces issues with varying lighting, unstable characteristics like eyeglasses, and facial hair, which affect detection accuracy. These environmental and individual differences pose challenges to the system's effectiveness.</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85423654"/>
                  </a:ext>
                </a:extLst>
              </a:tr>
            </a:tbl>
          </a:graphicData>
        </a:graphic>
      </p:graphicFrame>
    </p:spTree>
    <p:extLst>
      <p:ext uri="{BB962C8B-B14F-4D97-AF65-F5344CB8AC3E}">
        <p14:creationId xmlns:p14="http://schemas.microsoft.com/office/powerpoint/2010/main" val="380072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8FD3-5353-5C89-84EC-23799407FF2A}"/>
              </a:ext>
            </a:extLst>
          </p:cNvPr>
          <p:cNvSpPr>
            <a:spLocks noGrp="1"/>
          </p:cNvSpPr>
          <p:nvPr>
            <p:ph type="title"/>
          </p:nvPr>
        </p:nvSpPr>
        <p:spPr>
          <a:xfrm>
            <a:off x="994299" y="-86260"/>
            <a:ext cx="10058400" cy="1450757"/>
          </a:xfrm>
        </p:spPr>
        <p:txBody>
          <a:bodyPr/>
          <a:lstStyle/>
          <a:p>
            <a:r>
              <a:rPr lang="en-US" dirty="0"/>
              <a:t>Literature Survey</a:t>
            </a:r>
          </a:p>
        </p:txBody>
      </p:sp>
      <p:graphicFrame>
        <p:nvGraphicFramePr>
          <p:cNvPr id="7" name="Table 6">
            <a:extLst>
              <a:ext uri="{FF2B5EF4-FFF2-40B4-BE49-F238E27FC236}">
                <a16:creationId xmlns:a16="http://schemas.microsoft.com/office/drawing/2014/main" id="{A0173725-2352-8208-133C-322B21DEE6ED}"/>
              </a:ext>
            </a:extLst>
          </p:cNvPr>
          <p:cNvGraphicFramePr>
            <a:graphicFrameLocks noGrp="1"/>
          </p:cNvGraphicFramePr>
          <p:nvPr>
            <p:extLst>
              <p:ext uri="{D42A27DB-BD31-4B8C-83A1-F6EECF244321}">
                <p14:modId xmlns:p14="http://schemas.microsoft.com/office/powerpoint/2010/main" val="943630517"/>
              </p:ext>
            </p:extLst>
          </p:nvPr>
        </p:nvGraphicFramePr>
        <p:xfrm>
          <a:off x="1306093" y="1380485"/>
          <a:ext cx="9969623" cy="4924954"/>
        </p:xfrm>
        <a:graphic>
          <a:graphicData uri="http://schemas.openxmlformats.org/drawingml/2006/table">
            <a:tbl>
              <a:tblPr/>
              <a:tblGrid>
                <a:gridCol w="736846">
                  <a:extLst>
                    <a:ext uri="{9D8B030D-6E8A-4147-A177-3AD203B41FA5}">
                      <a16:colId xmlns:a16="http://schemas.microsoft.com/office/drawing/2014/main" val="1215495378"/>
                    </a:ext>
                  </a:extLst>
                </a:gridCol>
                <a:gridCol w="2148396">
                  <a:extLst>
                    <a:ext uri="{9D8B030D-6E8A-4147-A177-3AD203B41FA5}">
                      <a16:colId xmlns:a16="http://schemas.microsoft.com/office/drawing/2014/main" val="3227769268"/>
                    </a:ext>
                  </a:extLst>
                </a:gridCol>
                <a:gridCol w="7084381">
                  <a:extLst>
                    <a:ext uri="{9D8B030D-6E8A-4147-A177-3AD203B41FA5}">
                      <a16:colId xmlns:a16="http://schemas.microsoft.com/office/drawing/2014/main" val="3008081197"/>
                    </a:ext>
                  </a:extLst>
                </a:gridCol>
              </a:tblGrid>
              <a:tr h="352954">
                <a:tc>
                  <a:txBody>
                    <a:bodyPr/>
                    <a:lstStyle/>
                    <a:p>
                      <a:r>
                        <a:rPr lang="en-US" sz="1600" dirty="0"/>
                        <a:t>S. No.</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1600" dirty="0"/>
                        <a:t>Research Paper Title</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1600" dirty="0"/>
                        <a:t>Summary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7187974"/>
                  </a:ext>
                </a:extLst>
              </a:tr>
              <a:tr h="4233574">
                <a:tc>
                  <a:txBody>
                    <a:bodyPr/>
                    <a:lstStyle/>
                    <a:p>
                      <a:pPr algn="ctr"/>
                      <a:r>
                        <a:rPr lang="en-US" sz="1600" dirty="0"/>
                        <a:t>4</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US" sz="1400" i="1" dirty="0"/>
                        <a:t>Harnessing Computer Vision Technology to Provide Useful Service to University Students</a:t>
                      </a:r>
                    </a:p>
                    <a:p>
                      <a:endParaRPr lang="en-US" sz="1400" i="1" dirty="0"/>
                    </a:p>
                    <a:p>
                      <a:r>
                        <a:rPr lang="en-US" sz="1400" u="sng" dirty="0"/>
                        <a:t>Publish Year:</a:t>
                      </a:r>
                      <a:r>
                        <a:rPr lang="en-US" sz="1400" dirty="0"/>
                        <a:t> 2024</a:t>
                      </a:r>
                    </a:p>
                    <a:p>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u="sng" dirty="0"/>
                        <a:t>Published </a:t>
                      </a:r>
                      <a:r>
                        <a:rPr lang="en-US" sz="1400" u="sng" dirty="0" err="1"/>
                        <a:t>by:</a:t>
                      </a:r>
                      <a:r>
                        <a:rPr lang="en-US" sz="1400" dirty="0" err="1"/>
                        <a:t>Korkyt</a:t>
                      </a:r>
                      <a:r>
                        <a:rPr lang="en-US" sz="1400" dirty="0"/>
                        <a:t> Ata Kyzylorda University, Kyzylorda, Kazakhstan3 at (IJACSA) International Journal of Advanced Computer Science and Applications, Vol. 15, No. 1, 2024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u="sng" dirty="0"/>
                        <a:t>License: </a:t>
                      </a:r>
                      <a:r>
                        <a:rPr lang="en-US" sz="1400" b="0" i="0" kern="1200" dirty="0">
                          <a:solidFill>
                            <a:schemeClr val="tx1"/>
                          </a:solidFill>
                          <a:effectLst/>
                          <a:latin typeface="+mn-lt"/>
                          <a:ea typeface="+mn-ea"/>
                          <a:cs typeface="+mn-cs"/>
                        </a:rPr>
                        <a:t>ISSN 1157-5896</a:t>
                      </a:r>
                      <a:endParaRPr lang="en-US" sz="1600" b="0" i="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sng" kern="1200" dirty="0">
                          <a:solidFill>
                            <a:schemeClr val="tx1"/>
                          </a:solidFill>
                          <a:effectLst/>
                          <a:latin typeface="+mn-lt"/>
                          <a:ea typeface="+mn-ea"/>
                          <a:cs typeface="+mn-cs"/>
                        </a:rPr>
                        <a:t>Link: </a:t>
                      </a:r>
                      <a:r>
                        <a:rPr lang="en-US" sz="1400" b="0" i="0" u="sng" kern="1200" dirty="0">
                          <a:solidFill>
                            <a:schemeClr val="tx1"/>
                          </a:solidFill>
                          <a:effectLst/>
                          <a:latin typeface="+mn-lt"/>
                          <a:ea typeface="+mn-ea"/>
                          <a:cs typeface="+mn-cs"/>
                          <a:hlinkClick r:id="rId2"/>
                        </a:rPr>
                        <a:t>https://thesai.org/</a:t>
                      </a:r>
                      <a:endParaRPr lang="en-US" sz="1400" b="0" i="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US" sz="1400" b="1" u="sng" dirty="0"/>
                        <a:t>Working Model-</a:t>
                      </a:r>
                    </a:p>
                    <a:p>
                      <a:pPr marL="285750" indent="-285750">
                        <a:buFont typeface="Arial" panose="020B0604020202020204" pitchFamily="34" charset="0"/>
                        <a:buChar char="•"/>
                      </a:pPr>
                      <a:r>
                        <a:rPr lang="en-US" sz="1400" b="1" dirty="0"/>
                        <a:t>Objective:</a:t>
                      </a:r>
                      <a:r>
                        <a:rPr lang="en-US" sz="1400" dirty="0"/>
                        <a:t> The paper explores how Computer Vision (CV) and Machine Learning (ML) can enhance self-study in STEM education, emphasizing personalized learning and improved engagement.</a:t>
                      </a:r>
                    </a:p>
                    <a:p>
                      <a:pPr marL="285750" indent="-285750">
                        <a:buFont typeface="Arial" panose="020B0604020202020204" pitchFamily="34" charset="0"/>
                        <a:buChar char="•"/>
                      </a:pPr>
                      <a:r>
                        <a:rPr lang="en-US" sz="1400" b="1" dirty="0"/>
                        <a:t>Technologies Used:</a:t>
                      </a:r>
                      <a:r>
                        <a:rPr lang="en-US" sz="1400" dirty="0"/>
                        <a:t> The model utilizes facial recognition, object detection, and pattern analysis through CV to monitor student engagement and interaction with digital learning content.</a:t>
                      </a:r>
                    </a:p>
                    <a:p>
                      <a:pPr marL="285750" indent="-285750">
                        <a:buFont typeface="Arial" panose="020B0604020202020204" pitchFamily="34" charset="0"/>
                        <a:buChar char="•"/>
                      </a:pPr>
                      <a:r>
                        <a:rPr lang="en-US" sz="1400" b="1" dirty="0"/>
                        <a:t>Adaptive Learning:</a:t>
                      </a:r>
                      <a:r>
                        <a:rPr lang="en-US" sz="1400" dirty="0"/>
                        <a:t> The system uses CV to create personalized learning paths based on individual students' behavioral patterns and cognitive absorption rates.</a:t>
                      </a:r>
                    </a:p>
                    <a:p>
                      <a:pPr marL="285750" indent="-285750">
                        <a:buFont typeface="Arial" panose="020B0604020202020204" pitchFamily="34" charset="0"/>
                        <a:buChar char="•"/>
                      </a:pPr>
                      <a:endParaRPr lang="en-US" sz="14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u="sng" dirty="0"/>
                        <a:t>Challenges they have faced-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Ethical Concerns:</a:t>
                      </a:r>
                      <a:r>
                        <a:rPr lang="en-US" sz="1400" dirty="0"/>
                        <a:t> Significant focus is given to privacy, data security, and ensuring informed consent, particularly around facial recognition and behavioral tracking.</a:t>
                      </a:r>
                      <a:endParaRPr lang="en-US" sz="1400" b="1"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Technical Accuracy:</a:t>
                      </a:r>
                      <a:r>
                        <a:rPr lang="en-US" sz="1400" dirty="0"/>
                        <a:t> Challenges include ensuring real-time adaptability of learning resources, tracking student emotions, and effectively using engagement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Algorithmic Bias:</a:t>
                      </a:r>
                      <a:r>
                        <a:rPr lang="en-US" sz="1400" dirty="0"/>
                        <a:t> Ensuring fairness and accessibility for all students, avoiding biases in ML algorithms, and creating robust and unbiased models.</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85423654"/>
                  </a:ext>
                </a:extLst>
              </a:tr>
            </a:tbl>
          </a:graphicData>
        </a:graphic>
      </p:graphicFrame>
    </p:spTree>
    <p:extLst>
      <p:ext uri="{BB962C8B-B14F-4D97-AF65-F5344CB8AC3E}">
        <p14:creationId xmlns:p14="http://schemas.microsoft.com/office/powerpoint/2010/main" val="59363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8FD3-5353-5C89-84EC-23799407FF2A}"/>
              </a:ext>
            </a:extLst>
          </p:cNvPr>
          <p:cNvSpPr>
            <a:spLocks noGrp="1"/>
          </p:cNvSpPr>
          <p:nvPr>
            <p:ph type="title"/>
          </p:nvPr>
        </p:nvSpPr>
        <p:spPr>
          <a:xfrm>
            <a:off x="994299" y="-86260"/>
            <a:ext cx="10058400" cy="1450757"/>
          </a:xfrm>
        </p:spPr>
        <p:txBody>
          <a:bodyPr/>
          <a:lstStyle/>
          <a:p>
            <a:r>
              <a:rPr lang="en-US" dirty="0"/>
              <a:t>Literature Survey</a:t>
            </a:r>
          </a:p>
        </p:txBody>
      </p:sp>
      <p:graphicFrame>
        <p:nvGraphicFramePr>
          <p:cNvPr id="7" name="Table 6">
            <a:extLst>
              <a:ext uri="{FF2B5EF4-FFF2-40B4-BE49-F238E27FC236}">
                <a16:creationId xmlns:a16="http://schemas.microsoft.com/office/drawing/2014/main" id="{A0173725-2352-8208-133C-322B21DEE6ED}"/>
              </a:ext>
            </a:extLst>
          </p:cNvPr>
          <p:cNvGraphicFramePr>
            <a:graphicFrameLocks noGrp="1"/>
          </p:cNvGraphicFramePr>
          <p:nvPr>
            <p:extLst>
              <p:ext uri="{D42A27DB-BD31-4B8C-83A1-F6EECF244321}">
                <p14:modId xmlns:p14="http://schemas.microsoft.com/office/powerpoint/2010/main" val="1168489357"/>
              </p:ext>
            </p:extLst>
          </p:nvPr>
        </p:nvGraphicFramePr>
        <p:xfrm>
          <a:off x="1306093" y="1380485"/>
          <a:ext cx="9969623" cy="4711594"/>
        </p:xfrm>
        <a:graphic>
          <a:graphicData uri="http://schemas.openxmlformats.org/drawingml/2006/table">
            <a:tbl>
              <a:tblPr/>
              <a:tblGrid>
                <a:gridCol w="736846">
                  <a:extLst>
                    <a:ext uri="{9D8B030D-6E8A-4147-A177-3AD203B41FA5}">
                      <a16:colId xmlns:a16="http://schemas.microsoft.com/office/drawing/2014/main" val="1215495378"/>
                    </a:ext>
                  </a:extLst>
                </a:gridCol>
                <a:gridCol w="2148396">
                  <a:extLst>
                    <a:ext uri="{9D8B030D-6E8A-4147-A177-3AD203B41FA5}">
                      <a16:colId xmlns:a16="http://schemas.microsoft.com/office/drawing/2014/main" val="3227769268"/>
                    </a:ext>
                  </a:extLst>
                </a:gridCol>
                <a:gridCol w="7084381">
                  <a:extLst>
                    <a:ext uri="{9D8B030D-6E8A-4147-A177-3AD203B41FA5}">
                      <a16:colId xmlns:a16="http://schemas.microsoft.com/office/drawing/2014/main" val="3008081197"/>
                    </a:ext>
                  </a:extLst>
                </a:gridCol>
              </a:tblGrid>
              <a:tr h="352954">
                <a:tc>
                  <a:txBody>
                    <a:bodyPr/>
                    <a:lstStyle/>
                    <a:p>
                      <a:r>
                        <a:rPr lang="en-US" sz="1600" dirty="0"/>
                        <a:t>S. No.</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1600" dirty="0"/>
                        <a:t>Research Paper Title</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1600" dirty="0"/>
                        <a:t>Summary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7187974"/>
                  </a:ext>
                </a:extLst>
              </a:tr>
              <a:tr h="4233574">
                <a:tc>
                  <a:txBody>
                    <a:bodyPr/>
                    <a:lstStyle/>
                    <a:p>
                      <a:pPr algn="ctr"/>
                      <a:r>
                        <a:rPr lang="en-US" sz="1600" dirty="0"/>
                        <a:t>5</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US" sz="1400" i="1" dirty="0"/>
                        <a:t>Using computer vision in the gameplay of educational computer games</a:t>
                      </a:r>
                    </a:p>
                    <a:p>
                      <a:endParaRPr lang="en-US" sz="1400" i="1" dirty="0"/>
                    </a:p>
                    <a:p>
                      <a:r>
                        <a:rPr lang="en-US" sz="1400" u="sng" dirty="0"/>
                        <a:t>Publish Year:</a:t>
                      </a:r>
                      <a:r>
                        <a:rPr lang="en-US" sz="1400" dirty="0"/>
                        <a:t> 2021</a:t>
                      </a:r>
                    </a:p>
                    <a:p>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u="sng" dirty="0"/>
                        <a:t>Published by:</a:t>
                      </a:r>
                      <a:r>
                        <a:rPr lang="en-US" sz="1400" dirty="0"/>
                        <a:t> G </a:t>
                      </a:r>
                      <a:r>
                        <a:rPr lang="en-US" sz="1400" dirty="0" err="1"/>
                        <a:t>Chursin</a:t>
                      </a:r>
                      <a:r>
                        <a:rPr lang="en-US" sz="1400" dirty="0"/>
                        <a:t> and M Semenov at Journal of Physics: Conference Series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u="sng" dirty="0" err="1"/>
                        <a:t>Licence</a:t>
                      </a:r>
                      <a:r>
                        <a:rPr lang="en-US" sz="1400" u="sng" dirty="0"/>
                        <a:t>: </a:t>
                      </a:r>
                      <a:r>
                        <a:rPr lang="en-US" sz="1400" dirty="0"/>
                        <a:t>Conf. Ser. 1989 012011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sng" kern="1200" dirty="0">
                          <a:solidFill>
                            <a:schemeClr val="tx1"/>
                          </a:solidFill>
                          <a:effectLst/>
                          <a:latin typeface="+mn-lt"/>
                          <a:ea typeface="+mn-ea"/>
                          <a:cs typeface="+mn-cs"/>
                        </a:rPr>
                        <a:t>Link: </a:t>
                      </a:r>
                      <a:r>
                        <a:rPr lang="en-US" sz="1400" b="0" i="0" u="sng" kern="1200" dirty="0">
                          <a:solidFill>
                            <a:schemeClr val="tx1"/>
                          </a:solidFill>
                          <a:effectLst/>
                          <a:latin typeface="+mn-lt"/>
                          <a:ea typeface="+mn-ea"/>
                          <a:cs typeface="+mn-cs"/>
                          <a:hlinkClick r:id="rId2"/>
                        </a:rPr>
                        <a:t>https://iopscience.iop.org/article/10.1088/1742-6596/1989/1/012011</a:t>
                      </a:r>
                      <a:endParaRPr lang="en-US" sz="1400" b="0" i="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US" sz="1400" b="1" u="sng" dirty="0"/>
                        <a:t>Working Model-</a:t>
                      </a:r>
                    </a:p>
                    <a:p>
                      <a:pPr marL="285750" indent="-285750">
                        <a:buFont typeface="Arial" panose="020B0604020202020204" pitchFamily="34" charset="0"/>
                        <a:buChar char="•"/>
                      </a:pPr>
                      <a:r>
                        <a:rPr lang="en-US" sz="1400" b="1" dirty="0"/>
                        <a:t>Objective:</a:t>
                      </a:r>
                      <a:r>
                        <a:rPr lang="en-US" sz="1400" dirty="0"/>
                        <a:t> The paper explores using computer vision (CV) in educational games to enhance student engagement in learning subjects like mathematics, physics, and programming.</a:t>
                      </a:r>
                    </a:p>
                    <a:p>
                      <a:pPr marL="285750" indent="-285750">
                        <a:buFont typeface="Arial" panose="020B0604020202020204" pitchFamily="34" charset="0"/>
                        <a:buChar char="•"/>
                      </a:pPr>
                      <a:r>
                        <a:rPr lang="en-US" sz="1400" b="1" dirty="0"/>
                        <a:t>Technologies Used:</a:t>
                      </a:r>
                      <a:r>
                        <a:rPr lang="en-US" sz="1400" dirty="0"/>
                        <a:t> The game integrates image segmentation based on histograms of oriented gradients (HOG) and classification using support vector machines (SVM) to recognize gestures (like fists and palms) through a webcam. This allows players to interact with the game without traditional input devices (e.g., keyboards or mice).</a:t>
                      </a:r>
                    </a:p>
                    <a:p>
                      <a:pPr marL="285750" indent="-285750">
                        <a:buFont typeface="Arial" panose="020B0604020202020204" pitchFamily="34" charset="0"/>
                        <a:buChar char="•"/>
                      </a:pPr>
                      <a:r>
                        <a:rPr lang="en-US" sz="1400" b="1" dirty="0"/>
                        <a:t>Gameplay Application:</a:t>
                      </a:r>
                      <a:r>
                        <a:rPr lang="en-US" sz="1400" dirty="0"/>
                        <a:t> CV enables real-time interaction by recognizing specific hand gestures. For example, an open palm creates objects, and a clenched fist removes objects from the game scene.</a:t>
                      </a:r>
                    </a:p>
                    <a:p>
                      <a:pPr marL="285750" indent="-285750">
                        <a:buFont typeface="Arial" panose="020B0604020202020204" pitchFamily="34" charset="0"/>
                        <a:buChar char="•"/>
                      </a:pPr>
                      <a:endParaRPr lang="en-US" sz="14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u="sng" dirty="0"/>
                        <a:t>Challenges they have faced-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Performance Issues:</a:t>
                      </a:r>
                      <a:r>
                        <a:rPr lang="en-US" sz="1400" dirty="0"/>
                        <a:t> The implementation of CV increases the load on the CPU and GPU, particularly in dynamic scenes, which affects game performance.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Detection Accuracy:</a:t>
                      </a:r>
                      <a:r>
                        <a:rPr lang="en-US" sz="1400" dirty="0"/>
                        <a:t> While the model achieved high detection accuracy (up to 98%), the system struggled with lighting changes, low-quality webcams, and dynamic backgrounds, which reduced accuracy in more complex settings.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Computational Load:</a:t>
                      </a:r>
                      <a:r>
                        <a:rPr lang="en-US" sz="1400" dirty="0"/>
                        <a:t> Although the system was designed for less intensive, non-dynamic scenes, real-time detection still posed performance challenges, reducing the frame rate during gameplay.</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85423654"/>
                  </a:ext>
                </a:extLst>
              </a:tr>
            </a:tbl>
          </a:graphicData>
        </a:graphic>
      </p:graphicFrame>
    </p:spTree>
    <p:extLst>
      <p:ext uri="{BB962C8B-B14F-4D97-AF65-F5344CB8AC3E}">
        <p14:creationId xmlns:p14="http://schemas.microsoft.com/office/powerpoint/2010/main" val="346848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28B2E9E-6837-C51E-F656-EE45A7145EA9}"/>
              </a:ext>
            </a:extLst>
          </p:cNvPr>
          <p:cNvSpPr>
            <a:spLocks noGrp="1"/>
          </p:cNvSpPr>
          <p:nvPr>
            <p:ph type="title"/>
          </p:nvPr>
        </p:nvSpPr>
        <p:spPr>
          <a:xfrm>
            <a:off x="838200" y="365125"/>
            <a:ext cx="5393361" cy="1325563"/>
          </a:xfrm>
        </p:spPr>
        <p:txBody>
          <a:bodyPr>
            <a:normAutofit/>
          </a:bodyPr>
          <a:lstStyle/>
          <a:p>
            <a:r>
              <a:rPr lang="en-US"/>
              <a:t>Literature Survey</a:t>
            </a:r>
          </a:p>
        </p:txBody>
      </p:sp>
      <p:sp>
        <p:nvSpPr>
          <p:cNvPr id="17" name="Freeform: Shape 16">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3" name="Content Placeholder 2">
            <a:extLst>
              <a:ext uri="{FF2B5EF4-FFF2-40B4-BE49-F238E27FC236}">
                <a16:creationId xmlns:a16="http://schemas.microsoft.com/office/drawing/2014/main" id="{2174CC6D-C653-CA35-C14E-C96159EF75EC}"/>
              </a:ext>
            </a:extLst>
          </p:cNvPr>
          <p:cNvGraphicFramePr>
            <a:graphicFrameLocks noGrp="1"/>
          </p:cNvGraphicFramePr>
          <p:nvPr>
            <p:ph idx="1"/>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Oval 18">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860321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FA113-1F80-A51F-0C9A-C5793236AB30}"/>
              </a:ext>
            </a:extLst>
          </p:cNvPr>
          <p:cNvSpPr>
            <a:spLocks noGrp="1"/>
          </p:cNvSpPr>
          <p:nvPr>
            <p:ph type="title"/>
          </p:nvPr>
        </p:nvSpPr>
        <p:spPr/>
        <p:txBody>
          <a:bodyPr/>
          <a:lstStyle/>
          <a:p>
            <a:r>
              <a:rPr lang="en-US" dirty="0"/>
              <a:t>Proposed Features</a:t>
            </a:r>
          </a:p>
        </p:txBody>
      </p:sp>
      <p:sp>
        <p:nvSpPr>
          <p:cNvPr id="3" name="Content Placeholder 2">
            <a:extLst>
              <a:ext uri="{FF2B5EF4-FFF2-40B4-BE49-F238E27FC236}">
                <a16:creationId xmlns:a16="http://schemas.microsoft.com/office/drawing/2014/main" id="{8FA554B9-18B8-D8BA-FA93-36C5737071F5}"/>
              </a:ext>
            </a:extLst>
          </p:cNvPr>
          <p:cNvSpPr>
            <a:spLocks noGrp="1"/>
          </p:cNvSpPr>
          <p:nvPr>
            <p:ph idx="1"/>
          </p:nvPr>
        </p:nvSpPr>
        <p:spPr/>
        <p:txBody>
          <a:bodyPr/>
          <a:lstStyle/>
          <a:p>
            <a:r>
              <a:rPr lang="en-US" dirty="0"/>
              <a:t>1. All </a:t>
            </a:r>
            <a:r>
              <a:rPr lang="en-US"/>
              <a:t>the features</a:t>
            </a:r>
            <a:endParaRPr lang="en-US" dirty="0"/>
          </a:p>
        </p:txBody>
      </p:sp>
    </p:spTree>
    <p:extLst>
      <p:ext uri="{BB962C8B-B14F-4D97-AF65-F5344CB8AC3E}">
        <p14:creationId xmlns:p14="http://schemas.microsoft.com/office/powerpoint/2010/main" val="3927228766"/>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TM02900769[[fn=Retrospect]]</Template>
  <TotalTime>185</TotalTime>
  <Words>1646</Words>
  <Application>Microsoft Office PowerPoint</Application>
  <PresentationFormat>Widescreen</PresentationFormat>
  <Paragraphs>142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Baskerville Old Face</vt:lpstr>
      <vt:lpstr>Calibri</vt:lpstr>
      <vt:lpstr>Calibri Light</vt:lpstr>
      <vt:lpstr>Retrospect</vt:lpstr>
      <vt:lpstr>Project Presentation on   Teacher’s Assistant Name of the Supervisor: Dr. Richa K. Makhijani</vt:lpstr>
      <vt:lpstr>Problem Statement</vt:lpstr>
      <vt:lpstr>Literature Survey</vt:lpstr>
      <vt:lpstr>Literature Survey</vt:lpstr>
      <vt:lpstr>Literature Survey</vt:lpstr>
      <vt:lpstr>Literature Survey</vt:lpstr>
      <vt:lpstr>Literature Survey</vt:lpstr>
      <vt:lpstr>Literature Survey</vt:lpstr>
      <vt:lpstr>Proposed Features</vt:lpstr>
      <vt:lpstr>Technologies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 Organization</dc:title>
  <dc:creator>Richa makhijani</dc:creator>
  <cp:lastModifiedBy>Arpit Yadav</cp:lastModifiedBy>
  <cp:revision>138</cp:revision>
  <dcterms:created xsi:type="dcterms:W3CDTF">2020-08-05T03:59:00Z</dcterms:created>
  <dcterms:modified xsi:type="dcterms:W3CDTF">2024-09-22T07:43:28Z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C97DFAC0121A4EDD9A03F864D6E0B019</vt:lpwstr>
  </property>
  <property fmtid="{D5CDD505-2E9C-101B-9397-08002B2CF9AE}" pid="3" name="KSOProductBuildVer">
    <vt:lpwstr>1033-11.2.0.11306</vt:lpwstr>
  </property>
</Properties>
</file>