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7646" y="0"/>
            <a:ext cx="3174274" cy="1600200"/>
          </a:xfrm>
          <a:prstGeom prst="rect">
            <a:avLst/>
          </a:prstGeom>
        </p:spPr>
      </p:pic>
      <p:sp>
        <p:nvSpPr>
          <p:cNvPr id="2" name="Title 1"/>
          <p:cNvSpPr>
            <a:spLocks noGrp="1"/>
          </p:cNvSpPr>
          <p:nvPr>
            <p:ph type="title"/>
          </p:nvPr>
        </p:nvSpPr>
        <p:spPr>
          <a:xfrm>
            <a:off x="3931921" y="139700"/>
            <a:ext cx="3657600" cy="1320800"/>
          </a:xfrm>
        </p:spPr>
        <p:txBody>
          <a:bodyPr>
            <a:normAutofit/>
          </a:bodyPr>
          <a:lstStyle/>
          <a:p>
            <a:pPr algn="ctr"/>
            <a:r>
              <a:rPr lang="en-US" sz="1600" dirty="0" smtClean="0"/>
              <a:t>JSS science and technology university</a:t>
            </a:r>
            <a:br>
              <a:rPr lang="en-US" sz="1600" dirty="0" smtClean="0"/>
            </a:br>
            <a:r>
              <a:rPr lang="en-US" sz="1600" dirty="0" smtClean="0"/>
              <a:t> </a:t>
            </a:r>
            <a:r>
              <a:rPr lang="en-US" sz="1600" dirty="0"/>
              <a:t>F</a:t>
            </a:r>
            <a:r>
              <a:rPr lang="en-US" sz="1600" dirty="0" smtClean="0"/>
              <a:t>oot ball tournament 2021</a:t>
            </a:r>
            <a:br>
              <a:rPr lang="en-US" sz="1600" dirty="0" smtClean="0"/>
            </a:br>
            <a:r>
              <a:rPr lang="en-US" sz="1600" dirty="0" smtClean="0"/>
              <a:t>JSS center for management studies,</a:t>
            </a:r>
            <a:br>
              <a:rPr lang="en-US" sz="1600" dirty="0" smtClean="0"/>
            </a:br>
            <a:r>
              <a:rPr lang="en-US" sz="1600" dirty="0" smtClean="0"/>
              <a:t>JSS technical institution campus,</a:t>
            </a:r>
            <a:br>
              <a:rPr lang="en-US" sz="1600" dirty="0" smtClean="0"/>
            </a:br>
            <a:r>
              <a:rPr lang="en-US" sz="1600" dirty="0" smtClean="0"/>
              <a:t>JSS CMS </a:t>
            </a:r>
            <a:endParaRPr lang="en-IN" sz="1600" dirty="0"/>
          </a:p>
        </p:txBody>
      </p:sp>
      <p:sp>
        <p:nvSpPr>
          <p:cNvPr id="3" name="Subtitle 2"/>
          <p:cNvSpPr>
            <a:spLocks noGrp="1"/>
          </p:cNvSpPr>
          <p:nvPr>
            <p:ph idx="1"/>
          </p:nvPr>
        </p:nvSpPr>
        <p:spPr/>
        <p:txBody>
          <a:bodyPr>
            <a:normAutofit fontScale="70000" lnSpcReduction="20000"/>
          </a:bodyPr>
          <a:lstStyle/>
          <a:p>
            <a:pPr algn="ctr"/>
            <a:r>
              <a:rPr lang="en-US" sz="4000" dirty="0" smtClean="0"/>
              <a:t>JSS FOOTBALL </a:t>
            </a:r>
          </a:p>
          <a:p>
            <a:pPr algn="ctr"/>
            <a:r>
              <a:rPr lang="en-US" sz="2400" dirty="0" smtClean="0"/>
              <a:t>INTER COLLEGE FOOTBALL TOURNAMENT</a:t>
            </a:r>
          </a:p>
          <a:p>
            <a:pPr algn="ctr"/>
            <a:r>
              <a:rPr lang="en-US" sz="2400" dirty="0" smtClean="0"/>
              <a:t>MARCH 10</a:t>
            </a:r>
            <a:r>
              <a:rPr lang="en-US" sz="2400" baseline="30000" dirty="0" smtClean="0"/>
              <a:t>TH</a:t>
            </a:r>
            <a:r>
              <a:rPr lang="en-US" sz="2400" dirty="0" smtClean="0"/>
              <a:t> 2021 AT SJCE GROUNDS</a:t>
            </a:r>
          </a:p>
          <a:p>
            <a:pPr algn="ctr"/>
            <a:endParaRPr lang="en-US" sz="2400" dirty="0" smtClean="0"/>
          </a:p>
          <a:p>
            <a:pPr algn="ctr"/>
            <a:endParaRPr lang="en-US" sz="2000" dirty="0" smtClean="0"/>
          </a:p>
          <a:p>
            <a:pPr algn="ctr"/>
            <a:endParaRPr lang="en-US" sz="2000" dirty="0"/>
          </a:p>
          <a:p>
            <a:pPr marL="0" indent="0" algn="ctr">
              <a:buNone/>
            </a:pPr>
            <a:r>
              <a:rPr lang="en-US" sz="2000" dirty="0" smtClean="0"/>
              <a:t>SPONSERED BY:</a:t>
            </a:r>
          </a:p>
          <a:p>
            <a:pPr marL="0" indent="0" algn="ctr">
              <a:buNone/>
            </a:pPr>
            <a:r>
              <a:rPr lang="en-US" sz="2000" dirty="0" smtClean="0"/>
              <a:t>COCO NEXT</a:t>
            </a:r>
          </a:p>
          <a:p>
            <a:pPr marL="0" indent="0" algn="ctr">
              <a:buNone/>
            </a:pPr>
            <a:endParaRPr lang="en-US" sz="2000" dirty="0"/>
          </a:p>
          <a:p>
            <a:pPr marL="0" indent="0" algn="ctr">
              <a:buNone/>
            </a:pPr>
            <a:r>
              <a:rPr lang="en-US" sz="2000" dirty="0" smtClean="0"/>
              <a:t>FOR REGISTRATIONS CONTACT</a:t>
            </a:r>
          </a:p>
          <a:p>
            <a:pPr marL="0" indent="0" algn="ctr">
              <a:buNone/>
            </a:pPr>
            <a:r>
              <a:rPr lang="en-US" sz="2000" dirty="0" smtClean="0"/>
              <a:t>CHIRAG N 8904748475</a:t>
            </a:r>
          </a:p>
          <a:p>
            <a:pPr marL="0" indent="0" algn="ctr">
              <a:buNone/>
            </a:pPr>
            <a:r>
              <a:rPr lang="en-US" sz="2000" dirty="0" smtClean="0"/>
              <a:t>DHANUSH BOLAR K 8797896756</a:t>
            </a:r>
          </a:p>
        </p:txBody>
      </p:sp>
    </p:spTree>
    <p:extLst>
      <p:ext uri="{BB962C8B-B14F-4D97-AF65-F5344CB8AC3E}">
        <p14:creationId xmlns:p14="http://schemas.microsoft.com/office/powerpoint/2010/main" val="195038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75" y="0"/>
            <a:ext cx="9640388" cy="1320800"/>
          </a:xfrm>
        </p:spPr>
        <p:txBody>
          <a:bodyPr/>
          <a:lstStyle/>
          <a:p>
            <a:r>
              <a:rPr lang="en-US" dirty="0" smtClean="0"/>
              <a:t>CASH PRIZE AND TROPHY FOR WINNERS</a:t>
            </a:r>
            <a:endParaRPr lang="en-IN" dirty="0"/>
          </a:p>
        </p:txBody>
      </p:sp>
      <p:sp>
        <p:nvSpPr>
          <p:cNvPr id="5" name="Content Placeholder 4"/>
          <p:cNvSpPr>
            <a:spLocks noGrp="1"/>
          </p:cNvSpPr>
          <p:nvPr>
            <p:ph sz="half" idx="1"/>
          </p:nvPr>
        </p:nvSpPr>
        <p:spPr/>
        <p:txBody>
          <a:bodyPr>
            <a:normAutofit fontScale="85000" lnSpcReduction="20000"/>
          </a:bodyPr>
          <a:lstStyle/>
          <a:p>
            <a:r>
              <a:rPr lang="en-US" dirty="0" smtClean="0"/>
              <a:t>REGISTRATION</a:t>
            </a:r>
          </a:p>
          <a:p>
            <a:r>
              <a:rPr lang="en-US" dirty="0" smtClean="0"/>
              <a:t>ENTRY FEE 2000 PER TEAM</a:t>
            </a:r>
          </a:p>
          <a:p>
            <a:endParaRPr lang="en-US" dirty="0" smtClean="0"/>
          </a:p>
          <a:p>
            <a:endParaRPr lang="en-US" dirty="0"/>
          </a:p>
          <a:p>
            <a:endParaRPr lang="en-US" dirty="0" smtClean="0"/>
          </a:p>
          <a:p>
            <a:endParaRPr lang="en-US" dirty="0"/>
          </a:p>
          <a:p>
            <a:r>
              <a:rPr lang="en-US" dirty="0" smtClean="0"/>
              <a:t>REWARDS</a:t>
            </a:r>
          </a:p>
          <a:p>
            <a:r>
              <a:rPr lang="en-US" dirty="0" smtClean="0"/>
              <a:t>CASH PRIZE 50K AND TROPHY</a:t>
            </a:r>
            <a:endParaRPr lang="en-IN" dirty="0"/>
          </a:p>
        </p:txBody>
      </p:sp>
      <p:sp>
        <p:nvSpPr>
          <p:cNvPr id="6" name="Content Placeholder 5"/>
          <p:cNvSpPr>
            <a:spLocks noGrp="1"/>
          </p:cNvSpPr>
          <p:nvPr>
            <p:ph sz="half" idx="2"/>
          </p:nvPr>
        </p:nvSpPr>
        <p:spPr/>
        <p:txBody>
          <a:bodyPr>
            <a:normAutofit fontScale="85000" lnSpcReduction="20000"/>
          </a:bodyPr>
          <a:lstStyle/>
          <a:p>
            <a:pPr marL="0" indent="0">
              <a:buNone/>
            </a:pPr>
            <a:r>
              <a:rPr lang="en-US" dirty="0" smtClean="0"/>
              <a:t>SL NO            PROGRAMME          TIME</a:t>
            </a:r>
          </a:p>
          <a:p>
            <a:pPr marL="0" indent="0">
              <a:buNone/>
            </a:pPr>
            <a:r>
              <a:rPr lang="en-US" dirty="0"/>
              <a:t> </a:t>
            </a:r>
            <a:r>
              <a:rPr lang="en-US" dirty="0" smtClean="0"/>
              <a:t>  1                 INAUGRATION         9:00</a:t>
            </a:r>
          </a:p>
          <a:p>
            <a:pPr marL="0" indent="0">
              <a:buNone/>
            </a:pPr>
            <a:endParaRPr lang="en-US" dirty="0"/>
          </a:p>
          <a:p>
            <a:pPr marL="0" indent="0">
              <a:buNone/>
            </a:pPr>
            <a:r>
              <a:rPr lang="en-US" dirty="0" smtClean="0"/>
              <a:t>   2                 MATCH STARTS      10:00</a:t>
            </a:r>
          </a:p>
          <a:p>
            <a:pPr marL="0" indent="0">
              <a:buNone/>
            </a:pPr>
            <a:r>
              <a:rPr lang="en-US" dirty="0"/>
              <a:t> </a:t>
            </a:r>
            <a:r>
              <a:rPr lang="en-US" dirty="0" smtClean="0"/>
              <a:t>  </a:t>
            </a:r>
          </a:p>
          <a:p>
            <a:pPr marL="0" indent="0">
              <a:buNone/>
            </a:pPr>
            <a:r>
              <a:rPr lang="en-US" dirty="0"/>
              <a:t> </a:t>
            </a:r>
            <a:r>
              <a:rPr lang="en-US" dirty="0" smtClean="0"/>
              <a:t>  3                 LUNCH BREAK         1:00</a:t>
            </a:r>
          </a:p>
          <a:p>
            <a:pPr marL="0" indent="0">
              <a:buNone/>
            </a:pPr>
            <a:endParaRPr lang="en-US" dirty="0"/>
          </a:p>
          <a:p>
            <a:pPr marL="0" indent="0">
              <a:buNone/>
            </a:pPr>
            <a:r>
              <a:rPr lang="en-US" dirty="0" smtClean="0"/>
              <a:t>   4                 MATCH STARTS        2:00</a:t>
            </a:r>
          </a:p>
          <a:p>
            <a:pPr marL="0" indent="0">
              <a:buNone/>
            </a:pPr>
            <a:endParaRPr lang="en-US" dirty="0"/>
          </a:p>
          <a:p>
            <a:pPr marL="0" indent="0">
              <a:buNone/>
            </a:pPr>
            <a:r>
              <a:rPr lang="en-US" dirty="0" smtClean="0"/>
              <a:t>   5                SEMI FINALS              4:00</a:t>
            </a:r>
          </a:p>
          <a:p>
            <a:pPr marL="0" indent="0">
              <a:buNone/>
            </a:pPr>
            <a:endParaRPr lang="en-US" dirty="0" smtClean="0"/>
          </a:p>
          <a:p>
            <a:pPr marL="0" indent="0">
              <a:buNone/>
            </a:pPr>
            <a:r>
              <a:rPr lang="en-US" dirty="0" smtClean="0"/>
              <a:t>    6                   FINALS                   5:30</a:t>
            </a:r>
            <a:endParaRPr lang="en-US" dirty="0"/>
          </a:p>
        </p:txBody>
      </p:sp>
    </p:spTree>
    <p:extLst>
      <p:ext uri="{BB962C8B-B14F-4D97-AF65-F5344CB8AC3E}">
        <p14:creationId xmlns:p14="http://schemas.microsoft.com/office/powerpoint/2010/main" val="416477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74752"/>
            <a:ext cx="12192000" cy="5632311"/>
          </a:xfrm>
          <a:prstGeom prst="rect">
            <a:avLst/>
          </a:prstGeom>
        </p:spPr>
        <p:txBody>
          <a:bodyPr wrap="square">
            <a:spAutoFit/>
          </a:bodyPr>
          <a:lstStyle/>
          <a:p>
            <a:pPr fontAlgn="base"/>
            <a:r>
              <a:rPr lang="en-US" b="1" cap="all" dirty="0">
                <a:solidFill>
                  <a:srgbClr val="000000"/>
                </a:solidFill>
                <a:latin typeface="oswald"/>
              </a:rPr>
              <a:t>RULES </a:t>
            </a:r>
            <a:r>
              <a:rPr lang="en-US" i="1" cap="all" dirty="0">
                <a:solidFill>
                  <a:srgbClr val="D63E2D"/>
                </a:solidFill>
                <a:latin typeface="Baskerville"/>
              </a:rPr>
              <a:t>&amp;</a:t>
            </a:r>
            <a:r>
              <a:rPr lang="en-US" b="1" cap="all" dirty="0">
                <a:solidFill>
                  <a:srgbClr val="000000"/>
                </a:solidFill>
                <a:latin typeface="oswald"/>
              </a:rPr>
              <a:t> REGULATIONS</a:t>
            </a:r>
            <a:r>
              <a:rPr lang="en-US" b="1" cap="all" dirty="0">
                <a:solidFill>
                  <a:srgbClr val="D63E2D"/>
                </a:solidFill>
                <a:latin typeface="inherit"/>
              </a:rPr>
              <a:t>.</a:t>
            </a:r>
            <a:endParaRPr lang="en-US" b="1" cap="all" dirty="0">
              <a:solidFill>
                <a:srgbClr val="000000"/>
              </a:solidFill>
              <a:latin typeface="oswald"/>
            </a:endParaRPr>
          </a:p>
          <a:p>
            <a:pPr fontAlgn="base"/>
            <a:r>
              <a:rPr lang="en-US" b="1" u="sng" dirty="0">
                <a:solidFill>
                  <a:srgbClr val="D63E2D"/>
                </a:solidFill>
                <a:latin typeface="inherit"/>
              </a:rPr>
              <a:t>Tournament Format:</a:t>
            </a:r>
            <a:endParaRPr lang="en-US" dirty="0">
              <a:solidFill>
                <a:srgbClr val="696969"/>
              </a:solidFill>
              <a:latin typeface="inherit"/>
            </a:endParaRPr>
          </a:p>
          <a:p>
            <a:pPr algn="ctr" fontAlgn="base"/>
            <a:r>
              <a:rPr lang="en-US" b="1" cap="all" dirty="0">
                <a:solidFill>
                  <a:srgbClr val="000000"/>
                </a:solidFill>
                <a:latin typeface="oswald"/>
              </a:rPr>
              <a:t>UNLESS OTHERWISE STATED, THE GAME WILL BE PLAYED ACCORDING TO FIFA LAWS.</a:t>
            </a:r>
          </a:p>
          <a:p>
            <a:pPr fontAlgn="base">
              <a:buFont typeface="Arial" panose="020B0604020202020204" pitchFamily="34" charset="0"/>
              <a:buChar char="•"/>
            </a:pPr>
            <a:r>
              <a:rPr lang="en-US" dirty="0">
                <a:solidFill>
                  <a:srgbClr val="696969"/>
                </a:solidFill>
                <a:latin typeface="inherit"/>
              </a:rPr>
              <a:t>All categories will play 7-a-side. The match will consist of two 12 minute periods, with 2 minute halftime, and using an age appropriate ball.</a:t>
            </a:r>
          </a:p>
          <a:p>
            <a:pPr fontAlgn="base">
              <a:buFont typeface="Arial" panose="020B0604020202020204" pitchFamily="34" charset="0"/>
              <a:buChar char="•"/>
            </a:pPr>
            <a:r>
              <a:rPr lang="en-US" dirty="0">
                <a:solidFill>
                  <a:srgbClr val="696969"/>
                </a:solidFill>
                <a:latin typeface="inherit"/>
              </a:rPr>
              <a:t>There will be a maximum of 2 minutes of added time, as determined by the referee.</a:t>
            </a:r>
          </a:p>
          <a:p>
            <a:pPr fontAlgn="base">
              <a:buFont typeface="Arial" panose="020B0604020202020204" pitchFamily="34" charset="0"/>
              <a:buChar char="•"/>
            </a:pPr>
            <a:r>
              <a:rPr lang="en-US" dirty="0">
                <a:solidFill>
                  <a:srgbClr val="696969"/>
                </a:solidFill>
                <a:latin typeface="inherit"/>
              </a:rPr>
              <a:t>Each team must have a minimum of 4 players on the field to play the match. A maximum of 12 registered players allowed per game.</a:t>
            </a:r>
          </a:p>
          <a:p>
            <a:pPr fontAlgn="base">
              <a:buFont typeface="Arial" panose="020B0604020202020204" pitchFamily="34" charset="0"/>
              <a:buChar char="•"/>
            </a:pPr>
            <a:r>
              <a:rPr lang="en-US" dirty="0">
                <a:solidFill>
                  <a:srgbClr val="696969"/>
                </a:solidFill>
                <a:latin typeface="inherit"/>
              </a:rPr>
              <a:t>Number of games played in the Group &amp; Championship Stages is dependent on the number of teams in the group.</a:t>
            </a:r>
          </a:p>
          <a:p>
            <a:pPr fontAlgn="base">
              <a:buFont typeface="Arial" panose="020B0604020202020204" pitchFamily="34" charset="0"/>
              <a:buChar char="•"/>
            </a:pPr>
            <a:r>
              <a:rPr lang="en-US" dirty="0">
                <a:solidFill>
                  <a:srgbClr val="696969"/>
                </a:solidFill>
                <a:latin typeface="inherit"/>
              </a:rPr>
              <a:t>The offside law will not apply.</a:t>
            </a:r>
          </a:p>
          <a:p>
            <a:pPr fontAlgn="base">
              <a:buFont typeface="Arial" panose="020B0604020202020204" pitchFamily="34" charset="0"/>
              <a:buChar char="•"/>
            </a:pPr>
            <a:r>
              <a:rPr lang="en-US" dirty="0">
                <a:solidFill>
                  <a:srgbClr val="696969"/>
                </a:solidFill>
                <a:latin typeface="inherit"/>
              </a:rPr>
              <a:t>Heading the ball is acceptable in all divisions.</a:t>
            </a:r>
          </a:p>
          <a:p>
            <a:pPr fontAlgn="base">
              <a:buFont typeface="Arial" panose="020B0604020202020204" pitchFamily="34" charset="0"/>
              <a:buChar char="•"/>
            </a:pPr>
            <a:r>
              <a:rPr lang="en-US" dirty="0">
                <a:solidFill>
                  <a:srgbClr val="696969"/>
                </a:solidFill>
                <a:latin typeface="inherit"/>
              </a:rPr>
              <a:t>Result scoring will be as follows: Win = 3pnts, Draw = 1pnt, Loss = 0pnts</a:t>
            </a:r>
          </a:p>
          <a:p>
            <a:pPr fontAlgn="base">
              <a:buFont typeface="Arial" panose="020B0604020202020204" pitchFamily="34" charset="0"/>
              <a:buChar char="•"/>
            </a:pPr>
            <a:r>
              <a:rPr lang="en-US" dirty="0">
                <a:solidFill>
                  <a:srgbClr val="696969"/>
                </a:solidFill>
                <a:latin typeface="inherit"/>
              </a:rPr>
              <a:t>All players are highly recommended to wear shin guards and proper equipment for their own protection.</a:t>
            </a:r>
          </a:p>
          <a:p>
            <a:pPr fontAlgn="base">
              <a:buFont typeface="Arial" panose="020B0604020202020204" pitchFamily="34" charset="0"/>
              <a:buChar char="•"/>
            </a:pPr>
            <a:r>
              <a:rPr lang="en-US" dirty="0">
                <a:solidFill>
                  <a:srgbClr val="696969"/>
                </a:solidFill>
                <a:latin typeface="inherit"/>
              </a:rPr>
              <a:t>Substitutions will be unlimited and will occur without stoppage of play. However, all players must have the referee’s permission before they can enter the field of play and they must wait for the substituted player to leave the field.</a:t>
            </a:r>
          </a:p>
          <a:p>
            <a:pPr fontAlgn="base">
              <a:buFont typeface="Arial" panose="020B0604020202020204" pitchFamily="34" charset="0"/>
              <a:buChar char="•"/>
            </a:pPr>
            <a:r>
              <a:rPr lang="en-US" dirty="0">
                <a:solidFill>
                  <a:srgbClr val="696969"/>
                </a:solidFill>
                <a:latin typeface="inherit"/>
              </a:rPr>
              <a:t>Teams must be on the field and ready to play for the scheduled kick off time. If a team is late to the field they will be penalized by two goals (</a:t>
            </a:r>
            <a:r>
              <a:rPr lang="en-US" dirty="0" err="1">
                <a:solidFill>
                  <a:srgbClr val="696969"/>
                </a:solidFill>
                <a:latin typeface="inherit"/>
              </a:rPr>
              <a:t>eg</a:t>
            </a:r>
            <a:r>
              <a:rPr lang="en-US" dirty="0">
                <a:solidFill>
                  <a:srgbClr val="696969"/>
                </a:solidFill>
                <a:latin typeface="inherit"/>
              </a:rPr>
              <a:t>. The late team will start the match losing 0-2). If a team is more than 5 minutes late for the match, they will forfeit the game by a score of 0-3.</a:t>
            </a:r>
          </a:p>
          <a:p>
            <a:pPr fontAlgn="base">
              <a:buFont typeface="Arial" panose="020B0604020202020204" pitchFamily="34" charset="0"/>
              <a:buChar char="•"/>
            </a:pPr>
            <a:r>
              <a:rPr lang="en-US" dirty="0">
                <a:solidFill>
                  <a:srgbClr val="696969"/>
                </a:solidFill>
                <a:latin typeface="inherit"/>
              </a:rPr>
              <a:t>The referee’s word in all cases is final. The referees have been instructed to issue cards to any player who shows dissent</a:t>
            </a:r>
            <a:r>
              <a:rPr lang="en-US" dirty="0" smtClean="0">
                <a:solidFill>
                  <a:srgbClr val="696969"/>
                </a:solidFill>
                <a:latin typeface="inherit"/>
              </a:rPr>
              <a:t>.</a:t>
            </a:r>
            <a:endParaRPr lang="en-US" dirty="0">
              <a:solidFill>
                <a:srgbClr val="696969"/>
              </a:solidFill>
              <a:latin typeface="inherit"/>
            </a:endParaRPr>
          </a:p>
        </p:txBody>
      </p:sp>
    </p:spTree>
    <p:extLst>
      <p:ext uri="{BB962C8B-B14F-4D97-AF65-F5344CB8AC3E}">
        <p14:creationId xmlns:p14="http://schemas.microsoft.com/office/powerpoint/2010/main" val="326437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87648"/>
            <a:ext cx="12192000" cy="6740307"/>
          </a:xfrm>
          <a:prstGeom prst="rect">
            <a:avLst/>
          </a:prstGeom>
        </p:spPr>
        <p:txBody>
          <a:bodyPr wrap="square">
            <a:spAutoFit/>
          </a:bodyPr>
          <a:lstStyle/>
          <a:p>
            <a:pPr fontAlgn="base"/>
            <a:endParaRPr lang="en-US" dirty="0" smtClean="0">
              <a:latin typeface="inherit"/>
            </a:endParaRPr>
          </a:p>
          <a:p>
            <a:pPr fontAlgn="base"/>
            <a:endParaRPr lang="en-US" dirty="0">
              <a:latin typeface="inherit"/>
            </a:endParaRPr>
          </a:p>
          <a:p>
            <a:pPr fontAlgn="base"/>
            <a:endParaRPr lang="en-US" dirty="0" smtClean="0">
              <a:latin typeface="inherit"/>
            </a:endParaRPr>
          </a:p>
          <a:p>
            <a:pPr fontAlgn="base"/>
            <a:endParaRPr lang="en-US" dirty="0">
              <a:latin typeface="inherit"/>
            </a:endParaRPr>
          </a:p>
          <a:p>
            <a:pPr fontAlgn="base"/>
            <a:endParaRPr lang="en-US" dirty="0" smtClean="0">
              <a:latin typeface="inherit"/>
            </a:endParaRPr>
          </a:p>
          <a:p>
            <a:pPr fontAlgn="base"/>
            <a:endParaRPr lang="en-US" dirty="0">
              <a:latin typeface="inherit"/>
            </a:endParaRPr>
          </a:p>
          <a:p>
            <a:pPr fontAlgn="base"/>
            <a:endParaRPr lang="en-US" dirty="0" smtClean="0">
              <a:latin typeface="inherit"/>
            </a:endParaRPr>
          </a:p>
          <a:p>
            <a:pPr fontAlgn="base"/>
            <a:r>
              <a:rPr lang="en-US" dirty="0" smtClean="0">
                <a:latin typeface="inherit"/>
              </a:rPr>
              <a:t>ELIGIBILITY</a:t>
            </a:r>
            <a:endParaRPr lang="en-US" dirty="0">
              <a:latin typeface="inherit"/>
            </a:endParaRPr>
          </a:p>
          <a:p>
            <a:pPr fontAlgn="base">
              <a:buFont typeface="Arial" panose="020B0604020202020204" pitchFamily="34" charset="0"/>
              <a:buChar char="•"/>
            </a:pPr>
            <a:r>
              <a:rPr lang="en-US" dirty="0">
                <a:latin typeface="inherit"/>
              </a:rPr>
              <a:t>Boys Age Groups – Players can only play for 1 team per age group.</a:t>
            </a:r>
          </a:p>
          <a:p>
            <a:pPr fontAlgn="base">
              <a:buFont typeface="Arial" panose="020B0604020202020204" pitchFamily="34" charset="0"/>
              <a:buChar char="•"/>
            </a:pPr>
            <a:r>
              <a:rPr lang="en-US" dirty="0">
                <a:latin typeface="inherit"/>
              </a:rPr>
              <a:t>Girls – Players can play in a maximum of 2 teams or 2 Age Groups, as long as they are age appropriate and registered online with </a:t>
            </a:r>
            <a:r>
              <a:rPr lang="en-US" b="1" dirty="0">
                <a:solidFill>
                  <a:srgbClr val="D63E2D"/>
                </a:solidFill>
                <a:latin typeface="inherit"/>
              </a:rPr>
              <a:t>both</a:t>
            </a:r>
            <a:r>
              <a:rPr lang="en-US" dirty="0">
                <a:latin typeface="inherit"/>
              </a:rPr>
              <a:t> teams. They need to register for both teams and receive 2 age group confirmations.</a:t>
            </a:r>
          </a:p>
          <a:p>
            <a:pPr fontAlgn="base">
              <a:buFont typeface="Arial" panose="020B0604020202020204" pitchFamily="34" charset="0"/>
              <a:buChar char="•"/>
            </a:pPr>
            <a:r>
              <a:rPr lang="en-US" dirty="0">
                <a:latin typeface="inherit"/>
              </a:rPr>
              <a:t>Submission of ineligible players may render the team to be disqualified from the tournament.</a:t>
            </a:r>
          </a:p>
          <a:p>
            <a:pPr fontAlgn="base">
              <a:buFont typeface="Arial" panose="020B0604020202020204" pitchFamily="34" charset="0"/>
              <a:buChar char="•"/>
            </a:pPr>
            <a:r>
              <a:rPr lang="en-US" dirty="0">
                <a:latin typeface="inherit"/>
              </a:rPr>
              <a:t>Female players can play one (1) year older in the boys age group</a:t>
            </a:r>
          </a:p>
          <a:p>
            <a:pPr fontAlgn="base">
              <a:buFont typeface="Arial" panose="020B0604020202020204" pitchFamily="34" charset="0"/>
              <a:buChar char="•"/>
            </a:pPr>
            <a:r>
              <a:rPr lang="en-US" dirty="0">
                <a:latin typeface="inherit"/>
              </a:rPr>
              <a:t>All players’ team lists should be submitted into the new online registration system with a player picture and players D.O.B No later than June 10th, 2019.</a:t>
            </a:r>
          </a:p>
          <a:p>
            <a:pPr fontAlgn="base">
              <a:buFont typeface="Arial" panose="020B0604020202020204" pitchFamily="34" charset="0"/>
              <a:buChar char="•"/>
            </a:pPr>
            <a:r>
              <a:rPr lang="en-US" dirty="0">
                <a:latin typeface="inherit"/>
              </a:rPr>
              <a:t>All team managers must sign a waiver document releasing all parties working for or organizing of the Asia Pacific Football Tournament of all liabilities associated with the tournament.</a:t>
            </a:r>
          </a:p>
          <a:p>
            <a:pPr fontAlgn="base">
              <a:buFont typeface="Arial" panose="020B0604020202020204" pitchFamily="34" charset="0"/>
              <a:buChar char="•"/>
            </a:pPr>
            <a:r>
              <a:rPr lang="en-US" dirty="0">
                <a:latin typeface="inherit"/>
              </a:rPr>
              <a:t>Every participating team/club will be eligible to inspect any team registration list of any team in their age group before any particular match at the Registration Tent. This can only be done by the Team Manager and NOT any parents.</a:t>
            </a:r>
          </a:p>
          <a:p>
            <a:pPr fontAlgn="base"/>
            <a:r>
              <a:rPr lang="en-US" b="1" u="sng" dirty="0">
                <a:solidFill>
                  <a:srgbClr val="D63E2D"/>
                </a:solidFill>
                <a:latin typeface="inherit"/>
              </a:rPr>
              <a:t>Tie Breakers:</a:t>
            </a:r>
            <a:endParaRPr lang="en-US" dirty="0">
              <a:latin typeface="inherit"/>
            </a:endParaRPr>
          </a:p>
          <a:p>
            <a:pPr fontAlgn="base">
              <a:buFont typeface="Arial" panose="020B0604020202020204" pitchFamily="34" charset="0"/>
              <a:buChar char="•"/>
            </a:pPr>
            <a:r>
              <a:rPr lang="en-US" dirty="0">
                <a:latin typeface="inherit"/>
              </a:rPr>
              <a:t>During the group stages, all matches that end in a draw will stay as such, with 1 point being awarded to each team.</a:t>
            </a:r>
          </a:p>
          <a:p>
            <a:pPr fontAlgn="base">
              <a:buFont typeface="Arial" panose="020B0604020202020204" pitchFamily="34" charset="0"/>
              <a:buChar char="•"/>
            </a:pPr>
            <a:r>
              <a:rPr lang="en-US" dirty="0">
                <a:latin typeface="inherit"/>
              </a:rPr>
              <a:t>In the event of a tie in the standings, we will use the following measures to determine the winner: 1) Goal Differential, 2) Goals For, 3) Head to Head, 4) Sudden Death Penalty Shoot-out.</a:t>
            </a:r>
          </a:p>
          <a:p>
            <a:pPr fontAlgn="base">
              <a:buFont typeface="Arial" panose="020B0604020202020204" pitchFamily="34" charset="0"/>
              <a:buChar char="•"/>
            </a:pPr>
            <a:r>
              <a:rPr lang="en-US" dirty="0">
                <a:latin typeface="inherit"/>
              </a:rPr>
              <a:t>If a playoff or championship match ends in a draw, the match will be decided using the following format:</a:t>
            </a:r>
            <a:endParaRPr lang="en-US" dirty="0">
              <a:effectLst/>
              <a:latin typeface="inherit"/>
            </a:endParaRPr>
          </a:p>
        </p:txBody>
      </p:sp>
    </p:spTree>
    <p:extLst>
      <p:ext uri="{BB962C8B-B14F-4D97-AF65-F5344CB8AC3E}">
        <p14:creationId xmlns:p14="http://schemas.microsoft.com/office/powerpoint/2010/main" val="194017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Picture 5"/>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60291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0" y="0"/>
            <a:ext cx="12192000" cy="7052154"/>
          </a:xfrm>
          <a:prstGeom prst="rect">
            <a:avLst/>
          </a:prstGeom>
        </p:spPr>
      </p:pic>
    </p:spTree>
    <p:extLst>
      <p:ext uri="{BB962C8B-B14F-4D97-AF65-F5344CB8AC3E}">
        <p14:creationId xmlns:p14="http://schemas.microsoft.com/office/powerpoint/2010/main" val="2038713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EVENT HEADS  </a:t>
            </a:r>
            <a:br>
              <a:rPr lang="en-US" sz="2800" dirty="0" smtClean="0"/>
            </a:br>
            <a:r>
              <a:rPr lang="en-US" sz="2800" dirty="0" smtClean="0"/>
              <a:t>PROF.RAHUL</a:t>
            </a:r>
            <a:br>
              <a:rPr lang="en-US" sz="2800" dirty="0" smtClean="0"/>
            </a:br>
            <a:r>
              <a:rPr lang="en-US" sz="2800" dirty="0" smtClean="0"/>
              <a:t>PROF.LOHITH    </a:t>
            </a:r>
            <a:br>
              <a:rPr lang="en-US" sz="2800" dirty="0" smtClean="0"/>
            </a:br>
            <a:r>
              <a:rPr lang="en-US" sz="2800" dirty="0" smtClean="0"/>
              <a:t> </a:t>
            </a:r>
            <a:br>
              <a:rPr lang="en-US" sz="2800" dirty="0" smtClean="0"/>
            </a:br>
            <a:r>
              <a:rPr lang="en-US" sz="2800" dirty="0" smtClean="0"/>
              <a:t>EVENT COORDINATORS</a:t>
            </a:r>
            <a:br>
              <a:rPr lang="en-US" sz="2800" dirty="0" smtClean="0"/>
            </a:br>
            <a:r>
              <a:rPr lang="en-US" sz="2800" dirty="0" smtClean="0"/>
              <a:t>MANJUNATH</a:t>
            </a:r>
            <a:br>
              <a:rPr lang="en-US" sz="2800" dirty="0" smtClean="0"/>
            </a:br>
            <a:r>
              <a:rPr lang="en-US" sz="2800" dirty="0" smtClean="0"/>
              <a:t>GOWTHAM</a:t>
            </a:r>
            <a:br>
              <a:rPr lang="en-US" sz="2800" dirty="0" smtClean="0"/>
            </a:br>
            <a:r>
              <a:rPr lang="en-US" sz="2800" dirty="0" smtClean="0"/>
              <a:t>MOHAN </a:t>
            </a:r>
            <a:br>
              <a:rPr lang="en-US" sz="2800" dirty="0" smtClean="0"/>
            </a:br>
            <a:r>
              <a:rPr lang="en-US" sz="2800" dirty="0" smtClean="0"/>
              <a:t>SUHAS</a:t>
            </a:r>
            <a:br>
              <a:rPr lang="en-US" sz="2800" dirty="0" smtClean="0"/>
            </a:br>
            <a:r>
              <a:rPr lang="en-US" sz="2800" dirty="0" smtClean="0"/>
              <a:t>PRADYUM</a:t>
            </a:r>
            <a:br>
              <a:rPr lang="en-US" sz="2800" dirty="0" smtClean="0"/>
            </a:br>
            <a:r>
              <a:rPr lang="en-US" sz="2800" dirty="0" smtClean="0"/>
              <a:t>NISCHAL</a:t>
            </a:r>
            <a:br>
              <a:rPr lang="en-US" sz="2800" dirty="0" smtClean="0"/>
            </a:br>
            <a:endParaRPr lang="en-IN" sz="2800" dirty="0"/>
          </a:p>
        </p:txBody>
      </p:sp>
    </p:spTree>
    <p:extLst>
      <p:ext uri="{BB962C8B-B14F-4D97-AF65-F5344CB8AC3E}">
        <p14:creationId xmlns:p14="http://schemas.microsoft.com/office/powerpoint/2010/main" val="3645347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129</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Baskerville</vt:lpstr>
      <vt:lpstr>inherit</vt:lpstr>
      <vt:lpstr>oswald</vt:lpstr>
      <vt:lpstr>Trebuchet MS</vt:lpstr>
      <vt:lpstr>Wingdings 3</vt:lpstr>
      <vt:lpstr>Facet</vt:lpstr>
      <vt:lpstr>JSS science and technology university  Foot ball tournament 2021 JSS center for management studies, JSS technical institution campus, JSS CMS </vt:lpstr>
      <vt:lpstr>CASH PRIZE AND TROPHY FOR WINNERS</vt:lpstr>
      <vt:lpstr>PowerPoint Presentation</vt:lpstr>
      <vt:lpstr>PowerPoint Presentation</vt:lpstr>
      <vt:lpstr>PowerPoint Presentation</vt:lpstr>
      <vt:lpstr>PowerPoint Presentation</vt:lpstr>
      <vt:lpstr>EVENT HEADS   PROF.RAHUL PROF.LOHITH       EVENT COORDINATORS MANJUNATH GOWTHAM MOHAN  SUHAS PRADYUM NISCHAL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2021-02-14T12:41:49Z</dcterms:created>
  <dcterms:modified xsi:type="dcterms:W3CDTF">2021-02-14T14:40:36Z</dcterms:modified>
</cp:coreProperties>
</file>