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PT Sans Narrow"/>
      <p:regular r:id="rId58"/>
      <p:bold r:id="rId59"/>
    </p:embeddedFont>
    <p:embeddedFont>
      <p:font typeface="Open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italic.fntdata"/><Relationship Id="rId61" Type="http://schemas.openxmlformats.org/officeDocument/2006/relationships/font" Target="fonts/OpenSans-bold.fntdata"/><Relationship Id="rId20" Type="http://schemas.openxmlformats.org/officeDocument/2006/relationships/slide" Target="slides/slide15.xml"/><Relationship Id="rId63"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PTSansNarrow-bold.fntdata"/><Relationship Id="rId14" Type="http://schemas.openxmlformats.org/officeDocument/2006/relationships/slide" Target="slides/slide9.xml"/><Relationship Id="rId58" Type="http://schemas.openxmlformats.org/officeDocument/2006/relationships/font" Target="fonts/PTSansNarrow-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b435a7c7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b435a7c7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b435a7c7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b435a7c7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b435a7c7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b435a7c7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b435a7c7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b435a7c7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b435a7c7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b435a7c7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b435a7c7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b435a7c7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b435a7c7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b435a7c7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b435a7c7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b435a7c7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b435a7c7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b435a7c7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b435a7c7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b435a7c7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6d624c6b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6d624c6b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b435a7c7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b435a7c7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b435a7c7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b435a7c7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b435a7c7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b435a7c7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b435a7c7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b435a7c7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eb435a7c7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eb435a7c7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b435a7c7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b435a7c7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b435a7c7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eb435a7c7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eb435a7c79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eb435a7c79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b435a7c7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eb435a7c7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eb435a7c79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eb435a7c79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6d624c6b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6d624c6b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eb435a7c7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eb435a7c79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eb435a7c7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eb435a7c7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eb435a7c79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eb435a7c79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b435a7c79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eb435a7c79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b435a7c7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eb435a7c7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eb435a7c79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eb435a7c79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b435a7c79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eb435a7c79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b435a7c7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b435a7c7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eb435a7c79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eb435a7c79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eb435a7c79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eb435a7c79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6d624c6b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6d624c6b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b435a7c79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eb435a7c79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eb435a7c7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eb435a7c7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eb435a7c79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eb435a7c79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eb435a7c79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eb435a7c79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eb435a7c79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eb435a7c79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eb435a7c79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eb435a7c79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eb435a7c79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eb435a7c79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eb435a7c79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eb435a7c79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eb435a7c79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eb435a7c79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eb435a7c79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eb435a7c79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6d624c6b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76d624c6b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eb435a7c79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eb435a7c79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eb435a7c79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eb435a7c79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eb7b7a96f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eb7b7a96f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b435a7c7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b435a7c7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b435a7c79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b435a7c7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b435a7c7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b435a7c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b435a7c7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b435a7c7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1.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5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5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5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5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5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5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5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5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STOCK MARKET ANALYSIS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GROUP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2"/>
          <p:cNvPicPr preferRelativeResize="0"/>
          <p:nvPr/>
        </p:nvPicPr>
        <p:blipFill>
          <a:blip r:embed="rId3">
            <a:alphaModFix/>
          </a:blip>
          <a:stretch>
            <a:fillRect/>
          </a:stretch>
        </p:blipFill>
        <p:spPr>
          <a:xfrm>
            <a:off x="3977438" y="217850"/>
            <a:ext cx="4276725" cy="1638300"/>
          </a:xfrm>
          <a:prstGeom prst="rect">
            <a:avLst/>
          </a:prstGeom>
          <a:noFill/>
          <a:ln>
            <a:noFill/>
          </a:ln>
        </p:spPr>
      </p:pic>
      <p:pic>
        <p:nvPicPr>
          <p:cNvPr id="134" name="Google Shape;134;p22"/>
          <p:cNvPicPr preferRelativeResize="0"/>
          <p:nvPr/>
        </p:nvPicPr>
        <p:blipFill>
          <a:blip r:embed="rId4">
            <a:alphaModFix/>
          </a:blip>
          <a:stretch>
            <a:fillRect/>
          </a:stretch>
        </p:blipFill>
        <p:spPr>
          <a:xfrm>
            <a:off x="152400" y="1943100"/>
            <a:ext cx="8101779" cy="3047999"/>
          </a:xfrm>
          <a:prstGeom prst="rect">
            <a:avLst/>
          </a:prstGeom>
          <a:noFill/>
          <a:ln>
            <a:noFill/>
          </a:ln>
        </p:spPr>
      </p:pic>
      <p:sp>
        <p:nvSpPr>
          <p:cNvPr id="135" name="Google Shape;135;p22"/>
          <p:cNvSpPr txBox="1"/>
          <p:nvPr/>
        </p:nvSpPr>
        <p:spPr>
          <a:xfrm>
            <a:off x="170150" y="248675"/>
            <a:ext cx="3703800" cy="16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accent1"/>
                </a:solidFill>
                <a:highlight>
                  <a:schemeClr val="lt1"/>
                </a:highlight>
                <a:latin typeface="PT Sans Narrow"/>
                <a:ea typeface="PT Sans Narrow"/>
                <a:cs typeface="PT Sans Narrow"/>
                <a:sym typeface="PT Sans Narrow"/>
              </a:rPr>
              <a:t>STOCK PRICE VS 30 DAYS AVERAGE</a:t>
            </a:r>
            <a:endParaRPr b="1" sz="3200">
              <a:solidFill>
                <a:schemeClr val="accent1"/>
              </a:solidFill>
              <a:highlight>
                <a:schemeClr val="lt1"/>
              </a:highlight>
              <a:latin typeface="PT Sans Narrow"/>
              <a:ea typeface="PT Sans Narrow"/>
              <a:cs typeface="PT Sans Narrow"/>
              <a:sym typeface="PT Sans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nvSpPr>
        <p:spPr>
          <a:xfrm>
            <a:off x="117800" y="258200"/>
            <a:ext cx="3442200" cy="15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accent1"/>
                </a:solidFill>
                <a:highlight>
                  <a:schemeClr val="lt1"/>
                </a:highlight>
                <a:latin typeface="PT Sans Narrow"/>
                <a:ea typeface="PT Sans Narrow"/>
                <a:cs typeface="PT Sans Narrow"/>
                <a:sym typeface="PT Sans Narrow"/>
              </a:rPr>
              <a:t>STOCK PRICE VS 100 DAYS AVERAGE</a:t>
            </a:r>
            <a:endParaRPr b="1" sz="3200">
              <a:solidFill>
                <a:schemeClr val="accent1"/>
              </a:solidFill>
              <a:highlight>
                <a:schemeClr val="lt1"/>
              </a:highlight>
              <a:latin typeface="PT Sans Narrow"/>
              <a:ea typeface="PT Sans Narrow"/>
              <a:cs typeface="PT Sans Narrow"/>
              <a:sym typeface="PT Sans Narro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pic>
        <p:nvPicPr>
          <p:cNvPr id="141" name="Google Shape;141;p23"/>
          <p:cNvPicPr preferRelativeResize="0"/>
          <p:nvPr/>
        </p:nvPicPr>
        <p:blipFill>
          <a:blip r:embed="rId3">
            <a:alphaModFix/>
          </a:blip>
          <a:stretch>
            <a:fillRect/>
          </a:stretch>
        </p:blipFill>
        <p:spPr>
          <a:xfrm>
            <a:off x="3743100" y="204875"/>
            <a:ext cx="4728975" cy="1571625"/>
          </a:xfrm>
          <a:prstGeom prst="rect">
            <a:avLst/>
          </a:prstGeom>
          <a:noFill/>
          <a:ln>
            <a:noFill/>
          </a:ln>
        </p:spPr>
      </p:pic>
      <p:pic>
        <p:nvPicPr>
          <p:cNvPr id="142" name="Google Shape;142;p23"/>
          <p:cNvPicPr preferRelativeResize="0"/>
          <p:nvPr/>
        </p:nvPicPr>
        <p:blipFill>
          <a:blip r:embed="rId4">
            <a:alphaModFix/>
          </a:blip>
          <a:stretch>
            <a:fillRect/>
          </a:stretch>
        </p:blipFill>
        <p:spPr>
          <a:xfrm>
            <a:off x="270175" y="1889625"/>
            <a:ext cx="8201896" cy="303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BUILDING</a:t>
            </a:r>
            <a:endParaRPr/>
          </a:p>
        </p:txBody>
      </p:sp>
      <p:sp>
        <p:nvSpPr>
          <p:cNvPr id="148" name="Google Shape;148;p24"/>
          <p:cNvSpPr txBox="1"/>
          <p:nvPr/>
        </p:nvSpPr>
        <p:spPr>
          <a:xfrm>
            <a:off x="284550" y="1348050"/>
            <a:ext cx="8574900" cy="38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2200">
                <a:highlight>
                  <a:schemeClr val="lt1"/>
                </a:highlight>
                <a:latin typeface="PT Sans Narrow"/>
                <a:ea typeface="PT Sans Narrow"/>
                <a:cs typeface="PT Sans Narrow"/>
                <a:sym typeface="PT Sans Narrow"/>
              </a:rPr>
              <a:t>Model building is a crucial aspect of stock market analysis, involving the creation of mathematical and statistical models to predict market trends and stock prices. Analysts use techniques such as regression analysis, time series analysis, and machine learning to develop these models. By analyzing historical data and identifying patterns, these models can forecast future market movements, aiding in risk assessment and investment decision-making. Effective model building requires a deep understanding of market behavior, rigorous testing, and continuous refinement to improve accuracy and reliability.</a:t>
            </a:r>
            <a:endParaRPr sz="2200">
              <a:highlight>
                <a:schemeClr val="lt1"/>
              </a:highlight>
              <a:latin typeface="PT Sans Narrow"/>
              <a:ea typeface="PT Sans Narrow"/>
              <a:cs typeface="PT Sans Narrow"/>
              <a:sym typeface="PT Sans Narrow"/>
            </a:endParaRPr>
          </a:p>
          <a:p>
            <a:pPr indent="0" lvl="0" marL="0" rtl="0" algn="l">
              <a:spcBef>
                <a:spcPts val="120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78525" y="530150"/>
            <a:ext cx="4059600" cy="12039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SzPts val="990"/>
              <a:buNone/>
            </a:pPr>
            <a:r>
              <a:rPr lang="en-GB" sz="2895">
                <a:highlight>
                  <a:schemeClr val="lt1"/>
                </a:highlight>
              </a:rPr>
              <a:t>Normalizing / scaling close value between 0 to 1</a:t>
            </a:r>
            <a:endParaRPr sz="2895">
              <a:highlight>
                <a:schemeClr val="lt1"/>
              </a:highlight>
            </a:endParaRPr>
          </a:p>
          <a:p>
            <a:pPr indent="0" lvl="0" marL="0" rtl="0" algn="l">
              <a:spcBef>
                <a:spcPts val="700"/>
              </a:spcBef>
              <a:spcAft>
                <a:spcPts val="0"/>
              </a:spcAft>
              <a:buSzPts val="990"/>
              <a:buNone/>
            </a:pPr>
            <a:r>
              <a:t/>
            </a:r>
            <a:endParaRPr sz="2940"/>
          </a:p>
        </p:txBody>
      </p:sp>
      <p:pic>
        <p:nvPicPr>
          <p:cNvPr id="154" name="Google Shape;154;p25"/>
          <p:cNvPicPr preferRelativeResize="0"/>
          <p:nvPr/>
        </p:nvPicPr>
        <p:blipFill>
          <a:blip r:embed="rId3">
            <a:alphaModFix/>
          </a:blip>
          <a:stretch>
            <a:fillRect/>
          </a:stretch>
        </p:blipFill>
        <p:spPr>
          <a:xfrm>
            <a:off x="4336425" y="301025"/>
            <a:ext cx="3917900" cy="1662150"/>
          </a:xfrm>
          <a:prstGeom prst="rect">
            <a:avLst/>
          </a:prstGeom>
          <a:noFill/>
          <a:ln>
            <a:noFill/>
          </a:ln>
        </p:spPr>
      </p:pic>
      <p:sp>
        <p:nvSpPr>
          <p:cNvPr id="155" name="Google Shape;155;p25"/>
          <p:cNvSpPr txBox="1"/>
          <p:nvPr/>
        </p:nvSpPr>
        <p:spPr>
          <a:xfrm>
            <a:off x="2133325" y="2368925"/>
            <a:ext cx="5640900" cy="62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GB" sz="2850">
                <a:solidFill>
                  <a:schemeClr val="accent1"/>
                </a:solidFill>
                <a:highlight>
                  <a:schemeClr val="lt1"/>
                </a:highlight>
                <a:latin typeface="PT Sans Narrow"/>
                <a:ea typeface="PT Sans Narrow"/>
                <a:cs typeface="PT Sans Narrow"/>
                <a:sym typeface="PT Sans Narrow"/>
              </a:rPr>
              <a:t>Split data for training and testing</a:t>
            </a:r>
            <a:endParaRPr b="1" sz="2850">
              <a:solidFill>
                <a:schemeClr val="accent1"/>
              </a:solidFill>
              <a:highlight>
                <a:schemeClr val="lt1"/>
              </a:highlight>
              <a:latin typeface="PT Sans Narrow"/>
              <a:ea typeface="PT Sans Narrow"/>
              <a:cs typeface="PT Sans Narrow"/>
              <a:sym typeface="PT Sans Narrow"/>
            </a:endParaRPr>
          </a:p>
          <a:p>
            <a:pPr indent="0" lvl="0" marL="0" rtl="0" algn="l">
              <a:spcBef>
                <a:spcPts val="700"/>
              </a:spcBef>
              <a:spcAft>
                <a:spcPts val="0"/>
              </a:spcAft>
              <a:buNone/>
            </a:pPr>
            <a:r>
              <a:t/>
            </a:r>
            <a:endParaRPr b="1" sz="2850">
              <a:solidFill>
                <a:schemeClr val="accent1"/>
              </a:solidFill>
              <a:highlight>
                <a:schemeClr val="lt1"/>
              </a:highlight>
              <a:latin typeface="PT Sans Narrow"/>
              <a:ea typeface="PT Sans Narrow"/>
              <a:cs typeface="PT Sans Narrow"/>
              <a:sym typeface="PT Sans Narrow"/>
            </a:endParaRPr>
          </a:p>
        </p:txBody>
      </p:sp>
      <p:pic>
        <p:nvPicPr>
          <p:cNvPr id="156" name="Google Shape;156;p25"/>
          <p:cNvPicPr preferRelativeResize="0"/>
          <p:nvPr/>
        </p:nvPicPr>
        <p:blipFill>
          <a:blip r:embed="rId4">
            <a:alphaModFix/>
          </a:blip>
          <a:stretch>
            <a:fillRect/>
          </a:stretch>
        </p:blipFill>
        <p:spPr>
          <a:xfrm>
            <a:off x="863775" y="3154125"/>
            <a:ext cx="7276825" cy="178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0"/>
            <a:ext cx="8520600" cy="10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40"/>
              <a:t>CREATING NEW DATA SET ACCORDING TO REQUIREMENT OF TIME SERIES PRODUCTION</a:t>
            </a:r>
            <a:endParaRPr sz="2840"/>
          </a:p>
        </p:txBody>
      </p:sp>
      <p:pic>
        <p:nvPicPr>
          <p:cNvPr id="162" name="Google Shape;162;p26"/>
          <p:cNvPicPr preferRelativeResize="0"/>
          <p:nvPr/>
        </p:nvPicPr>
        <p:blipFill>
          <a:blip r:embed="rId3">
            <a:alphaModFix/>
          </a:blip>
          <a:stretch>
            <a:fillRect/>
          </a:stretch>
        </p:blipFill>
        <p:spPr>
          <a:xfrm>
            <a:off x="1709725" y="1265800"/>
            <a:ext cx="5724525" cy="1619250"/>
          </a:xfrm>
          <a:prstGeom prst="rect">
            <a:avLst/>
          </a:prstGeom>
          <a:noFill/>
          <a:ln>
            <a:noFill/>
          </a:ln>
        </p:spPr>
      </p:pic>
      <p:pic>
        <p:nvPicPr>
          <p:cNvPr id="163" name="Google Shape;163;p26"/>
          <p:cNvPicPr preferRelativeResize="0"/>
          <p:nvPr/>
        </p:nvPicPr>
        <p:blipFill>
          <a:blip r:embed="rId4">
            <a:alphaModFix/>
          </a:blip>
          <a:stretch>
            <a:fillRect/>
          </a:stretch>
        </p:blipFill>
        <p:spPr>
          <a:xfrm>
            <a:off x="1709725" y="2971050"/>
            <a:ext cx="5724525" cy="2172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91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ALGORITHMS</a:t>
            </a:r>
            <a:r>
              <a:rPr lang="en-GB"/>
              <a:t> - SUPPORT VECTOR REGRESSION (SVR)</a:t>
            </a:r>
            <a:endParaRPr/>
          </a:p>
        </p:txBody>
      </p:sp>
      <p:pic>
        <p:nvPicPr>
          <p:cNvPr id="169" name="Google Shape;169;p27"/>
          <p:cNvPicPr preferRelativeResize="0"/>
          <p:nvPr/>
        </p:nvPicPr>
        <p:blipFill>
          <a:blip r:embed="rId3">
            <a:alphaModFix/>
          </a:blip>
          <a:stretch>
            <a:fillRect/>
          </a:stretch>
        </p:blipFill>
        <p:spPr>
          <a:xfrm>
            <a:off x="0" y="1290075"/>
            <a:ext cx="4476026" cy="1862850"/>
          </a:xfrm>
          <a:prstGeom prst="rect">
            <a:avLst/>
          </a:prstGeom>
          <a:noFill/>
          <a:ln>
            <a:noFill/>
          </a:ln>
        </p:spPr>
      </p:pic>
      <p:pic>
        <p:nvPicPr>
          <p:cNvPr id="170" name="Google Shape;170;p27"/>
          <p:cNvPicPr preferRelativeResize="0"/>
          <p:nvPr/>
        </p:nvPicPr>
        <p:blipFill>
          <a:blip r:embed="rId4">
            <a:alphaModFix/>
          </a:blip>
          <a:stretch>
            <a:fillRect/>
          </a:stretch>
        </p:blipFill>
        <p:spPr>
          <a:xfrm>
            <a:off x="4832200" y="1331925"/>
            <a:ext cx="4260300" cy="1779150"/>
          </a:xfrm>
          <a:prstGeom prst="rect">
            <a:avLst/>
          </a:prstGeom>
          <a:noFill/>
          <a:ln>
            <a:noFill/>
          </a:ln>
        </p:spPr>
      </p:pic>
      <p:sp>
        <p:nvSpPr>
          <p:cNvPr id="171" name="Google Shape;171;p27"/>
          <p:cNvSpPr txBox="1"/>
          <p:nvPr/>
        </p:nvSpPr>
        <p:spPr>
          <a:xfrm>
            <a:off x="65650" y="3449325"/>
            <a:ext cx="8884800" cy="162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GB" sz="1900">
                <a:latin typeface="PT Sans Narrow"/>
                <a:ea typeface="PT Sans Narrow"/>
                <a:cs typeface="PT Sans Narrow"/>
                <a:sym typeface="PT Sans Narrow"/>
              </a:rPr>
              <a:t>Support Vector Regression (SVR)</a:t>
            </a:r>
            <a:r>
              <a:rPr lang="en-GB" sz="1900">
                <a:latin typeface="PT Sans Narrow"/>
                <a:ea typeface="PT Sans Narrow"/>
                <a:cs typeface="PT Sans Narrow"/>
                <a:sym typeface="PT Sans Narrow"/>
              </a:rPr>
              <a:t> is used in stock market analysis to predict future prices based on historical data. SVR handles non-linear relationships with kernel functions and is robust to outliers due to its epsilon-insensitive loss function. By selecting relevant features, tuning hyperparameters, and evaluating performance, SVR can provide accurate stock price predictions, aiding in investment decisions.</a:t>
            </a:r>
            <a:endParaRPr sz="1900">
              <a:solidFill>
                <a:schemeClr val="dk2"/>
              </a:solidFill>
              <a:latin typeface="PT Sans Narrow"/>
              <a:ea typeface="PT Sans Narrow"/>
              <a:cs typeface="PT Sans Narrow"/>
              <a:sym typeface="PT Sans Narr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13" y="1747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 OF MATRICES RMSE, MSE AND MAE</a:t>
            </a:r>
            <a:r>
              <a:rPr lang="en-GB"/>
              <a:t> </a:t>
            </a:r>
            <a:endParaRPr/>
          </a:p>
        </p:txBody>
      </p:sp>
      <p:sp>
        <p:nvSpPr>
          <p:cNvPr id="177" name="Google Shape;177;p28"/>
          <p:cNvSpPr txBox="1"/>
          <p:nvPr/>
        </p:nvSpPr>
        <p:spPr>
          <a:xfrm>
            <a:off x="431900" y="1163050"/>
            <a:ext cx="7462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E1E1E"/>
                </a:solidFill>
                <a:highlight>
                  <a:schemeClr val="lt1"/>
                </a:highlight>
                <a:latin typeface="PT Sans Narrow"/>
                <a:ea typeface="PT Sans Narrow"/>
                <a:cs typeface="PT Sans Narrow"/>
                <a:sym typeface="PT Sans Narrow"/>
              </a:rPr>
              <a:t>Root Mean Square Error (RMSE), Mean Square Error (MSE) and Mean absolute Error (MAE) are a standard way to measure the error of a model in predicting quantitative data.</a:t>
            </a:r>
            <a:endParaRPr sz="1800">
              <a:solidFill>
                <a:srgbClr val="1E1E1E"/>
              </a:solidFill>
              <a:highlight>
                <a:schemeClr val="lt1"/>
              </a:highlight>
              <a:latin typeface="PT Sans Narrow"/>
              <a:ea typeface="PT Sans Narrow"/>
              <a:cs typeface="PT Sans Narrow"/>
              <a:sym typeface="PT Sans Narrow"/>
            </a:endParaRPr>
          </a:p>
        </p:txBody>
      </p:sp>
      <p:pic>
        <p:nvPicPr>
          <p:cNvPr id="178" name="Google Shape;178;p28"/>
          <p:cNvPicPr preferRelativeResize="0"/>
          <p:nvPr/>
        </p:nvPicPr>
        <p:blipFill>
          <a:blip r:embed="rId3">
            <a:alphaModFix/>
          </a:blip>
          <a:stretch>
            <a:fillRect/>
          </a:stretch>
        </p:blipFill>
        <p:spPr>
          <a:xfrm>
            <a:off x="738188" y="1942975"/>
            <a:ext cx="7667625" cy="2838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149375"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R2 SCORE FOR REGRESSION</a:t>
            </a:r>
            <a:endParaRPr/>
          </a:p>
        </p:txBody>
      </p:sp>
      <p:sp>
        <p:nvSpPr>
          <p:cNvPr id="184" name="Google Shape;184;p29"/>
          <p:cNvSpPr txBox="1"/>
          <p:nvPr/>
        </p:nvSpPr>
        <p:spPr>
          <a:xfrm>
            <a:off x="196325" y="1230250"/>
            <a:ext cx="8426700" cy="106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GB" sz="1800">
                <a:solidFill>
                  <a:srgbClr val="1E1E1E"/>
                </a:solidFill>
                <a:highlight>
                  <a:schemeClr val="lt1"/>
                </a:highlight>
                <a:latin typeface="PT Sans Narrow"/>
                <a:ea typeface="PT Sans Narrow"/>
                <a:cs typeface="PT Sans Narrow"/>
                <a:sym typeface="PT Sans Narrow"/>
              </a:rPr>
              <a:t>R-squared (R2) is a statistical measure that represents the proportion of the variance for a dependent variable that's explained by an independent variable or variables in a regression model.</a:t>
            </a:r>
            <a:endParaRPr sz="1800">
              <a:solidFill>
                <a:srgbClr val="1E1E1E"/>
              </a:solidFill>
              <a:highlight>
                <a:schemeClr val="lt1"/>
              </a:highlight>
              <a:latin typeface="PT Sans Narrow"/>
              <a:ea typeface="PT Sans Narrow"/>
              <a:cs typeface="PT Sans Narrow"/>
              <a:sym typeface="PT Sans Narrow"/>
            </a:endParaRPr>
          </a:p>
          <a:p>
            <a:pPr indent="0" lvl="0" marL="0" rtl="0" algn="l">
              <a:lnSpc>
                <a:spcPct val="115000"/>
              </a:lnSpc>
              <a:spcBef>
                <a:spcPts val="600"/>
              </a:spcBef>
              <a:spcAft>
                <a:spcPts val="0"/>
              </a:spcAft>
              <a:buNone/>
            </a:pPr>
            <a:r>
              <a:rPr lang="en-GB" sz="1800">
                <a:solidFill>
                  <a:srgbClr val="1E1E1E"/>
                </a:solidFill>
                <a:highlight>
                  <a:schemeClr val="lt1"/>
                </a:highlight>
                <a:latin typeface="PT Sans Narrow"/>
                <a:ea typeface="PT Sans Narrow"/>
                <a:cs typeface="PT Sans Narrow"/>
                <a:sym typeface="PT Sans Narrow"/>
              </a:rPr>
              <a:t>1 = Best</a:t>
            </a:r>
            <a:endParaRPr sz="1800">
              <a:solidFill>
                <a:srgbClr val="1E1E1E"/>
              </a:solidFill>
              <a:highlight>
                <a:schemeClr val="lt1"/>
              </a:highlight>
              <a:latin typeface="PT Sans Narrow"/>
              <a:ea typeface="PT Sans Narrow"/>
              <a:cs typeface="PT Sans Narrow"/>
              <a:sym typeface="PT Sans Narrow"/>
            </a:endParaRPr>
          </a:p>
          <a:p>
            <a:pPr indent="0" lvl="0" marL="0" rtl="0" algn="l">
              <a:lnSpc>
                <a:spcPct val="115000"/>
              </a:lnSpc>
              <a:spcBef>
                <a:spcPts val="600"/>
              </a:spcBef>
              <a:spcAft>
                <a:spcPts val="0"/>
              </a:spcAft>
              <a:buNone/>
            </a:pPr>
            <a:r>
              <a:rPr lang="en-GB" sz="1800">
                <a:solidFill>
                  <a:srgbClr val="1E1E1E"/>
                </a:solidFill>
                <a:highlight>
                  <a:schemeClr val="lt1"/>
                </a:highlight>
                <a:latin typeface="PT Sans Narrow"/>
                <a:ea typeface="PT Sans Narrow"/>
                <a:cs typeface="PT Sans Narrow"/>
                <a:sym typeface="PT Sans Narrow"/>
              </a:rPr>
              <a:t>0 or &lt; 0 = worse</a:t>
            </a:r>
            <a:endParaRPr sz="1800">
              <a:solidFill>
                <a:srgbClr val="1E1E1E"/>
              </a:solidFill>
              <a:highlight>
                <a:schemeClr val="lt1"/>
              </a:highlight>
              <a:latin typeface="PT Sans Narrow"/>
              <a:ea typeface="PT Sans Narrow"/>
              <a:cs typeface="PT Sans Narrow"/>
              <a:sym typeface="PT Sans Narrow"/>
            </a:endParaRPr>
          </a:p>
          <a:p>
            <a:pPr indent="0" lvl="0" marL="0" rtl="0" algn="l">
              <a:spcBef>
                <a:spcPts val="500"/>
              </a:spcBef>
              <a:spcAft>
                <a:spcPts val="0"/>
              </a:spcAft>
              <a:buNone/>
            </a:pPr>
            <a:r>
              <a:t/>
            </a:r>
            <a:endParaRPr sz="1800">
              <a:solidFill>
                <a:srgbClr val="1E1E1E"/>
              </a:solidFill>
              <a:highlight>
                <a:schemeClr val="lt1"/>
              </a:highlight>
              <a:latin typeface="PT Sans Narrow"/>
              <a:ea typeface="PT Sans Narrow"/>
              <a:cs typeface="PT Sans Narrow"/>
              <a:sym typeface="PT Sans Narrow"/>
            </a:endParaRPr>
          </a:p>
        </p:txBody>
      </p:sp>
      <p:pic>
        <p:nvPicPr>
          <p:cNvPr id="185" name="Google Shape;185;p29"/>
          <p:cNvPicPr preferRelativeResize="0"/>
          <p:nvPr/>
        </p:nvPicPr>
        <p:blipFill>
          <a:blip r:embed="rId3">
            <a:alphaModFix/>
          </a:blip>
          <a:stretch>
            <a:fillRect/>
          </a:stretch>
        </p:blipFill>
        <p:spPr>
          <a:xfrm>
            <a:off x="1262063" y="2800775"/>
            <a:ext cx="6295225" cy="1950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40"/>
              <a:t>COMPARISON</a:t>
            </a:r>
            <a:r>
              <a:rPr lang="en-GB" sz="2540"/>
              <a:t> BETWEEN </a:t>
            </a:r>
            <a:r>
              <a:rPr lang="en-GB" sz="2540"/>
              <a:t>ORIGINAL</a:t>
            </a:r>
            <a:r>
              <a:rPr lang="en-GB" sz="2540"/>
              <a:t> STOCK VS PREDICTED CLOSE PRICE</a:t>
            </a:r>
            <a:endParaRPr sz="2540"/>
          </a:p>
        </p:txBody>
      </p:sp>
      <p:pic>
        <p:nvPicPr>
          <p:cNvPr id="191" name="Google Shape;191;p30"/>
          <p:cNvPicPr preferRelativeResize="0"/>
          <p:nvPr/>
        </p:nvPicPr>
        <p:blipFill>
          <a:blip r:embed="rId3">
            <a:alphaModFix/>
          </a:blip>
          <a:stretch>
            <a:fillRect/>
          </a:stretch>
        </p:blipFill>
        <p:spPr>
          <a:xfrm>
            <a:off x="1018900" y="920675"/>
            <a:ext cx="7383700" cy="42228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1"/>
          <p:cNvPicPr preferRelativeResize="0"/>
          <p:nvPr/>
        </p:nvPicPr>
        <p:blipFill>
          <a:blip r:embed="rId3">
            <a:alphaModFix/>
          </a:blip>
          <a:stretch>
            <a:fillRect/>
          </a:stretch>
        </p:blipFill>
        <p:spPr>
          <a:xfrm>
            <a:off x="0" y="1531275"/>
            <a:ext cx="9144000" cy="3219600"/>
          </a:xfrm>
          <a:prstGeom prst="rect">
            <a:avLst/>
          </a:prstGeom>
          <a:noFill/>
          <a:ln>
            <a:noFill/>
          </a:ln>
        </p:spPr>
      </p:pic>
      <p:sp>
        <p:nvSpPr>
          <p:cNvPr id="197" name="Google Shape;197;p31"/>
          <p:cNvSpPr txBox="1"/>
          <p:nvPr/>
        </p:nvSpPr>
        <p:spPr>
          <a:xfrm>
            <a:off x="458075" y="196300"/>
            <a:ext cx="7944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990"/>
              <a:buFont typeface="Arial"/>
              <a:buNone/>
            </a:pPr>
            <a:r>
              <a:rPr b="1" lang="en-GB" sz="2800">
                <a:solidFill>
                  <a:schemeClr val="accent1"/>
                </a:solidFill>
                <a:latin typeface="PT Sans Narrow"/>
                <a:ea typeface="PT Sans Narrow"/>
                <a:cs typeface="PT Sans Narrow"/>
                <a:sym typeface="PT Sans Narrow"/>
              </a:rPr>
              <a:t>COMPARISON BETWEEN ORIGINAL STOCK VS PREDICTED CLOSE PRICE</a:t>
            </a:r>
            <a:endParaRPr b="1" sz="28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sz="2800">
              <a:solidFill>
                <a:schemeClr val="dk2"/>
              </a:solidFill>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400050" lvl="0" marL="457200" rtl="0" algn="l">
              <a:spcBef>
                <a:spcPts val="0"/>
              </a:spcBef>
              <a:spcAft>
                <a:spcPts val="0"/>
              </a:spcAft>
              <a:buSzPts val="2700"/>
              <a:buFont typeface="PT Sans Narrow"/>
              <a:buChar char="❏"/>
            </a:pPr>
            <a:r>
              <a:rPr lang="en-GB" sz="2700">
                <a:latin typeface="PT Sans Narrow"/>
                <a:ea typeface="PT Sans Narrow"/>
                <a:cs typeface="PT Sans Narrow"/>
                <a:sym typeface="PT Sans Narrow"/>
              </a:rPr>
              <a:t>INTRODUCTION</a:t>
            </a:r>
            <a:endParaRPr sz="2700">
              <a:latin typeface="PT Sans Narrow"/>
              <a:ea typeface="PT Sans Narrow"/>
              <a:cs typeface="PT Sans Narrow"/>
              <a:sym typeface="PT Sans Narrow"/>
            </a:endParaRPr>
          </a:p>
          <a:p>
            <a:pPr indent="-400050" lvl="0" marL="457200" rtl="0" algn="l">
              <a:spcBef>
                <a:spcPts val="0"/>
              </a:spcBef>
              <a:spcAft>
                <a:spcPts val="0"/>
              </a:spcAft>
              <a:buSzPts val="2700"/>
              <a:buFont typeface="PT Sans Narrow"/>
              <a:buChar char="❏"/>
            </a:pPr>
            <a:r>
              <a:rPr lang="en-GB" sz="2700">
                <a:latin typeface="PT Sans Narrow"/>
                <a:ea typeface="PT Sans Narrow"/>
                <a:cs typeface="PT Sans Narrow"/>
                <a:sym typeface="PT Sans Narrow"/>
              </a:rPr>
              <a:t>EDA</a:t>
            </a:r>
            <a:endParaRPr sz="2700">
              <a:latin typeface="PT Sans Narrow"/>
              <a:ea typeface="PT Sans Narrow"/>
              <a:cs typeface="PT Sans Narrow"/>
              <a:sym typeface="PT Sans Narrow"/>
            </a:endParaRPr>
          </a:p>
          <a:p>
            <a:pPr indent="-400050" lvl="0" marL="457200" rtl="0" algn="l">
              <a:spcBef>
                <a:spcPts val="0"/>
              </a:spcBef>
              <a:spcAft>
                <a:spcPts val="0"/>
              </a:spcAft>
              <a:buSzPts val="2700"/>
              <a:buFont typeface="PT Sans Narrow"/>
              <a:buChar char="❏"/>
            </a:pPr>
            <a:r>
              <a:rPr lang="en-GB" sz="2700">
                <a:latin typeface="PT Sans Narrow"/>
                <a:ea typeface="PT Sans Narrow"/>
                <a:cs typeface="PT Sans Narrow"/>
                <a:sym typeface="PT Sans Narrow"/>
              </a:rPr>
              <a:t>MODEL BUILDING</a:t>
            </a:r>
            <a:endParaRPr sz="2700">
              <a:latin typeface="PT Sans Narrow"/>
              <a:ea typeface="PT Sans Narrow"/>
              <a:cs typeface="PT Sans Narrow"/>
              <a:sym typeface="PT Sans Narrow"/>
            </a:endParaRPr>
          </a:p>
          <a:p>
            <a:pPr indent="-400050" lvl="0" marL="457200" rtl="0" algn="l">
              <a:spcBef>
                <a:spcPts val="0"/>
              </a:spcBef>
              <a:spcAft>
                <a:spcPts val="0"/>
              </a:spcAft>
              <a:buSzPts val="2700"/>
              <a:buFont typeface="PT Sans Narrow"/>
              <a:buChar char="❏"/>
            </a:pPr>
            <a:r>
              <a:rPr lang="en-GB" sz="2700">
                <a:latin typeface="PT Sans Narrow"/>
                <a:ea typeface="PT Sans Narrow"/>
                <a:cs typeface="PT Sans Narrow"/>
                <a:sym typeface="PT Sans Narrow"/>
              </a:rPr>
              <a:t>DEPLOYMENT</a:t>
            </a:r>
            <a:endParaRPr sz="2700">
              <a:latin typeface="PT Sans Narrow"/>
              <a:ea typeface="PT Sans Narrow"/>
              <a:cs typeface="PT Sans Narrow"/>
              <a:sym typeface="PT Sans Narrow"/>
            </a:endParaRPr>
          </a:p>
          <a:p>
            <a:pPr indent="-400050" lvl="0" marL="457200" rtl="0" algn="l">
              <a:spcBef>
                <a:spcPts val="0"/>
              </a:spcBef>
              <a:spcAft>
                <a:spcPts val="0"/>
              </a:spcAft>
              <a:buSzPts val="2700"/>
              <a:buFont typeface="PT Sans Narrow"/>
              <a:buChar char="❏"/>
            </a:pPr>
            <a:r>
              <a:rPr lang="en-GB" sz="2700">
                <a:latin typeface="PT Sans Narrow"/>
                <a:ea typeface="PT Sans Narrow"/>
                <a:cs typeface="PT Sans Narrow"/>
                <a:sym typeface="PT Sans Narrow"/>
              </a:rPr>
              <a:t>CONCLUSION</a:t>
            </a:r>
            <a:endParaRPr sz="2700">
              <a:latin typeface="PT Sans Narrow"/>
              <a:ea typeface="PT Sans Narrow"/>
              <a:cs typeface="PT Sans Narrow"/>
              <a:sym typeface="PT Sans Narro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54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PLOTTING 15 DAYS AND NEXT PREDICTED 30 DAYS</a:t>
            </a:r>
            <a:endParaRPr/>
          </a:p>
        </p:txBody>
      </p:sp>
      <p:pic>
        <p:nvPicPr>
          <p:cNvPr id="203" name="Google Shape;203;p32"/>
          <p:cNvPicPr preferRelativeResize="0"/>
          <p:nvPr/>
        </p:nvPicPr>
        <p:blipFill>
          <a:blip r:embed="rId3">
            <a:alphaModFix/>
          </a:blip>
          <a:stretch>
            <a:fillRect/>
          </a:stretch>
        </p:blipFill>
        <p:spPr>
          <a:xfrm>
            <a:off x="427225" y="1152425"/>
            <a:ext cx="7993013" cy="3686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PLOTTING 15 DAYS AND NEXT PREDICTED 30 DAYS</a:t>
            </a:r>
            <a:endParaRPr/>
          </a:p>
          <a:p>
            <a:pPr indent="0" lvl="0" marL="0" rtl="0" algn="l">
              <a:spcBef>
                <a:spcPts val="0"/>
              </a:spcBef>
              <a:spcAft>
                <a:spcPts val="0"/>
              </a:spcAft>
              <a:buNone/>
            </a:pPr>
            <a:r>
              <a:t/>
            </a:r>
            <a:endParaRPr/>
          </a:p>
        </p:txBody>
      </p:sp>
      <p:sp>
        <p:nvSpPr>
          <p:cNvPr id="209" name="Google Shape;209;p33"/>
          <p:cNvSpPr txBox="1"/>
          <p:nvPr/>
        </p:nvSpPr>
        <p:spPr>
          <a:xfrm>
            <a:off x="143975" y="1086275"/>
            <a:ext cx="8781900" cy="40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pic>
        <p:nvPicPr>
          <p:cNvPr id="210" name="Google Shape;210;p33"/>
          <p:cNvPicPr preferRelativeResize="0"/>
          <p:nvPr/>
        </p:nvPicPr>
        <p:blipFill>
          <a:blip r:embed="rId3">
            <a:alphaModFix/>
          </a:blip>
          <a:stretch>
            <a:fillRect/>
          </a:stretch>
        </p:blipFill>
        <p:spPr>
          <a:xfrm>
            <a:off x="0" y="1256338"/>
            <a:ext cx="9144001" cy="37170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nvSpPr>
        <p:spPr>
          <a:xfrm>
            <a:off x="104700" y="170150"/>
            <a:ext cx="4161900" cy="11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chemeClr val="accent1"/>
              </a:solidFill>
              <a:latin typeface="PT Sans Narrow"/>
              <a:ea typeface="PT Sans Narrow"/>
              <a:cs typeface="PT Sans Narrow"/>
              <a:sym typeface="PT Sans Narrow"/>
            </a:endParaRPr>
          </a:p>
        </p:txBody>
      </p:sp>
      <p:sp>
        <p:nvSpPr>
          <p:cNvPr id="216" name="Google Shape;216;p34"/>
          <p:cNvSpPr txBox="1"/>
          <p:nvPr/>
        </p:nvSpPr>
        <p:spPr>
          <a:xfrm>
            <a:off x="863800" y="261775"/>
            <a:ext cx="74469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500">
                <a:solidFill>
                  <a:schemeClr val="accent1"/>
                </a:solidFill>
                <a:latin typeface="PT Sans Narrow"/>
                <a:ea typeface="PT Sans Narrow"/>
                <a:cs typeface="PT Sans Narrow"/>
                <a:sym typeface="PT Sans Narrow"/>
              </a:rPr>
              <a:t>RANDOM FOREST REGRESSOR - RF</a:t>
            </a:r>
            <a:endParaRPr sz="2500">
              <a:solidFill>
                <a:schemeClr val="accent1"/>
              </a:solidFill>
              <a:latin typeface="PT Sans Narrow"/>
              <a:ea typeface="PT Sans Narrow"/>
              <a:cs typeface="PT Sans Narrow"/>
              <a:sym typeface="PT Sans Narrow"/>
            </a:endParaRPr>
          </a:p>
        </p:txBody>
      </p:sp>
      <p:pic>
        <p:nvPicPr>
          <p:cNvPr id="217" name="Google Shape;217;p34"/>
          <p:cNvPicPr preferRelativeResize="0"/>
          <p:nvPr/>
        </p:nvPicPr>
        <p:blipFill>
          <a:blip r:embed="rId3">
            <a:alphaModFix/>
          </a:blip>
          <a:stretch>
            <a:fillRect/>
          </a:stretch>
        </p:blipFill>
        <p:spPr>
          <a:xfrm>
            <a:off x="1662150" y="824575"/>
            <a:ext cx="5732449" cy="4044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nvSpPr>
        <p:spPr>
          <a:xfrm>
            <a:off x="261750" y="340275"/>
            <a:ext cx="8559300" cy="10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accent1"/>
                </a:solidFill>
                <a:latin typeface="PT Sans Narrow"/>
                <a:ea typeface="PT Sans Narrow"/>
                <a:cs typeface="PT Sans Narrow"/>
                <a:sym typeface="PT Sans Narrow"/>
              </a:rPr>
              <a:t>EXPLAINED VARIANCE REGRESSION SCORE</a:t>
            </a:r>
            <a:endParaRPr b="1" sz="3200">
              <a:solidFill>
                <a:schemeClr val="accent1"/>
              </a:solidFill>
              <a:latin typeface="PT Sans Narrow"/>
              <a:ea typeface="PT Sans Narrow"/>
              <a:cs typeface="PT Sans Narrow"/>
              <a:sym typeface="PT Sans Narrow"/>
            </a:endParaRPr>
          </a:p>
        </p:txBody>
      </p:sp>
      <p:pic>
        <p:nvPicPr>
          <p:cNvPr id="223" name="Google Shape;223;p35"/>
          <p:cNvPicPr preferRelativeResize="0"/>
          <p:nvPr/>
        </p:nvPicPr>
        <p:blipFill>
          <a:blip r:embed="rId3">
            <a:alphaModFix/>
          </a:blip>
          <a:stretch>
            <a:fillRect/>
          </a:stretch>
        </p:blipFill>
        <p:spPr>
          <a:xfrm>
            <a:off x="152400" y="1711363"/>
            <a:ext cx="8839200" cy="909383"/>
          </a:xfrm>
          <a:prstGeom prst="rect">
            <a:avLst/>
          </a:prstGeom>
          <a:noFill/>
          <a:ln>
            <a:noFill/>
          </a:ln>
        </p:spPr>
      </p:pic>
      <p:sp>
        <p:nvSpPr>
          <p:cNvPr id="224" name="Google Shape;224;p35"/>
          <p:cNvSpPr txBox="1"/>
          <p:nvPr/>
        </p:nvSpPr>
        <p:spPr>
          <a:xfrm>
            <a:off x="220350" y="2970925"/>
            <a:ext cx="8703300" cy="18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rgbClr val="1E1E1E"/>
                </a:solidFill>
                <a:highlight>
                  <a:schemeClr val="lt1"/>
                </a:highlight>
                <a:latin typeface="PT Sans Narrow"/>
                <a:ea typeface="PT Sans Narrow"/>
                <a:cs typeface="PT Sans Narrow"/>
                <a:sym typeface="PT Sans Narrow"/>
              </a:rPr>
              <a:t>The explained variance score explains the dispersion of errors of a given dataset, and the formula is written as follows: Here, and Var(y) is the variance of prediction errors and actual values respectively. Scores close to 1.0 are highly desired, indicating better squares of standard deviations of errors.</a:t>
            </a:r>
            <a:endParaRPr sz="2200">
              <a:solidFill>
                <a:srgbClr val="1E1E1E"/>
              </a:solidFill>
              <a:highlight>
                <a:schemeClr val="lt1"/>
              </a:highlight>
              <a:latin typeface="PT Sans Narrow"/>
              <a:ea typeface="PT Sans Narrow"/>
              <a:cs typeface="PT Sans Narrow"/>
              <a:sym typeface="PT Sans Narro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R2 SCORE FOR REGRESSION</a:t>
            </a:r>
            <a:endParaRPr/>
          </a:p>
        </p:txBody>
      </p:sp>
      <p:pic>
        <p:nvPicPr>
          <p:cNvPr id="230" name="Google Shape;230;p36"/>
          <p:cNvPicPr preferRelativeResize="0"/>
          <p:nvPr/>
        </p:nvPicPr>
        <p:blipFill>
          <a:blip r:embed="rId3">
            <a:alphaModFix/>
          </a:blip>
          <a:stretch>
            <a:fillRect/>
          </a:stretch>
        </p:blipFill>
        <p:spPr>
          <a:xfrm>
            <a:off x="1937025" y="1452752"/>
            <a:ext cx="5104225" cy="1803050"/>
          </a:xfrm>
          <a:prstGeom prst="rect">
            <a:avLst/>
          </a:prstGeom>
          <a:noFill/>
          <a:ln>
            <a:noFill/>
          </a:ln>
        </p:spPr>
      </p:pic>
      <p:sp>
        <p:nvSpPr>
          <p:cNvPr id="231" name="Google Shape;231;p36"/>
          <p:cNvSpPr txBox="1"/>
          <p:nvPr/>
        </p:nvSpPr>
        <p:spPr>
          <a:xfrm>
            <a:off x="58863" y="3795450"/>
            <a:ext cx="8860500" cy="20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1E1E1E"/>
                </a:solidFill>
                <a:highlight>
                  <a:schemeClr val="lt1"/>
                </a:highlight>
                <a:latin typeface="PT Sans Narrow"/>
                <a:ea typeface="PT Sans Narrow"/>
                <a:cs typeface="PT Sans Narrow"/>
                <a:sym typeface="PT Sans Narrow"/>
              </a:rPr>
              <a:t>R-squared (R2) is a statistical measure that represents the proportion of the variance for a dependent variable that's explained by an independent variable or variables in a regression model.</a:t>
            </a:r>
            <a:endParaRPr sz="2000">
              <a:solidFill>
                <a:srgbClr val="1E1E1E"/>
              </a:solidFill>
              <a:highlight>
                <a:schemeClr val="lt1"/>
              </a:highlight>
              <a:latin typeface="PT Sans Narrow"/>
              <a:ea typeface="PT Sans Narrow"/>
              <a:cs typeface="PT Sans Narrow"/>
              <a:sym typeface="PT Sans Narro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PLOTTING THE WHOLE CLOSING </a:t>
            </a:r>
            <a:r>
              <a:rPr lang="en-GB"/>
              <a:t>STOCK</a:t>
            </a:r>
            <a:r>
              <a:rPr lang="en-GB"/>
              <a:t> PRICE WITH PREDICTION</a:t>
            </a:r>
            <a:endParaRPr/>
          </a:p>
        </p:txBody>
      </p:sp>
      <p:pic>
        <p:nvPicPr>
          <p:cNvPr id="237" name="Google Shape;237;p37"/>
          <p:cNvPicPr preferRelativeResize="0"/>
          <p:nvPr/>
        </p:nvPicPr>
        <p:blipFill>
          <a:blip r:embed="rId3">
            <a:alphaModFix/>
          </a:blip>
          <a:stretch>
            <a:fillRect/>
          </a:stretch>
        </p:blipFill>
        <p:spPr>
          <a:xfrm>
            <a:off x="366450" y="1766850"/>
            <a:ext cx="8465850" cy="3049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8"/>
          <p:cNvPicPr preferRelativeResize="0"/>
          <p:nvPr/>
        </p:nvPicPr>
        <p:blipFill>
          <a:blip r:embed="rId3">
            <a:alphaModFix/>
          </a:blip>
          <a:stretch>
            <a:fillRect/>
          </a:stretch>
        </p:blipFill>
        <p:spPr>
          <a:xfrm>
            <a:off x="152400" y="721688"/>
            <a:ext cx="8839197" cy="370012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K-NEAREST NEIGHBOUR (KNN)</a:t>
            </a:r>
            <a:endParaRPr/>
          </a:p>
        </p:txBody>
      </p:sp>
      <p:pic>
        <p:nvPicPr>
          <p:cNvPr id="248" name="Google Shape;248;p39"/>
          <p:cNvPicPr preferRelativeResize="0"/>
          <p:nvPr/>
        </p:nvPicPr>
        <p:blipFill>
          <a:blip r:embed="rId3">
            <a:alphaModFix/>
          </a:blip>
          <a:stretch>
            <a:fillRect/>
          </a:stretch>
        </p:blipFill>
        <p:spPr>
          <a:xfrm>
            <a:off x="2247900" y="1152425"/>
            <a:ext cx="4648200" cy="1771650"/>
          </a:xfrm>
          <a:prstGeom prst="rect">
            <a:avLst/>
          </a:prstGeom>
          <a:noFill/>
          <a:ln>
            <a:noFill/>
          </a:ln>
        </p:spPr>
      </p:pic>
      <p:pic>
        <p:nvPicPr>
          <p:cNvPr id="249" name="Google Shape;249;p39"/>
          <p:cNvPicPr preferRelativeResize="0"/>
          <p:nvPr/>
        </p:nvPicPr>
        <p:blipFill>
          <a:blip r:embed="rId4">
            <a:alphaModFix/>
          </a:blip>
          <a:stretch>
            <a:fillRect/>
          </a:stretch>
        </p:blipFill>
        <p:spPr>
          <a:xfrm>
            <a:off x="2247900" y="3011025"/>
            <a:ext cx="4648200" cy="1914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13" y="65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PREDICTION FOR PLOTTING</a:t>
            </a:r>
            <a:endParaRPr/>
          </a:p>
        </p:txBody>
      </p:sp>
      <p:sp>
        <p:nvSpPr>
          <p:cNvPr id="255" name="Google Shape;255;p40"/>
          <p:cNvSpPr txBox="1"/>
          <p:nvPr/>
        </p:nvSpPr>
        <p:spPr>
          <a:xfrm>
            <a:off x="209400" y="1151725"/>
            <a:ext cx="8860500" cy="39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pic>
        <p:nvPicPr>
          <p:cNvPr id="256" name="Google Shape;256;p40"/>
          <p:cNvPicPr preferRelativeResize="0"/>
          <p:nvPr/>
        </p:nvPicPr>
        <p:blipFill>
          <a:blip r:embed="rId3">
            <a:alphaModFix/>
          </a:blip>
          <a:stretch>
            <a:fillRect/>
          </a:stretch>
        </p:blipFill>
        <p:spPr>
          <a:xfrm>
            <a:off x="1166813" y="851475"/>
            <a:ext cx="6810375" cy="4292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235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PREDICTION FOR PLOTTING</a:t>
            </a:r>
            <a:endParaRPr/>
          </a:p>
          <a:p>
            <a:pPr indent="0" lvl="0" marL="0" rtl="0" algn="l">
              <a:spcBef>
                <a:spcPts val="0"/>
              </a:spcBef>
              <a:spcAft>
                <a:spcPts val="0"/>
              </a:spcAft>
              <a:buNone/>
            </a:pPr>
            <a:r>
              <a:t/>
            </a:r>
            <a:endParaRPr/>
          </a:p>
        </p:txBody>
      </p:sp>
      <p:pic>
        <p:nvPicPr>
          <p:cNvPr id="262" name="Google Shape;262;p41"/>
          <p:cNvPicPr preferRelativeResize="0"/>
          <p:nvPr/>
        </p:nvPicPr>
        <p:blipFill>
          <a:blip r:embed="rId3">
            <a:alphaModFix/>
          </a:blip>
          <a:stretch>
            <a:fillRect/>
          </a:stretch>
        </p:blipFill>
        <p:spPr>
          <a:xfrm>
            <a:off x="0" y="1152425"/>
            <a:ext cx="9144000" cy="326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900">
                <a:solidFill>
                  <a:srgbClr val="121512"/>
                </a:solidFill>
                <a:highlight>
                  <a:srgbClr val="FFFFFF"/>
                </a:highlight>
                <a:latin typeface="PT Sans Narrow"/>
                <a:ea typeface="PT Sans Narrow"/>
                <a:cs typeface="PT Sans Narrow"/>
                <a:sym typeface="PT Sans Narrow"/>
              </a:rPr>
              <a:t>Stock market analysis is a vital tool for investors seeking to make informed decisions in the dynamic world of finance. By evaluating various factors such as market trends, company performance, economic indicators, and investor sentiment, analysts can gauge the potential risks and rewards associated with different investment opportunities. Technical analysis involves studying past market data and charts to predict future price movements, while fundamental analysis delves into a company's financial health and growth prospects. Additionally, sentiment analysis considers the emotional and psychological factors driving market behavior. By combining these analytical approaches, investors can develop well-rounded strategies to navigate the complexities of the stock market and optimize their investment portfolios for long-term success.</a:t>
            </a:r>
            <a:endParaRPr sz="2500">
              <a:latin typeface="PT Sans Narrow"/>
              <a:ea typeface="PT Sans Narrow"/>
              <a:cs typeface="PT Sans Narrow"/>
              <a:sym typeface="PT Sans Narro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311700" y="1571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Long Short-Term Memory (LSTM)</a:t>
            </a:r>
            <a:endParaRPr/>
          </a:p>
        </p:txBody>
      </p:sp>
      <p:pic>
        <p:nvPicPr>
          <p:cNvPr id="268" name="Google Shape;268;p42"/>
          <p:cNvPicPr preferRelativeResize="0"/>
          <p:nvPr/>
        </p:nvPicPr>
        <p:blipFill>
          <a:blip r:embed="rId3">
            <a:alphaModFix/>
          </a:blip>
          <a:stretch>
            <a:fillRect/>
          </a:stretch>
        </p:blipFill>
        <p:spPr>
          <a:xfrm>
            <a:off x="1947863" y="1152425"/>
            <a:ext cx="5248275" cy="1476375"/>
          </a:xfrm>
          <a:prstGeom prst="rect">
            <a:avLst/>
          </a:prstGeom>
          <a:noFill/>
          <a:ln>
            <a:noFill/>
          </a:ln>
        </p:spPr>
      </p:pic>
      <p:sp>
        <p:nvSpPr>
          <p:cNvPr id="269" name="Google Shape;269;p42"/>
          <p:cNvSpPr txBox="1"/>
          <p:nvPr/>
        </p:nvSpPr>
        <p:spPr>
          <a:xfrm>
            <a:off x="235575" y="2905500"/>
            <a:ext cx="8729700" cy="20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rgbClr val="1E1E1E"/>
                </a:solidFill>
                <a:latin typeface="PT Sans Narrow"/>
                <a:ea typeface="PT Sans Narrow"/>
                <a:cs typeface="PT Sans Narrow"/>
                <a:sym typeface="PT Sans Narrow"/>
              </a:rPr>
              <a:t>LSTM networks, a type of Recurrent Neural Network (RNN), are effective for stock market prediction due to their ability to capture long-term dependencies in time series data. Using historical stock prices, an LSTM model can be built and trained to forecast future prices. In Python, the process involves data preprocessing, defining an LSTM architecture, training the model, and making predictions. This approach helps in creating accurate forecasts, aiding investment decisions.</a:t>
            </a:r>
            <a:endParaRPr sz="2100">
              <a:solidFill>
                <a:srgbClr val="1E1E1E"/>
              </a:solidFill>
              <a:latin typeface="PT Sans Narrow"/>
              <a:ea typeface="PT Sans Narrow"/>
              <a:cs typeface="PT Sans Narrow"/>
              <a:sym typeface="PT Sans Narro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LSTM MODEL STRUCTURE</a:t>
            </a:r>
            <a:endParaRPr/>
          </a:p>
        </p:txBody>
      </p:sp>
      <p:pic>
        <p:nvPicPr>
          <p:cNvPr id="275" name="Google Shape;275;p43"/>
          <p:cNvPicPr preferRelativeResize="0"/>
          <p:nvPr/>
        </p:nvPicPr>
        <p:blipFill>
          <a:blip r:embed="rId3">
            <a:alphaModFix/>
          </a:blip>
          <a:stretch>
            <a:fillRect/>
          </a:stretch>
        </p:blipFill>
        <p:spPr>
          <a:xfrm>
            <a:off x="1562100" y="780725"/>
            <a:ext cx="6019800" cy="276225"/>
          </a:xfrm>
          <a:prstGeom prst="rect">
            <a:avLst/>
          </a:prstGeom>
          <a:noFill/>
          <a:ln>
            <a:noFill/>
          </a:ln>
        </p:spPr>
      </p:pic>
      <p:pic>
        <p:nvPicPr>
          <p:cNvPr id="276" name="Google Shape;276;p43"/>
          <p:cNvPicPr preferRelativeResize="0"/>
          <p:nvPr/>
        </p:nvPicPr>
        <p:blipFill>
          <a:blip r:embed="rId4">
            <a:alphaModFix/>
          </a:blip>
          <a:stretch>
            <a:fillRect/>
          </a:stretch>
        </p:blipFill>
        <p:spPr>
          <a:xfrm>
            <a:off x="1987163" y="1056950"/>
            <a:ext cx="5169674" cy="4013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311700" y="1702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PREDICTION FOR PLOTTING</a:t>
            </a:r>
            <a:endParaRPr/>
          </a:p>
        </p:txBody>
      </p:sp>
      <p:pic>
        <p:nvPicPr>
          <p:cNvPr id="282" name="Google Shape;282;p44"/>
          <p:cNvPicPr preferRelativeResize="0"/>
          <p:nvPr/>
        </p:nvPicPr>
        <p:blipFill>
          <a:blip r:embed="rId3">
            <a:alphaModFix/>
          </a:blip>
          <a:stretch>
            <a:fillRect/>
          </a:stretch>
        </p:blipFill>
        <p:spPr>
          <a:xfrm>
            <a:off x="1753775" y="877600"/>
            <a:ext cx="5653901" cy="4174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311700" y="2094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PREDICTION FOR PLOTTING</a:t>
            </a:r>
            <a:endParaRPr/>
          </a:p>
          <a:p>
            <a:pPr indent="0" lvl="0" marL="0" rtl="0" algn="l">
              <a:spcBef>
                <a:spcPts val="0"/>
              </a:spcBef>
              <a:spcAft>
                <a:spcPts val="0"/>
              </a:spcAft>
              <a:buNone/>
            </a:pPr>
            <a:r>
              <a:t/>
            </a:r>
            <a:endParaRPr/>
          </a:p>
        </p:txBody>
      </p:sp>
      <p:pic>
        <p:nvPicPr>
          <p:cNvPr id="288" name="Google Shape;288;p45"/>
          <p:cNvPicPr preferRelativeResize="0"/>
          <p:nvPr/>
        </p:nvPicPr>
        <p:blipFill>
          <a:blip r:embed="rId3">
            <a:alphaModFix/>
          </a:blip>
          <a:stretch>
            <a:fillRect/>
          </a:stretch>
        </p:blipFill>
        <p:spPr>
          <a:xfrm>
            <a:off x="152400" y="1069250"/>
            <a:ext cx="8839200" cy="315536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311700" y="2094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GATED RECURRENT UNIT (GRU)</a:t>
            </a:r>
            <a:endParaRPr/>
          </a:p>
        </p:txBody>
      </p:sp>
      <p:sp>
        <p:nvSpPr>
          <p:cNvPr id="294" name="Google Shape;294;p46"/>
          <p:cNvSpPr txBox="1"/>
          <p:nvPr/>
        </p:nvSpPr>
        <p:spPr>
          <a:xfrm>
            <a:off x="76350" y="2630625"/>
            <a:ext cx="8991300" cy="226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800">
                <a:solidFill>
                  <a:srgbClr val="1E1E1E"/>
                </a:solidFill>
                <a:highlight>
                  <a:schemeClr val="lt1"/>
                </a:highlight>
                <a:latin typeface="PT Sans Narrow"/>
                <a:ea typeface="PT Sans Narrow"/>
                <a:cs typeface="PT Sans Narrow"/>
                <a:sym typeface="PT Sans Narrow"/>
              </a:rPr>
              <a:t>In stock market analysis, the Gated Recurrent Unit (GRU) plays a pivotal role due to its efficiency in handling time-series data. Unlike traditional Recurrent Neural Networks (RNNs), GRU simplifies the architecture by integrating reset and update gates, allowing it to capture long-term dependencies effectively while mitigating the vanishing gradient problem. This makes GRU particularly suitable for predicting stock prices based on historical data sequences. By preprocessing and normalizing the data, building a GRU model using libraries like Keras, and training it on historical data, analysts can leverage GRU's capabilities to forecast future stock prices accurately, aiding in strategic investment decisions.</a:t>
            </a:r>
            <a:endParaRPr sz="1800">
              <a:solidFill>
                <a:srgbClr val="1E1E1E"/>
              </a:solidFill>
              <a:highlight>
                <a:schemeClr val="lt1"/>
              </a:highlight>
              <a:latin typeface="PT Sans Narrow"/>
              <a:ea typeface="PT Sans Narrow"/>
              <a:cs typeface="PT Sans Narrow"/>
              <a:sym typeface="PT Sans Narrow"/>
            </a:endParaRPr>
          </a:p>
          <a:p>
            <a:pPr indent="0" lvl="0" marL="0" rtl="0" algn="l">
              <a:spcBef>
                <a:spcPts val="1200"/>
              </a:spcBef>
              <a:spcAft>
                <a:spcPts val="0"/>
              </a:spcAft>
              <a:buNone/>
            </a:pPr>
            <a:r>
              <a:t/>
            </a:r>
            <a:endParaRPr sz="2200">
              <a:solidFill>
                <a:srgbClr val="1E1E1E"/>
              </a:solidFill>
              <a:highlight>
                <a:schemeClr val="lt1"/>
              </a:highlight>
              <a:latin typeface="PT Sans Narrow"/>
              <a:ea typeface="PT Sans Narrow"/>
              <a:cs typeface="PT Sans Narrow"/>
              <a:sym typeface="PT Sans Narrow"/>
            </a:endParaRPr>
          </a:p>
        </p:txBody>
      </p:sp>
      <p:sp>
        <p:nvSpPr>
          <p:cNvPr id="295" name="Google Shape;295;p46"/>
          <p:cNvSpPr txBox="1"/>
          <p:nvPr/>
        </p:nvSpPr>
        <p:spPr>
          <a:xfrm>
            <a:off x="1852700" y="1014650"/>
            <a:ext cx="5229300" cy="13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pic>
        <p:nvPicPr>
          <p:cNvPr id="296" name="Google Shape;296;p46"/>
          <p:cNvPicPr preferRelativeResize="0"/>
          <p:nvPr/>
        </p:nvPicPr>
        <p:blipFill>
          <a:blip r:embed="rId3">
            <a:alphaModFix/>
          </a:blip>
          <a:stretch>
            <a:fillRect/>
          </a:stretch>
        </p:blipFill>
        <p:spPr>
          <a:xfrm>
            <a:off x="1852700" y="1014651"/>
            <a:ext cx="5229225" cy="1394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PLOTTING WHOLE STOCK WITH PREDICTION</a:t>
            </a:r>
            <a:endParaRPr/>
          </a:p>
        </p:txBody>
      </p:sp>
      <p:sp>
        <p:nvSpPr>
          <p:cNvPr id="302" name="Google Shape;302;p47"/>
          <p:cNvSpPr txBox="1"/>
          <p:nvPr/>
        </p:nvSpPr>
        <p:spPr>
          <a:xfrm>
            <a:off x="196325" y="1505100"/>
            <a:ext cx="8636100" cy="3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pic>
        <p:nvPicPr>
          <p:cNvPr id="303" name="Google Shape;303;p47"/>
          <p:cNvPicPr preferRelativeResize="0"/>
          <p:nvPr/>
        </p:nvPicPr>
        <p:blipFill>
          <a:blip r:embed="rId3">
            <a:alphaModFix/>
          </a:blip>
          <a:stretch>
            <a:fillRect/>
          </a:stretch>
        </p:blipFill>
        <p:spPr>
          <a:xfrm>
            <a:off x="552450" y="1746350"/>
            <a:ext cx="8039100" cy="2514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8"/>
          <p:cNvSpPr txBox="1"/>
          <p:nvPr>
            <p:ph type="title"/>
          </p:nvPr>
        </p:nvSpPr>
        <p:spPr>
          <a:xfrm>
            <a:off x="300875" y="64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PLOTTING WHOLE STOCK WITH PREDICTION</a:t>
            </a:r>
            <a:endParaRPr/>
          </a:p>
          <a:p>
            <a:pPr indent="0" lvl="0" marL="0" rtl="0" algn="l">
              <a:spcBef>
                <a:spcPts val="0"/>
              </a:spcBef>
              <a:spcAft>
                <a:spcPts val="0"/>
              </a:spcAft>
              <a:buNone/>
            </a:pPr>
            <a:r>
              <a:t/>
            </a:r>
            <a:endParaRPr/>
          </a:p>
        </p:txBody>
      </p:sp>
      <p:sp>
        <p:nvSpPr>
          <p:cNvPr id="309" name="Google Shape;309;p48"/>
          <p:cNvSpPr txBox="1"/>
          <p:nvPr/>
        </p:nvSpPr>
        <p:spPr>
          <a:xfrm>
            <a:off x="143975" y="1387300"/>
            <a:ext cx="8834400" cy="36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pic>
        <p:nvPicPr>
          <p:cNvPr id="310" name="Google Shape;310;p48"/>
          <p:cNvPicPr preferRelativeResize="0"/>
          <p:nvPr/>
        </p:nvPicPr>
        <p:blipFill>
          <a:blip r:embed="rId3">
            <a:alphaModFix/>
          </a:blip>
          <a:stretch>
            <a:fillRect/>
          </a:stretch>
        </p:blipFill>
        <p:spPr>
          <a:xfrm>
            <a:off x="0" y="1276650"/>
            <a:ext cx="9144001" cy="33230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ALL TYPES OF MODELS</a:t>
            </a:r>
            <a:endParaRPr/>
          </a:p>
        </p:txBody>
      </p:sp>
      <p:pic>
        <p:nvPicPr>
          <p:cNvPr id="316" name="Google Shape;316;p49"/>
          <p:cNvPicPr preferRelativeResize="0"/>
          <p:nvPr/>
        </p:nvPicPr>
        <p:blipFill>
          <a:blip r:embed="rId3">
            <a:alphaModFix/>
          </a:blip>
          <a:stretch>
            <a:fillRect/>
          </a:stretch>
        </p:blipFill>
        <p:spPr>
          <a:xfrm>
            <a:off x="1176325" y="1636775"/>
            <a:ext cx="6791325" cy="2838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DEPLOYMENT</a:t>
            </a:r>
            <a:endParaRPr/>
          </a:p>
        </p:txBody>
      </p:sp>
      <p:sp>
        <p:nvSpPr>
          <p:cNvPr id="322" name="Google Shape;322;p5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GB" sz="2200">
                <a:solidFill>
                  <a:srgbClr val="1E1E1E"/>
                </a:solidFill>
                <a:highlight>
                  <a:schemeClr val="lt1"/>
                </a:highlight>
                <a:latin typeface="PT Sans Narrow"/>
                <a:ea typeface="PT Sans Narrow"/>
                <a:cs typeface="PT Sans Narrow"/>
                <a:sym typeface="PT Sans Narrow"/>
              </a:rPr>
              <a:t>Deploying predictive models in stock market analysis involves converting trained models into deployable formats compatible with production environments, such as TensorFlow or PyTorch. Integration with data pipelines or APIs ensures real-time or batch data input, maintaining preprocessing steps for consistency. Scalability considerations include optimizing for performance and using cloud infrastructure or accelerators. Monitoring for accuracy and drift detection, along with regulatory compliance and risk management, ensures robust deployment that supports informed investment decisions in dynamic market conditions.</a:t>
            </a:r>
            <a:endParaRPr sz="2200">
              <a:solidFill>
                <a:srgbClr val="1E1E1E"/>
              </a:solidFill>
              <a:highlight>
                <a:schemeClr val="lt1"/>
              </a:highlight>
              <a:latin typeface="PT Sans Narrow"/>
              <a:ea typeface="PT Sans Narrow"/>
              <a:cs typeface="PT Sans Narrow"/>
              <a:sym typeface="PT Sans Narro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SET PREVIEW</a:t>
            </a:r>
            <a:endParaRPr/>
          </a:p>
        </p:txBody>
      </p:sp>
      <p:sp>
        <p:nvSpPr>
          <p:cNvPr id="328" name="Google Shape;328;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9" name="Google Shape;329;p51"/>
          <p:cNvPicPr preferRelativeResize="0"/>
          <p:nvPr/>
        </p:nvPicPr>
        <p:blipFill>
          <a:blip r:embed="rId3">
            <a:alphaModFix/>
          </a:blip>
          <a:stretch>
            <a:fillRect/>
          </a:stretch>
        </p:blipFill>
        <p:spPr>
          <a:xfrm>
            <a:off x="1230250" y="1635975"/>
            <a:ext cx="6700950" cy="2709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791500" y="86925"/>
            <a:ext cx="35610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IMPORTING LIBRARIES</a:t>
            </a:r>
            <a:endParaRPr/>
          </a:p>
        </p:txBody>
      </p:sp>
      <p:sp>
        <p:nvSpPr>
          <p:cNvPr id="85" name="Google Shape;85;p16"/>
          <p:cNvSpPr txBox="1"/>
          <p:nvPr/>
        </p:nvSpPr>
        <p:spPr>
          <a:xfrm>
            <a:off x="2276550" y="910225"/>
            <a:ext cx="4590900" cy="1709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b="1" sz="2200">
              <a:solidFill>
                <a:srgbClr val="1E1E1E"/>
              </a:solidFill>
              <a:latin typeface="PT Sans Narrow"/>
              <a:ea typeface="PT Sans Narrow"/>
              <a:cs typeface="PT Sans Narrow"/>
              <a:sym typeface="PT Sans Narrow"/>
            </a:endParaRPr>
          </a:p>
        </p:txBody>
      </p:sp>
      <p:sp>
        <p:nvSpPr>
          <p:cNvPr id="86" name="Google Shape;86;p16"/>
          <p:cNvSpPr txBox="1"/>
          <p:nvPr/>
        </p:nvSpPr>
        <p:spPr>
          <a:xfrm>
            <a:off x="2533200" y="3657643"/>
            <a:ext cx="4077600" cy="707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4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900">
              <a:solidFill>
                <a:schemeClr val="dk2"/>
              </a:solidFill>
              <a:latin typeface="Open Sans"/>
              <a:ea typeface="Open Sans"/>
              <a:cs typeface="Open Sans"/>
              <a:sym typeface="Open Sans"/>
            </a:endParaRPr>
          </a:p>
        </p:txBody>
      </p:sp>
      <p:sp>
        <p:nvSpPr>
          <p:cNvPr id="87" name="Google Shape;87;p16"/>
          <p:cNvSpPr txBox="1"/>
          <p:nvPr/>
        </p:nvSpPr>
        <p:spPr>
          <a:xfrm>
            <a:off x="2749225" y="2618650"/>
            <a:ext cx="4005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600">
                <a:solidFill>
                  <a:schemeClr val="accent1"/>
                </a:solidFill>
                <a:latin typeface="PT Sans Narrow"/>
                <a:ea typeface="PT Sans Narrow"/>
                <a:cs typeface="PT Sans Narrow"/>
                <a:sym typeface="PT Sans Narrow"/>
              </a:rPr>
              <a:t>IMPORTING THE FILE</a:t>
            </a:r>
            <a:endParaRPr sz="1800">
              <a:solidFill>
                <a:schemeClr val="dk2"/>
              </a:solidFill>
              <a:latin typeface="Open Sans"/>
              <a:ea typeface="Open Sans"/>
              <a:cs typeface="Open Sans"/>
              <a:sym typeface="Open Sans"/>
            </a:endParaRPr>
          </a:p>
        </p:txBody>
      </p:sp>
      <p:pic>
        <p:nvPicPr>
          <p:cNvPr id="88" name="Google Shape;88;p16"/>
          <p:cNvPicPr preferRelativeResize="0"/>
          <p:nvPr/>
        </p:nvPicPr>
        <p:blipFill>
          <a:blip r:embed="rId3">
            <a:alphaModFix/>
          </a:blip>
          <a:stretch>
            <a:fillRect/>
          </a:stretch>
        </p:blipFill>
        <p:spPr>
          <a:xfrm>
            <a:off x="2749212" y="1110438"/>
            <a:ext cx="3645575" cy="1308975"/>
          </a:xfrm>
          <a:prstGeom prst="rect">
            <a:avLst/>
          </a:prstGeom>
          <a:noFill/>
          <a:ln>
            <a:noFill/>
          </a:ln>
        </p:spPr>
      </p:pic>
      <p:pic>
        <p:nvPicPr>
          <p:cNvPr id="89" name="Google Shape;89;p16"/>
          <p:cNvPicPr preferRelativeResize="0"/>
          <p:nvPr/>
        </p:nvPicPr>
        <p:blipFill>
          <a:blip r:embed="rId4">
            <a:alphaModFix/>
          </a:blip>
          <a:stretch>
            <a:fillRect/>
          </a:stretch>
        </p:blipFill>
        <p:spPr>
          <a:xfrm>
            <a:off x="2749225" y="3556775"/>
            <a:ext cx="3645550" cy="8937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DESCRIPTION</a:t>
            </a:r>
            <a:endParaRPr/>
          </a:p>
        </p:txBody>
      </p:sp>
      <p:sp>
        <p:nvSpPr>
          <p:cNvPr id="335" name="Google Shape;335;p5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6" name="Google Shape;336;p52"/>
          <p:cNvPicPr preferRelativeResize="0"/>
          <p:nvPr/>
        </p:nvPicPr>
        <p:blipFill>
          <a:blip r:embed="rId3">
            <a:alphaModFix/>
          </a:blip>
          <a:stretch>
            <a:fillRect/>
          </a:stretch>
        </p:blipFill>
        <p:spPr>
          <a:xfrm>
            <a:off x="1099375" y="1266325"/>
            <a:ext cx="6674775" cy="34672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INFORMATION</a:t>
            </a:r>
            <a:endParaRPr/>
          </a:p>
        </p:txBody>
      </p:sp>
      <p:sp>
        <p:nvSpPr>
          <p:cNvPr id="342" name="Google Shape;342;p5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3" name="Google Shape;343;p53"/>
          <p:cNvPicPr preferRelativeResize="0"/>
          <p:nvPr/>
        </p:nvPicPr>
        <p:blipFill>
          <a:blip r:embed="rId3">
            <a:alphaModFix/>
          </a:blip>
          <a:stretch>
            <a:fillRect/>
          </a:stretch>
        </p:blipFill>
        <p:spPr>
          <a:xfrm>
            <a:off x="1452750" y="1266325"/>
            <a:ext cx="6046549" cy="3302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4"/>
          <p:cNvSpPr txBox="1"/>
          <p:nvPr>
            <p:ph type="title"/>
          </p:nvPr>
        </p:nvSpPr>
        <p:spPr>
          <a:xfrm>
            <a:off x="311700" y="235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CORRELATION HEAT MAP</a:t>
            </a:r>
            <a:endParaRPr/>
          </a:p>
        </p:txBody>
      </p:sp>
      <p:sp>
        <p:nvSpPr>
          <p:cNvPr id="349" name="Google Shape;349;p5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0" name="Google Shape;350;p54"/>
          <p:cNvPicPr preferRelativeResize="0"/>
          <p:nvPr/>
        </p:nvPicPr>
        <p:blipFill>
          <a:blip r:embed="rId3">
            <a:alphaModFix/>
          </a:blip>
          <a:stretch>
            <a:fillRect/>
          </a:stretch>
        </p:blipFill>
        <p:spPr>
          <a:xfrm>
            <a:off x="1531275" y="1209725"/>
            <a:ext cx="5575399" cy="34159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5"/>
          <p:cNvSpPr txBox="1"/>
          <p:nvPr/>
        </p:nvSpPr>
        <p:spPr>
          <a:xfrm>
            <a:off x="90225" y="2269200"/>
            <a:ext cx="26370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chemeClr val="accent1"/>
                </a:solidFill>
                <a:latin typeface="PT Sans Narrow"/>
                <a:ea typeface="PT Sans Narrow"/>
                <a:cs typeface="PT Sans Narrow"/>
                <a:sym typeface="PT Sans Narrow"/>
              </a:rPr>
              <a:t>PAIRPLOT</a:t>
            </a:r>
            <a:endParaRPr b="1" sz="36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pic>
        <p:nvPicPr>
          <p:cNvPr id="356" name="Google Shape;356;p55"/>
          <p:cNvPicPr preferRelativeResize="0"/>
          <p:nvPr/>
        </p:nvPicPr>
        <p:blipFill>
          <a:blip r:embed="rId3">
            <a:alphaModFix/>
          </a:blip>
          <a:stretch>
            <a:fillRect/>
          </a:stretch>
        </p:blipFill>
        <p:spPr>
          <a:xfrm>
            <a:off x="2842475" y="152400"/>
            <a:ext cx="4854013" cy="48387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56"/>
          <p:cNvPicPr preferRelativeResize="0"/>
          <p:nvPr/>
        </p:nvPicPr>
        <p:blipFill>
          <a:blip r:embed="rId3">
            <a:alphaModFix/>
          </a:blip>
          <a:stretch>
            <a:fillRect/>
          </a:stretch>
        </p:blipFill>
        <p:spPr>
          <a:xfrm>
            <a:off x="152400" y="886100"/>
            <a:ext cx="8839202" cy="4190885"/>
          </a:xfrm>
          <a:prstGeom prst="rect">
            <a:avLst/>
          </a:prstGeom>
          <a:noFill/>
          <a:ln>
            <a:noFill/>
          </a:ln>
        </p:spPr>
      </p:pic>
      <p:sp>
        <p:nvSpPr>
          <p:cNvPr id="362" name="Google Shape;362;p56"/>
          <p:cNvSpPr txBox="1"/>
          <p:nvPr/>
        </p:nvSpPr>
        <p:spPr>
          <a:xfrm>
            <a:off x="180200" y="38625"/>
            <a:ext cx="6590400" cy="6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accent1"/>
                </a:solidFill>
                <a:latin typeface="PT Sans Narrow"/>
                <a:ea typeface="PT Sans Narrow"/>
                <a:cs typeface="PT Sans Narrow"/>
                <a:sym typeface="PT Sans Narrow"/>
              </a:rPr>
              <a:t>TIME SERIES PLOTS</a:t>
            </a:r>
            <a:endParaRPr b="1" sz="3200">
              <a:solidFill>
                <a:schemeClr val="accent1"/>
              </a:solidFill>
              <a:latin typeface="PT Sans Narrow"/>
              <a:ea typeface="PT Sans Narrow"/>
              <a:cs typeface="PT Sans Narrow"/>
              <a:sym typeface="PT Sans Narro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57"/>
          <p:cNvPicPr preferRelativeResize="0"/>
          <p:nvPr/>
        </p:nvPicPr>
        <p:blipFill>
          <a:blip r:embed="rId3">
            <a:alphaModFix/>
          </a:blip>
          <a:stretch>
            <a:fillRect/>
          </a:stretch>
        </p:blipFill>
        <p:spPr>
          <a:xfrm>
            <a:off x="836650" y="1042600"/>
            <a:ext cx="7594250" cy="3475575"/>
          </a:xfrm>
          <a:prstGeom prst="rect">
            <a:avLst/>
          </a:prstGeom>
          <a:noFill/>
          <a:ln>
            <a:noFill/>
          </a:ln>
        </p:spPr>
      </p:pic>
      <p:sp>
        <p:nvSpPr>
          <p:cNvPr id="368" name="Google Shape;368;p57"/>
          <p:cNvSpPr txBox="1"/>
          <p:nvPr/>
        </p:nvSpPr>
        <p:spPr>
          <a:xfrm>
            <a:off x="2476500" y="167350"/>
            <a:ext cx="4000500" cy="5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chemeClr val="accent1"/>
                </a:solidFill>
                <a:latin typeface="PT Sans Narrow"/>
                <a:ea typeface="PT Sans Narrow"/>
                <a:cs typeface="PT Sans Narrow"/>
                <a:sym typeface="PT Sans Narrow"/>
              </a:rPr>
              <a:t>VOLUME PLOT</a:t>
            </a:r>
            <a:endParaRPr b="1" sz="3000">
              <a:solidFill>
                <a:schemeClr val="accent1"/>
              </a:solidFill>
              <a:latin typeface="PT Sans Narrow"/>
              <a:ea typeface="PT Sans Narrow"/>
              <a:cs typeface="PT Sans Narrow"/>
              <a:sym typeface="PT Sans Narro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58"/>
          <p:cNvPicPr preferRelativeResize="0"/>
          <p:nvPr/>
        </p:nvPicPr>
        <p:blipFill>
          <a:blip r:embed="rId3">
            <a:alphaModFix/>
          </a:blip>
          <a:stretch>
            <a:fillRect/>
          </a:stretch>
        </p:blipFill>
        <p:spPr>
          <a:xfrm>
            <a:off x="100900" y="963325"/>
            <a:ext cx="8839202" cy="3526621"/>
          </a:xfrm>
          <a:prstGeom prst="rect">
            <a:avLst/>
          </a:prstGeom>
          <a:noFill/>
          <a:ln>
            <a:noFill/>
          </a:ln>
        </p:spPr>
      </p:pic>
      <p:sp>
        <p:nvSpPr>
          <p:cNvPr id="374" name="Google Shape;374;p58"/>
          <p:cNvSpPr txBox="1"/>
          <p:nvPr/>
        </p:nvSpPr>
        <p:spPr>
          <a:xfrm>
            <a:off x="2615550" y="205975"/>
            <a:ext cx="39129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chemeClr val="accent1"/>
                </a:solidFill>
                <a:latin typeface="Open Sans"/>
                <a:ea typeface="Open Sans"/>
                <a:cs typeface="Open Sans"/>
                <a:sym typeface="Open Sans"/>
              </a:rPr>
              <a:t>MOVING AVERAGES</a:t>
            </a:r>
            <a:endParaRPr b="1" sz="3000">
              <a:solidFill>
                <a:schemeClr val="accent1"/>
              </a:solidFill>
              <a:latin typeface="PT Sans Narrow"/>
              <a:ea typeface="PT Sans Narrow"/>
              <a:cs typeface="PT Sans Narrow"/>
              <a:sym typeface="PT Sans Narro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59"/>
          <p:cNvPicPr preferRelativeResize="0"/>
          <p:nvPr/>
        </p:nvPicPr>
        <p:blipFill>
          <a:blip r:embed="rId3">
            <a:alphaModFix/>
          </a:blip>
          <a:stretch>
            <a:fillRect/>
          </a:stretch>
        </p:blipFill>
        <p:spPr>
          <a:xfrm>
            <a:off x="152400" y="1143500"/>
            <a:ext cx="8839202" cy="3668980"/>
          </a:xfrm>
          <a:prstGeom prst="rect">
            <a:avLst/>
          </a:prstGeom>
          <a:noFill/>
          <a:ln>
            <a:noFill/>
          </a:ln>
        </p:spPr>
      </p:pic>
      <p:sp>
        <p:nvSpPr>
          <p:cNvPr id="380" name="Google Shape;380;p59"/>
          <p:cNvSpPr txBox="1"/>
          <p:nvPr/>
        </p:nvSpPr>
        <p:spPr>
          <a:xfrm>
            <a:off x="2609100" y="244575"/>
            <a:ext cx="3925800" cy="6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chemeClr val="accent1"/>
                </a:solidFill>
                <a:latin typeface="Open Sans"/>
                <a:ea typeface="Open Sans"/>
                <a:cs typeface="Open Sans"/>
                <a:sym typeface="Open Sans"/>
              </a:rPr>
              <a:t>MOVING AVERAGES</a:t>
            </a:r>
            <a:endParaRPr b="1" sz="30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0"/>
          <p:cNvSpPr txBox="1"/>
          <p:nvPr/>
        </p:nvSpPr>
        <p:spPr>
          <a:xfrm>
            <a:off x="1630800" y="373275"/>
            <a:ext cx="5882400" cy="5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accent1"/>
                </a:solidFill>
                <a:latin typeface="PT Sans Narrow"/>
                <a:ea typeface="PT Sans Narrow"/>
                <a:cs typeface="PT Sans Narrow"/>
                <a:sym typeface="PT Sans Narrow"/>
              </a:rPr>
              <a:t>MODEL TRAINING - MODEL SUMMARY</a:t>
            </a:r>
            <a:endParaRPr b="1" sz="3200">
              <a:solidFill>
                <a:schemeClr val="accent1"/>
              </a:solidFill>
              <a:latin typeface="PT Sans Narrow"/>
              <a:ea typeface="PT Sans Narrow"/>
              <a:cs typeface="PT Sans Narrow"/>
              <a:sym typeface="PT Sans Narrow"/>
            </a:endParaRPr>
          </a:p>
        </p:txBody>
      </p:sp>
      <p:pic>
        <p:nvPicPr>
          <p:cNvPr id="386" name="Google Shape;386;p60"/>
          <p:cNvPicPr preferRelativeResize="0"/>
          <p:nvPr/>
        </p:nvPicPr>
        <p:blipFill>
          <a:blip r:embed="rId3">
            <a:alphaModFix/>
          </a:blip>
          <a:stretch>
            <a:fillRect/>
          </a:stretch>
        </p:blipFill>
        <p:spPr>
          <a:xfrm>
            <a:off x="1485900" y="1433513"/>
            <a:ext cx="6172200" cy="3228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61"/>
          <p:cNvPicPr preferRelativeResize="0"/>
          <p:nvPr/>
        </p:nvPicPr>
        <p:blipFill>
          <a:blip r:embed="rId3">
            <a:alphaModFix/>
          </a:blip>
          <a:stretch>
            <a:fillRect/>
          </a:stretch>
        </p:blipFill>
        <p:spPr>
          <a:xfrm>
            <a:off x="4464400" y="380163"/>
            <a:ext cx="3895725" cy="4581525"/>
          </a:xfrm>
          <a:prstGeom prst="rect">
            <a:avLst/>
          </a:prstGeom>
          <a:noFill/>
          <a:ln>
            <a:noFill/>
          </a:ln>
        </p:spPr>
      </p:pic>
      <p:sp>
        <p:nvSpPr>
          <p:cNvPr id="392" name="Google Shape;392;p61"/>
          <p:cNvSpPr txBox="1"/>
          <p:nvPr/>
        </p:nvSpPr>
        <p:spPr>
          <a:xfrm>
            <a:off x="1029750" y="2368388"/>
            <a:ext cx="28317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300">
                <a:solidFill>
                  <a:schemeClr val="accent1"/>
                </a:solidFill>
                <a:latin typeface="PT Sans Narrow"/>
                <a:ea typeface="PT Sans Narrow"/>
                <a:cs typeface="PT Sans Narrow"/>
                <a:sym typeface="PT Sans Narrow"/>
              </a:rPr>
              <a:t>TRAINED MODEL</a:t>
            </a:r>
            <a:endParaRPr b="1" sz="3300">
              <a:solidFill>
                <a:schemeClr val="accent1"/>
              </a:solidFill>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READING THE EXCEL FILE</a:t>
            </a:r>
            <a:endParaRPr/>
          </a:p>
        </p:txBody>
      </p:sp>
      <p:pic>
        <p:nvPicPr>
          <p:cNvPr id="95" name="Google Shape;95;p17"/>
          <p:cNvPicPr preferRelativeResize="0"/>
          <p:nvPr/>
        </p:nvPicPr>
        <p:blipFill>
          <a:blip r:embed="rId3">
            <a:alphaModFix/>
          </a:blip>
          <a:stretch>
            <a:fillRect/>
          </a:stretch>
        </p:blipFill>
        <p:spPr>
          <a:xfrm>
            <a:off x="1020675" y="2294550"/>
            <a:ext cx="6400800" cy="2664150"/>
          </a:xfrm>
          <a:prstGeom prst="rect">
            <a:avLst/>
          </a:prstGeom>
          <a:noFill/>
          <a:ln>
            <a:noFill/>
          </a:ln>
        </p:spPr>
      </p:pic>
      <p:pic>
        <p:nvPicPr>
          <p:cNvPr id="96" name="Google Shape;96;p17"/>
          <p:cNvPicPr preferRelativeResize="0"/>
          <p:nvPr/>
        </p:nvPicPr>
        <p:blipFill>
          <a:blip r:embed="rId4">
            <a:alphaModFix/>
          </a:blip>
          <a:stretch>
            <a:fillRect/>
          </a:stretch>
        </p:blipFill>
        <p:spPr>
          <a:xfrm>
            <a:off x="1744575" y="1394875"/>
            <a:ext cx="4953000" cy="6572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62"/>
          <p:cNvPicPr preferRelativeResize="0"/>
          <p:nvPr/>
        </p:nvPicPr>
        <p:blipFill>
          <a:blip r:embed="rId3">
            <a:alphaModFix/>
          </a:blip>
          <a:stretch>
            <a:fillRect/>
          </a:stretch>
        </p:blipFill>
        <p:spPr>
          <a:xfrm>
            <a:off x="963325" y="963325"/>
            <a:ext cx="7029450" cy="3943350"/>
          </a:xfrm>
          <a:prstGeom prst="rect">
            <a:avLst/>
          </a:prstGeom>
          <a:noFill/>
          <a:ln>
            <a:noFill/>
          </a:ln>
        </p:spPr>
      </p:pic>
      <p:sp>
        <p:nvSpPr>
          <p:cNvPr id="398" name="Google Shape;398;p62"/>
          <p:cNvSpPr txBox="1"/>
          <p:nvPr/>
        </p:nvSpPr>
        <p:spPr>
          <a:xfrm>
            <a:off x="1106950" y="141600"/>
            <a:ext cx="6667500" cy="6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accent1"/>
                </a:solidFill>
                <a:latin typeface="PT Sans Narrow"/>
                <a:ea typeface="PT Sans Narrow"/>
                <a:cs typeface="PT Sans Narrow"/>
                <a:sym typeface="PT Sans Narrow"/>
              </a:rPr>
              <a:t>PREDICTED PRICE</a:t>
            </a:r>
            <a:endParaRPr b="1" sz="3200">
              <a:solidFill>
                <a:schemeClr val="accent1"/>
              </a:solidFill>
              <a:latin typeface="PT Sans Narrow"/>
              <a:ea typeface="PT Sans Narrow"/>
              <a:cs typeface="PT Sans Narrow"/>
              <a:sym typeface="PT Sans Narro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63"/>
          <p:cNvPicPr preferRelativeResize="0"/>
          <p:nvPr/>
        </p:nvPicPr>
        <p:blipFill>
          <a:blip r:embed="rId3">
            <a:alphaModFix/>
          </a:blip>
          <a:stretch>
            <a:fillRect/>
          </a:stretch>
        </p:blipFill>
        <p:spPr>
          <a:xfrm>
            <a:off x="1023925" y="950425"/>
            <a:ext cx="7096125" cy="4029075"/>
          </a:xfrm>
          <a:prstGeom prst="rect">
            <a:avLst/>
          </a:prstGeom>
          <a:noFill/>
          <a:ln>
            <a:noFill/>
          </a:ln>
        </p:spPr>
      </p:pic>
      <p:sp>
        <p:nvSpPr>
          <p:cNvPr id="404" name="Google Shape;404;p63"/>
          <p:cNvSpPr txBox="1"/>
          <p:nvPr/>
        </p:nvSpPr>
        <p:spPr>
          <a:xfrm>
            <a:off x="115850" y="141600"/>
            <a:ext cx="6410100" cy="7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accent1"/>
                </a:solidFill>
                <a:latin typeface="PT Sans Narrow"/>
                <a:ea typeface="PT Sans Narrow"/>
                <a:cs typeface="PT Sans Narrow"/>
                <a:sym typeface="PT Sans Narrow"/>
              </a:rPr>
              <a:t>FUTURE PRICE PREDICTION</a:t>
            </a:r>
            <a:endParaRPr b="1" sz="3200">
              <a:solidFill>
                <a:schemeClr val="accent1"/>
              </a:solidFill>
              <a:latin typeface="PT Sans Narrow"/>
              <a:ea typeface="PT Sans Narrow"/>
              <a:cs typeface="PT Sans Narrow"/>
              <a:sym typeface="PT Sans Narro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410" name="Google Shape;410;p6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900">
                <a:latin typeface="PT Sans Narrow"/>
                <a:ea typeface="PT Sans Narrow"/>
                <a:cs typeface="PT Sans Narrow"/>
                <a:sym typeface="PT Sans Narrow"/>
              </a:rPr>
              <a:t>In conclusion, stock market analysis reveals crucial insights into market trends, investor behavior, and economic indicators. By leveraging technical and fundamental analysis, investors can make informed decisions to optimize returns and manage risks. Understanding market dynamics, diversifying portfolios, and continuously monitoring financial news and trends are essential for sustained success in stock investing. Effective analysis not only helps in identifying potential opportunities but also in mitigating potential losses, ensuring a more balanced and informed investment strategy. Moreover, staying updated with global economic developments and adapting to market changes enhances the ability to capitalize on emerging trends and navigate market volatility, ultimately leading to long-term financial growth and stability.</a:t>
            </a:r>
            <a:endParaRPr sz="1900">
              <a:latin typeface="PT Sans Narrow"/>
              <a:ea typeface="PT Sans Narrow"/>
              <a:cs typeface="PT Sans Narrow"/>
              <a:sym typeface="PT Sans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PROCESSING</a:t>
            </a:r>
            <a:endParaRPr/>
          </a:p>
        </p:txBody>
      </p:sp>
      <p:sp>
        <p:nvSpPr>
          <p:cNvPr id="102" name="Google Shape;102;p18"/>
          <p:cNvSpPr txBox="1"/>
          <p:nvPr/>
        </p:nvSpPr>
        <p:spPr>
          <a:xfrm>
            <a:off x="423575" y="1222350"/>
            <a:ext cx="2832000" cy="17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pic>
        <p:nvPicPr>
          <p:cNvPr id="103" name="Google Shape;103;p18"/>
          <p:cNvPicPr preferRelativeResize="0"/>
          <p:nvPr/>
        </p:nvPicPr>
        <p:blipFill>
          <a:blip r:embed="rId3">
            <a:alphaModFix/>
          </a:blip>
          <a:stretch>
            <a:fillRect/>
          </a:stretch>
        </p:blipFill>
        <p:spPr>
          <a:xfrm>
            <a:off x="429875" y="1222350"/>
            <a:ext cx="2819400" cy="1857375"/>
          </a:xfrm>
          <a:prstGeom prst="rect">
            <a:avLst/>
          </a:prstGeom>
          <a:noFill/>
          <a:ln>
            <a:noFill/>
          </a:ln>
        </p:spPr>
      </p:pic>
      <p:sp>
        <p:nvSpPr>
          <p:cNvPr id="104" name="Google Shape;104;p18"/>
          <p:cNvSpPr txBox="1"/>
          <p:nvPr/>
        </p:nvSpPr>
        <p:spPr>
          <a:xfrm>
            <a:off x="169425" y="3303950"/>
            <a:ext cx="8810400" cy="16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rgbClr val="1E1E1E"/>
                </a:solidFill>
                <a:latin typeface="PT Sans Narrow"/>
                <a:ea typeface="PT Sans Narrow"/>
                <a:cs typeface="PT Sans Narrow"/>
                <a:sym typeface="PT Sans Narrow"/>
              </a:rPr>
              <a:t>Effective data processing in stock market analysis involves collecting, cleaning, and transforming raw data to uncover patterns and trends. Techniques like data mining and machine learning help analysts make informed investment decisions. Accurate processing enhances understanding of market dynamics.</a:t>
            </a:r>
            <a:endParaRPr sz="2200">
              <a:solidFill>
                <a:srgbClr val="1E1E1E"/>
              </a:solidFill>
              <a:latin typeface="PT Sans Narrow"/>
              <a:ea typeface="PT Sans Narrow"/>
              <a:cs typeface="PT Sans Narrow"/>
              <a:sym typeface="PT Sans Narrow"/>
            </a:endParaRPr>
          </a:p>
        </p:txBody>
      </p:sp>
      <p:sp>
        <p:nvSpPr>
          <p:cNvPr id="105" name="Google Shape;105;p18"/>
          <p:cNvSpPr txBox="1"/>
          <p:nvPr/>
        </p:nvSpPr>
        <p:spPr>
          <a:xfrm>
            <a:off x="3921150" y="1210225"/>
            <a:ext cx="4911000" cy="19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pic>
        <p:nvPicPr>
          <p:cNvPr id="106" name="Google Shape;106;p18"/>
          <p:cNvPicPr preferRelativeResize="0"/>
          <p:nvPr/>
        </p:nvPicPr>
        <p:blipFill rotWithShape="1">
          <a:blip r:embed="rId4">
            <a:alphaModFix/>
          </a:blip>
          <a:srcRect b="4434" l="6296" r="0" t="0"/>
          <a:stretch/>
        </p:blipFill>
        <p:spPr>
          <a:xfrm>
            <a:off x="3630700" y="1028700"/>
            <a:ext cx="5288726" cy="227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130925"/>
            <a:ext cx="8520600" cy="56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PROCESSING</a:t>
            </a:r>
            <a:endParaRPr/>
          </a:p>
          <a:p>
            <a:pPr indent="0" lvl="0" marL="0" rtl="0" algn="l">
              <a:spcBef>
                <a:spcPts val="0"/>
              </a:spcBef>
              <a:spcAft>
                <a:spcPts val="0"/>
              </a:spcAft>
              <a:buNone/>
            </a:pPr>
            <a:r>
              <a:t/>
            </a:r>
            <a:endParaRPr/>
          </a:p>
        </p:txBody>
      </p:sp>
      <p:pic>
        <p:nvPicPr>
          <p:cNvPr id="112" name="Google Shape;112;p19"/>
          <p:cNvPicPr preferRelativeResize="0"/>
          <p:nvPr/>
        </p:nvPicPr>
        <p:blipFill>
          <a:blip r:embed="rId3">
            <a:alphaModFix/>
          </a:blip>
          <a:stretch>
            <a:fillRect/>
          </a:stretch>
        </p:blipFill>
        <p:spPr>
          <a:xfrm>
            <a:off x="1923900" y="838325"/>
            <a:ext cx="4227350" cy="430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0"/>
          <p:cNvPicPr preferRelativeResize="0"/>
          <p:nvPr/>
        </p:nvPicPr>
        <p:blipFill rotWithShape="1">
          <a:blip r:embed="rId3">
            <a:alphaModFix/>
          </a:blip>
          <a:srcRect b="0" l="1039" r="0" t="2458"/>
          <a:stretch/>
        </p:blipFill>
        <p:spPr>
          <a:xfrm>
            <a:off x="49550" y="0"/>
            <a:ext cx="4706676" cy="2589900"/>
          </a:xfrm>
          <a:prstGeom prst="rect">
            <a:avLst/>
          </a:prstGeom>
          <a:noFill/>
          <a:ln>
            <a:noFill/>
          </a:ln>
        </p:spPr>
      </p:pic>
      <p:pic>
        <p:nvPicPr>
          <p:cNvPr id="118" name="Google Shape;118;p20"/>
          <p:cNvPicPr preferRelativeResize="0"/>
          <p:nvPr/>
        </p:nvPicPr>
        <p:blipFill>
          <a:blip r:embed="rId4">
            <a:alphaModFix/>
          </a:blip>
          <a:stretch>
            <a:fillRect/>
          </a:stretch>
        </p:blipFill>
        <p:spPr>
          <a:xfrm>
            <a:off x="4661025" y="121712"/>
            <a:ext cx="4425625" cy="2346476"/>
          </a:xfrm>
          <a:prstGeom prst="rect">
            <a:avLst/>
          </a:prstGeom>
          <a:noFill/>
          <a:ln>
            <a:noFill/>
          </a:ln>
        </p:spPr>
      </p:pic>
      <p:pic>
        <p:nvPicPr>
          <p:cNvPr id="119" name="Google Shape;119;p20"/>
          <p:cNvPicPr preferRelativeResize="0"/>
          <p:nvPr/>
        </p:nvPicPr>
        <p:blipFill>
          <a:blip r:embed="rId5">
            <a:alphaModFix/>
          </a:blip>
          <a:stretch>
            <a:fillRect/>
          </a:stretch>
        </p:blipFill>
        <p:spPr>
          <a:xfrm>
            <a:off x="0" y="2589903"/>
            <a:ext cx="4573999" cy="2416596"/>
          </a:xfrm>
          <a:prstGeom prst="rect">
            <a:avLst/>
          </a:prstGeom>
          <a:noFill/>
          <a:ln>
            <a:noFill/>
          </a:ln>
        </p:spPr>
      </p:pic>
      <p:pic>
        <p:nvPicPr>
          <p:cNvPr id="120" name="Google Shape;120;p20"/>
          <p:cNvPicPr preferRelativeResize="0"/>
          <p:nvPr/>
        </p:nvPicPr>
        <p:blipFill>
          <a:blip r:embed="rId6">
            <a:alphaModFix/>
          </a:blip>
          <a:stretch>
            <a:fillRect/>
          </a:stretch>
        </p:blipFill>
        <p:spPr>
          <a:xfrm>
            <a:off x="4726400" y="2626626"/>
            <a:ext cx="4265201" cy="234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 ENGINEERING</a:t>
            </a:r>
            <a:endParaRPr/>
          </a:p>
        </p:txBody>
      </p:sp>
      <p:pic>
        <p:nvPicPr>
          <p:cNvPr id="126" name="Google Shape;126;p21"/>
          <p:cNvPicPr preferRelativeResize="0"/>
          <p:nvPr/>
        </p:nvPicPr>
        <p:blipFill>
          <a:blip r:embed="rId3">
            <a:alphaModFix/>
          </a:blip>
          <a:stretch>
            <a:fillRect/>
          </a:stretch>
        </p:blipFill>
        <p:spPr>
          <a:xfrm>
            <a:off x="924575" y="1233225"/>
            <a:ext cx="6286500" cy="942975"/>
          </a:xfrm>
          <a:prstGeom prst="rect">
            <a:avLst/>
          </a:prstGeom>
          <a:noFill/>
          <a:ln>
            <a:noFill/>
          </a:ln>
        </p:spPr>
      </p:pic>
      <p:sp>
        <p:nvSpPr>
          <p:cNvPr id="127" name="Google Shape;127;p21"/>
          <p:cNvSpPr txBox="1"/>
          <p:nvPr/>
        </p:nvSpPr>
        <p:spPr>
          <a:xfrm>
            <a:off x="3926325" y="1714500"/>
            <a:ext cx="524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28" name="Google Shape;128;p21"/>
          <p:cNvSpPr txBox="1"/>
          <p:nvPr/>
        </p:nvSpPr>
        <p:spPr>
          <a:xfrm>
            <a:off x="235500" y="2571750"/>
            <a:ext cx="8596800" cy="21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GB">
                <a:solidFill>
                  <a:srgbClr val="1E1E1E"/>
                </a:solidFill>
                <a:highlight>
                  <a:schemeClr val="lt1"/>
                </a:highlight>
                <a:latin typeface="PT Sans Narrow"/>
                <a:ea typeface="PT Sans Narrow"/>
                <a:cs typeface="PT Sans Narrow"/>
                <a:sym typeface="PT Sans Narrow"/>
              </a:rPr>
              <a:t>Explanation of Simple Moving Average (SMA): Is one of the most commonly used technical indicators in stock analysis. It calculates the average of a selected range of prices, typically closing prices, by the number of periods in that range.</a:t>
            </a:r>
            <a:endParaRPr>
              <a:solidFill>
                <a:srgbClr val="1E1E1E"/>
              </a:solidFill>
              <a:highlight>
                <a:schemeClr val="lt1"/>
              </a:highlight>
              <a:latin typeface="PT Sans Narrow"/>
              <a:ea typeface="PT Sans Narrow"/>
              <a:cs typeface="PT Sans Narrow"/>
              <a:sym typeface="PT Sans Narrow"/>
            </a:endParaRPr>
          </a:p>
          <a:p>
            <a:pPr indent="0" lvl="0" marL="0" rtl="0" algn="l">
              <a:lnSpc>
                <a:spcPct val="115000"/>
              </a:lnSpc>
              <a:spcBef>
                <a:spcPts val="600"/>
              </a:spcBef>
              <a:spcAft>
                <a:spcPts val="0"/>
              </a:spcAft>
              <a:buNone/>
            </a:pPr>
            <a:r>
              <a:rPr lang="en-GB">
                <a:solidFill>
                  <a:srgbClr val="1E1E1E"/>
                </a:solidFill>
                <a:highlight>
                  <a:schemeClr val="lt1"/>
                </a:highlight>
                <a:latin typeface="PT Sans Narrow"/>
                <a:ea typeface="PT Sans Narrow"/>
                <a:cs typeface="PT Sans Narrow"/>
                <a:sym typeface="PT Sans Narrow"/>
              </a:rPr>
              <a:t>SMA is used by traders and analysts to:</a:t>
            </a:r>
            <a:endParaRPr>
              <a:solidFill>
                <a:srgbClr val="1E1E1E"/>
              </a:solidFill>
              <a:highlight>
                <a:schemeClr val="lt1"/>
              </a:highlight>
              <a:latin typeface="PT Sans Narrow"/>
              <a:ea typeface="PT Sans Narrow"/>
              <a:cs typeface="PT Sans Narrow"/>
              <a:sym typeface="PT Sans Narrow"/>
            </a:endParaRPr>
          </a:p>
          <a:p>
            <a:pPr indent="0" lvl="0" marL="0" rtl="0" algn="l">
              <a:lnSpc>
                <a:spcPct val="115000"/>
              </a:lnSpc>
              <a:spcBef>
                <a:spcPts val="600"/>
              </a:spcBef>
              <a:spcAft>
                <a:spcPts val="0"/>
              </a:spcAft>
              <a:buNone/>
            </a:pPr>
            <a:r>
              <a:rPr lang="en-GB">
                <a:solidFill>
                  <a:srgbClr val="1E1E1E"/>
                </a:solidFill>
                <a:highlight>
                  <a:schemeClr val="lt1"/>
                </a:highlight>
                <a:latin typeface="PT Sans Narrow"/>
                <a:ea typeface="PT Sans Narrow"/>
                <a:cs typeface="PT Sans Narrow"/>
                <a:sym typeface="PT Sans Narrow"/>
              </a:rPr>
              <a:t>Smooth out price data to identify trends over a specified period. Help reduce the "noise" from random short-term price fluctuations. Identify potential buy and sell signals:</a:t>
            </a:r>
            <a:endParaRPr>
              <a:solidFill>
                <a:srgbClr val="1E1E1E"/>
              </a:solidFill>
              <a:highlight>
                <a:schemeClr val="lt1"/>
              </a:highlight>
              <a:latin typeface="PT Sans Narrow"/>
              <a:ea typeface="PT Sans Narrow"/>
              <a:cs typeface="PT Sans Narrow"/>
              <a:sym typeface="PT Sans Narrow"/>
            </a:endParaRPr>
          </a:p>
          <a:p>
            <a:pPr indent="0" lvl="0" marL="0" rtl="0" algn="l">
              <a:lnSpc>
                <a:spcPct val="115000"/>
              </a:lnSpc>
              <a:spcBef>
                <a:spcPts val="600"/>
              </a:spcBef>
              <a:spcAft>
                <a:spcPts val="0"/>
              </a:spcAft>
              <a:buNone/>
            </a:pPr>
            <a:r>
              <a:rPr b="1" i="1" lang="en-GB">
                <a:solidFill>
                  <a:srgbClr val="1E1E1E"/>
                </a:solidFill>
                <a:highlight>
                  <a:schemeClr val="lt1"/>
                </a:highlight>
                <a:latin typeface="PT Sans Narrow"/>
                <a:ea typeface="PT Sans Narrow"/>
                <a:cs typeface="PT Sans Narrow"/>
                <a:sym typeface="PT Sans Narrow"/>
              </a:rPr>
              <a:t>When the short-term SMA crosses above a long-term SMA, it might signal a buy.</a:t>
            </a:r>
            <a:endParaRPr b="1" i="1">
              <a:solidFill>
                <a:srgbClr val="1E1E1E"/>
              </a:solidFill>
              <a:highlight>
                <a:schemeClr val="lt1"/>
              </a:highlight>
              <a:latin typeface="PT Sans Narrow"/>
              <a:ea typeface="PT Sans Narrow"/>
              <a:cs typeface="PT Sans Narrow"/>
              <a:sym typeface="PT Sans Narrow"/>
            </a:endParaRPr>
          </a:p>
          <a:p>
            <a:pPr indent="0" lvl="0" marL="0" rtl="0" algn="l">
              <a:lnSpc>
                <a:spcPct val="115000"/>
              </a:lnSpc>
              <a:spcBef>
                <a:spcPts val="600"/>
              </a:spcBef>
              <a:spcAft>
                <a:spcPts val="0"/>
              </a:spcAft>
              <a:buNone/>
            </a:pPr>
            <a:r>
              <a:rPr b="1" i="1" lang="en-GB">
                <a:solidFill>
                  <a:srgbClr val="1E1E1E"/>
                </a:solidFill>
                <a:highlight>
                  <a:schemeClr val="lt1"/>
                </a:highlight>
                <a:latin typeface="PT Sans Narrow"/>
                <a:ea typeface="PT Sans Narrow"/>
                <a:cs typeface="PT Sans Narrow"/>
                <a:sym typeface="PT Sans Narrow"/>
              </a:rPr>
              <a:t>When the short-term SMA crosses below a long-term SMA, it might signal a sell.</a:t>
            </a:r>
            <a:endParaRPr b="1" i="1">
              <a:solidFill>
                <a:srgbClr val="1E1E1E"/>
              </a:solidFill>
              <a:highlight>
                <a:schemeClr val="lt1"/>
              </a:highlight>
              <a:latin typeface="PT Sans Narrow"/>
              <a:ea typeface="PT Sans Narrow"/>
              <a:cs typeface="PT Sans Narrow"/>
              <a:sym typeface="PT Sans Narrow"/>
            </a:endParaRPr>
          </a:p>
          <a:p>
            <a:pPr indent="0" lvl="0" marL="0" rtl="0" algn="l">
              <a:spcBef>
                <a:spcPts val="50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