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74BD2-244D-5C42-9E6F-9C37B6EE107F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7036-7D1E-8941-84A1-A857AD36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C0C-399F-0648-9546-A13B78698CB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fka.apache.org/documentation.html%23quickstart" TargetMode="External"/><Relationship Id="rId3" Type="http://schemas.openxmlformats.org/officeDocument/2006/relationships/hyperlink" Target="https://github.com/adamjshook/hadoop-demos/tree/master/kafk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CMSC 491</a:t>
            </a:r>
          </a:p>
          <a:p>
            <a:r>
              <a:rPr lang="en-US" dirty="0" smtClean="0"/>
              <a:t>Hadoop-Based Distributed Computing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Adam Shook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223743"/>
            <a:ext cx="6397336" cy="33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7" y="2718624"/>
            <a:ext cx="4701628" cy="3017631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topic consists of </a:t>
            </a:r>
            <a:r>
              <a:rPr lang="en-US" sz="2400" b="1" dirty="0" smtClean="0"/>
              <a:t>partitions.</a:t>
            </a:r>
          </a:p>
          <a:p>
            <a:r>
              <a:rPr lang="en-US" sz="2400" dirty="0" smtClean="0"/>
              <a:t>Partition:  </a:t>
            </a:r>
            <a:r>
              <a:rPr lang="en-US" sz="2400" b="1" dirty="0" smtClean="0"/>
              <a:t>ordered +</a:t>
            </a:r>
            <a:r>
              <a:rPr lang="en-US" sz="2400" dirty="0" smtClean="0"/>
              <a:t> </a:t>
            </a:r>
            <a:r>
              <a:rPr lang="en-US" sz="2400" b="1" dirty="0" smtClean="0"/>
              <a:t>immutable </a:t>
            </a:r>
            <a:r>
              <a:rPr lang="en-US" sz="2400" dirty="0" smtClean="0"/>
              <a:t>sequence </a:t>
            </a:r>
            <a:r>
              <a:rPr lang="en-US" sz="2400" dirty="0"/>
              <a:t>of </a:t>
            </a:r>
            <a:r>
              <a:rPr lang="en-US" sz="2400" dirty="0" smtClean="0"/>
              <a:t>messages </a:t>
            </a:r>
            <a:br>
              <a:rPr lang="en-US" sz="2400" dirty="0" smtClean="0"/>
            </a:br>
            <a:r>
              <a:rPr lang="en-US" sz="2400" dirty="0" smtClean="0"/>
              <a:t>                that </a:t>
            </a:r>
            <a:r>
              <a:rPr lang="en-US" sz="2400" dirty="0"/>
              <a:t>is continually appended </a:t>
            </a:r>
            <a:r>
              <a:rPr lang="en-US" sz="2400" dirty="0" smtClean="0"/>
              <a:t>to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576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#partitions of a topic is configurable</a:t>
            </a:r>
          </a:p>
          <a:p>
            <a:r>
              <a:rPr lang="en-US" sz="2400" dirty="0" smtClean="0"/>
              <a:t>#partitions determines </a:t>
            </a:r>
            <a:r>
              <a:rPr lang="en-US" sz="2400" b="1" dirty="0" smtClean="0"/>
              <a:t>max</a:t>
            </a:r>
            <a:r>
              <a:rPr lang="en-US" sz="2400" dirty="0" smtClean="0"/>
              <a:t> consumer (group) parallelism</a:t>
            </a:r>
          </a:p>
          <a:p>
            <a:pPr lvl="1"/>
            <a:r>
              <a:rPr lang="en-US" sz="2000" dirty="0" smtClean="0"/>
              <a:t>cf. parallelism of Storm’s </a:t>
            </a:r>
            <a:r>
              <a:rPr lang="en-US" sz="2000" dirty="0" err="1" smtClean="0"/>
              <a:t>KafkaSpout</a:t>
            </a:r>
            <a:r>
              <a:rPr lang="en-US" sz="2000" dirty="0" smtClean="0"/>
              <a:t> via </a:t>
            </a:r>
            <a:r>
              <a:rPr lang="en-US" sz="1400" dirty="0" err="1" smtClean="0">
                <a:latin typeface="Consolas"/>
                <a:cs typeface="Consolas"/>
              </a:rPr>
              <a:t>builder.setSpout</a:t>
            </a:r>
            <a:r>
              <a:rPr lang="en-US" sz="1400" dirty="0" smtClean="0">
                <a:latin typeface="Consolas"/>
                <a:cs typeface="Consolas"/>
              </a:rPr>
              <a:t>(,,</a:t>
            </a:r>
            <a:r>
              <a:rPr lang="en-US" sz="1400" i="1" dirty="0" smtClean="0">
                <a:latin typeface="Consolas"/>
                <a:cs typeface="Consolas"/>
              </a:rPr>
              <a:t>N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 smtClean="0">
              <a:latin typeface="Consolas"/>
              <a:cs typeface="Consolas"/>
            </a:endParaRP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Consumer group A, with 2 consumers, reads from a 4-partition topic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Consumer group B, with 4 consumers, reads from the same topic</a:t>
            </a:r>
            <a:endParaRPr lang="en-US" sz="1800" dirty="0" smtClean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92" y="2648400"/>
            <a:ext cx="4948137" cy="26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offsets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Offset</a:t>
            </a:r>
            <a:r>
              <a:rPr lang="en-US" sz="2400" dirty="0" smtClean="0"/>
              <a:t>:  messages </a:t>
            </a:r>
            <a:r>
              <a:rPr lang="en-US" sz="2400" dirty="0"/>
              <a:t>in the partitions are each assigned a </a:t>
            </a:r>
            <a:r>
              <a:rPr lang="en-US" sz="2400" dirty="0" smtClean="0"/>
              <a:t>unique (per partition) and sequential </a:t>
            </a:r>
            <a:r>
              <a:rPr lang="en-US" sz="2400" dirty="0"/>
              <a:t>id </a:t>
            </a:r>
            <a:r>
              <a:rPr lang="en-US" sz="2400" dirty="0" smtClean="0"/>
              <a:t>called </a:t>
            </a:r>
            <a:r>
              <a:rPr lang="en-US" sz="2400" dirty="0"/>
              <a:t>the </a:t>
            </a:r>
            <a:r>
              <a:rPr lang="en-US" sz="2400" i="1" dirty="0" smtClean="0"/>
              <a:t>offset</a:t>
            </a:r>
            <a:endParaRPr lang="en-US" sz="2400" dirty="0" smtClean="0"/>
          </a:p>
          <a:p>
            <a:pPr lvl="1"/>
            <a:r>
              <a:rPr lang="en-US" sz="2000" dirty="0" smtClean="0"/>
              <a:t>Consumers track their pointers via </a:t>
            </a:r>
            <a:r>
              <a:rPr lang="en-US" sz="2000" i="1" dirty="0" smtClean="0"/>
              <a:t>(offset, partition, topic)</a:t>
            </a:r>
            <a:r>
              <a:rPr lang="en-US" sz="2000" dirty="0" smtClean="0"/>
              <a:t> tuples</a:t>
            </a:r>
            <a:endParaRPr lang="en-US" sz="2000" i="1" dirty="0" smtClean="0">
              <a:sym typeface="Wingding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18031"/>
          <a:stretch/>
        </p:blipFill>
        <p:spPr>
          <a:xfrm>
            <a:off x="2123669" y="3495401"/>
            <a:ext cx="4642916" cy="244261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74772" y="2483722"/>
            <a:ext cx="2924926" cy="2950185"/>
            <a:chOff x="874772" y="2483722"/>
            <a:chExt cx="2924926" cy="2950185"/>
          </a:xfrm>
        </p:grpSpPr>
        <p:sp>
          <p:nvSpPr>
            <p:cNvPr id="39" name="TextBox 38"/>
            <p:cNvSpPr txBox="1"/>
            <p:nvPr/>
          </p:nvSpPr>
          <p:spPr>
            <a:xfrm>
              <a:off x="874772" y="2483722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1" name="Elbow Connector 40"/>
            <p:cNvCxnSpPr>
              <a:stCxn id="39" idx="3"/>
            </p:cNvCxnSpPr>
            <p:nvPr/>
          </p:nvCxnSpPr>
          <p:spPr>
            <a:xfrm>
              <a:off x="2676054" y="2637611"/>
              <a:ext cx="676746" cy="943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2089379" y="3224286"/>
              <a:ext cx="1630746" cy="457396"/>
            </a:xfrm>
            <a:prstGeom prst="bentConnector3">
              <a:avLst>
                <a:gd name="adj1" fmla="val 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2030602" y="3269642"/>
              <a:ext cx="2320856" cy="1029953"/>
            </a:xfrm>
            <a:prstGeom prst="bentConnector3">
              <a:avLst>
                <a:gd name="adj1" fmla="val 4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060578" y="4320408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2315" y="4975984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8288" y="3663952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7895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Replicas of a partition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Replicas: </a:t>
            </a:r>
            <a:r>
              <a:rPr lang="en-US" dirty="0" smtClean="0"/>
              <a:t>“backups” of a partition</a:t>
            </a:r>
          </a:p>
          <a:p>
            <a:pPr lvl="1"/>
            <a:r>
              <a:rPr lang="en-US" dirty="0">
                <a:sym typeface="Wingdings"/>
              </a:rPr>
              <a:t>They </a:t>
            </a:r>
            <a:r>
              <a:rPr lang="en-US" dirty="0" smtClean="0">
                <a:sym typeface="Wingdings"/>
              </a:rPr>
              <a:t>exist </a:t>
            </a:r>
            <a:r>
              <a:rPr lang="en-US" dirty="0">
                <a:sym typeface="Wingdings"/>
              </a:rPr>
              <a:t>solely to prevent data loss.</a:t>
            </a:r>
          </a:p>
          <a:p>
            <a:pPr lvl="1"/>
            <a:r>
              <a:rPr lang="en-US" dirty="0" smtClean="0">
                <a:sym typeface="Wingdings"/>
              </a:rPr>
              <a:t>Replicas are never read from, never written to.</a:t>
            </a:r>
          </a:p>
          <a:p>
            <a:pPr lvl="2"/>
            <a:r>
              <a:rPr lang="en-US" dirty="0" smtClean="0">
                <a:sym typeface="Wingdings"/>
              </a:rPr>
              <a:t>They do NOT help to increase producer or consumer parallelism!</a:t>
            </a:r>
          </a:p>
          <a:p>
            <a:pPr lvl="1"/>
            <a:r>
              <a:rPr lang="en-US" dirty="0" smtClean="0">
                <a:sym typeface="Wingdings"/>
              </a:rPr>
              <a:t>Kafka tolerates </a:t>
            </a:r>
            <a:r>
              <a:rPr lang="en-US" i="1" dirty="0" smtClean="0"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numReplicas</a:t>
            </a:r>
            <a:r>
              <a:rPr lang="en-US" i="1" dirty="0" smtClean="0">
                <a:sym typeface="Wingdings"/>
              </a:rPr>
              <a:t> - 1)</a:t>
            </a:r>
            <a:r>
              <a:rPr lang="en-US" dirty="0" smtClean="0">
                <a:sym typeface="Wingdings"/>
              </a:rPr>
              <a:t> dead brokers before losing data</a:t>
            </a:r>
          </a:p>
          <a:p>
            <a:pPr lvl="2"/>
            <a:r>
              <a:rPr lang="en-US" dirty="0" smtClean="0">
                <a:sym typeface="Wingdings"/>
              </a:rPr>
              <a:t>LinkedIn: </a:t>
            </a:r>
            <a:r>
              <a:rPr lang="en-US" dirty="0" err="1" smtClean="0">
                <a:sym typeface="Wingdings"/>
              </a:rPr>
              <a:t>numReplicas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== 2  1 broker can die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Steps for downloading Kafka, starting a server, and creating a console-based consumer/producer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ZooKeeper</a:t>
            </a:r>
            <a:r>
              <a:rPr lang="en-US" dirty="0" smtClean="0"/>
              <a:t> to be installed and running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://kafka.apache.org/documentation.html#</a:t>
            </a:r>
            <a:r>
              <a:rPr lang="en-US" dirty="0" smtClean="0">
                <a:hlinkClick r:id="rId2"/>
              </a:rPr>
              <a:t>quickstart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https://github.com/adamjshook/hadoop-demos/tree/master</a:t>
            </a:r>
            <a:r>
              <a:rPr lang="en-US" dirty="0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kafka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5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“publish-subscribe messaging rethought as a distributed commit log”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Durable</a:t>
            </a:r>
          </a:p>
          <a:p>
            <a:r>
              <a:rPr lang="en-US" dirty="0" smtClean="0"/>
              <a:t>Distributed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01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adoption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ym typeface="Wingdings"/>
              </a:rPr>
              <a:t>LinkedIn:</a:t>
            </a:r>
            <a:r>
              <a:rPr lang="en-US" sz="2000" dirty="0" smtClean="0">
                <a:sym typeface="Wingdings"/>
              </a:rPr>
              <a:t> activity streams, operational metrics, data bus</a:t>
            </a:r>
          </a:p>
          <a:p>
            <a:pPr lvl="1"/>
            <a:r>
              <a:rPr lang="en-US" sz="1800" dirty="0" smtClean="0">
                <a:sym typeface="Wingdings"/>
              </a:rPr>
              <a:t>400 nodes, 18k topics, 220B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/day (peak 3.2M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/s), May 2014</a:t>
            </a:r>
          </a:p>
          <a:p>
            <a:r>
              <a:rPr lang="en-US" sz="2000" b="1" dirty="0" smtClean="0">
                <a:sym typeface="Wingdings"/>
              </a:rPr>
              <a:t>Netflix</a:t>
            </a:r>
            <a:r>
              <a:rPr lang="en-US" sz="2000" dirty="0" smtClean="0">
                <a:sym typeface="Wingdings"/>
              </a:rPr>
              <a:t>: real-time monitoring and event processing</a:t>
            </a:r>
          </a:p>
          <a:p>
            <a:r>
              <a:rPr lang="en-US" sz="2000" b="1" dirty="0" smtClean="0">
                <a:sym typeface="Wingdings"/>
              </a:rPr>
              <a:t>Twitter</a:t>
            </a:r>
            <a:r>
              <a:rPr lang="en-US" sz="2000" dirty="0" smtClean="0">
                <a:sym typeface="Wingdings"/>
              </a:rPr>
              <a:t>: as part of their Storm real-time data pipelines</a:t>
            </a:r>
          </a:p>
          <a:p>
            <a:r>
              <a:rPr lang="en-US" sz="2000" b="1" dirty="0" err="1" smtClean="0">
                <a:sym typeface="Wingdings"/>
              </a:rPr>
              <a:t>Spotify</a:t>
            </a:r>
            <a:r>
              <a:rPr lang="en-US" sz="2000" dirty="0" smtClean="0">
                <a:sym typeface="Wingdings"/>
              </a:rPr>
              <a:t>: log delivery (from 4h down to 10s), Hadoop</a:t>
            </a:r>
          </a:p>
          <a:p>
            <a:r>
              <a:rPr lang="en-US" sz="2000" b="1" dirty="0" err="1" smtClean="0">
                <a:sym typeface="Wingdings"/>
              </a:rPr>
              <a:t>Loggly</a:t>
            </a:r>
            <a:r>
              <a:rPr lang="en-US" sz="2000" dirty="0" smtClean="0">
                <a:sym typeface="Wingdings"/>
              </a:rPr>
              <a:t>: log collection and processing</a:t>
            </a:r>
          </a:p>
          <a:p>
            <a:r>
              <a:rPr lang="en-US" sz="2000" b="1" dirty="0" smtClean="0">
                <a:sym typeface="Wingdings"/>
              </a:rPr>
              <a:t>Mozilla</a:t>
            </a:r>
            <a:r>
              <a:rPr lang="en-US" sz="2000" dirty="0" smtClean="0">
                <a:sym typeface="Wingdings"/>
              </a:rPr>
              <a:t>: telemetry data</a:t>
            </a:r>
          </a:p>
          <a:p>
            <a:r>
              <a:rPr lang="en-US" sz="2000" dirty="0" err="1" smtClean="0">
                <a:sym typeface="Wingdings"/>
              </a:rPr>
              <a:t>Airbnb</a:t>
            </a:r>
            <a:r>
              <a:rPr lang="en-US" sz="2000" dirty="0" smtClean="0">
                <a:sym typeface="Wingdings"/>
              </a:rPr>
              <a:t>, Cisco, </a:t>
            </a:r>
            <a:r>
              <a:rPr lang="en-US" sz="2000" dirty="0" err="1" smtClean="0">
                <a:sym typeface="Wingdings"/>
              </a:rPr>
              <a:t>Gnip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InfoChimps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Ooyala</a:t>
            </a:r>
            <a:r>
              <a:rPr lang="en-US" sz="2000" dirty="0" smtClean="0">
                <a:sym typeface="Wingdings"/>
              </a:rPr>
              <a:t>, Square, </a:t>
            </a:r>
            <a:r>
              <a:rPr lang="en-US" sz="2000" dirty="0" err="1" smtClean="0">
                <a:sym typeface="Wingdings"/>
              </a:rPr>
              <a:t>Uber</a:t>
            </a:r>
            <a:r>
              <a:rPr lang="en-US" sz="2000" dirty="0" smtClean="0"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16" y="3394862"/>
            <a:ext cx="4595629" cy="262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50035"/>
          </a:xfrm>
        </p:spPr>
        <p:txBody>
          <a:bodyPr/>
          <a:lstStyle/>
          <a:p>
            <a:r>
              <a:rPr lang="en-US" sz="2000" b="1" dirty="0" smtClean="0"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800" dirty="0" smtClean="0">
                <a:sym typeface="Wingdings"/>
              </a:rPr>
              <a:t>Using 3 producers on 3 different machines, 3x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 replication</a:t>
            </a:r>
          </a:p>
          <a:p>
            <a:pPr lvl="2"/>
            <a:r>
              <a:rPr lang="en-US" sz="1600" dirty="0" smtClean="0">
                <a:sym typeface="Wingdings"/>
              </a:rPr>
              <a:t>Only 1 producer/machine because NIC already saturated</a:t>
            </a:r>
          </a:p>
          <a:p>
            <a:r>
              <a:rPr lang="en-US" sz="2000" b="1" dirty="0" smtClean="0">
                <a:sym typeface="Wingdings"/>
              </a:rPr>
              <a:t>Sustained throughput as stored data grows</a:t>
            </a:r>
          </a:p>
          <a:p>
            <a:pPr lvl="1"/>
            <a:r>
              <a:rPr lang="en-US" sz="1800" dirty="0" smtClean="0">
                <a:sym typeface="Wingdings"/>
              </a:rPr>
              <a:t>Slightly different test </a:t>
            </a:r>
            <a:r>
              <a:rPr lang="en-US" sz="1800" dirty="0" err="1" smtClean="0">
                <a:sym typeface="Wingdings"/>
              </a:rPr>
              <a:t>config</a:t>
            </a:r>
            <a:r>
              <a:rPr lang="en-US" sz="1800" dirty="0" smtClean="0">
                <a:sym typeface="Wingdings"/>
              </a:rPr>
              <a:t> than 2M writes/sec above.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1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Kafka so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writes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While Kafka persists all data to disk, essentially all writes go to the</a:t>
            </a:r>
            <a:br>
              <a:rPr lang="en-US" sz="1800" dirty="0" smtClean="0">
                <a:sym typeface="Wingdings"/>
              </a:rPr>
            </a:br>
            <a:r>
              <a:rPr lang="en-US" sz="1800" b="1" dirty="0" smtClean="0">
                <a:sym typeface="Wingdings"/>
              </a:rPr>
              <a:t>page cache </a:t>
            </a:r>
            <a:r>
              <a:rPr lang="en-US" sz="1800" dirty="0" smtClean="0">
                <a:sym typeface="Wingdings"/>
              </a:rPr>
              <a:t>of OS, i.e. RAM.</a:t>
            </a:r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reads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Very efficient to transfer data from page cache to a network </a:t>
            </a:r>
            <a:r>
              <a:rPr lang="en-US" sz="1800" b="1" dirty="0" smtClean="0">
                <a:sym typeface="Wingdings"/>
              </a:rPr>
              <a:t>socket</a:t>
            </a:r>
          </a:p>
          <a:p>
            <a:pPr lvl="1"/>
            <a:r>
              <a:rPr lang="en-US" sz="1800" dirty="0" smtClean="0">
                <a:sym typeface="Wingdings"/>
              </a:rPr>
              <a:t>Linux: </a:t>
            </a:r>
            <a:r>
              <a:rPr lang="en-US" sz="1800" b="1" dirty="0" err="1" smtClean="0">
                <a:latin typeface="Consolas"/>
                <a:cs typeface="Consolas"/>
                <a:sym typeface="Wingdings"/>
              </a:rPr>
              <a:t>sendfile</a:t>
            </a:r>
            <a:r>
              <a:rPr lang="en-US" sz="1800" b="1" dirty="0" smtClean="0">
                <a:latin typeface="Consolas"/>
                <a:cs typeface="Consolas"/>
                <a:sym typeface="Wingdings"/>
              </a:rPr>
              <a:t>()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system call</a:t>
            </a:r>
          </a:p>
          <a:p>
            <a:endParaRPr lang="en-US" sz="2000" dirty="0" smtClean="0"/>
          </a:p>
          <a:p>
            <a:r>
              <a:rPr lang="en-US" sz="2000" dirty="0" smtClean="0"/>
              <a:t>Combination of the two = fast Kafka!</a:t>
            </a:r>
          </a:p>
          <a:p>
            <a:pPr lvl="1"/>
            <a:r>
              <a:rPr lang="en-US" sz="1800" dirty="0" smtClean="0"/>
              <a:t>Example (Operations): On </a:t>
            </a:r>
            <a:r>
              <a:rPr lang="en-US" sz="1800" dirty="0"/>
              <a:t>a Kafka cluster where the consumers are mostly caught up you will see no read activity on the disks </a:t>
            </a:r>
            <a:r>
              <a:rPr lang="en-US" sz="1800" dirty="0" smtClean="0"/>
              <a:t>as </a:t>
            </a:r>
            <a:r>
              <a:rPr lang="en-US" sz="1800" dirty="0"/>
              <a:t>they will be serving data entirely from cache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8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Wingdings"/>
              </a:rPr>
              <a:t>The who is who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</a:t>
            </a:r>
            <a:r>
              <a:rPr lang="en-US" dirty="0" smtClean="0">
                <a:sym typeface="Wingdings"/>
              </a:rPr>
              <a:t>,</a:t>
            </a:r>
            <a:r>
              <a:rPr lang="en-US" b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Screen Shot 2015-05-05 at 6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220259"/>
            <a:ext cx="3530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1313049"/>
            <a:ext cx="6559178" cy="52454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47743" y="4979855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2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2074" y="2062754"/>
            <a:ext cx="5256340" cy="802979"/>
            <a:chOff x="682074" y="2062754"/>
            <a:chExt cx="5256340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1A3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74" y="2062754"/>
              <a:ext cx="525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Arial"/>
                  <a:cs typeface="Arial"/>
                </a:rPr>
                <a:t>Kafka prunes “head” based on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age</a:t>
              </a:r>
              <a:r>
                <a:rPr lang="en-US" sz="1600" i="1" dirty="0" smtClean="0">
                  <a:latin typeface="Arial"/>
                  <a:cs typeface="Arial"/>
                </a:rPr>
                <a:t> or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max size</a:t>
              </a:r>
              <a:r>
                <a:rPr lang="en-US" sz="1600" i="1" dirty="0" smtClean="0">
                  <a:latin typeface="Arial"/>
                  <a:cs typeface="Arial"/>
                </a:rPr>
                <a:t> </a:t>
              </a:r>
              <a:r>
                <a:rPr lang="en-US" sz="1600" i="1" dirty="0">
                  <a:latin typeface="Arial"/>
                  <a:cs typeface="Arial"/>
                </a:rPr>
                <a:t>or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378200" y="276185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168286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Topic:  </a:t>
            </a:r>
            <a:r>
              <a:rPr lang="en-US" sz="2800" dirty="0" smtClean="0"/>
              <a:t>feed </a:t>
            </a:r>
            <a:r>
              <a:rPr lang="en-US" sz="2800" dirty="0"/>
              <a:t>name to which messages are </a:t>
            </a:r>
            <a:r>
              <a:rPr lang="en-US" sz="2800" dirty="0" smtClean="0"/>
              <a:t>published</a:t>
            </a:r>
          </a:p>
          <a:p>
            <a:pPr lvl="1"/>
            <a:r>
              <a:rPr lang="en-US" sz="2400" dirty="0" smtClean="0">
                <a:sym typeface="Wingdings"/>
              </a:rPr>
              <a:t>Example: “</a:t>
            </a:r>
            <a:r>
              <a:rPr lang="en-US" sz="2400" dirty="0" err="1" smtClean="0">
                <a:sym typeface="Wingdings"/>
              </a:rPr>
              <a:t>zerg.hydra</a:t>
            </a:r>
            <a:r>
              <a:rPr lang="en-US" sz="2400" dirty="0" smtClean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02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70671" y="1267677"/>
            <a:ext cx="7022153" cy="1739640"/>
            <a:chOff x="770671" y="1267677"/>
            <a:chExt cx="7022153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770671" y="1319311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571953" y="1473200"/>
              <a:ext cx="1339647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671" y="1944785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571953" y="2098674"/>
              <a:ext cx="603047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18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616</Words>
  <Application>Microsoft Macintosh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Apache Kafka</vt:lpstr>
      <vt:lpstr>Overview</vt:lpstr>
      <vt:lpstr>Kafka adoption and use cases</vt:lpstr>
      <vt:lpstr>How fast is Kafka?</vt:lpstr>
      <vt:lpstr>Why is Kafka so fast?</vt:lpstr>
      <vt:lpstr>A first look</vt:lpstr>
      <vt:lpstr>A first look</vt:lpstr>
      <vt:lpstr>Topics</vt:lpstr>
      <vt:lpstr>Topics</vt:lpstr>
      <vt:lpstr>Partitions</vt:lpstr>
      <vt:lpstr>Partitions</vt:lpstr>
      <vt:lpstr>Partition offsets</vt:lpstr>
      <vt:lpstr>Replicas of a partition</vt:lpstr>
      <vt:lpstr>Kafka Quickstart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Adam Shook</dc:creator>
  <cp:lastModifiedBy>Adam Shook</cp:lastModifiedBy>
  <cp:revision>3</cp:revision>
  <dcterms:created xsi:type="dcterms:W3CDTF">2016-02-10T17:55:04Z</dcterms:created>
  <dcterms:modified xsi:type="dcterms:W3CDTF">2016-02-12T00:11:44Z</dcterms:modified>
</cp:coreProperties>
</file>