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60" r:id="rId5"/>
    <p:sldId id="262" r:id="rId6"/>
    <p:sldId id="261" r:id="rId7"/>
    <p:sldId id="264" r:id="rId8"/>
    <p:sldId id="266" r:id="rId9"/>
    <p:sldId id="269" r:id="rId10"/>
    <p:sldId id="268" r:id="rId11"/>
    <p:sldId id="280" r:id="rId12"/>
    <p:sldId id="294" r:id="rId13"/>
    <p:sldId id="295" r:id="rId14"/>
    <p:sldId id="275" r:id="rId15"/>
    <p:sldId id="265" r:id="rId16"/>
    <p:sldId id="270" r:id="rId17"/>
    <p:sldId id="271" r:id="rId18"/>
    <p:sldId id="272" r:id="rId19"/>
    <p:sldId id="298" r:id="rId20"/>
    <p:sldId id="276" r:id="rId21"/>
    <p:sldId id="291" r:id="rId22"/>
    <p:sldId id="273" r:id="rId23"/>
    <p:sldId id="277" r:id="rId24"/>
    <p:sldId id="290" r:id="rId25"/>
    <p:sldId id="297" r:id="rId26"/>
    <p:sldId id="289" r:id="rId27"/>
    <p:sldId id="285" r:id="rId28"/>
    <p:sldId id="286" r:id="rId29"/>
    <p:sldId id="287" r:id="rId30"/>
    <p:sldId id="292" r:id="rId31"/>
    <p:sldId id="284" r:id="rId32"/>
    <p:sldId id="293" r:id="rId33"/>
    <p:sldId id="283" r:id="rId34"/>
    <p:sldId id="25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F4F00-D273-432B-A6EC-78E63A9B96D4}" v="2027" dt="2024-05-06T22:41:02.059"/>
    <p1510:client id="{24729779-CD18-4734-BA93-69C896256234}" v="1396" dt="2024-05-06T20:50:25.850"/>
    <p1510:client id="{437020E9-1AE8-4E73-ADAE-7E22D9753417}" v="235" dt="2024-05-06T20:26:54.770"/>
    <p1510:client id="{5427591E-12DF-434D-B7D5-6DAC6E4F704F}" v="16" dt="2024-05-07T03:26:31.193"/>
    <p1510:client id="{7B958230-0435-40A8-84F9-F106199AF044}" v="303" dt="2024-05-06T22:50:56.803"/>
    <p1510:client id="{8EEB5EAE-349E-46E8-A9A8-F2B66600D9AE}" v="169" dt="2024-05-06T20:11:18.226"/>
    <p1510:client id="{B311C0E2-528C-471D-8A80-2AC4C787E92A}" v="979" dt="2024-05-07T03:50:49.998"/>
    <p1510:client id="{B4FF2526-3F53-42CA-9577-7E1B1ED9DF91}" v="13" dt="2024-05-06T23:52:45.002"/>
    <p1510:client id="{BFE1309E-E199-4B23-BF19-8FA6E5655361}" v="3205" dt="2024-05-06T22:27:25.928"/>
    <p1510:client id="{DF4B8D22-E399-4E3B-A3A9-78511B4740F4}" v="128" dt="2024-05-06T22:42:47.509"/>
    <p1510:client id="{F47CCECE-CDB5-4F99-B7F3-87242F7A20F1}" v="221" dt="2024-05-07T05:34:23.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5/6/2024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Howdy! Good morning everyone. We are team 3 and today we'll be presenting our project "</a:t>
            </a:r>
            <a:r>
              <a:rPr lang="en-US"/>
              <a:t>SENTIMENT-DRIVEN STATISTICAL TRADING STRATEGY</a:t>
            </a:r>
            <a:r>
              <a:rPr lang="en-US">
                <a:ea typeface="Calibri"/>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1</a:t>
            </a:fld>
            <a:endParaRPr lang="en-US"/>
          </a:p>
        </p:txBody>
      </p:sp>
    </p:spTree>
    <p:extLst>
      <p:ext uri="{BB962C8B-B14F-4D97-AF65-F5344CB8AC3E}">
        <p14:creationId xmlns:p14="http://schemas.microsoft.com/office/powerpoint/2010/main" val="409181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the plots for the indicators.</a:t>
            </a:r>
          </a:p>
          <a:p>
            <a:r>
              <a:rPr lang="en-US">
                <a:ea typeface="Calibri"/>
                <a:cs typeface="Calibri"/>
              </a:rPr>
              <a:t>This represents the stock prices over the back testing time period.</a:t>
            </a:r>
          </a:p>
          <a:p>
            <a:r>
              <a:rPr lang="en-US">
                <a:ea typeface="Calibri"/>
                <a:cs typeface="Calibri"/>
              </a:rPr>
              <a:t>This represents the RSI values. And this represents the MACD line and signal line.</a:t>
            </a:r>
          </a:p>
        </p:txBody>
      </p:sp>
      <p:sp>
        <p:nvSpPr>
          <p:cNvPr id="4" name="Slide Number Placeholder 3"/>
          <p:cNvSpPr>
            <a:spLocks noGrp="1"/>
          </p:cNvSpPr>
          <p:nvPr>
            <p:ph type="sldNum" sz="quarter" idx="5"/>
          </p:nvPr>
        </p:nvSpPr>
        <p:spPr/>
        <p:txBody>
          <a:bodyPr/>
          <a:lstStyle/>
          <a:p>
            <a:fld id="{A41F4F8C-1785-AC43-97F9-C9301BD933C9}" type="slidenum">
              <a:rPr lang="en-US" smtClean="0"/>
              <a:t>11</a:t>
            </a:fld>
            <a:endParaRPr lang="en-US"/>
          </a:p>
        </p:txBody>
      </p:sp>
    </p:spTree>
    <p:extLst>
      <p:ext uri="{BB962C8B-B14F-4D97-AF65-F5344CB8AC3E}">
        <p14:creationId xmlns:p14="http://schemas.microsoft.com/office/powerpoint/2010/main" val="360354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News trading is a crucial aspect of the financial markets because </a:t>
            </a:r>
            <a:r>
              <a:rPr lang="en-US" b="1"/>
              <a:t>strong breaking news can significantly impact a company's asset price overnight</a:t>
            </a:r>
            <a:r>
              <a:rPr lang="en-US"/>
              <a:t>. This is supported by a research publication linked here.</a:t>
            </a:r>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12</a:t>
            </a:fld>
            <a:endParaRPr lang="en-US"/>
          </a:p>
        </p:txBody>
      </p:sp>
    </p:spTree>
    <p:extLst>
      <p:ext uri="{BB962C8B-B14F-4D97-AF65-F5344CB8AC3E}">
        <p14:creationId xmlns:p14="http://schemas.microsoft.com/office/powerpoint/2010/main" val="2519741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see the logic flow:</a:t>
            </a:r>
            <a:endParaRPr lang="en-US"/>
          </a:p>
          <a:p>
            <a:r>
              <a:rPr lang="en-US"/>
              <a:t>Fetch top news articles from News API</a:t>
            </a:r>
            <a:endParaRPr lang="en-US">
              <a:ea typeface="Calibri"/>
              <a:cs typeface="Calibri"/>
            </a:endParaRPr>
          </a:p>
          <a:p>
            <a:r>
              <a:rPr lang="en-US"/>
              <a:t>Split news into individual words (tokens)</a:t>
            </a:r>
          </a:p>
          <a:p>
            <a:r>
              <a:rPr lang="en-US"/>
              <a:t>Use Bing Lexicon to label each word as Positive or Negative.</a:t>
            </a:r>
            <a:endParaRPr lang="en-US">
              <a:ea typeface="Calibri"/>
              <a:cs typeface="Calibri"/>
            </a:endParaRPr>
          </a:p>
          <a:p>
            <a:r>
              <a:rPr lang="en-US"/>
              <a:t>Add up sentiments to get overall score for each news.</a:t>
            </a:r>
            <a:endParaRPr lang="en-US">
              <a:ea typeface="Calibri"/>
              <a:cs typeface="Calibri"/>
            </a:endParaRPr>
          </a:p>
          <a:p>
            <a:r>
              <a:rPr lang="en-US">
                <a:ea typeface="Calibri"/>
                <a:cs typeface="Calibri"/>
              </a:rPr>
              <a:t>We sum up for all news, determine the sentiment to classify as positive or negative.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13</a:t>
            </a:fld>
            <a:endParaRPr lang="en-US"/>
          </a:p>
        </p:txBody>
      </p:sp>
    </p:spTree>
    <p:extLst>
      <p:ext uri="{BB962C8B-B14F-4D97-AF65-F5344CB8AC3E}">
        <p14:creationId xmlns:p14="http://schemas.microsoft.com/office/powerpoint/2010/main" val="420240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mn-lt"/>
              </a:rPr>
              <a:t>Here is the script for news trading.</a:t>
            </a:r>
            <a:br>
              <a:rPr lang="en-US">
                <a:ea typeface="Calibri"/>
                <a:cs typeface="+mn-lt"/>
              </a:rPr>
            </a:br>
            <a:r>
              <a:rPr lang="en-US">
                <a:ea typeface="Calibri"/>
                <a:cs typeface="+mn-lt"/>
              </a:rPr>
              <a:t>We query the NEWS API with stock and date to get relevant news articles for past 10 days.</a:t>
            </a:r>
            <a:br>
              <a:rPr lang="en-US">
                <a:ea typeface="Calibri"/>
                <a:cs typeface="+mn-lt"/>
              </a:rPr>
            </a:br>
            <a:r>
              <a:rPr lang="en-US">
                <a:ea typeface="Calibri"/>
                <a:cs typeface="+mn-lt"/>
              </a:rPr>
              <a:t>We convert the response to Json format. We then tokenize, get the sentiment score and classify as positive or negative.</a:t>
            </a:r>
            <a:endParaRPr lang="en-US"/>
          </a:p>
          <a:p>
            <a:endParaRPr lang="en-US">
              <a:ea typeface="Calibri"/>
              <a:cs typeface="+mn-lt"/>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14</a:t>
            </a:fld>
            <a:endParaRPr lang="en-US"/>
          </a:p>
        </p:txBody>
      </p:sp>
    </p:spTree>
    <p:extLst>
      <p:ext uri="{BB962C8B-B14F-4D97-AF65-F5344CB8AC3E}">
        <p14:creationId xmlns:p14="http://schemas.microsoft.com/office/powerpoint/2010/main" val="321295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a:t>
            </a:r>
            <a:r>
              <a:rPr lang="en-US" err="1">
                <a:ea typeface="Calibri"/>
                <a:cs typeface="Calibri"/>
              </a:rPr>
              <a:t>lets</a:t>
            </a:r>
            <a:r>
              <a:rPr lang="en-US">
                <a:ea typeface="Calibri"/>
                <a:cs typeface="Calibri"/>
              </a:rPr>
              <a:t> see the rules for entering a long position.</a:t>
            </a:r>
          </a:p>
          <a:p>
            <a:r>
              <a:rPr lang="en-US">
                <a:ea typeface="Calibri"/>
                <a:cs typeface="+mn-lt"/>
              </a:rPr>
              <a:t>Condition 1 is stock close price goes below lower </a:t>
            </a:r>
            <a:r>
              <a:rPr lang="en-US" err="1">
                <a:ea typeface="Calibri"/>
                <a:cs typeface="+mn-lt"/>
              </a:rPr>
              <a:t>bollinger</a:t>
            </a:r>
            <a:r>
              <a:rPr lang="en-US">
                <a:ea typeface="Calibri"/>
                <a:cs typeface="+mn-lt"/>
              </a:rPr>
              <a:t> band, it indicates oversold conditions. When MACD value &gt; </a:t>
            </a:r>
            <a:r>
              <a:rPr lang="en-US" err="1">
                <a:ea typeface="Calibri"/>
                <a:cs typeface="+mn-lt"/>
              </a:rPr>
              <a:t>singal</a:t>
            </a:r>
            <a:r>
              <a:rPr lang="en-US">
                <a:ea typeface="Calibri"/>
                <a:cs typeface="+mn-lt"/>
              </a:rPr>
              <a:t> line, it indicates bullish signal, suggesting potential price rise.</a:t>
            </a:r>
          </a:p>
          <a:p>
            <a:r>
              <a:rPr lang="en-US">
                <a:ea typeface="Calibri"/>
                <a:cs typeface="+mn-lt"/>
              </a:rPr>
              <a:t>Condition 2 is the RSI value &lt; modified threshold for oversold condition, in general it is 30. But when there is a huge insiders buying activity, we increase it for a potential buy.</a:t>
            </a:r>
            <a:br>
              <a:rPr lang="en-US">
                <a:ea typeface="Calibri"/>
                <a:cs typeface="+mn-lt"/>
              </a:rPr>
            </a:br>
            <a:r>
              <a:rPr lang="en-US">
                <a:ea typeface="Calibri"/>
                <a:cs typeface="+mn-lt"/>
              </a:rPr>
              <a:t>If either of the above conditions are met, we then confirm the signal via news trading, if there is a positive sentiment, we go ahead and enter.</a:t>
            </a:r>
          </a:p>
        </p:txBody>
      </p:sp>
      <p:sp>
        <p:nvSpPr>
          <p:cNvPr id="4" name="Slide Number Placeholder 3"/>
          <p:cNvSpPr>
            <a:spLocks noGrp="1"/>
          </p:cNvSpPr>
          <p:nvPr>
            <p:ph type="sldNum" sz="quarter" idx="5"/>
          </p:nvPr>
        </p:nvSpPr>
        <p:spPr/>
        <p:txBody>
          <a:bodyPr/>
          <a:lstStyle/>
          <a:p>
            <a:fld id="{A41F4F8C-1785-AC43-97F9-C9301BD933C9}" type="slidenum">
              <a:rPr lang="en-US" smtClean="0"/>
              <a:t>15</a:t>
            </a:fld>
            <a:endParaRPr lang="en-US"/>
          </a:p>
        </p:txBody>
      </p:sp>
    </p:spTree>
    <p:extLst>
      <p:ext uri="{BB962C8B-B14F-4D97-AF65-F5344CB8AC3E}">
        <p14:creationId xmlns:p14="http://schemas.microsoft.com/office/powerpoint/2010/main" val="148862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exit a long position, if any of the given conditions are met. </a:t>
            </a:r>
            <a:br>
              <a:rPr lang="en-US">
                <a:ea typeface="Calibri"/>
                <a:cs typeface="+mn-lt"/>
              </a:rPr>
            </a:br>
            <a:r>
              <a:rPr lang="en-US">
                <a:ea typeface="Calibri"/>
                <a:cs typeface="Calibri"/>
              </a:rPr>
              <a:t>Condition 1: stock close price rises above lower </a:t>
            </a:r>
            <a:r>
              <a:rPr lang="en-US" err="1">
                <a:ea typeface="Calibri"/>
                <a:cs typeface="Calibri"/>
              </a:rPr>
              <a:t>bollinger</a:t>
            </a:r>
            <a:r>
              <a:rPr lang="en-US">
                <a:ea typeface="Calibri"/>
                <a:cs typeface="Calibri"/>
              </a:rPr>
              <a:t> band indicating reversal of oversold condition.</a:t>
            </a:r>
            <a:br>
              <a:rPr lang="en-US">
                <a:ea typeface="Calibri"/>
                <a:cs typeface="+mn-lt"/>
              </a:rPr>
            </a:br>
            <a:r>
              <a:rPr lang="en-US">
                <a:ea typeface="Calibri"/>
                <a:cs typeface="Calibri"/>
              </a:rPr>
              <a:t>Condition 2: MACD falls below signal line and when RSI reaches a value 45 indicating neutral movements.</a:t>
            </a:r>
          </a:p>
        </p:txBody>
      </p:sp>
      <p:sp>
        <p:nvSpPr>
          <p:cNvPr id="4" name="Slide Number Placeholder 3"/>
          <p:cNvSpPr>
            <a:spLocks noGrp="1"/>
          </p:cNvSpPr>
          <p:nvPr>
            <p:ph type="sldNum" sz="quarter" idx="5"/>
          </p:nvPr>
        </p:nvSpPr>
        <p:spPr/>
        <p:txBody>
          <a:bodyPr/>
          <a:lstStyle/>
          <a:p>
            <a:fld id="{A41F4F8C-1785-AC43-97F9-C9301BD933C9}" type="slidenum">
              <a:rPr lang="en-US" smtClean="0"/>
              <a:t>16</a:t>
            </a:fld>
            <a:endParaRPr lang="en-US"/>
          </a:p>
        </p:txBody>
      </p:sp>
    </p:spTree>
    <p:extLst>
      <p:ext uri="{BB962C8B-B14F-4D97-AF65-F5344CB8AC3E}">
        <p14:creationId xmlns:p14="http://schemas.microsoft.com/office/powerpoint/2010/main" val="1481189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I'm Nagarjuna. Let's examine when to enter short positions. We've developed a rigorous approach to handle entering short positions as it involves borrowing money with the hope of repaying it later</a:t>
            </a:r>
          </a:p>
          <a:p>
            <a:r>
              <a:rPr lang="en-US"/>
              <a:t>Our strategy requires four conditions to be met:</a:t>
            </a:r>
            <a:endParaRPr lang="en-US">
              <a:cs typeface="Calibri"/>
            </a:endParaRPr>
          </a:p>
          <a:p>
            <a:pPr marL="171450" indent="-171450">
              <a:buFont typeface="Arial"/>
              <a:buChar char="•"/>
            </a:pPr>
            <a:r>
              <a:rPr lang="en-US"/>
              <a:t>The stock's closing price must be above the upper Bollinger Band, indicating an overbought condition and a potential price drop.</a:t>
            </a:r>
            <a:endParaRPr lang="en-US">
              <a:cs typeface="Calibri"/>
            </a:endParaRPr>
          </a:p>
          <a:p>
            <a:pPr marL="171450" indent="-171450">
              <a:buFont typeface="Arial"/>
              <a:buChar char="•"/>
            </a:pPr>
            <a:r>
              <a:rPr lang="en-US"/>
              <a:t>The RSI must be greater than a modified exit threshold, typically 70. However, if there's significant insider selling activity, we adjust the threshold downward.</a:t>
            </a:r>
            <a:endParaRPr lang="en-US">
              <a:cs typeface="Calibri"/>
            </a:endParaRPr>
          </a:p>
          <a:p>
            <a:pPr marL="171450" indent="-171450">
              <a:buFont typeface="Arial"/>
              <a:buChar char="•"/>
            </a:pPr>
            <a:r>
              <a:rPr lang="en-US"/>
              <a:t>The MACD line must be below the signal line, indicating a bearish signal.</a:t>
            </a:r>
            <a:endParaRPr lang="en-US">
              <a:cs typeface="Calibri"/>
            </a:endParaRPr>
          </a:p>
          <a:p>
            <a:r>
              <a:rPr lang="en-US"/>
              <a:t>we then verify the latest news about the stock, looking back around 10-15 days, to gauge market sentiment. If the news sentiment is negative, we enter a short position.</a:t>
            </a:r>
            <a:endParaRPr lang="en-US">
              <a:cs typeface="Calibri"/>
            </a:endParaRPr>
          </a:p>
          <a:p>
            <a:endParaRPr lang="en-US">
              <a:cs typeface="Calibri"/>
            </a:endParaRPr>
          </a:p>
          <a:p>
            <a:endParaRPr lang="en-US">
              <a:cs typeface="+mn-lt"/>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17</a:t>
            </a:fld>
            <a:endParaRPr lang="en-US"/>
          </a:p>
        </p:txBody>
      </p:sp>
    </p:spTree>
    <p:extLst>
      <p:ext uri="{BB962C8B-B14F-4D97-AF65-F5344CB8AC3E}">
        <p14:creationId xmlns:p14="http://schemas.microsoft.com/office/powerpoint/2010/main" val="319123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exiting our short position, we aim to minimize risk. </a:t>
            </a:r>
          </a:p>
          <a:p>
            <a:r>
              <a:rPr lang="en-US"/>
              <a:t>We exit our short position when any of the following three conditions are met:</a:t>
            </a:r>
            <a:endParaRPr lang="en-US">
              <a:cs typeface="Calibri"/>
            </a:endParaRPr>
          </a:p>
          <a:p>
            <a:pPr marL="171450" indent="-171450">
              <a:buFont typeface="Arial"/>
              <a:buChar char="•"/>
            </a:pPr>
            <a:r>
              <a:rPr lang="en-US"/>
              <a:t>The stock price falls below the upper Bollinger Band, indicating a potential reversal in the overbought condition.</a:t>
            </a:r>
            <a:endParaRPr lang="en-US">
              <a:cs typeface="Calibri"/>
            </a:endParaRPr>
          </a:p>
          <a:p>
            <a:pPr marL="171450" indent="-171450">
              <a:buFont typeface="Arial"/>
              <a:buChar char="•"/>
            </a:pPr>
            <a:r>
              <a:rPr lang="en-US"/>
              <a:t>There is a momentum reversal, signaled by the MACD line crossing above the signal line.</a:t>
            </a:r>
            <a:endParaRPr lang="en-US">
              <a:cs typeface="Calibri"/>
            </a:endParaRPr>
          </a:p>
          <a:p>
            <a:pPr marL="171450" indent="-171450">
              <a:buFont typeface="Arial"/>
              <a:buChar char="•"/>
            </a:pPr>
            <a:r>
              <a:rPr lang="en-US"/>
              <a:t>The RSI reaches a neutral value, dropping back down from 70, indicating a decrease in overbought conditions.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18</a:t>
            </a:fld>
            <a:endParaRPr lang="en-US"/>
          </a:p>
        </p:txBody>
      </p:sp>
    </p:spTree>
    <p:extLst>
      <p:ext uri="{BB962C8B-B14F-4D97-AF65-F5344CB8AC3E}">
        <p14:creationId xmlns:p14="http://schemas.microsoft.com/office/powerpoint/2010/main" val="150892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summarize:</a:t>
            </a:r>
          </a:p>
          <a:p>
            <a:r>
              <a:rPr lang="en-US">
                <a:cs typeface="Calibri"/>
              </a:rPr>
              <a:t>we enter long when we see oversold condition and bullish signal. </a:t>
            </a:r>
          </a:p>
          <a:p>
            <a:r>
              <a:rPr lang="en-US">
                <a:cs typeface="Calibri"/>
              </a:rPr>
              <a:t>Enter short when we see overbought condition and bearish signal. These are </a:t>
            </a:r>
            <a:r>
              <a:rPr lang="en-US" err="1">
                <a:cs typeface="Calibri"/>
              </a:rPr>
              <a:t>strengthed</a:t>
            </a:r>
            <a:r>
              <a:rPr lang="en-US">
                <a:cs typeface="Calibri"/>
              </a:rPr>
              <a:t> by news signal and insider activity.</a:t>
            </a:r>
          </a:p>
        </p:txBody>
      </p:sp>
      <p:sp>
        <p:nvSpPr>
          <p:cNvPr id="4" name="Slide Number Placeholder 3"/>
          <p:cNvSpPr>
            <a:spLocks noGrp="1"/>
          </p:cNvSpPr>
          <p:nvPr>
            <p:ph type="sldNum" sz="quarter" idx="5"/>
          </p:nvPr>
        </p:nvSpPr>
        <p:spPr/>
        <p:txBody>
          <a:bodyPr/>
          <a:lstStyle/>
          <a:p>
            <a:fld id="{A41F4F8C-1785-AC43-97F9-C9301BD933C9}" type="slidenum">
              <a:rPr lang="en-US" smtClean="0"/>
              <a:t>19</a:t>
            </a:fld>
            <a:endParaRPr lang="en-US"/>
          </a:p>
        </p:txBody>
      </p:sp>
    </p:spTree>
    <p:extLst>
      <p:ext uri="{BB962C8B-B14F-4D97-AF65-F5344CB8AC3E}">
        <p14:creationId xmlns:p14="http://schemas.microsoft.com/office/powerpoint/2010/main" val="65303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Instead of investing the same amount of money for each equity during opening positions, we smartly adjusted the prices based on risk. Risk is  </a:t>
            </a:r>
            <a:r>
              <a:rPr lang="en-US" err="1">
                <a:cs typeface="Calibri"/>
              </a:rPr>
              <a:t>bollinger</a:t>
            </a:r>
            <a:r>
              <a:rPr lang="en-US">
                <a:cs typeface="Calibri"/>
              </a:rPr>
              <a:t> band width which goes by range. Less risk indicates more investment, so we take an inverse and apply </a:t>
            </a:r>
            <a:r>
              <a:rPr lang="en-US" err="1">
                <a:cs typeface="Calibri"/>
              </a:rPr>
              <a:t>softmax</a:t>
            </a:r>
            <a:r>
              <a:rPr lang="en-US">
                <a:cs typeface="Calibri"/>
              </a:rPr>
              <a:t> to get its investment distribution. </a:t>
            </a:r>
            <a:endParaRPr lang="en-US"/>
          </a:p>
          <a:p>
            <a:r>
              <a:rPr lang="en-US" err="1">
                <a:cs typeface="Calibri"/>
              </a:rPr>
              <a:t>Softmax</a:t>
            </a:r>
            <a:r>
              <a:rPr lang="en-US">
                <a:cs typeface="Calibri"/>
              </a:rPr>
              <a:t> is a function which takes a vector and makes a probability distribution out of it. </a:t>
            </a:r>
          </a:p>
          <a:p>
            <a:r>
              <a:rPr lang="en-US">
                <a:cs typeface="Calibri"/>
              </a:rPr>
              <a:t>As you can see, the code replicates my thoughts here, </a:t>
            </a:r>
            <a:r>
              <a:rPr lang="en-US" err="1">
                <a:cs typeface="Calibri"/>
              </a:rPr>
              <a:t>i.e</a:t>
            </a:r>
            <a:r>
              <a:rPr lang="en-US">
                <a:cs typeface="Calibri"/>
              </a:rPr>
              <a:t> doing </a:t>
            </a:r>
            <a:r>
              <a:rPr lang="en-US" err="1">
                <a:cs typeface="Calibri"/>
              </a:rPr>
              <a:t>softmax</a:t>
            </a:r>
            <a:r>
              <a:rPr lang="en-US">
                <a:cs typeface="Calibri"/>
              </a:rPr>
              <a:t> and distributing equity. We used LDATS package to for </a:t>
            </a:r>
            <a:r>
              <a:rPr lang="en-US" err="1">
                <a:cs typeface="Calibri"/>
              </a:rPr>
              <a:t>softmax</a:t>
            </a:r>
            <a:r>
              <a:rPr lang="en-US">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20</a:t>
            </a:fld>
            <a:endParaRPr lang="en-US"/>
          </a:p>
        </p:txBody>
      </p:sp>
    </p:spTree>
    <p:extLst>
      <p:ext uri="{BB962C8B-B14F-4D97-AF65-F5344CB8AC3E}">
        <p14:creationId xmlns:p14="http://schemas.microsoft.com/office/powerpoint/2010/main" val="35116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the different sections we'll be covering today.</a:t>
            </a:r>
          </a:p>
        </p:txBody>
      </p:sp>
      <p:sp>
        <p:nvSpPr>
          <p:cNvPr id="4" name="Slide Number Placeholder 3"/>
          <p:cNvSpPr>
            <a:spLocks noGrp="1"/>
          </p:cNvSpPr>
          <p:nvPr>
            <p:ph type="sldNum" sz="quarter" idx="5"/>
          </p:nvPr>
        </p:nvSpPr>
        <p:spPr/>
        <p:txBody>
          <a:bodyPr/>
          <a:lstStyle/>
          <a:p>
            <a:fld id="{A41F4F8C-1785-AC43-97F9-C9301BD933C9}" type="slidenum">
              <a:rPr lang="en-US" smtClean="0"/>
              <a:t>2</a:t>
            </a:fld>
            <a:endParaRPr lang="en-US"/>
          </a:p>
        </p:txBody>
      </p:sp>
    </p:spTree>
    <p:extLst>
      <p:ext uri="{BB962C8B-B14F-4D97-AF65-F5344CB8AC3E}">
        <p14:creationId xmlns:p14="http://schemas.microsoft.com/office/powerpoint/2010/main" val="154534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chart shows the performance of a portfolio using our strategy from January 2023 to April 2024, measured by Cumulative Return, Max Return, and Portfolio Return. The Cumulative Return steadily increases, indicating a generally positive performance in the beginning.</a:t>
            </a:r>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22</a:t>
            </a:fld>
            <a:endParaRPr lang="en-US"/>
          </a:p>
        </p:txBody>
      </p:sp>
    </p:spTree>
    <p:extLst>
      <p:ext uri="{BB962C8B-B14F-4D97-AF65-F5344CB8AC3E}">
        <p14:creationId xmlns:p14="http://schemas.microsoft.com/office/powerpoint/2010/main" val="133299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trading strategy analysis reveals a high-frequency, bullish approach with 657 total trades, mostly long positions (613). Very less no of short trades is attributed to our rigid entry point of short. While the strategy is profitable, it has a modest win rate (52.66%) and moderate risk-adjusted return (Sharpe Ratio 0.89). The portfolio experienced a significant max drawdown (-9.01%) and has room for improvement in trade selection and timing. The strategy excels in rising markets but may struggle in bearish conditions, with a lower win rate for short trades (56.81%). We open an average of 3 positions, and hold them for around 2 days. Over to </a:t>
            </a:r>
            <a:r>
              <a:rPr lang="en-US" err="1"/>
              <a:t>venkat</a:t>
            </a:r>
            <a:r>
              <a:rPr lang="en-US"/>
              <a:t>, to discuss about our production results.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23</a:t>
            </a:fld>
            <a:endParaRPr lang="en-US"/>
          </a:p>
        </p:txBody>
      </p:sp>
    </p:spTree>
    <p:extLst>
      <p:ext uri="{BB962C8B-B14F-4D97-AF65-F5344CB8AC3E}">
        <p14:creationId xmlns:p14="http://schemas.microsoft.com/office/powerpoint/2010/main" val="2358632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production version lets you trade with flexibility and control. You can  stop trading, adjust positions, and change prices in real-time. The system updates your equity and ensures safe trading automatically</a:t>
            </a:r>
          </a:p>
        </p:txBody>
      </p:sp>
      <p:sp>
        <p:nvSpPr>
          <p:cNvPr id="4" name="Slide Number Placeholder 3"/>
          <p:cNvSpPr>
            <a:spLocks noGrp="1"/>
          </p:cNvSpPr>
          <p:nvPr>
            <p:ph type="sldNum" sz="quarter" idx="5"/>
          </p:nvPr>
        </p:nvSpPr>
        <p:spPr/>
        <p:txBody>
          <a:bodyPr/>
          <a:lstStyle/>
          <a:p>
            <a:fld id="{A41F4F8C-1785-AC43-97F9-C9301BD933C9}" type="slidenum">
              <a:rPr lang="en-US" smtClean="0"/>
              <a:t>24</a:t>
            </a:fld>
            <a:endParaRPr lang="en-US"/>
          </a:p>
        </p:txBody>
      </p:sp>
    </p:spTree>
    <p:extLst>
      <p:ext uri="{BB962C8B-B14F-4D97-AF65-F5344CB8AC3E}">
        <p14:creationId xmlns:p14="http://schemas.microsoft.com/office/powerpoint/2010/main" val="709700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user modifies positions or quantity, we ensure our equity doesn't become negative. You can see this in the code, where we added a check after the user updates.</a:t>
            </a:r>
          </a:p>
          <a:p>
            <a:r>
              <a:rPr lang="en-US"/>
              <a:t>Our </a:t>
            </a:r>
            <a:r>
              <a:rPr lang="en-US" err="1"/>
              <a:t>backtested</a:t>
            </a:r>
            <a:r>
              <a:rPr lang="en-US"/>
              <a:t> strategy enters a position at the market open price and exits at the market close price. In the production version, we aimed to replicate this, but the API doesn't provide Market On Open (MOO) orders. Instead, we used Market (MKT) orders at the instant price and closing with Market On Close (MOC) orders. </a:t>
            </a:r>
          </a:p>
          <a:p>
            <a:r>
              <a:rPr lang="en-US" b="1" err="1"/>
              <a:t>Code:</a:t>
            </a:r>
            <a:r>
              <a:rPr lang="en-US" err="1"/>
              <a:t>Here</a:t>
            </a:r>
            <a:r>
              <a:rPr lang="en-US"/>
              <a:t>, we determine the order type, create a contract, and place the order."</a:t>
            </a:r>
            <a:endParaRPr lang="en-US">
              <a:ea typeface="Calibri"/>
              <a:cs typeface="Calibri"/>
            </a:endParaRPr>
          </a:p>
          <a:p>
            <a:r>
              <a:rPr lang="en-US"/>
              <a:t>Let me know if you'd like any further adjustments!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25</a:t>
            </a:fld>
            <a:endParaRPr lang="en-US"/>
          </a:p>
        </p:txBody>
      </p:sp>
    </p:spTree>
    <p:extLst>
      <p:ext uri="{BB962C8B-B14F-4D97-AF65-F5344CB8AC3E}">
        <p14:creationId xmlns:p14="http://schemas.microsoft.com/office/powerpoint/2010/main" val="880059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production version has generated trading signals indicating a long position in Apple (AAPL) stock and </a:t>
            </a:r>
            <a:r>
              <a:rPr lang="en-US" err="1"/>
              <a:t>a</a:t>
            </a:r>
            <a:r>
              <a:rPr lang="en-US"/>
              <a:t>  exit from our existing position in Qualcomm (QCOM) stock. With $5 lakh available in our trading account, we are well-positioned to execute these trades. Currently, our portfolio holds a position in Qualcomm stock, which our strategy suggests we partially exit.</a:t>
            </a:r>
          </a:p>
        </p:txBody>
      </p:sp>
      <p:sp>
        <p:nvSpPr>
          <p:cNvPr id="4" name="Slide Number Placeholder 3"/>
          <p:cNvSpPr>
            <a:spLocks noGrp="1"/>
          </p:cNvSpPr>
          <p:nvPr>
            <p:ph type="sldNum" sz="quarter" idx="5"/>
          </p:nvPr>
        </p:nvSpPr>
        <p:spPr/>
        <p:txBody>
          <a:bodyPr/>
          <a:lstStyle/>
          <a:p>
            <a:fld id="{A41F4F8C-1785-AC43-97F9-C9301BD933C9}" type="slidenum">
              <a:rPr lang="en-US" smtClean="0"/>
              <a:t>26</a:t>
            </a:fld>
            <a:endParaRPr lang="en-US"/>
          </a:p>
        </p:txBody>
      </p:sp>
    </p:spTree>
    <p:extLst>
      <p:ext uri="{BB962C8B-B14F-4D97-AF65-F5344CB8AC3E}">
        <p14:creationId xmlns:p14="http://schemas.microsoft.com/office/powerpoint/2010/main" val="1971310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script </a:t>
            </a:r>
            <a:r>
              <a:rPr lang="en-US" err="1">
                <a:ea typeface="Calibri"/>
                <a:cs typeface="Calibri"/>
              </a:rPr>
              <a:t>sugges</a:t>
            </a:r>
            <a:r>
              <a:rPr lang="en-US">
                <a:ea typeface="Calibri"/>
                <a:cs typeface="Calibri"/>
              </a:rPr>
              <a:t> to exit QCOM and AMGN stock, when we execute. We get the final updated equity to have brief overview of remaining bucks in our account.</a:t>
            </a:r>
            <a:br>
              <a:rPr lang="en-US">
                <a:ea typeface="Calibri"/>
                <a:cs typeface="+mn-lt"/>
              </a:rPr>
            </a:br>
            <a:r>
              <a:rPr lang="en-US">
                <a:ea typeface="Calibri"/>
                <a:cs typeface="Calibri"/>
              </a:rPr>
              <a:t>Here you can see that we get a confirmation message.</a:t>
            </a:r>
          </a:p>
        </p:txBody>
      </p:sp>
      <p:sp>
        <p:nvSpPr>
          <p:cNvPr id="4" name="Slide Number Placeholder 3"/>
          <p:cNvSpPr>
            <a:spLocks noGrp="1"/>
          </p:cNvSpPr>
          <p:nvPr>
            <p:ph type="sldNum" sz="quarter" idx="5"/>
          </p:nvPr>
        </p:nvSpPr>
        <p:spPr/>
        <p:txBody>
          <a:bodyPr/>
          <a:lstStyle/>
          <a:p>
            <a:fld id="{A41F4F8C-1785-AC43-97F9-C9301BD933C9}" type="slidenum">
              <a:rPr lang="en-US" smtClean="0"/>
              <a:t>27</a:t>
            </a:fld>
            <a:endParaRPr lang="en-US"/>
          </a:p>
        </p:txBody>
      </p:sp>
    </p:spTree>
    <p:extLst>
      <p:ext uri="{BB962C8B-B14F-4D97-AF65-F5344CB8AC3E}">
        <p14:creationId xmlns:p14="http://schemas.microsoft.com/office/powerpoint/2010/main" val="285589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open new positions, our strategy suggest to open APPL and buy 90 shares at price of 100.</a:t>
            </a:r>
            <a:br>
              <a:rPr lang="en-US">
                <a:ea typeface="Calibri"/>
                <a:cs typeface="+mn-lt"/>
              </a:rPr>
            </a:br>
            <a:r>
              <a:rPr lang="en-US">
                <a:ea typeface="Calibri"/>
                <a:cs typeface="Calibri"/>
              </a:rPr>
              <a:t>After placing order, we get a confirmation message.</a:t>
            </a:r>
          </a:p>
        </p:txBody>
      </p:sp>
      <p:sp>
        <p:nvSpPr>
          <p:cNvPr id="4" name="Slide Number Placeholder 3"/>
          <p:cNvSpPr>
            <a:spLocks noGrp="1"/>
          </p:cNvSpPr>
          <p:nvPr>
            <p:ph type="sldNum" sz="quarter" idx="5"/>
          </p:nvPr>
        </p:nvSpPr>
        <p:spPr/>
        <p:txBody>
          <a:bodyPr/>
          <a:lstStyle/>
          <a:p>
            <a:fld id="{A41F4F8C-1785-AC43-97F9-C9301BD933C9}" type="slidenum">
              <a:rPr lang="en-US" smtClean="0"/>
              <a:t>28</a:t>
            </a:fld>
            <a:endParaRPr lang="en-US"/>
          </a:p>
        </p:txBody>
      </p:sp>
    </p:spTree>
    <p:extLst>
      <p:ext uri="{BB962C8B-B14F-4D97-AF65-F5344CB8AC3E}">
        <p14:creationId xmlns:p14="http://schemas.microsoft.com/office/powerpoint/2010/main" val="3261449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you can see, our orders are </a:t>
            </a:r>
            <a:r>
              <a:rPr lang="en-US" err="1">
                <a:ea typeface="Calibri"/>
                <a:cs typeface="Calibri"/>
              </a:rPr>
              <a:t>updted</a:t>
            </a:r>
            <a:r>
              <a:rPr lang="en-US">
                <a:ea typeface="Calibri"/>
                <a:cs typeface="Calibri"/>
              </a:rPr>
              <a:t> here in the trader work station.</a:t>
            </a:r>
          </a:p>
        </p:txBody>
      </p:sp>
      <p:sp>
        <p:nvSpPr>
          <p:cNvPr id="4" name="Slide Number Placeholder 3"/>
          <p:cNvSpPr>
            <a:spLocks noGrp="1"/>
          </p:cNvSpPr>
          <p:nvPr>
            <p:ph type="sldNum" sz="quarter" idx="5"/>
          </p:nvPr>
        </p:nvSpPr>
        <p:spPr/>
        <p:txBody>
          <a:bodyPr/>
          <a:lstStyle/>
          <a:p>
            <a:fld id="{A41F4F8C-1785-AC43-97F9-C9301BD933C9}" type="slidenum">
              <a:rPr lang="en-US" smtClean="0"/>
              <a:t>29</a:t>
            </a:fld>
            <a:endParaRPr lang="en-US"/>
          </a:p>
        </p:txBody>
      </p:sp>
    </p:spTree>
    <p:extLst>
      <p:ext uri="{BB962C8B-B14F-4D97-AF65-F5344CB8AC3E}">
        <p14:creationId xmlns:p14="http://schemas.microsoft.com/office/powerpoint/2010/main" val="123728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we'll start with Overview.</a:t>
            </a:r>
          </a:p>
        </p:txBody>
      </p:sp>
      <p:sp>
        <p:nvSpPr>
          <p:cNvPr id="4" name="Slide Number Placeholder 3"/>
          <p:cNvSpPr>
            <a:spLocks noGrp="1"/>
          </p:cNvSpPr>
          <p:nvPr>
            <p:ph type="sldNum" sz="quarter" idx="5"/>
          </p:nvPr>
        </p:nvSpPr>
        <p:spPr/>
        <p:txBody>
          <a:bodyPr/>
          <a:lstStyle/>
          <a:p>
            <a:fld id="{A41F4F8C-1785-AC43-97F9-C9301BD933C9}" type="slidenum">
              <a:rPr lang="en-US" smtClean="0"/>
              <a:t>3</a:t>
            </a:fld>
            <a:endParaRPr lang="en-US"/>
          </a:p>
        </p:txBody>
      </p:sp>
    </p:spTree>
    <p:extLst>
      <p:ext uri="{BB962C8B-B14F-4D97-AF65-F5344CB8AC3E}">
        <p14:creationId xmlns:p14="http://schemas.microsoft.com/office/powerpoint/2010/main" val="143625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we have come up with a hybrid strategy which has 2 parts. First, we use the traditional OHLC data along with insider trading data to generate indicators for our statistical model.</a:t>
            </a:r>
          </a:p>
          <a:p>
            <a:r>
              <a:rPr lang="en-US">
                <a:ea typeface="Calibri"/>
                <a:cs typeface="Calibri"/>
              </a:rPr>
              <a:t>And then we perform sentiment analysis on the news trading data to confirm the signals and improve entry points. The </a:t>
            </a:r>
            <a:r>
              <a:rPr lang="en-US" err="1">
                <a:ea typeface="Calibri"/>
                <a:cs typeface="Calibri"/>
              </a:rPr>
              <a:t>backtesting</a:t>
            </a:r>
            <a:r>
              <a:rPr lang="en-US">
                <a:ea typeface="Calibri"/>
                <a:cs typeface="Calibri"/>
              </a:rPr>
              <a:t> period is from Jan 2023 to April 2024. Lastly, we're executing paper trades in a simulated production environment using </a:t>
            </a:r>
            <a:r>
              <a:rPr lang="en-US" err="1">
                <a:ea typeface="Calibri"/>
                <a:cs typeface="Calibri"/>
              </a:rPr>
              <a:t>IBrokers</a:t>
            </a:r>
            <a:r>
              <a:rPr lang="en-US">
                <a:ea typeface="Calibri"/>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4</a:t>
            </a:fld>
            <a:endParaRPr lang="en-US"/>
          </a:p>
        </p:txBody>
      </p:sp>
    </p:spTree>
    <p:extLst>
      <p:ext uri="{BB962C8B-B14F-4D97-AF65-F5344CB8AC3E}">
        <p14:creationId xmlns:p14="http://schemas.microsoft.com/office/powerpoint/2010/main" val="269119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we consider 2 key factors : overselling and overbuying points. In an event of overselling the price tends to increase and in the case of overbuying the price tends to decrease.</a:t>
            </a:r>
          </a:p>
          <a:p>
            <a:r>
              <a:rPr lang="en-US">
                <a:ea typeface="Calibri"/>
                <a:cs typeface="Calibri"/>
              </a:rPr>
              <a:t>Next, we utilize three momentum indicators to further determine the direction in which prices are moving.</a:t>
            </a:r>
          </a:p>
          <a:p>
            <a:r>
              <a:rPr lang="en-US">
                <a:ea typeface="Calibri"/>
                <a:cs typeface="Calibri"/>
              </a:rPr>
              <a:t>Finally, we incorporate the sentiment analysis results such as positive/negative news to validate the trading signals.</a:t>
            </a:r>
          </a:p>
        </p:txBody>
      </p:sp>
      <p:sp>
        <p:nvSpPr>
          <p:cNvPr id="4" name="Slide Number Placeholder 3"/>
          <p:cNvSpPr>
            <a:spLocks noGrp="1"/>
          </p:cNvSpPr>
          <p:nvPr>
            <p:ph type="sldNum" sz="quarter" idx="5"/>
          </p:nvPr>
        </p:nvSpPr>
        <p:spPr/>
        <p:txBody>
          <a:bodyPr/>
          <a:lstStyle/>
          <a:p>
            <a:fld id="{A41F4F8C-1785-AC43-97F9-C9301BD933C9}" type="slidenum">
              <a:rPr lang="en-US" smtClean="0"/>
              <a:t>6</a:t>
            </a:fld>
            <a:endParaRPr lang="en-US"/>
          </a:p>
        </p:txBody>
      </p:sp>
    </p:spTree>
    <p:extLst>
      <p:ext uri="{BB962C8B-B14F-4D97-AF65-F5344CB8AC3E}">
        <p14:creationId xmlns:p14="http://schemas.microsoft.com/office/powerpoint/2010/main" val="223035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for the OHLC data we have these 3 indicators. We have RSI, MACD, and Bollinger Bands. All these are momentum oscillators.</a:t>
            </a:r>
          </a:p>
          <a:p>
            <a:r>
              <a:rPr lang="en-US">
                <a:ea typeface="Calibri"/>
                <a:cs typeface="Calibri"/>
              </a:rPr>
              <a:t>RSI </a:t>
            </a:r>
            <a:r>
              <a:rPr lang="en-US"/>
              <a:t>is calculated using the average gain and average loss over a defined period of time.</a:t>
            </a:r>
            <a:endParaRPr lang="en-US">
              <a:ea typeface="Calibri"/>
              <a:cs typeface="Calibri"/>
            </a:endParaRPr>
          </a:p>
          <a:p>
            <a:r>
              <a:rPr lang="en-US">
                <a:ea typeface="Calibri"/>
                <a:cs typeface="Calibri"/>
              </a:rPr>
              <a:t>MACD uses the Exponential Moving Average values for calculation of the lines as shown. </a:t>
            </a:r>
          </a:p>
          <a:p>
            <a:r>
              <a:rPr lang="en-US">
                <a:ea typeface="Calibri"/>
                <a:cs typeface="Calibri"/>
              </a:rPr>
              <a:t>Bollinger Bands define upper and lower price range levels. There are 2 parameters used for this – first is period which is 20 day moving average by default, and second is standard deviation with 2 being the default value of k. </a:t>
            </a:r>
            <a:endParaRPr lang="en-US"/>
          </a:p>
          <a:p>
            <a:endParaRPr lang="en-US">
              <a:ea typeface="Calibri"/>
              <a:cs typeface="Calibri"/>
            </a:endParaRPr>
          </a:p>
          <a:p>
            <a:r>
              <a:rPr lang="en-US"/>
              <a:t>It is most applicable in non-trending markets.</a:t>
            </a:r>
            <a:endParaRPr lang="en-US">
              <a:ea typeface="Calibri"/>
              <a:cs typeface="Calibri"/>
            </a:endParaRPr>
          </a:p>
          <a:p>
            <a:r>
              <a:rPr lang="en-US"/>
              <a:t>The crossover of the two lines give trading signals similar to a two moving average system.</a:t>
            </a:r>
          </a:p>
          <a:p>
            <a:r>
              <a:rPr lang="en-US"/>
              <a:t>So the bands basically help determine whether prices are high or low on a relative basis.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7</a:t>
            </a:fld>
            <a:endParaRPr lang="en-US"/>
          </a:p>
        </p:txBody>
      </p:sp>
    </p:spTree>
    <p:extLst>
      <p:ext uri="{BB962C8B-B14F-4D97-AF65-F5344CB8AC3E}">
        <p14:creationId xmlns:p14="http://schemas.microsoft.com/office/powerpoint/2010/main" val="27681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in the insider data, we assign different weights to different levels of employees such as directors, officers, and 10% owners. The weight values were a simple design choice. We assign the highest weight of 1.5 to directors, then 1.3 to 10% owners, and 1 to officers.</a:t>
            </a:r>
          </a:p>
        </p:txBody>
      </p:sp>
      <p:sp>
        <p:nvSpPr>
          <p:cNvPr id="4" name="Slide Number Placeholder 3"/>
          <p:cNvSpPr>
            <a:spLocks noGrp="1"/>
          </p:cNvSpPr>
          <p:nvPr>
            <p:ph type="sldNum" sz="quarter" idx="5"/>
          </p:nvPr>
        </p:nvSpPr>
        <p:spPr/>
        <p:txBody>
          <a:bodyPr/>
          <a:lstStyle/>
          <a:p>
            <a:fld id="{A41F4F8C-1785-AC43-97F9-C9301BD933C9}" type="slidenum">
              <a:rPr lang="en-US" smtClean="0"/>
              <a:t>8</a:t>
            </a:fld>
            <a:endParaRPr lang="en-US"/>
          </a:p>
        </p:txBody>
      </p:sp>
    </p:spTree>
    <p:extLst>
      <p:ext uri="{BB962C8B-B14F-4D97-AF65-F5344CB8AC3E}">
        <p14:creationId xmlns:p14="http://schemas.microsoft.com/office/powerpoint/2010/main" val="1520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corresponding code where we assign weights and then calculate the weighted transaction values for a given symbol and date.</a:t>
            </a:r>
          </a:p>
        </p:txBody>
      </p:sp>
      <p:sp>
        <p:nvSpPr>
          <p:cNvPr id="4" name="Slide Number Placeholder 3"/>
          <p:cNvSpPr>
            <a:spLocks noGrp="1"/>
          </p:cNvSpPr>
          <p:nvPr>
            <p:ph type="sldNum" sz="quarter" idx="5"/>
          </p:nvPr>
        </p:nvSpPr>
        <p:spPr/>
        <p:txBody>
          <a:bodyPr/>
          <a:lstStyle/>
          <a:p>
            <a:fld id="{A41F4F8C-1785-AC43-97F9-C9301BD933C9}" type="slidenum">
              <a:rPr lang="en-US" smtClean="0"/>
              <a:t>9</a:t>
            </a:fld>
            <a:endParaRPr lang="en-US"/>
          </a:p>
        </p:txBody>
      </p:sp>
    </p:spTree>
    <p:extLst>
      <p:ext uri="{BB962C8B-B14F-4D97-AF65-F5344CB8AC3E}">
        <p14:creationId xmlns:p14="http://schemas.microsoft.com/office/powerpoint/2010/main" val="3070123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normalize the transaction values between -0.2 and 0.2 to get the "insider influence". This influence is used to adjust the RSI thresholds. </a:t>
            </a:r>
            <a:r>
              <a:rPr lang="en-US"/>
              <a:t>So a negative influence value increases the RSI entry threshold and positive influence decreases the RSI exit threshold. </a:t>
            </a:r>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10</a:t>
            </a:fld>
            <a:endParaRPr lang="en-US"/>
          </a:p>
        </p:txBody>
      </p:sp>
    </p:spTree>
    <p:extLst>
      <p:ext uri="{BB962C8B-B14F-4D97-AF65-F5344CB8AC3E}">
        <p14:creationId xmlns:p14="http://schemas.microsoft.com/office/powerpoint/2010/main" val="602140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cademicBdlg.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459" y="207095"/>
            <a:ext cx="11663082" cy="6453660"/>
          </a:xfrm>
          <a:prstGeom prst="rect">
            <a:avLst/>
          </a:prstGeom>
        </p:spPr>
      </p:pic>
      <p:sp>
        <p:nvSpPr>
          <p:cNvPr id="12" name="Rectangle 11"/>
          <p:cNvSpPr/>
          <p:nvPr userDrawn="1"/>
        </p:nvSpPr>
        <p:spPr>
          <a:xfrm>
            <a:off x="26445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180866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693989"/>
            <a:ext cx="10363200" cy="1470025"/>
          </a:xfrm>
        </p:spPr>
        <p:txBody>
          <a:bodyPr>
            <a:normAutofit/>
          </a:bodyPr>
          <a:lstStyle>
            <a:lvl1pPr>
              <a:defRPr sz="7000" b="0">
                <a:solidFill>
                  <a:schemeClr val="bg1"/>
                </a:solidFill>
                <a:latin typeface="Tungsten Book" charset="0"/>
                <a:ea typeface="Tungsten Book" charset="0"/>
                <a:cs typeface="Tungsten Book" charset="0"/>
              </a:defRPr>
            </a:lvl1pPr>
          </a:lstStyle>
          <a:p>
            <a:r>
              <a:rPr lang="en-US"/>
              <a:t>Click to edit Master title style</a:t>
            </a:r>
          </a:p>
        </p:txBody>
      </p:sp>
      <p:sp>
        <p:nvSpPr>
          <p:cNvPr id="3" name="Subtitle 2"/>
          <p:cNvSpPr>
            <a:spLocks noGrp="1"/>
          </p:cNvSpPr>
          <p:nvPr>
            <p:ph type="subTitle" idx="1"/>
          </p:nvPr>
        </p:nvSpPr>
        <p:spPr>
          <a:xfrm>
            <a:off x="1828800" y="4235390"/>
            <a:ext cx="85344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4" name="Picture 13"/>
          <p:cNvPicPr>
            <a:picLocks noChangeAspect="1"/>
          </p:cNvPicPr>
          <p:nvPr userDrawn="1"/>
        </p:nvPicPr>
        <p:blipFill>
          <a:blip r:embed="rId3"/>
          <a:stretch>
            <a:fillRect/>
          </a:stretch>
        </p:blipFill>
        <p:spPr>
          <a:xfrm>
            <a:off x="5647776" y="819398"/>
            <a:ext cx="896448" cy="736558"/>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6" y="101601"/>
            <a:ext cx="7687733" cy="1143000"/>
          </a:xfrm>
        </p:spPr>
        <p:txBody>
          <a:bodyPr>
            <a:normAutofit/>
          </a:bodyPr>
          <a:lstStyle>
            <a:lvl1pPr algn="l">
              <a:defRPr sz="4800" b="0">
                <a:solidFill>
                  <a:schemeClr val="bg1"/>
                </a:solidFill>
                <a:latin typeface="Tungsten Book" charset="0"/>
                <a:ea typeface="Tungsten Book" charset="0"/>
                <a:cs typeface="Tungsten Book" charset="0"/>
              </a:defRPr>
            </a:lvl1pPr>
          </a:lstStyle>
          <a:p>
            <a:r>
              <a:rPr lang="en-US"/>
              <a:t>Click to edit Master title style</a:t>
            </a:r>
          </a:p>
        </p:txBody>
      </p:sp>
      <p:sp>
        <p:nvSpPr>
          <p:cNvPr id="3" name="Content Placeholder 2"/>
          <p:cNvSpPr>
            <a:spLocks noGrp="1"/>
          </p:cNvSpPr>
          <p:nvPr>
            <p:ph idx="1"/>
          </p:nvPr>
        </p:nvSpPr>
        <p:spPr>
          <a:xfrm>
            <a:off x="609600" y="1478844"/>
            <a:ext cx="10972799" cy="4647321"/>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767"/>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04"/>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307098"/>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46861"/>
            <a:ext cx="5386917"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2307098"/>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946861"/>
            <a:ext cx="5389033"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9938" y="208038"/>
            <a:ext cx="11672125" cy="6441925"/>
          </a:xfrm>
          <a:prstGeom prst="rect">
            <a:avLst/>
          </a:prstGeom>
        </p:spPr>
      </p:pic>
      <p:sp>
        <p:nvSpPr>
          <p:cNvPr id="12" name="Rectangle 11"/>
          <p:cNvSpPr/>
          <p:nvPr userDrawn="1"/>
        </p:nvSpPr>
        <p:spPr>
          <a:xfrm>
            <a:off x="1060470" y="2093434"/>
            <a:ext cx="10071060" cy="2671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060470" y="2742924"/>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1003514" y="2758222"/>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5C4CE51-D15A-BB47-9138-751D578D2580}"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2" name="Title 1"/>
          <p:cNvSpPr>
            <a:spLocks noGrp="1"/>
          </p:cNvSpPr>
          <p:nvPr>
            <p:ph type="title"/>
          </p:nvPr>
        </p:nvSpPr>
        <p:spPr>
          <a:xfrm>
            <a:off x="1499616" y="2872522"/>
            <a:ext cx="9192768" cy="1143000"/>
          </a:xfrm>
        </p:spPr>
        <p:txBody>
          <a:bodyPr>
            <a:normAutofit/>
          </a:bodyPr>
          <a:lstStyle>
            <a:lvl1pPr>
              <a:defRPr sz="4800" b="0" i="0">
                <a:solidFill>
                  <a:srgbClr val="500000"/>
                </a:solidFill>
                <a:latin typeface="Tungsten Medium" charset="0"/>
                <a:ea typeface="Tungsten Medium" charset="0"/>
                <a:cs typeface="Tungsten Medium" charset="0"/>
              </a:defRPr>
            </a:lvl1pPr>
          </a:lstStyle>
          <a:p>
            <a:r>
              <a:rPr lang="en-US"/>
              <a:t>Click to edit Master title style</a:t>
            </a:r>
          </a:p>
        </p:txBody>
      </p:sp>
      <p:pic>
        <p:nvPicPr>
          <p:cNvPr id="16" name="Picture 15"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44468" y="1424596"/>
            <a:ext cx="1303064" cy="1303064"/>
          </a:xfrm>
          <a:prstGeom prst="rect">
            <a:avLst/>
          </a:prstGeom>
        </p:spPr>
      </p:pic>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4CE51-D15A-BB47-9138-751D578D2580}"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117107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171075"/>
            <a:ext cx="6815667"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2406317"/>
            <a:ext cx="4011084"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06905"/>
            <a:ext cx="73152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10785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341588"/>
            <a:ext cx="10972800" cy="378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5/6/2024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203205" y="6575107"/>
            <a:ext cx="9400417" cy="0"/>
          </a:xfrm>
          <a:prstGeom prst="line">
            <a:avLst/>
          </a:prstGeom>
          <a:ln w="12700">
            <a:solidFill>
              <a:srgbClr val="E4002B"/>
            </a:solidFill>
            <a:miter lim="400000"/>
          </a:ln>
        </p:spPr>
        <p:txBody>
          <a:bodyPr lIns="50800" tIns="50800" rIns="50800" bIns="50800" anchor="ctr"/>
          <a:lstStyle/>
          <a:p>
            <a:pPr>
              <a:defRPr sz="3200"/>
            </a:pPr>
            <a:endParaRPr sz="3200">
              <a:ln w="3175" cmpd="sng">
                <a:solidFill>
                  <a:srgbClr val="000000"/>
                </a:solidFill>
              </a:ln>
            </a:endParaRPr>
          </a:p>
        </p:txBody>
      </p:sp>
      <p:pic>
        <p:nvPicPr>
          <p:cNvPr id="13" name="Picture 12"/>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383823" y="231831"/>
            <a:ext cx="11424356" cy="926298"/>
          </a:xfrm>
          <a:prstGeom prst="rect">
            <a:avLst/>
          </a:prstGeom>
        </p:spPr>
      </p:pic>
      <p:sp>
        <p:nvSpPr>
          <p:cNvPr id="15" name="Rectangle 14"/>
          <p:cNvSpPr/>
          <p:nvPr userDrawn="1"/>
        </p:nvSpPr>
        <p:spPr>
          <a:xfrm>
            <a:off x="383823" y="383114"/>
            <a:ext cx="120848" cy="5824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sciencedirect.com/science/article/abs/pii/S1057521922001892#:~:text=Overnight%20events%20affect%20asset%20price,more%20apparent%20in%20cyclical%20industri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emilhvitfeldt.github.io/textdata/reference/lexicon_bing.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11777"/>
            <a:ext cx="10363200" cy="1470025"/>
          </a:xfrm>
        </p:spPr>
        <p:txBody>
          <a:bodyPr>
            <a:normAutofit/>
          </a:bodyPr>
          <a:lstStyle/>
          <a:p>
            <a:r>
              <a:rPr lang="en-US" sz="3600" b="1" cap="all">
                <a:latin typeface="Calibri"/>
              </a:rPr>
              <a:t>Sentiment-DRIVEN </a:t>
            </a:r>
            <a:br>
              <a:rPr lang="en-US" sz="3600" b="1" cap="all">
                <a:latin typeface="Calibri"/>
              </a:rPr>
            </a:br>
            <a:r>
              <a:rPr lang="en-US" sz="3600" b="1" cap="all">
                <a:latin typeface="Calibri"/>
              </a:rPr>
              <a:t>STATISTICAL TRADING STRATEGY</a:t>
            </a:r>
            <a:endParaRPr lang="en-US" sz="3600">
              <a:latin typeface="Calibri"/>
            </a:endParaRPr>
          </a:p>
        </p:txBody>
      </p:sp>
      <p:cxnSp>
        <p:nvCxnSpPr>
          <p:cNvPr id="5" name="Straight Connector 4"/>
          <p:cNvCxnSpPr/>
          <p:nvPr/>
        </p:nvCxnSpPr>
        <p:spPr>
          <a:xfrm>
            <a:off x="4082717" y="3381376"/>
            <a:ext cx="4026569" cy="0"/>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Subtitle 2">
            <a:extLst>
              <a:ext uri="{FF2B5EF4-FFF2-40B4-BE49-F238E27FC236}">
                <a16:creationId xmlns:a16="http://schemas.microsoft.com/office/drawing/2014/main" id="{C670E271-058E-25EE-FAD9-E933A97622A5}"/>
              </a:ext>
            </a:extLst>
          </p:cNvPr>
          <p:cNvSpPr txBox="1">
            <a:spLocks/>
          </p:cNvSpPr>
          <p:nvPr/>
        </p:nvSpPr>
        <p:spPr>
          <a:xfrm>
            <a:off x="354402" y="4800353"/>
            <a:ext cx="2495873" cy="191479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2800" i="1" kern="1200">
                <a:solidFill>
                  <a:schemeClr val="bg1"/>
                </a:solidFill>
                <a:latin typeface="Georgia" charset="0"/>
                <a:ea typeface="Georgia" charset="0"/>
                <a:cs typeface="Georgia"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b="1" i="0">
                <a:latin typeface="Calibri"/>
              </a:rPr>
              <a:t>Team 3</a:t>
            </a:r>
          </a:p>
          <a:p>
            <a:pPr algn="l">
              <a:spcBef>
                <a:spcPts val="0"/>
              </a:spcBef>
            </a:pPr>
            <a:r>
              <a:rPr lang="en-US" sz="2000" i="0">
                <a:latin typeface="Calibri"/>
              </a:rPr>
              <a:t>Atharva </a:t>
            </a:r>
            <a:r>
              <a:rPr lang="en-US" sz="2000" i="0" err="1">
                <a:latin typeface="Calibri"/>
              </a:rPr>
              <a:t>Phand</a:t>
            </a:r>
            <a:endParaRPr lang="en-US" sz="2000" i="0" err="1">
              <a:solidFill>
                <a:srgbClr val="000000"/>
              </a:solidFill>
              <a:latin typeface="Calibri"/>
            </a:endParaRPr>
          </a:p>
          <a:p>
            <a:pPr algn="l">
              <a:spcBef>
                <a:spcPts val="0"/>
              </a:spcBef>
            </a:pPr>
            <a:r>
              <a:rPr lang="en-US" sz="2000" i="0">
                <a:latin typeface="Calibri"/>
              </a:rPr>
              <a:t>Manoj Reddy Gurram</a:t>
            </a:r>
            <a:endParaRPr lang="en-US" sz="2000" i="0">
              <a:solidFill>
                <a:srgbClr val="000000"/>
              </a:solidFill>
              <a:latin typeface="Calibri"/>
            </a:endParaRPr>
          </a:p>
          <a:p>
            <a:pPr algn="l">
              <a:spcBef>
                <a:spcPts val="0"/>
              </a:spcBef>
            </a:pPr>
            <a:r>
              <a:rPr lang="en-US" sz="2000" i="0">
                <a:latin typeface="Calibri"/>
              </a:rPr>
              <a:t>Nagarjuna </a:t>
            </a:r>
            <a:r>
              <a:rPr lang="en-US" sz="2000" i="0" err="1">
                <a:latin typeface="Calibri"/>
              </a:rPr>
              <a:t>Kolloju</a:t>
            </a:r>
            <a:endParaRPr lang="en-US" sz="2000" i="0">
              <a:solidFill>
                <a:srgbClr val="000000"/>
              </a:solidFill>
              <a:latin typeface="Calibri"/>
            </a:endParaRPr>
          </a:p>
          <a:p>
            <a:pPr algn="l"/>
            <a:r>
              <a:rPr lang="en-US" sz="2000" i="0">
                <a:latin typeface="Calibri"/>
              </a:rPr>
              <a:t>Venkat Pitta</a:t>
            </a:r>
            <a:endParaRPr lang="en-US">
              <a:latin typeface="Calibri"/>
            </a:endParaRPr>
          </a:p>
        </p:txBody>
      </p:sp>
      <p:sp>
        <p:nvSpPr>
          <p:cNvPr id="8" name="Subtitle 7">
            <a:extLst>
              <a:ext uri="{FF2B5EF4-FFF2-40B4-BE49-F238E27FC236}">
                <a16:creationId xmlns:a16="http://schemas.microsoft.com/office/drawing/2014/main" id="{1D86F2C4-0907-8B99-634E-DAC439B636B7}"/>
              </a:ext>
            </a:extLst>
          </p:cNvPr>
          <p:cNvSpPr>
            <a:spLocks noGrp="1"/>
          </p:cNvSpPr>
          <p:nvPr>
            <p:ph type="subTitle" idx="1"/>
          </p:nvPr>
        </p:nvSpPr>
        <p:spPr>
          <a:xfrm>
            <a:off x="1828800" y="3712089"/>
            <a:ext cx="8534400" cy="657411"/>
          </a:xfrm>
        </p:spPr>
        <p:txBody>
          <a:bodyPr vert="horz" lIns="91440" tIns="45720" rIns="91440" bIns="45720" rtlCol="0" anchor="t">
            <a:normAutofit/>
          </a:bodyPr>
          <a:lstStyle/>
          <a:p>
            <a:r>
              <a:rPr lang="en-US">
                <a:latin typeface="Calibri"/>
                <a:cs typeface="Calibri"/>
              </a:rPr>
              <a:t>ISTM 689 Computer Trading Strategies</a:t>
            </a:r>
          </a:p>
        </p:txBody>
      </p:sp>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Insider Trading</a:t>
            </a:r>
            <a:endParaRPr lang="en-US" sz="2400">
              <a:solidFill>
                <a:schemeClr val="tx1"/>
              </a:solidFill>
              <a:latin typeface="Calibri"/>
            </a:endParaRPr>
          </a:p>
          <a:p>
            <a:pPr marL="342900" indent="-342900">
              <a:buChar char="•"/>
            </a:pPr>
            <a:r>
              <a:rPr lang="en-US" sz="2400">
                <a:solidFill>
                  <a:srgbClr val="1C2B33"/>
                </a:solidFill>
                <a:latin typeface="Calibri"/>
                <a:cs typeface="Helvetica"/>
              </a:rPr>
              <a:t> We then calculate a weighted average transaction value, normalizing it between -0.2 and 0.2 to derive, what we call "</a:t>
            </a:r>
            <a:r>
              <a:rPr lang="en-US" sz="2400" u="sng">
                <a:solidFill>
                  <a:srgbClr val="1C2B33"/>
                </a:solidFill>
                <a:latin typeface="Calibri"/>
                <a:cs typeface="Helvetica"/>
              </a:rPr>
              <a:t>Insider Influence</a:t>
            </a:r>
            <a:r>
              <a:rPr lang="en-US" sz="2400">
                <a:solidFill>
                  <a:srgbClr val="1C2B33"/>
                </a:solidFill>
                <a:latin typeface="Calibri"/>
                <a:cs typeface="Helvetica"/>
              </a:rPr>
              <a:t>". </a:t>
            </a:r>
            <a:endParaRPr lang="en-US" sz="2400">
              <a:solidFill>
                <a:srgbClr val="7F7F7F"/>
              </a:solidFill>
              <a:latin typeface="Calibri"/>
            </a:endParaRPr>
          </a:p>
          <a:p>
            <a:pPr marL="342900" indent="-342900">
              <a:buChar char="•"/>
            </a:pPr>
            <a:endParaRPr lang="en-US" sz="2400">
              <a:solidFill>
                <a:srgbClr val="1C2B33"/>
              </a:solidFill>
              <a:latin typeface="Calibri"/>
              <a:cs typeface="Helvetica"/>
            </a:endParaRPr>
          </a:p>
          <a:p>
            <a:pPr marL="342900" indent="-342900">
              <a:buChar char="•"/>
            </a:pPr>
            <a:endParaRPr lang="en-US" sz="2400">
              <a:solidFill>
                <a:srgbClr val="1C2B33"/>
              </a:solidFill>
              <a:latin typeface="Calibri"/>
              <a:cs typeface="Helvetica"/>
            </a:endParaRPr>
          </a:p>
          <a:p>
            <a:pPr marL="342900" indent="-342900">
              <a:buChar char="•"/>
            </a:pPr>
            <a:endParaRPr lang="en-US" sz="2400">
              <a:solidFill>
                <a:srgbClr val="1C2B33"/>
              </a:solidFill>
              <a:latin typeface="Calibri"/>
              <a:cs typeface="Helvetica"/>
            </a:endParaRPr>
          </a:p>
          <a:p>
            <a:pPr marL="342900" indent="-342900">
              <a:buChar char="•"/>
            </a:pPr>
            <a:r>
              <a:rPr lang="en-US" sz="2400">
                <a:solidFill>
                  <a:srgbClr val="1C2B33"/>
                </a:solidFill>
                <a:latin typeface="Calibri"/>
                <a:cs typeface="Helvetica"/>
              </a:rPr>
              <a:t>This influence is used to adjust trading signals, with negative influence increasing the RSI entry threshold and positive influence decreasing the RSI exit threshold. </a:t>
            </a:r>
            <a:endParaRPr lang="en-US"/>
          </a:p>
          <a:p>
            <a:pPr marL="342900" indent="-342900">
              <a:buChar char="•"/>
            </a:pPr>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descr="A screenshot of a computer&#10;&#10;Description automatically generated">
            <a:extLst>
              <a:ext uri="{FF2B5EF4-FFF2-40B4-BE49-F238E27FC236}">
                <a16:creationId xmlns:a16="http://schemas.microsoft.com/office/drawing/2014/main" id="{383B028E-9222-809F-07E1-C7EF035B11AA}"/>
              </a:ext>
            </a:extLst>
          </p:cNvPr>
          <p:cNvPicPr>
            <a:picLocks noChangeAspect="1"/>
          </p:cNvPicPr>
          <p:nvPr/>
        </p:nvPicPr>
        <p:blipFill>
          <a:blip r:embed="rId3"/>
          <a:stretch>
            <a:fillRect/>
          </a:stretch>
        </p:blipFill>
        <p:spPr>
          <a:xfrm>
            <a:off x="3048000" y="2815717"/>
            <a:ext cx="4553991" cy="1049540"/>
          </a:xfrm>
          <a:prstGeom prst="rect">
            <a:avLst/>
          </a:prstGeom>
        </p:spPr>
      </p:pic>
      <p:pic>
        <p:nvPicPr>
          <p:cNvPr id="5" name="Picture 4" descr="A close up of words&#10;&#10;Description automatically generated">
            <a:extLst>
              <a:ext uri="{FF2B5EF4-FFF2-40B4-BE49-F238E27FC236}">
                <a16:creationId xmlns:a16="http://schemas.microsoft.com/office/drawing/2014/main" id="{ED785CDC-D39F-B9EF-5329-6A9B9770213A}"/>
              </a:ext>
            </a:extLst>
          </p:cNvPr>
          <p:cNvPicPr>
            <a:picLocks noChangeAspect="1"/>
          </p:cNvPicPr>
          <p:nvPr/>
        </p:nvPicPr>
        <p:blipFill>
          <a:blip r:embed="rId4"/>
          <a:stretch>
            <a:fillRect/>
          </a:stretch>
        </p:blipFill>
        <p:spPr>
          <a:xfrm>
            <a:off x="647178" y="5027409"/>
            <a:ext cx="9519781" cy="1218607"/>
          </a:xfrm>
          <a:prstGeom prst="rect">
            <a:avLst/>
          </a:prstGeom>
        </p:spPr>
      </p:pic>
    </p:spTree>
    <p:extLst>
      <p:ext uri="{BB962C8B-B14F-4D97-AF65-F5344CB8AC3E}">
        <p14:creationId xmlns:p14="http://schemas.microsoft.com/office/powerpoint/2010/main" val="208349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descr="A graph of stock prices&#10;&#10;Description automatically generated">
            <a:extLst>
              <a:ext uri="{FF2B5EF4-FFF2-40B4-BE49-F238E27FC236}">
                <a16:creationId xmlns:a16="http://schemas.microsoft.com/office/drawing/2014/main" id="{3E161CEF-3239-246E-D041-4C6F473A58B5}"/>
              </a:ext>
            </a:extLst>
          </p:cNvPr>
          <p:cNvPicPr>
            <a:picLocks noChangeAspect="1"/>
          </p:cNvPicPr>
          <p:nvPr/>
        </p:nvPicPr>
        <p:blipFill>
          <a:blip r:embed="rId3"/>
          <a:stretch>
            <a:fillRect/>
          </a:stretch>
        </p:blipFill>
        <p:spPr>
          <a:xfrm>
            <a:off x="453099" y="1238892"/>
            <a:ext cx="5188282" cy="2681893"/>
          </a:xfrm>
          <a:prstGeom prst="rect">
            <a:avLst/>
          </a:prstGeom>
        </p:spPr>
      </p:pic>
      <p:pic>
        <p:nvPicPr>
          <p:cNvPr id="6" name="Picture 5">
            <a:extLst>
              <a:ext uri="{FF2B5EF4-FFF2-40B4-BE49-F238E27FC236}">
                <a16:creationId xmlns:a16="http://schemas.microsoft.com/office/drawing/2014/main" id="{DEEE17D9-B489-DF3F-0564-8060F4E8CBEB}"/>
              </a:ext>
            </a:extLst>
          </p:cNvPr>
          <p:cNvPicPr>
            <a:picLocks noChangeAspect="1"/>
          </p:cNvPicPr>
          <p:nvPr/>
        </p:nvPicPr>
        <p:blipFill>
          <a:blip r:embed="rId4"/>
          <a:stretch>
            <a:fillRect/>
          </a:stretch>
        </p:blipFill>
        <p:spPr>
          <a:xfrm>
            <a:off x="6095998" y="1240572"/>
            <a:ext cx="5131268" cy="2671096"/>
          </a:xfrm>
          <a:prstGeom prst="rect">
            <a:avLst/>
          </a:prstGeom>
        </p:spPr>
      </p:pic>
      <p:pic>
        <p:nvPicPr>
          <p:cNvPr id="7" name="Picture 6" descr="A graph showing a line graph&#10;&#10;Description automatically generated">
            <a:extLst>
              <a:ext uri="{FF2B5EF4-FFF2-40B4-BE49-F238E27FC236}">
                <a16:creationId xmlns:a16="http://schemas.microsoft.com/office/drawing/2014/main" id="{85B8CDAD-3777-17DC-65EC-5E561EAED9CC}"/>
              </a:ext>
            </a:extLst>
          </p:cNvPr>
          <p:cNvPicPr>
            <a:picLocks noChangeAspect="1"/>
          </p:cNvPicPr>
          <p:nvPr/>
        </p:nvPicPr>
        <p:blipFill>
          <a:blip r:embed="rId5"/>
          <a:stretch>
            <a:fillRect/>
          </a:stretch>
        </p:blipFill>
        <p:spPr>
          <a:xfrm>
            <a:off x="3042492" y="4039354"/>
            <a:ext cx="5980546" cy="2378299"/>
          </a:xfrm>
          <a:prstGeom prst="rect">
            <a:avLst/>
          </a:prstGeom>
        </p:spPr>
      </p:pic>
    </p:spTree>
    <p:extLst>
      <p:ext uri="{BB962C8B-B14F-4D97-AF65-F5344CB8AC3E}">
        <p14:creationId xmlns:p14="http://schemas.microsoft.com/office/powerpoint/2010/main" val="197049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descr="New CNN chief to limit network's ...">
            <a:extLst>
              <a:ext uri="{FF2B5EF4-FFF2-40B4-BE49-F238E27FC236}">
                <a16:creationId xmlns:a16="http://schemas.microsoft.com/office/drawing/2014/main" id="{914C543C-DEAA-AC9D-2D73-A17A0379BA54}"/>
              </a:ext>
            </a:extLst>
          </p:cNvPr>
          <p:cNvPicPr>
            <a:picLocks noChangeAspect="1"/>
          </p:cNvPicPr>
          <p:nvPr/>
        </p:nvPicPr>
        <p:blipFill>
          <a:blip r:embed="rId3"/>
          <a:stretch>
            <a:fillRect/>
          </a:stretch>
        </p:blipFill>
        <p:spPr>
          <a:xfrm>
            <a:off x="773549" y="1446625"/>
            <a:ext cx="5081261" cy="2910474"/>
          </a:xfrm>
          <a:prstGeom prst="rect">
            <a:avLst/>
          </a:prstGeom>
        </p:spPr>
      </p:pic>
      <p:sp>
        <p:nvSpPr>
          <p:cNvPr id="8" name="TextBox 7">
            <a:extLst>
              <a:ext uri="{FF2B5EF4-FFF2-40B4-BE49-F238E27FC236}">
                <a16:creationId xmlns:a16="http://schemas.microsoft.com/office/drawing/2014/main" id="{AFBA7294-D848-4381-BD61-68351386BFB4}"/>
              </a:ext>
            </a:extLst>
          </p:cNvPr>
          <p:cNvSpPr txBox="1"/>
          <p:nvPr/>
        </p:nvSpPr>
        <p:spPr>
          <a:xfrm>
            <a:off x="3987451" y="5041724"/>
            <a:ext cx="7150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Reference</a:t>
            </a:r>
            <a:r>
              <a:rPr lang="en-US">
                <a:ea typeface="Calibri"/>
                <a:cs typeface="Calibri"/>
              </a:rPr>
              <a:t>: </a:t>
            </a:r>
            <a:r>
              <a:rPr lang="en-US">
                <a:ea typeface="+mn-lt"/>
                <a:cs typeface="+mn-lt"/>
                <a:hlinkClick r:id="rId4"/>
              </a:rPr>
              <a:t>Overnight events affect asset price</a:t>
            </a:r>
            <a:endParaRPr lang="en-US"/>
          </a:p>
        </p:txBody>
      </p:sp>
      <p:pic>
        <p:nvPicPr>
          <p:cNvPr id="9" name="Picture 8" descr="Cnn Headlines Breaking News 2024 ...">
            <a:extLst>
              <a:ext uri="{FF2B5EF4-FFF2-40B4-BE49-F238E27FC236}">
                <a16:creationId xmlns:a16="http://schemas.microsoft.com/office/drawing/2014/main" id="{DFAB1DF7-B396-2323-72D4-32B2A406C2C5}"/>
              </a:ext>
            </a:extLst>
          </p:cNvPr>
          <p:cNvPicPr>
            <a:picLocks noChangeAspect="1"/>
          </p:cNvPicPr>
          <p:nvPr/>
        </p:nvPicPr>
        <p:blipFill>
          <a:blip r:embed="rId5"/>
          <a:stretch>
            <a:fillRect/>
          </a:stretch>
        </p:blipFill>
        <p:spPr>
          <a:xfrm>
            <a:off x="6826164" y="1450281"/>
            <a:ext cx="4562604" cy="2903166"/>
          </a:xfrm>
          <a:prstGeom prst="rect">
            <a:avLst/>
          </a:prstGeom>
        </p:spPr>
      </p:pic>
    </p:spTree>
    <p:extLst>
      <p:ext uri="{BB962C8B-B14F-4D97-AF65-F5344CB8AC3E}">
        <p14:creationId xmlns:p14="http://schemas.microsoft.com/office/powerpoint/2010/main" val="321406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10" name="Rectangle 9">
            <a:extLst>
              <a:ext uri="{FF2B5EF4-FFF2-40B4-BE49-F238E27FC236}">
                <a16:creationId xmlns:a16="http://schemas.microsoft.com/office/drawing/2014/main" id="{68BD1AB6-BC83-E673-12BE-2B96F229547F}"/>
              </a:ext>
            </a:extLst>
          </p:cNvPr>
          <p:cNvSpPr/>
          <p:nvPr/>
        </p:nvSpPr>
        <p:spPr>
          <a:xfrm>
            <a:off x="638827" y="3044868"/>
            <a:ext cx="2125249"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ea typeface="Calibri"/>
                <a:cs typeface="Calibri"/>
              </a:rPr>
              <a:t>Get Top Popular News </a:t>
            </a:r>
            <a:br>
              <a:rPr lang="en-US">
                <a:ea typeface="Calibri"/>
                <a:cs typeface="Calibri"/>
              </a:rPr>
            </a:br>
            <a:r>
              <a:rPr lang="en-US">
                <a:ea typeface="Calibri"/>
                <a:cs typeface="Calibri"/>
              </a:rPr>
              <a:t>(Past 10 Days)</a:t>
            </a:r>
          </a:p>
        </p:txBody>
      </p:sp>
      <p:sp>
        <p:nvSpPr>
          <p:cNvPr id="12" name="Rectangle 11">
            <a:extLst>
              <a:ext uri="{FF2B5EF4-FFF2-40B4-BE49-F238E27FC236}">
                <a16:creationId xmlns:a16="http://schemas.microsoft.com/office/drawing/2014/main" id="{F9EFE671-0D1D-F7F9-0720-9070D0B857A3}"/>
              </a:ext>
            </a:extLst>
          </p:cNvPr>
          <p:cNvSpPr/>
          <p:nvPr/>
        </p:nvSpPr>
        <p:spPr>
          <a:xfrm>
            <a:off x="3843401" y="3023991"/>
            <a:ext cx="2125249" cy="9144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ea typeface="Calibri"/>
                <a:cs typeface="Calibri"/>
              </a:rPr>
              <a:t>Data Preprocessing</a:t>
            </a:r>
          </a:p>
        </p:txBody>
      </p:sp>
      <p:cxnSp>
        <p:nvCxnSpPr>
          <p:cNvPr id="17" name="Straight Arrow Connector 16">
            <a:extLst>
              <a:ext uri="{FF2B5EF4-FFF2-40B4-BE49-F238E27FC236}">
                <a16:creationId xmlns:a16="http://schemas.microsoft.com/office/drawing/2014/main" id="{71953F33-3EAF-D1D3-E8D7-833D8D39E01D}"/>
              </a:ext>
            </a:extLst>
          </p:cNvPr>
          <p:cNvCxnSpPr/>
          <p:nvPr/>
        </p:nvCxnSpPr>
        <p:spPr>
          <a:xfrm flipV="1">
            <a:off x="2765642" y="3497371"/>
            <a:ext cx="1070975" cy="4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6CE7515-9AE9-7D69-B273-3984A0F3A62B}"/>
              </a:ext>
            </a:extLst>
          </p:cNvPr>
          <p:cNvCxnSpPr>
            <a:cxnSpLocks/>
          </p:cNvCxnSpPr>
          <p:nvPr/>
        </p:nvCxnSpPr>
        <p:spPr>
          <a:xfrm flipV="1">
            <a:off x="5991094" y="3466055"/>
            <a:ext cx="1070975" cy="4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F966227-7874-B209-019D-A1C5163D4694}"/>
              </a:ext>
            </a:extLst>
          </p:cNvPr>
          <p:cNvSpPr/>
          <p:nvPr/>
        </p:nvSpPr>
        <p:spPr>
          <a:xfrm>
            <a:off x="7062984" y="2506641"/>
            <a:ext cx="2981193" cy="1582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ea typeface="Calibri"/>
                <a:cs typeface="Calibri"/>
              </a:rPr>
              <a:t>Categorize tokens to positive or negative</a:t>
            </a:r>
            <a:endParaRPr lang="en-US"/>
          </a:p>
        </p:txBody>
      </p:sp>
      <p:sp>
        <p:nvSpPr>
          <p:cNvPr id="22" name="Rectangle 21">
            <a:extLst>
              <a:ext uri="{FF2B5EF4-FFF2-40B4-BE49-F238E27FC236}">
                <a16:creationId xmlns:a16="http://schemas.microsoft.com/office/drawing/2014/main" id="{8B17765A-3781-0202-2C24-79ED165106F6}"/>
              </a:ext>
            </a:extLst>
          </p:cNvPr>
          <p:cNvSpPr/>
          <p:nvPr/>
        </p:nvSpPr>
        <p:spPr>
          <a:xfrm>
            <a:off x="6390359" y="4725443"/>
            <a:ext cx="4442564" cy="51774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ea typeface="Calibri"/>
                <a:cs typeface="Calibri"/>
              </a:rPr>
              <a:t>Combine all news to get </a:t>
            </a:r>
            <a:r>
              <a:rPr lang="en-US" b="1">
                <a:ea typeface="Calibri"/>
                <a:cs typeface="Calibri"/>
              </a:rPr>
              <a:t>Sentiment Score</a:t>
            </a:r>
          </a:p>
        </p:txBody>
      </p:sp>
      <p:cxnSp>
        <p:nvCxnSpPr>
          <p:cNvPr id="26" name="Straight Arrow Connector 25">
            <a:extLst>
              <a:ext uri="{FF2B5EF4-FFF2-40B4-BE49-F238E27FC236}">
                <a16:creationId xmlns:a16="http://schemas.microsoft.com/office/drawing/2014/main" id="{16CD004F-8B06-DC5F-D6FE-277983CB529B}"/>
              </a:ext>
            </a:extLst>
          </p:cNvPr>
          <p:cNvCxnSpPr/>
          <p:nvPr/>
        </p:nvCxnSpPr>
        <p:spPr>
          <a:xfrm>
            <a:off x="8521744" y="4090662"/>
            <a:ext cx="16702" cy="643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E4ED32F-20DC-ECCF-2D1E-C95CC289EC07}"/>
              </a:ext>
            </a:extLst>
          </p:cNvPr>
          <p:cNvCxnSpPr>
            <a:cxnSpLocks/>
          </p:cNvCxnSpPr>
          <p:nvPr/>
        </p:nvCxnSpPr>
        <p:spPr>
          <a:xfrm>
            <a:off x="8553056" y="5238880"/>
            <a:ext cx="6264" cy="517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CA002AE-B54A-B3C2-7D29-0CB0394ED1C9}"/>
              </a:ext>
            </a:extLst>
          </p:cNvPr>
          <p:cNvSpPr txBox="1"/>
          <p:nvPr/>
        </p:nvSpPr>
        <p:spPr>
          <a:xfrm>
            <a:off x="8089726" y="5668027"/>
            <a:ext cx="145093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Calibri"/>
                <a:cs typeface="Calibri"/>
              </a:rPr>
              <a:t>Classify !</a:t>
            </a:r>
          </a:p>
        </p:txBody>
      </p:sp>
      <p:sp>
        <p:nvSpPr>
          <p:cNvPr id="36" name="Speech Bubble: Rectangle with Corners Rounded 35">
            <a:extLst>
              <a:ext uri="{FF2B5EF4-FFF2-40B4-BE49-F238E27FC236}">
                <a16:creationId xmlns:a16="http://schemas.microsoft.com/office/drawing/2014/main" id="{C7C5C005-F3F4-EF32-0366-A8286E628343}"/>
              </a:ext>
            </a:extLst>
          </p:cNvPr>
          <p:cNvSpPr/>
          <p:nvPr/>
        </p:nvSpPr>
        <p:spPr>
          <a:xfrm>
            <a:off x="4150030" y="1352070"/>
            <a:ext cx="2532343" cy="1468592"/>
          </a:xfrm>
          <a:prstGeom prst="wedgeRoundRectCallou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a:buChar char="•"/>
            </a:pPr>
            <a:r>
              <a:rPr lang="en-US" sz="1600">
                <a:solidFill>
                  <a:srgbClr val="000000"/>
                </a:solidFill>
                <a:ea typeface="Calibri"/>
                <a:cs typeface="Calibri"/>
              </a:rPr>
              <a:t>Stop Words Removal</a:t>
            </a:r>
            <a:endParaRPr lang="en-US">
              <a:solidFill>
                <a:srgbClr val="000000"/>
              </a:solidFill>
            </a:endParaRPr>
          </a:p>
          <a:p>
            <a:pPr marL="285750" indent="-285750">
              <a:buFont typeface="Arial"/>
              <a:buChar char="•"/>
            </a:pPr>
            <a:r>
              <a:rPr lang="en-US" sz="1600">
                <a:solidFill>
                  <a:srgbClr val="000000"/>
                </a:solidFill>
                <a:ea typeface="Calibri"/>
                <a:cs typeface="Calibri"/>
              </a:rPr>
              <a:t>Lemmatization</a:t>
            </a:r>
          </a:p>
          <a:p>
            <a:pPr marL="285750" indent="-285750">
              <a:buFont typeface="Arial"/>
              <a:buChar char="•"/>
            </a:pPr>
            <a:r>
              <a:rPr lang="en-US" sz="1600">
                <a:solidFill>
                  <a:srgbClr val="000000"/>
                </a:solidFill>
                <a:ea typeface="Calibri"/>
                <a:cs typeface="Calibri"/>
              </a:rPr>
              <a:t>Tokenization</a:t>
            </a:r>
          </a:p>
        </p:txBody>
      </p:sp>
      <p:sp>
        <p:nvSpPr>
          <p:cNvPr id="39" name="TextBox 38">
            <a:extLst>
              <a:ext uri="{FF2B5EF4-FFF2-40B4-BE49-F238E27FC236}">
                <a16:creationId xmlns:a16="http://schemas.microsoft.com/office/drawing/2014/main" id="{6EA9CA5C-542A-D25A-FB37-7384E7FA11D3}"/>
              </a:ext>
            </a:extLst>
          </p:cNvPr>
          <p:cNvSpPr txBox="1"/>
          <p:nvPr/>
        </p:nvSpPr>
        <p:spPr>
          <a:xfrm>
            <a:off x="215030" y="4933167"/>
            <a:ext cx="73256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News API</a:t>
            </a:r>
            <a:r>
              <a:rPr lang="en-US"/>
              <a:t>: </a:t>
            </a:r>
          </a:p>
          <a:p>
            <a:r>
              <a:rPr lang="en-US">
                <a:ea typeface="+mn-lt"/>
                <a:cs typeface="+mn-lt"/>
                <a:hlinkClick r:id="rId3"/>
              </a:rPr>
              <a:t>https://newsapi.org/</a:t>
            </a:r>
            <a:endParaRPr lang="en-US"/>
          </a:p>
          <a:p>
            <a:r>
              <a:rPr lang="en-US" b="1">
                <a:solidFill>
                  <a:srgbClr val="000000"/>
                </a:solidFill>
                <a:ea typeface="Calibri"/>
                <a:cs typeface="Calibri"/>
              </a:rPr>
              <a:t>Bing Sentiment Lexicon: </a:t>
            </a:r>
            <a:endParaRPr lang="en-US" b="1">
              <a:solidFill>
                <a:srgbClr val="000000"/>
              </a:solidFill>
              <a:ea typeface="+mn-lt"/>
              <a:cs typeface="+mn-lt"/>
            </a:endParaRPr>
          </a:p>
          <a:p>
            <a:r>
              <a:rPr lang="en-US">
                <a:solidFill>
                  <a:srgbClr val="000000"/>
                </a:solidFill>
                <a:ea typeface="+mn-lt"/>
                <a:cs typeface="+mn-lt"/>
                <a:hlinkClick r:id="rId4"/>
              </a:rPr>
              <a:t>https://emilhvitfeldt.github.io/textdata/reference/lexicon_bing.html</a:t>
            </a:r>
            <a:endParaRPr lang="en-US"/>
          </a:p>
        </p:txBody>
      </p:sp>
      <p:sp>
        <p:nvSpPr>
          <p:cNvPr id="41" name="Plus Sign 40">
            <a:extLst>
              <a:ext uri="{FF2B5EF4-FFF2-40B4-BE49-F238E27FC236}">
                <a16:creationId xmlns:a16="http://schemas.microsoft.com/office/drawing/2014/main" id="{83EDCA55-CA80-5647-FCF4-23D8D74D63FC}"/>
              </a:ext>
            </a:extLst>
          </p:cNvPr>
          <p:cNvSpPr/>
          <p:nvPr/>
        </p:nvSpPr>
        <p:spPr>
          <a:xfrm>
            <a:off x="7921539" y="5953908"/>
            <a:ext cx="559496" cy="601250"/>
          </a:xfrm>
          <a:prstGeom prst="mathPlus">
            <a:avLst/>
          </a:prstGeom>
          <a:solidFill>
            <a:srgbClr val="92D05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Minus Sign 41">
            <a:extLst>
              <a:ext uri="{FF2B5EF4-FFF2-40B4-BE49-F238E27FC236}">
                <a16:creationId xmlns:a16="http://schemas.microsoft.com/office/drawing/2014/main" id="{5599F3A4-C084-BE33-A313-242AACE81265}"/>
              </a:ext>
            </a:extLst>
          </p:cNvPr>
          <p:cNvSpPr/>
          <p:nvPr/>
        </p:nvSpPr>
        <p:spPr>
          <a:xfrm>
            <a:off x="8534138" y="5950645"/>
            <a:ext cx="559497" cy="653442"/>
          </a:xfrm>
          <a:prstGeom prst="mathMinus">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84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17A67CC5-4C77-86D7-593C-3373B4A72ACE}"/>
              </a:ext>
            </a:extLst>
          </p:cNvPr>
          <p:cNvPicPr>
            <a:picLocks noChangeAspect="1"/>
          </p:cNvPicPr>
          <p:nvPr/>
        </p:nvPicPr>
        <p:blipFill>
          <a:blip r:embed="rId3"/>
          <a:stretch>
            <a:fillRect/>
          </a:stretch>
        </p:blipFill>
        <p:spPr>
          <a:xfrm>
            <a:off x="1906265" y="1449155"/>
            <a:ext cx="8389592" cy="4853590"/>
          </a:xfrm>
          <a:prstGeom prst="rect">
            <a:avLst/>
          </a:prstGeom>
        </p:spPr>
      </p:pic>
    </p:spTree>
    <p:extLst>
      <p:ext uri="{BB962C8B-B14F-4D97-AF65-F5344CB8AC3E}">
        <p14:creationId xmlns:p14="http://schemas.microsoft.com/office/powerpoint/2010/main" val="223851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(Long Entry)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p:txBody>
          <a:bodyPr vert="horz" lIns="91440" tIns="45720" rIns="91440" bIns="45720" rtlCol="0" anchor="t">
            <a:normAutofit/>
          </a:bodyPr>
          <a:lstStyle/>
          <a:p>
            <a:pPr marL="342900" indent="-342900">
              <a:buChar char="•"/>
            </a:pPr>
            <a:r>
              <a:rPr lang="en-US" sz="2400" b="1">
                <a:solidFill>
                  <a:schemeClr val="tx1"/>
                </a:solidFill>
                <a:latin typeface="Calibri"/>
                <a:cs typeface="Arial"/>
              </a:rPr>
              <a:t>Condition 1: Price and Momentum Analysis</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closing price must be below the lower Bollinger Band, and the MACD value must be above its signal line.</a:t>
            </a:r>
          </a:p>
          <a:p>
            <a:pPr marL="342900" indent="-342900">
              <a:buChar char="•"/>
            </a:pPr>
            <a:r>
              <a:rPr lang="en-US" sz="2400" b="1">
                <a:solidFill>
                  <a:schemeClr val="tx1"/>
                </a:solidFill>
                <a:latin typeface="Calibri"/>
                <a:cs typeface="Arial"/>
              </a:rPr>
              <a:t>Condition 2: Market Sentiment via RSI Adjusted for Insider Activity</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RSI is below a modified entry threshold, which is adjusted based on insider buying activity. </a:t>
            </a:r>
            <a:endParaRPr lang="en-US" sz="2400">
              <a:solidFill>
                <a:schemeClr val="tx1"/>
              </a:solidFill>
              <a:latin typeface="Calibri"/>
            </a:endParaRPr>
          </a:p>
          <a:p>
            <a:pPr marL="285750" indent="-285750">
              <a:buFont typeface="Arial,Sans-Serif"/>
              <a:buChar char="•"/>
            </a:pPr>
            <a:r>
              <a:rPr lang="en-US" sz="2400" b="1">
                <a:solidFill>
                  <a:schemeClr val="tx1"/>
                </a:solidFill>
                <a:latin typeface="Calibri"/>
                <a:cs typeface="Arial"/>
              </a:rPr>
              <a:t>Condition 3: Confirmation through News Sentiment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After meeting </a:t>
            </a:r>
            <a:r>
              <a:rPr lang="en-US" sz="2400" u="sng">
                <a:solidFill>
                  <a:schemeClr val="tx1"/>
                </a:solidFill>
                <a:latin typeface="Calibri"/>
                <a:cs typeface="Arial"/>
              </a:rPr>
              <a:t>either or both of the above conditions</a:t>
            </a:r>
            <a:r>
              <a:rPr lang="en-US" sz="2400">
                <a:solidFill>
                  <a:schemeClr val="tx1"/>
                </a:solidFill>
                <a:latin typeface="Calibri"/>
                <a:cs typeface="Arial"/>
              </a:rPr>
              <a:t>, check the sentiment of the most recent news regarding the stock.</a:t>
            </a:r>
          </a:p>
          <a:p>
            <a:pPr marL="742950" lvl="1" indent="-285750">
              <a:buFont typeface="Arial,Sans-Serif"/>
              <a:buChar char="•"/>
            </a:pPr>
            <a:r>
              <a:rPr lang="en-US" sz="2400" b="1">
                <a:solidFill>
                  <a:schemeClr val="tx1"/>
                </a:solidFill>
                <a:latin typeface="Calibri"/>
                <a:cs typeface="Arial"/>
              </a:rPr>
              <a:t>Action:</a:t>
            </a:r>
            <a:r>
              <a:rPr lang="en-US" sz="2400">
                <a:solidFill>
                  <a:schemeClr val="tx1"/>
                </a:solidFill>
                <a:latin typeface="Calibri"/>
                <a:cs typeface="Arial"/>
              </a:rPr>
              <a:t> Only proceed with entering a long position if the news sentiment is positive. If the sentiment is negative or mixed, avoid entering the trade.</a:t>
            </a: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spTree>
    <p:extLst>
      <p:ext uri="{BB962C8B-B14F-4D97-AF65-F5344CB8AC3E}">
        <p14:creationId xmlns:p14="http://schemas.microsoft.com/office/powerpoint/2010/main" val="303886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(Long Exit)</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When managing a long position, consider exiting the trade if </a:t>
            </a:r>
            <a:r>
              <a:rPr lang="en-US" sz="2400" u="sng">
                <a:solidFill>
                  <a:schemeClr val="tx1"/>
                </a:solidFill>
                <a:latin typeface="Calibri"/>
                <a:cs typeface="Calibri"/>
              </a:rPr>
              <a:t>any of the following conditions</a:t>
            </a:r>
            <a:r>
              <a:rPr lang="en-US" sz="2400">
                <a:solidFill>
                  <a:schemeClr val="tx1"/>
                </a:solidFill>
                <a:latin typeface="Calibri"/>
                <a:cs typeface="Calibri"/>
              </a:rPr>
              <a:t> are met.</a:t>
            </a: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Calibri"/>
              </a:rPr>
              <a:t>Condition 1: Price Reversion - Criteria</a:t>
            </a:r>
            <a:r>
              <a:rPr lang="en-US" sz="2400">
                <a:solidFill>
                  <a:schemeClr val="tx1"/>
                </a:solidFill>
                <a:latin typeface="Calibri"/>
                <a:cs typeface="Calibri"/>
              </a:rPr>
              <a:t>: The stock’s closing price rises above the lower Bollinger Band.</a:t>
            </a:r>
          </a:p>
          <a:p>
            <a:pPr marL="342900" indent="-342900">
              <a:buChar char="•"/>
            </a:pPr>
            <a:r>
              <a:rPr lang="en-US" sz="2400" b="1">
                <a:solidFill>
                  <a:schemeClr val="tx1"/>
                </a:solidFill>
                <a:latin typeface="Calibri"/>
                <a:cs typeface="Calibri"/>
              </a:rPr>
              <a:t>Condition 2: Momentum Loss - Criteria</a:t>
            </a:r>
            <a:r>
              <a:rPr lang="en-US" sz="2400">
                <a:solidFill>
                  <a:schemeClr val="tx1"/>
                </a:solidFill>
                <a:latin typeface="Calibri"/>
                <a:cs typeface="Calibri"/>
              </a:rPr>
              <a:t>: The MACD falls below its signal line.</a:t>
            </a:r>
          </a:p>
          <a:p>
            <a:pPr marL="342900" indent="-342900">
              <a:buChar char="•"/>
            </a:pPr>
            <a:r>
              <a:rPr lang="en-US" sz="2400" b="1">
                <a:solidFill>
                  <a:schemeClr val="tx1"/>
                </a:solidFill>
                <a:latin typeface="Calibri"/>
                <a:cs typeface="Calibri"/>
              </a:rPr>
              <a:t>Condition 3: RSI Threshold - Criteria</a:t>
            </a:r>
            <a:r>
              <a:rPr lang="en-US" sz="2400">
                <a:solidFill>
                  <a:schemeClr val="tx1"/>
                </a:solidFill>
                <a:latin typeface="Calibri"/>
                <a:cs typeface="Calibri"/>
              </a:rPr>
              <a:t>: The RSI reaches neutral value (45).</a:t>
            </a:r>
          </a:p>
          <a:p>
            <a:pPr marL="342900" indent="-342900">
              <a:buChar char="•"/>
            </a:pPr>
            <a:endParaRPr lang="en-US" sz="2400">
              <a:solidFill>
                <a:schemeClr val="tx1"/>
              </a:solidFill>
              <a:latin typeface="Calibri"/>
            </a:endParaRPr>
          </a:p>
        </p:txBody>
      </p:sp>
    </p:spTree>
    <p:extLst>
      <p:ext uri="{BB962C8B-B14F-4D97-AF65-F5344CB8AC3E}">
        <p14:creationId xmlns:p14="http://schemas.microsoft.com/office/powerpoint/2010/main" val="384801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(Short Entry)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371520"/>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When considering entering a short position, the strategy demands that </a:t>
            </a:r>
            <a:r>
              <a:rPr lang="en-US" sz="2400" u="sng">
                <a:solidFill>
                  <a:schemeClr val="tx1"/>
                </a:solidFill>
                <a:latin typeface="Calibri"/>
                <a:cs typeface="Arial"/>
              </a:rPr>
              <a:t>all the following conditions</a:t>
            </a:r>
            <a:r>
              <a:rPr lang="en-US" sz="2400">
                <a:solidFill>
                  <a:schemeClr val="tx1"/>
                </a:solidFill>
                <a:latin typeface="Calibri"/>
                <a:cs typeface="Arial"/>
              </a:rPr>
              <a:t> must be satisfied before proceeding.</a:t>
            </a:r>
            <a:endParaRPr lang="en-US" sz="2400">
              <a:solidFill>
                <a:schemeClr val="tx1"/>
              </a:solidFill>
              <a:latin typeface="Calibri"/>
              <a:cs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Condition 1: Price Extremes</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closing price is above the upper Bollinger Band.</a:t>
            </a:r>
            <a:endParaRPr lang="en-US">
              <a:solidFill>
                <a:schemeClr val="tx1"/>
              </a:solidFill>
              <a:latin typeface="Calibri"/>
            </a:endParaRPr>
          </a:p>
          <a:p>
            <a:pPr marL="342900" indent="-342900">
              <a:buChar char="•"/>
            </a:pPr>
            <a:r>
              <a:rPr lang="en-US" sz="2400" b="1">
                <a:solidFill>
                  <a:schemeClr val="tx1"/>
                </a:solidFill>
                <a:latin typeface="Calibri"/>
                <a:cs typeface="Arial"/>
              </a:rPr>
              <a:t>Condition 2: Overbought Indicator</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RSI is higher than a modified exit threshold.</a:t>
            </a:r>
            <a:endParaRPr lang="en-US">
              <a:solidFill>
                <a:schemeClr val="tx1"/>
              </a:solidFill>
              <a:latin typeface="Calibri"/>
            </a:endParaRPr>
          </a:p>
          <a:p>
            <a:pPr marL="342900" indent="-342900">
              <a:buChar char="•"/>
            </a:pPr>
            <a:r>
              <a:rPr lang="en-US" sz="2400" b="1">
                <a:solidFill>
                  <a:schemeClr val="tx1"/>
                </a:solidFill>
                <a:latin typeface="Calibri"/>
                <a:cs typeface="Arial"/>
              </a:rPr>
              <a:t>Condition 3: Momentum Shift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MACD is below its signal line.</a:t>
            </a:r>
            <a:endParaRPr lang="en-US">
              <a:solidFill>
                <a:schemeClr val="tx1"/>
              </a:solidFill>
              <a:latin typeface="Calibri"/>
            </a:endParaRPr>
          </a:p>
          <a:p>
            <a:pPr marL="342900" indent="-342900">
              <a:buChar char="•"/>
            </a:pPr>
            <a:r>
              <a:rPr lang="en-US" sz="2400" b="1">
                <a:solidFill>
                  <a:schemeClr val="tx1"/>
                </a:solidFill>
                <a:latin typeface="Calibri"/>
                <a:cs typeface="Arial"/>
              </a:rPr>
              <a:t>Final Confirmation: Negative Market Sentiment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Check the sentiment of the latest news regarding the stock.</a:t>
            </a:r>
            <a:endParaRPr lang="en-US">
              <a:solidFill>
                <a:schemeClr val="tx1"/>
              </a:solidFill>
              <a:latin typeface="Calibri"/>
            </a:endParaRPr>
          </a:p>
          <a:p>
            <a:pPr marL="800100" lvl="1" indent="-342900">
              <a:buChar char="•"/>
            </a:pPr>
            <a:r>
              <a:rPr lang="en-US" sz="2400" b="1">
                <a:solidFill>
                  <a:schemeClr val="tx1"/>
                </a:solidFill>
                <a:latin typeface="Calibri"/>
                <a:cs typeface="Arial"/>
              </a:rPr>
              <a:t>Action:</a:t>
            </a:r>
            <a:r>
              <a:rPr lang="en-US" sz="2400">
                <a:solidFill>
                  <a:schemeClr val="tx1"/>
                </a:solidFill>
                <a:latin typeface="Calibri"/>
                <a:cs typeface="Arial"/>
              </a:rPr>
              <a:t> Proceed with entering a short position only if the news sentiment is negative. </a:t>
            </a:r>
            <a:endParaRPr lang="en-US" sz="2400">
              <a:solidFill>
                <a:schemeClr val="tx1"/>
              </a:solidFill>
              <a:latin typeface="Calibri"/>
            </a:endParaRPr>
          </a:p>
          <a:p>
            <a:pPr marL="342900" indent="-342900">
              <a:buChar char="•"/>
            </a:pPr>
            <a:endParaRPr lang="en-US" sz="2400">
              <a:solidFill>
                <a:schemeClr val="tx1"/>
              </a:solidFill>
              <a:latin typeface="Calibri"/>
              <a:cs typeface="Calibri"/>
            </a:endParaRPr>
          </a:p>
        </p:txBody>
      </p:sp>
    </p:spTree>
    <p:extLst>
      <p:ext uri="{BB962C8B-B14F-4D97-AF65-F5344CB8AC3E}">
        <p14:creationId xmlns:p14="http://schemas.microsoft.com/office/powerpoint/2010/main" val="422382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(Short Exit)</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When managing a short position, consider exiting the trade if </a:t>
            </a:r>
            <a:r>
              <a:rPr lang="en-US" sz="2400" u="sng">
                <a:solidFill>
                  <a:schemeClr val="tx1"/>
                </a:solidFill>
                <a:latin typeface="Calibri"/>
                <a:cs typeface="Arial"/>
              </a:rPr>
              <a:t>any of the following conditions</a:t>
            </a:r>
            <a:r>
              <a:rPr lang="en-US" sz="2400">
                <a:solidFill>
                  <a:schemeClr val="tx1"/>
                </a:solidFill>
                <a:latin typeface="Calibri"/>
                <a:cs typeface="Arial"/>
              </a:rPr>
              <a:t> are met.</a:t>
            </a: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Condition 1: Price Movement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price falls below the upper Bollinger Band.</a:t>
            </a:r>
            <a:endParaRPr lang="en-US" sz="2400">
              <a:solidFill>
                <a:schemeClr val="tx1"/>
              </a:solidFill>
              <a:latin typeface="Calibri"/>
            </a:endParaRPr>
          </a:p>
          <a:p>
            <a:pPr marL="342900" indent="-342900">
              <a:buChar char="•"/>
            </a:pPr>
            <a:r>
              <a:rPr lang="en-US" sz="2400" b="1">
                <a:solidFill>
                  <a:schemeClr val="tx1"/>
                </a:solidFill>
                <a:latin typeface="Calibri"/>
                <a:cs typeface="Arial"/>
              </a:rPr>
              <a:t>Condition 2: Momentum Reversal</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MACD rises above its signal line.</a:t>
            </a:r>
            <a:endParaRPr lang="en-US" sz="2400">
              <a:solidFill>
                <a:schemeClr val="tx1"/>
              </a:solidFill>
              <a:latin typeface="Calibri"/>
            </a:endParaRPr>
          </a:p>
          <a:p>
            <a:pPr marL="342900" indent="-342900">
              <a:buChar char="•"/>
            </a:pPr>
            <a:r>
              <a:rPr lang="en-US" sz="2400" b="1">
                <a:solidFill>
                  <a:schemeClr val="tx1"/>
                </a:solidFill>
                <a:latin typeface="Calibri"/>
                <a:cs typeface="Arial"/>
              </a:rPr>
              <a:t>Condition 3: Overbought/Oversold Indicator</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RSI reaches almost neural/stable value (45).</a:t>
            </a: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spTree>
    <p:extLst>
      <p:ext uri="{BB962C8B-B14F-4D97-AF65-F5344CB8AC3E}">
        <p14:creationId xmlns:p14="http://schemas.microsoft.com/office/powerpoint/2010/main" val="323775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(Summary)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7BB26B64-BC8B-80B4-B9CA-F8084CF5CF81}"/>
              </a:ext>
            </a:extLst>
          </p:cNvPr>
          <p:cNvPicPr>
            <a:picLocks noChangeAspect="1"/>
          </p:cNvPicPr>
          <p:nvPr/>
        </p:nvPicPr>
        <p:blipFill>
          <a:blip r:embed="rId3"/>
          <a:stretch>
            <a:fillRect/>
          </a:stretch>
        </p:blipFill>
        <p:spPr>
          <a:xfrm>
            <a:off x="636740" y="4606083"/>
            <a:ext cx="11085534" cy="69383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780304B-8DC9-7883-5735-42633DF132B2}"/>
              </a:ext>
            </a:extLst>
          </p:cNvPr>
          <p:cNvPicPr>
            <a:picLocks noChangeAspect="1"/>
          </p:cNvPicPr>
          <p:nvPr/>
        </p:nvPicPr>
        <p:blipFill>
          <a:blip r:embed="rId4"/>
          <a:stretch>
            <a:fillRect/>
          </a:stretch>
        </p:blipFill>
        <p:spPr>
          <a:xfrm>
            <a:off x="1242165" y="1715173"/>
            <a:ext cx="9279697" cy="2195927"/>
          </a:xfrm>
          <a:prstGeom prst="rect">
            <a:avLst/>
          </a:prstGeom>
        </p:spPr>
      </p:pic>
    </p:spTree>
    <p:extLst>
      <p:ext uri="{BB962C8B-B14F-4D97-AF65-F5344CB8AC3E}">
        <p14:creationId xmlns:p14="http://schemas.microsoft.com/office/powerpoint/2010/main" val="290743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Agenda</a:t>
            </a: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AutoNum type="arabicPeriod"/>
            </a:pPr>
            <a:r>
              <a:rPr lang="en-US">
                <a:solidFill>
                  <a:schemeClr val="tx1"/>
                </a:solidFill>
                <a:latin typeface="Calibri"/>
                <a:cs typeface="Arial"/>
              </a:rPr>
              <a:t>Overview</a:t>
            </a:r>
            <a:endParaRPr lang="en-US">
              <a:solidFill>
                <a:schemeClr val="tx1"/>
              </a:solidFill>
              <a:latin typeface="Calibri"/>
            </a:endParaRPr>
          </a:p>
          <a:p>
            <a:pPr marL="514350" indent="-514350">
              <a:buAutoNum type="arabicPeriod"/>
            </a:pPr>
            <a:r>
              <a:rPr lang="en-US">
                <a:solidFill>
                  <a:schemeClr val="tx1"/>
                </a:solidFill>
                <a:latin typeface="Calibri"/>
                <a:cs typeface="Arial"/>
              </a:rPr>
              <a:t>Trading Strategy</a:t>
            </a:r>
            <a:endParaRPr lang="en-US">
              <a:solidFill>
                <a:schemeClr val="tx1"/>
              </a:solidFill>
              <a:latin typeface="Calibri"/>
            </a:endParaRPr>
          </a:p>
          <a:p>
            <a:pPr marL="514350" indent="-514350">
              <a:buAutoNum type="arabicPeriod"/>
            </a:pPr>
            <a:r>
              <a:rPr lang="en-US">
                <a:solidFill>
                  <a:schemeClr val="tx1"/>
                </a:solidFill>
                <a:latin typeface="Calibri"/>
                <a:cs typeface="Arial"/>
              </a:rPr>
              <a:t>Results</a:t>
            </a:r>
            <a:endParaRPr lang="en-US">
              <a:solidFill>
                <a:schemeClr val="tx1"/>
              </a:solidFill>
              <a:latin typeface="Calibri"/>
            </a:endParaRPr>
          </a:p>
          <a:p>
            <a:pPr marL="514350" indent="-514350">
              <a:buAutoNum type="arabicPeriod"/>
            </a:pPr>
            <a:r>
              <a:rPr lang="en-US">
                <a:solidFill>
                  <a:schemeClr val="tx1"/>
                </a:solidFill>
                <a:latin typeface="Calibri"/>
                <a:cs typeface="Arial"/>
              </a:rPr>
              <a:t>Challenges</a:t>
            </a:r>
            <a:endParaRPr lang="en-US">
              <a:solidFill>
                <a:schemeClr val="tx1"/>
              </a:solidFill>
              <a:latin typeface="Calibri"/>
            </a:endParaRPr>
          </a:p>
          <a:p>
            <a:pPr marL="514350" indent="-514350">
              <a:buAutoNum type="arabicPeriod"/>
            </a:pPr>
            <a:r>
              <a:rPr lang="en-US">
                <a:solidFill>
                  <a:schemeClr val="tx1"/>
                </a:solidFill>
                <a:latin typeface="Calibri"/>
                <a:cs typeface="Arial"/>
              </a:rPr>
              <a:t>Future Work</a:t>
            </a:r>
            <a:endParaRPr lang="en-US">
              <a:solidFill>
                <a:schemeClr val="tx1"/>
              </a:solidFill>
              <a:latin typeface="Calibri"/>
            </a:endParaRPr>
          </a:p>
          <a:p>
            <a:pPr marL="514350" indent="-514350">
              <a:buAutoNum type="arabicPeriod"/>
            </a:pPr>
            <a:endParaRPr lang="en-US"/>
          </a:p>
        </p:txBody>
      </p:sp>
    </p:spTree>
    <p:extLst>
      <p:ext uri="{BB962C8B-B14F-4D97-AF65-F5344CB8AC3E}">
        <p14:creationId xmlns:p14="http://schemas.microsoft.com/office/powerpoint/2010/main" val="15151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a:xfrm>
            <a:off x="643466" y="251854"/>
            <a:ext cx="7462353" cy="992747"/>
          </a:xfrm>
        </p:spPr>
        <p:txBody>
          <a:bodyPr>
            <a:normAutofit/>
          </a:bodyPr>
          <a:lstStyle/>
          <a:p>
            <a:r>
              <a:rPr lang="en-US">
                <a:latin typeface="Calibri"/>
              </a:rPr>
              <a:t>Diversify Investments</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Instead of investing the same amount of money for each equity, we can smartly adjusts the sizes of trading positions based on the associated risks. (Range of Bollinger Bands).</a:t>
            </a:r>
          </a:p>
          <a:p>
            <a:pPr marL="342900" indent="-342900">
              <a:buChar char="•"/>
            </a:pPr>
            <a:r>
              <a:rPr lang="en-US" sz="2400">
                <a:solidFill>
                  <a:schemeClr val="tx1"/>
                </a:solidFill>
                <a:latin typeface="Calibri"/>
                <a:cs typeface="Arial"/>
              </a:rPr>
              <a:t> By using the soft-max function (LDATS package), we can normalize trade sizes, giving preference to less volatile trades, thus aiming to maximize returns while minimizing risk exposure.</a:t>
            </a:r>
          </a:p>
          <a:p>
            <a:pPr marL="342900" indent="-342900">
              <a:buChar char="•"/>
            </a:pPr>
            <a:endParaRPr lang="en-US" sz="2400">
              <a:solidFill>
                <a:schemeClr val="tx1"/>
              </a:solidFill>
              <a:latin typeface="Calibri"/>
              <a:cs typeface="Arial"/>
            </a:endParaRPr>
          </a:p>
        </p:txBody>
      </p:sp>
      <p:pic>
        <p:nvPicPr>
          <p:cNvPr id="5" name="Picture 4" descr="A close-up of a text&#10;&#10;Description automatically generated">
            <a:extLst>
              <a:ext uri="{FF2B5EF4-FFF2-40B4-BE49-F238E27FC236}">
                <a16:creationId xmlns:a16="http://schemas.microsoft.com/office/drawing/2014/main" id="{6AA06B91-6F0C-D8E3-C908-36592D0DEA93}"/>
              </a:ext>
            </a:extLst>
          </p:cNvPr>
          <p:cNvPicPr>
            <a:picLocks noChangeAspect="1"/>
          </p:cNvPicPr>
          <p:nvPr/>
        </p:nvPicPr>
        <p:blipFill>
          <a:blip r:embed="rId3"/>
          <a:stretch>
            <a:fillRect/>
          </a:stretch>
        </p:blipFill>
        <p:spPr>
          <a:xfrm>
            <a:off x="518115" y="4146103"/>
            <a:ext cx="5595374" cy="1621582"/>
          </a:xfrm>
          <a:prstGeom prst="rect">
            <a:avLst/>
          </a:prstGeom>
        </p:spPr>
      </p:pic>
      <p:pic>
        <p:nvPicPr>
          <p:cNvPr id="8" name="Picture 7" descr="A math equations and formulas&#10;&#10;Description automatically generated">
            <a:extLst>
              <a:ext uri="{FF2B5EF4-FFF2-40B4-BE49-F238E27FC236}">
                <a16:creationId xmlns:a16="http://schemas.microsoft.com/office/drawing/2014/main" id="{CCB51FC1-1464-AB17-E12C-C508E56AE18E}"/>
              </a:ext>
            </a:extLst>
          </p:cNvPr>
          <p:cNvPicPr>
            <a:picLocks noChangeAspect="1"/>
          </p:cNvPicPr>
          <p:nvPr/>
        </p:nvPicPr>
        <p:blipFill>
          <a:blip r:embed="rId4"/>
          <a:stretch>
            <a:fillRect/>
          </a:stretch>
        </p:blipFill>
        <p:spPr>
          <a:xfrm>
            <a:off x="6108029" y="4142816"/>
            <a:ext cx="5577088" cy="1626536"/>
          </a:xfrm>
          <a:prstGeom prst="rect">
            <a:avLst/>
          </a:prstGeom>
        </p:spPr>
      </p:pic>
    </p:spTree>
    <p:extLst>
      <p:ext uri="{BB962C8B-B14F-4D97-AF65-F5344CB8AC3E}">
        <p14:creationId xmlns:p14="http://schemas.microsoft.com/office/powerpoint/2010/main" val="837300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Results</a:t>
            </a:r>
            <a:endParaRPr lang="en-US"/>
          </a:p>
        </p:txBody>
      </p:sp>
    </p:spTree>
    <p:extLst>
      <p:ext uri="{BB962C8B-B14F-4D97-AF65-F5344CB8AC3E}">
        <p14:creationId xmlns:p14="http://schemas.microsoft.com/office/powerpoint/2010/main" val="59018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Results (Back - testing)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5" name="Picture 4" descr="A graph of a graph showing the growth of the stock market&#10;&#10;Description automatically generated">
            <a:extLst>
              <a:ext uri="{FF2B5EF4-FFF2-40B4-BE49-F238E27FC236}">
                <a16:creationId xmlns:a16="http://schemas.microsoft.com/office/drawing/2014/main" id="{0B0F5DFB-2113-5F28-0210-C5C53FFA4E89}"/>
              </a:ext>
            </a:extLst>
          </p:cNvPr>
          <p:cNvPicPr>
            <a:picLocks noChangeAspect="1"/>
          </p:cNvPicPr>
          <p:nvPr/>
        </p:nvPicPr>
        <p:blipFill>
          <a:blip r:embed="rId3"/>
          <a:stretch>
            <a:fillRect/>
          </a:stretch>
        </p:blipFill>
        <p:spPr>
          <a:xfrm>
            <a:off x="1943190" y="1472781"/>
            <a:ext cx="8334375" cy="4286250"/>
          </a:xfrm>
          <a:prstGeom prst="rect">
            <a:avLst/>
          </a:prstGeom>
        </p:spPr>
      </p:pic>
    </p:spTree>
    <p:extLst>
      <p:ext uri="{BB962C8B-B14F-4D97-AF65-F5344CB8AC3E}">
        <p14:creationId xmlns:p14="http://schemas.microsoft.com/office/powerpoint/2010/main" val="367130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(Performance Results)</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4" name="Picture 3" descr="A close-up of a code&#10;&#10;Description automatically generated">
            <a:extLst>
              <a:ext uri="{FF2B5EF4-FFF2-40B4-BE49-F238E27FC236}">
                <a16:creationId xmlns:a16="http://schemas.microsoft.com/office/drawing/2014/main" id="{932162BD-2354-2E07-317D-281DB4DB2586}"/>
              </a:ext>
            </a:extLst>
          </p:cNvPr>
          <p:cNvPicPr>
            <a:picLocks noChangeAspect="1"/>
          </p:cNvPicPr>
          <p:nvPr/>
        </p:nvPicPr>
        <p:blipFill>
          <a:blip r:embed="rId3"/>
          <a:stretch>
            <a:fillRect/>
          </a:stretch>
        </p:blipFill>
        <p:spPr>
          <a:xfrm>
            <a:off x="3747507" y="2071226"/>
            <a:ext cx="8037110" cy="1604099"/>
          </a:xfrm>
          <a:prstGeom prst="rect">
            <a:avLst/>
          </a:prstGeom>
        </p:spPr>
      </p:pic>
      <p:sp>
        <p:nvSpPr>
          <p:cNvPr id="6" name="TextBox 5">
            <a:extLst>
              <a:ext uri="{FF2B5EF4-FFF2-40B4-BE49-F238E27FC236}">
                <a16:creationId xmlns:a16="http://schemas.microsoft.com/office/drawing/2014/main" id="{9E7DE822-34DC-0301-2AF1-8A3EA73A226C}"/>
              </a:ext>
            </a:extLst>
          </p:cNvPr>
          <p:cNvSpPr txBox="1"/>
          <p:nvPr/>
        </p:nvSpPr>
        <p:spPr>
          <a:xfrm>
            <a:off x="3948545" y="1535544"/>
            <a:ext cx="4895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Code for calculating average open duration:</a:t>
            </a:r>
          </a:p>
        </p:txBody>
      </p:sp>
      <p:pic>
        <p:nvPicPr>
          <p:cNvPr id="7" name="Picture 6" descr="A screenshot of a computer&#10;&#10;Description automatically generated">
            <a:extLst>
              <a:ext uri="{FF2B5EF4-FFF2-40B4-BE49-F238E27FC236}">
                <a16:creationId xmlns:a16="http://schemas.microsoft.com/office/drawing/2014/main" id="{B86BFCA8-47B3-C6BD-D898-8DE072D571A7}"/>
              </a:ext>
            </a:extLst>
          </p:cNvPr>
          <p:cNvPicPr>
            <a:picLocks noChangeAspect="1"/>
          </p:cNvPicPr>
          <p:nvPr/>
        </p:nvPicPr>
        <p:blipFill>
          <a:blip r:embed="rId4"/>
          <a:stretch>
            <a:fillRect/>
          </a:stretch>
        </p:blipFill>
        <p:spPr>
          <a:xfrm>
            <a:off x="540510" y="1241577"/>
            <a:ext cx="3021251" cy="5209914"/>
          </a:xfrm>
          <a:prstGeom prst="rect">
            <a:avLst/>
          </a:prstGeom>
        </p:spPr>
      </p:pic>
    </p:spTree>
    <p:extLst>
      <p:ext uri="{BB962C8B-B14F-4D97-AF65-F5344CB8AC3E}">
        <p14:creationId xmlns:p14="http://schemas.microsoft.com/office/powerpoint/2010/main" val="3063998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br>
              <a:rPr lang="en-US" sz="5300">
                <a:latin typeface="Calibri"/>
                <a:cs typeface="Calibri"/>
              </a:rPr>
            </a:br>
            <a:r>
              <a:rPr lang="en-US" sz="5300">
                <a:latin typeface="Calibri"/>
                <a:cs typeface="Calibri"/>
              </a:rPr>
              <a:t>Production - Version</a:t>
            </a:r>
            <a:endParaRPr lang="en-US" sz="5300">
              <a:solidFill>
                <a:srgbClr val="000000"/>
              </a:solidFill>
              <a:latin typeface="Calibri"/>
              <a:cs typeface="Calibri"/>
            </a:endParaRPr>
          </a:p>
          <a:p>
            <a:endParaRPr lang="en-US">
              <a:latin typeface="Calibri"/>
            </a:endParaRP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cs typeface="Helvetica"/>
            </a:endParaRPr>
          </a:p>
          <a:p>
            <a:pPr marL="342900" indent="-342900">
              <a:buChar char="•"/>
            </a:pPr>
            <a:r>
              <a:rPr lang="en-US" sz="2400">
                <a:solidFill>
                  <a:schemeClr val="tx1"/>
                </a:solidFill>
                <a:latin typeface="Calibri"/>
                <a:cs typeface="Calibri"/>
              </a:rPr>
              <a:t>User selects an option: Q (quit), E (execute trades), M (modify price), D (delete trade), or C (change trade quantity).</a:t>
            </a:r>
          </a:p>
          <a:p>
            <a:pPr marL="342900" indent="-342900">
              <a:buChar char="•"/>
            </a:pPr>
            <a:r>
              <a:rPr lang="en-US" sz="2400">
                <a:solidFill>
                  <a:schemeClr val="tx1"/>
                </a:solidFill>
                <a:latin typeface="Calibri"/>
                <a:cs typeface="Calibri"/>
              </a:rPr>
              <a:t>If executing trades, check if total value exceeds available equity and prompt adjustment if necessary.</a:t>
            </a:r>
          </a:p>
          <a:p>
            <a:pPr marL="342900" indent="-342900">
              <a:buChar char="•"/>
            </a:pPr>
            <a:r>
              <a:rPr lang="en-US" sz="2400">
                <a:solidFill>
                  <a:schemeClr val="tx1"/>
                </a:solidFill>
                <a:latin typeface="Calibri"/>
                <a:cs typeface="Calibri"/>
              </a:rPr>
              <a:t>If deleting or changing trade quantity, validate user input (row number and position size).</a:t>
            </a:r>
          </a:p>
          <a:p>
            <a:pPr marL="342900" indent="-342900">
              <a:buChar char="•"/>
            </a:pPr>
            <a:r>
              <a:rPr lang="en-US" sz="2400">
                <a:solidFill>
                  <a:schemeClr val="tx1"/>
                </a:solidFill>
                <a:latin typeface="Calibri"/>
                <a:cs typeface="Calibri"/>
              </a:rPr>
              <a:t>After adjustments, calculate final equity and return updated trades and equity.</a:t>
            </a:r>
          </a:p>
          <a:p>
            <a:pPr marL="342900" indent="-342900">
              <a:buChar char="•"/>
            </a:pPr>
            <a:r>
              <a:rPr lang="en-US" sz="2400">
                <a:solidFill>
                  <a:schemeClr val="tx1"/>
                </a:solidFill>
                <a:latin typeface="Calibri"/>
                <a:cs typeface="Calibri"/>
              </a:rPr>
              <a:t>Process repeats until user chooses to execute or quit.</a:t>
            </a:r>
          </a:p>
          <a:p>
            <a:pPr marL="342900" indent="-342900">
              <a:buChar char="•"/>
            </a:pPr>
            <a:endParaRPr lang="en-US" sz="2400">
              <a:solidFill>
                <a:schemeClr val="tx1"/>
              </a:solidFill>
              <a:latin typeface="Calibri"/>
              <a:cs typeface="Calibri"/>
            </a:endParaRPr>
          </a:p>
        </p:txBody>
      </p:sp>
    </p:spTree>
    <p:extLst>
      <p:ext uri="{BB962C8B-B14F-4D97-AF65-F5344CB8AC3E}">
        <p14:creationId xmlns:p14="http://schemas.microsoft.com/office/powerpoint/2010/main" val="163994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br>
              <a:rPr lang="en-US" sz="5300">
                <a:latin typeface="Calibri"/>
                <a:cs typeface="Calibri"/>
              </a:rPr>
            </a:br>
            <a:r>
              <a:rPr lang="en-US" sz="5300">
                <a:latin typeface="Calibri"/>
                <a:cs typeface="Calibri"/>
              </a:rPr>
              <a:t>Production - Version</a:t>
            </a:r>
            <a:endParaRPr lang="en-US" sz="5300">
              <a:solidFill>
                <a:srgbClr val="000000"/>
              </a:solidFill>
              <a:latin typeface="Calibri"/>
              <a:cs typeface="Calibri"/>
            </a:endParaRPr>
          </a:p>
          <a:p>
            <a:endParaRPr lang="en-US">
              <a:latin typeface="Calibri"/>
            </a:endParaRPr>
          </a:p>
        </p:txBody>
      </p:sp>
      <p:pic>
        <p:nvPicPr>
          <p:cNvPr id="6" name="Picture 5" descr="A screenshot of a computer code&#10;&#10;Description automatically generated">
            <a:extLst>
              <a:ext uri="{FF2B5EF4-FFF2-40B4-BE49-F238E27FC236}">
                <a16:creationId xmlns:a16="http://schemas.microsoft.com/office/drawing/2014/main" id="{7237AA5E-4D06-AB9C-DCB8-26CA64E74D58}"/>
              </a:ext>
            </a:extLst>
          </p:cNvPr>
          <p:cNvPicPr>
            <a:picLocks noChangeAspect="1"/>
          </p:cNvPicPr>
          <p:nvPr/>
        </p:nvPicPr>
        <p:blipFill>
          <a:blip r:embed="rId3"/>
          <a:stretch>
            <a:fillRect/>
          </a:stretch>
        </p:blipFill>
        <p:spPr>
          <a:xfrm>
            <a:off x="4728576" y="2917089"/>
            <a:ext cx="6774492" cy="3529028"/>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90D57721-97D1-45D4-EE04-C6D64F966F7F}"/>
              </a:ext>
            </a:extLst>
          </p:cNvPr>
          <p:cNvPicPr>
            <a:picLocks noChangeAspect="1"/>
          </p:cNvPicPr>
          <p:nvPr/>
        </p:nvPicPr>
        <p:blipFill>
          <a:blip r:embed="rId4"/>
          <a:stretch>
            <a:fillRect/>
          </a:stretch>
        </p:blipFill>
        <p:spPr>
          <a:xfrm>
            <a:off x="427973" y="1256189"/>
            <a:ext cx="10302656" cy="1610577"/>
          </a:xfrm>
          <a:prstGeom prst="rect">
            <a:avLst/>
          </a:prstGeom>
        </p:spPr>
      </p:pic>
      <p:sp>
        <p:nvSpPr>
          <p:cNvPr id="8" name="TextBox 7">
            <a:extLst>
              <a:ext uri="{FF2B5EF4-FFF2-40B4-BE49-F238E27FC236}">
                <a16:creationId xmlns:a16="http://schemas.microsoft.com/office/drawing/2014/main" id="{48BBE524-E19D-2345-164A-C1A888260132}"/>
              </a:ext>
            </a:extLst>
          </p:cNvPr>
          <p:cNvSpPr txBox="1"/>
          <p:nvPr/>
        </p:nvSpPr>
        <p:spPr>
          <a:xfrm>
            <a:off x="427972" y="3308958"/>
            <a:ext cx="41335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Extra Check !!</a:t>
            </a:r>
            <a:endParaRPr lang="en-US"/>
          </a:p>
          <a:p>
            <a:endParaRPr lang="en-US">
              <a:ea typeface="Calibri"/>
              <a:cs typeface="Calibri"/>
            </a:endParaRPr>
          </a:p>
          <a:p>
            <a:endParaRPr lang="en-US">
              <a:ea typeface="Calibri"/>
              <a:cs typeface="Calibri"/>
            </a:endParaRPr>
          </a:p>
          <a:p>
            <a:br>
              <a:rPr lang="en-US">
                <a:ea typeface="Calibri"/>
                <a:cs typeface="Calibri"/>
              </a:rPr>
            </a:br>
            <a:r>
              <a:rPr lang="en-US" b="1" u="sng">
                <a:ea typeface="Calibri"/>
                <a:cs typeface="Calibri"/>
              </a:rPr>
              <a:t>Doesn’t have "MOO", using "MKT" here.</a:t>
            </a:r>
            <a:endParaRPr lang="en-US" b="1" u="sng"/>
          </a:p>
        </p:txBody>
      </p:sp>
    </p:spTree>
    <p:extLst>
      <p:ext uri="{BB962C8B-B14F-4D97-AF65-F5344CB8AC3E}">
        <p14:creationId xmlns:p14="http://schemas.microsoft.com/office/powerpoint/2010/main" val="211912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Trading Signals: 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Portfolio details:</a:t>
            </a:r>
          </a:p>
          <a:p>
            <a:pPr marL="342900" indent="-342900">
              <a:buChar char="•"/>
            </a:pPr>
            <a:endParaRPr lang="en-US" sz="2400">
              <a:solidFill>
                <a:schemeClr val="tx1"/>
              </a:solidFill>
              <a:latin typeface="Calibri"/>
            </a:endParaRPr>
          </a:p>
        </p:txBody>
      </p:sp>
      <p:pic>
        <p:nvPicPr>
          <p:cNvPr id="4" name="Picture 3" descr="A screenshot of a computer&#10;&#10;Description automatically generated">
            <a:extLst>
              <a:ext uri="{FF2B5EF4-FFF2-40B4-BE49-F238E27FC236}">
                <a16:creationId xmlns:a16="http://schemas.microsoft.com/office/drawing/2014/main" id="{F182ECE8-1C16-0B5A-2DAE-383CB67C4C84}"/>
              </a:ext>
            </a:extLst>
          </p:cNvPr>
          <p:cNvPicPr>
            <a:picLocks noChangeAspect="1"/>
          </p:cNvPicPr>
          <p:nvPr/>
        </p:nvPicPr>
        <p:blipFill>
          <a:blip r:embed="rId3"/>
          <a:stretch>
            <a:fillRect/>
          </a:stretch>
        </p:blipFill>
        <p:spPr>
          <a:xfrm>
            <a:off x="3044981" y="1865894"/>
            <a:ext cx="5694206" cy="2289086"/>
          </a:xfrm>
          <a:prstGeom prst="rect">
            <a:avLst/>
          </a:prstGeom>
        </p:spPr>
      </p:pic>
      <p:pic>
        <p:nvPicPr>
          <p:cNvPr id="6" name="Picture 5">
            <a:extLst>
              <a:ext uri="{FF2B5EF4-FFF2-40B4-BE49-F238E27FC236}">
                <a16:creationId xmlns:a16="http://schemas.microsoft.com/office/drawing/2014/main" id="{61896DA2-D73A-FADF-06D0-8AC3AB84794C}"/>
              </a:ext>
            </a:extLst>
          </p:cNvPr>
          <p:cNvPicPr>
            <a:picLocks noChangeAspect="1"/>
          </p:cNvPicPr>
          <p:nvPr/>
        </p:nvPicPr>
        <p:blipFill>
          <a:blip r:embed="rId4"/>
          <a:stretch>
            <a:fillRect/>
          </a:stretch>
        </p:blipFill>
        <p:spPr>
          <a:xfrm>
            <a:off x="3385602" y="4695691"/>
            <a:ext cx="5442264" cy="278506"/>
          </a:xfrm>
          <a:prstGeom prst="rect">
            <a:avLst/>
          </a:prstGeom>
        </p:spPr>
      </p:pic>
      <p:pic>
        <p:nvPicPr>
          <p:cNvPr id="7" name="Picture 6" descr="A close-up of numbers&#10;&#10;Description automatically generated">
            <a:extLst>
              <a:ext uri="{FF2B5EF4-FFF2-40B4-BE49-F238E27FC236}">
                <a16:creationId xmlns:a16="http://schemas.microsoft.com/office/drawing/2014/main" id="{BF407D2B-D9CA-71F4-0442-5B26035FB312}"/>
              </a:ext>
            </a:extLst>
          </p:cNvPr>
          <p:cNvPicPr>
            <a:picLocks noChangeAspect="1"/>
          </p:cNvPicPr>
          <p:nvPr/>
        </p:nvPicPr>
        <p:blipFill>
          <a:blip r:embed="rId5"/>
          <a:stretch>
            <a:fillRect/>
          </a:stretch>
        </p:blipFill>
        <p:spPr>
          <a:xfrm>
            <a:off x="1971741" y="5169794"/>
            <a:ext cx="7840685" cy="1144074"/>
          </a:xfrm>
          <a:prstGeom prst="rect">
            <a:avLst/>
          </a:prstGeom>
        </p:spPr>
      </p:pic>
    </p:spTree>
    <p:extLst>
      <p:ext uri="{BB962C8B-B14F-4D97-AF65-F5344CB8AC3E}">
        <p14:creationId xmlns:p14="http://schemas.microsoft.com/office/powerpoint/2010/main" val="61550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Closing Positions: 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Confirmation message:</a:t>
            </a:r>
          </a:p>
          <a:p>
            <a:pPr marL="342900" indent="-342900">
              <a:buChar char="•"/>
            </a:pPr>
            <a:endParaRPr lang="en-US" sz="2400" b="1">
              <a:solidFill>
                <a:schemeClr val="tx1"/>
              </a:solidFill>
              <a:latin typeface="Calibri"/>
              <a:cs typeface="Arial"/>
            </a:endParaRPr>
          </a:p>
          <a:p>
            <a:pPr marL="342900" indent="-342900">
              <a:buChar char="•"/>
            </a:pPr>
            <a:endParaRPr lang="en-US" sz="2400">
              <a:solidFill>
                <a:schemeClr val="tx1"/>
              </a:solidFill>
              <a:latin typeface="Calibri"/>
            </a:endParaRPr>
          </a:p>
        </p:txBody>
      </p:sp>
      <p:pic>
        <p:nvPicPr>
          <p:cNvPr id="5" name="Picture 4" descr="A white screen with black text&#10;&#10;Description automatically generated">
            <a:extLst>
              <a:ext uri="{FF2B5EF4-FFF2-40B4-BE49-F238E27FC236}">
                <a16:creationId xmlns:a16="http://schemas.microsoft.com/office/drawing/2014/main" id="{F6BF7AB6-241C-84BB-EDA7-AEBF5D5A1B9E}"/>
              </a:ext>
            </a:extLst>
          </p:cNvPr>
          <p:cNvPicPr>
            <a:picLocks noChangeAspect="1"/>
          </p:cNvPicPr>
          <p:nvPr/>
        </p:nvPicPr>
        <p:blipFill>
          <a:blip r:embed="rId3"/>
          <a:stretch>
            <a:fillRect/>
          </a:stretch>
        </p:blipFill>
        <p:spPr>
          <a:xfrm>
            <a:off x="1896615" y="1961345"/>
            <a:ext cx="8430966" cy="1905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1B65F31-4F00-7092-3F45-76C6D018C8CD}"/>
              </a:ext>
            </a:extLst>
          </p:cNvPr>
          <p:cNvPicPr>
            <a:picLocks noChangeAspect="1"/>
          </p:cNvPicPr>
          <p:nvPr/>
        </p:nvPicPr>
        <p:blipFill>
          <a:blip r:embed="rId4"/>
          <a:stretch>
            <a:fillRect/>
          </a:stretch>
        </p:blipFill>
        <p:spPr>
          <a:xfrm>
            <a:off x="3044981" y="4557108"/>
            <a:ext cx="4889277" cy="1800628"/>
          </a:xfrm>
          <a:prstGeom prst="rect">
            <a:avLst/>
          </a:prstGeom>
        </p:spPr>
      </p:pic>
    </p:spTree>
    <p:extLst>
      <p:ext uri="{BB962C8B-B14F-4D97-AF65-F5344CB8AC3E}">
        <p14:creationId xmlns:p14="http://schemas.microsoft.com/office/powerpoint/2010/main" val="173254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Opening Positions: 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r>
              <a:rPr lang="en-US" sz="2400" b="1">
                <a:solidFill>
                  <a:schemeClr val="tx1"/>
                </a:solidFill>
                <a:latin typeface="Calibri"/>
                <a:cs typeface="Arial"/>
              </a:rPr>
              <a:t>Confirmation message:</a:t>
            </a:r>
          </a:p>
          <a:p>
            <a:pPr marL="342900" indent="-342900">
              <a:buChar char="•"/>
            </a:pPr>
            <a:endParaRPr lang="en-US" sz="2400" b="1">
              <a:solidFill>
                <a:schemeClr val="tx1"/>
              </a:solidFill>
              <a:latin typeface="Calibri"/>
              <a:cs typeface="Arial"/>
            </a:endParaRPr>
          </a:p>
          <a:p>
            <a:pPr marL="342900" indent="-342900">
              <a:buChar char="•"/>
            </a:pPr>
            <a:endParaRPr lang="en-US" sz="2400">
              <a:solidFill>
                <a:schemeClr val="tx1"/>
              </a:solidFill>
              <a:latin typeface="Calibri"/>
            </a:endParaRPr>
          </a:p>
        </p:txBody>
      </p:sp>
      <p:pic>
        <p:nvPicPr>
          <p:cNvPr id="4" name="Picture 3" descr="A white background with black text&#10;&#10;Description automatically generated">
            <a:extLst>
              <a:ext uri="{FF2B5EF4-FFF2-40B4-BE49-F238E27FC236}">
                <a16:creationId xmlns:a16="http://schemas.microsoft.com/office/drawing/2014/main" id="{AE891A6E-F87D-FD6D-8A89-DE72F37AF10A}"/>
              </a:ext>
            </a:extLst>
          </p:cNvPr>
          <p:cNvPicPr>
            <a:picLocks noChangeAspect="1"/>
          </p:cNvPicPr>
          <p:nvPr/>
        </p:nvPicPr>
        <p:blipFill>
          <a:blip r:embed="rId3"/>
          <a:stretch>
            <a:fillRect/>
          </a:stretch>
        </p:blipFill>
        <p:spPr>
          <a:xfrm>
            <a:off x="1950277" y="2039826"/>
            <a:ext cx="8334375" cy="16192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58B1A6D-A857-573B-5768-80024EB242EF}"/>
              </a:ext>
            </a:extLst>
          </p:cNvPr>
          <p:cNvPicPr>
            <a:picLocks noChangeAspect="1"/>
          </p:cNvPicPr>
          <p:nvPr/>
        </p:nvPicPr>
        <p:blipFill>
          <a:blip r:embed="rId4"/>
          <a:stretch>
            <a:fillRect/>
          </a:stretch>
        </p:blipFill>
        <p:spPr>
          <a:xfrm>
            <a:off x="2841067" y="4226752"/>
            <a:ext cx="5490291" cy="1999848"/>
          </a:xfrm>
          <a:prstGeom prst="rect">
            <a:avLst/>
          </a:prstGeom>
        </p:spPr>
      </p:pic>
    </p:spTree>
    <p:extLst>
      <p:ext uri="{BB962C8B-B14F-4D97-AF65-F5344CB8AC3E}">
        <p14:creationId xmlns:p14="http://schemas.microsoft.com/office/powerpoint/2010/main" val="113677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Trader workstation confirmation:</a:t>
            </a:r>
            <a:endParaRPr lang="en-US" sz="2400" b="1">
              <a:solidFill>
                <a:schemeClr val="tx1"/>
              </a:solidFill>
              <a:latin typeface="Calibri"/>
            </a:endParaRPr>
          </a:p>
          <a:p>
            <a:r>
              <a:rPr lang="en-US" sz="2400" b="1">
                <a:solidFill>
                  <a:schemeClr val="tx1"/>
                </a:solidFill>
                <a:latin typeface="Calibri"/>
                <a:cs typeface="Arial"/>
              </a:rPr>
              <a:t> </a:t>
            </a: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b="1">
              <a:solidFill>
                <a:schemeClr val="tx1"/>
              </a:solidFill>
              <a:latin typeface="Calibri"/>
              <a:cs typeface="Arial"/>
            </a:endParaRPr>
          </a:p>
          <a:p>
            <a:pPr marL="342900" indent="-342900">
              <a:buChar char="•"/>
            </a:pPr>
            <a:endParaRPr lang="en-US" sz="2400" b="1">
              <a:solidFill>
                <a:schemeClr val="tx1"/>
              </a:solidFill>
              <a:latin typeface="Calibri"/>
            </a:endParaRPr>
          </a:p>
          <a:p>
            <a:pPr marL="342900" indent="-342900">
              <a:buChar char="•"/>
            </a:pPr>
            <a:endParaRPr lang="en-US" sz="2400">
              <a:solidFill>
                <a:schemeClr val="tx1"/>
              </a:solidFill>
              <a:latin typeface="Calibri"/>
            </a:endParaRPr>
          </a:p>
        </p:txBody>
      </p:sp>
      <p:pic>
        <p:nvPicPr>
          <p:cNvPr id="5" name="Picture 4" descr="A screenshot of a computer&#10;&#10;Description automatically generated">
            <a:extLst>
              <a:ext uri="{FF2B5EF4-FFF2-40B4-BE49-F238E27FC236}">
                <a16:creationId xmlns:a16="http://schemas.microsoft.com/office/drawing/2014/main" id="{C4A69BED-4D64-A5B4-C7A1-D19CB76BCAFB}"/>
              </a:ext>
            </a:extLst>
          </p:cNvPr>
          <p:cNvPicPr>
            <a:picLocks noChangeAspect="1"/>
          </p:cNvPicPr>
          <p:nvPr/>
        </p:nvPicPr>
        <p:blipFill>
          <a:blip r:embed="rId3"/>
          <a:stretch>
            <a:fillRect/>
          </a:stretch>
        </p:blipFill>
        <p:spPr>
          <a:xfrm>
            <a:off x="644895" y="2479905"/>
            <a:ext cx="10954402" cy="2811180"/>
          </a:xfrm>
          <a:prstGeom prst="rect">
            <a:avLst/>
          </a:prstGeom>
        </p:spPr>
      </p:pic>
    </p:spTree>
    <p:extLst>
      <p:ext uri="{BB962C8B-B14F-4D97-AF65-F5344CB8AC3E}">
        <p14:creationId xmlns:p14="http://schemas.microsoft.com/office/powerpoint/2010/main" val="276106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Overview</a:t>
            </a:r>
          </a:p>
        </p:txBody>
      </p:sp>
    </p:spTree>
    <p:extLst>
      <p:ext uri="{BB962C8B-B14F-4D97-AF65-F5344CB8AC3E}">
        <p14:creationId xmlns:p14="http://schemas.microsoft.com/office/powerpoint/2010/main" val="171491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Challenges</a:t>
            </a:r>
            <a:endParaRPr lang="en-US"/>
          </a:p>
        </p:txBody>
      </p:sp>
    </p:spTree>
    <p:extLst>
      <p:ext uri="{BB962C8B-B14F-4D97-AF65-F5344CB8AC3E}">
        <p14:creationId xmlns:p14="http://schemas.microsoft.com/office/powerpoint/2010/main" val="334336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ea typeface="Calibri"/>
                <a:cs typeface="Calibri"/>
              </a:rPr>
              <a:t>Challenges</a:t>
            </a:r>
            <a:endParaRPr lang="en-US">
              <a:solidFill>
                <a:srgbClr val="000000"/>
              </a:solidFill>
              <a:latin typeface="Calibri"/>
              <a:ea typeface="Calibri"/>
              <a:cs typeface="Calibri"/>
            </a:endParaRP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News Availability for Back Testing: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Due to News API call limitations, we can't generate the required volume for a year of back testing. </a:t>
            </a:r>
            <a:endParaRPr lang="en-US" sz="2400">
              <a:solidFill>
                <a:schemeClr val="tx1"/>
              </a:solidFill>
              <a:latin typeface="Calibri"/>
            </a:endParaRPr>
          </a:p>
          <a:p>
            <a:pPr marL="342900" indent="-342900">
              <a:buChar char="•"/>
            </a:pPr>
            <a:r>
              <a:rPr lang="en-US" sz="2400" b="1">
                <a:solidFill>
                  <a:schemeClr val="tx1"/>
                </a:solidFill>
                <a:latin typeface="Calibri"/>
                <a:cs typeface="Arial"/>
              </a:rPr>
              <a:t>Tracking </a:t>
            </a:r>
            <a:r>
              <a:rPr lang="en-US" sz="2400" b="1" err="1">
                <a:solidFill>
                  <a:schemeClr val="tx1"/>
                </a:solidFill>
                <a:latin typeface="Calibri"/>
                <a:cs typeface="Arial"/>
              </a:rPr>
              <a:t>IBrokers</a:t>
            </a:r>
            <a:r>
              <a:rPr lang="en-US" sz="2400" b="1">
                <a:solidFill>
                  <a:schemeClr val="tx1"/>
                </a:solidFill>
                <a:latin typeface="Calibri"/>
                <a:cs typeface="Arial"/>
              </a:rPr>
              <a:t> Orders: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We haven't integrated order tracking due to limited documentation, resources, and time constraints. </a:t>
            </a:r>
            <a:endParaRPr lang="en-US" sz="2400">
              <a:solidFill>
                <a:schemeClr val="tx1"/>
              </a:solidFill>
              <a:latin typeface="Calibri"/>
            </a:endParaRPr>
          </a:p>
          <a:p>
            <a:pPr marL="342900" indent="-342900">
              <a:buChar char="•"/>
            </a:pPr>
            <a:r>
              <a:rPr lang="en-US" sz="2400" b="1">
                <a:solidFill>
                  <a:schemeClr val="tx1"/>
                </a:solidFill>
                <a:latin typeface="Calibri"/>
                <a:cs typeface="Arial"/>
              </a:rPr>
              <a:t>Data Analysis: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Coming up with a technical indicator for insider data</a:t>
            </a:r>
          </a:p>
          <a:p>
            <a:pPr marL="800100" lvl="1" indent="-342900">
              <a:buFont typeface="Courier New"/>
              <a:buChar char="o"/>
            </a:pPr>
            <a:r>
              <a:rPr lang="en-US" sz="2400">
                <a:solidFill>
                  <a:schemeClr val="tx1"/>
                </a:solidFill>
                <a:latin typeface="Calibri"/>
                <a:cs typeface="Arial"/>
              </a:rPr>
              <a:t>Handling empty responses from News API</a:t>
            </a:r>
          </a:p>
          <a:p>
            <a:pPr marL="800100" lvl="1" indent="-342900">
              <a:buFont typeface="Courier New"/>
              <a:buChar char="o"/>
            </a:pPr>
            <a:endParaRPr lang="en-US" sz="2000" b="1">
              <a:solidFill>
                <a:schemeClr val="tx1"/>
              </a:solidFill>
              <a:latin typeface="Calibri"/>
            </a:endParaRPr>
          </a:p>
          <a:p>
            <a:pPr marL="800100" lvl="1" indent="-342900">
              <a:buFont typeface="Courier New"/>
              <a:buChar char="o"/>
            </a:pPr>
            <a:endParaRPr lang="en-US" sz="2000" b="1">
              <a:solidFill>
                <a:schemeClr val="tx1"/>
              </a:solidFill>
              <a:latin typeface="Calibri"/>
            </a:endParaRPr>
          </a:p>
          <a:p>
            <a:pPr marL="800100" lvl="1" indent="-342900">
              <a:buFont typeface="Courier New"/>
              <a:buChar char="o"/>
            </a:pPr>
            <a:endParaRPr lang="en-US" sz="2400">
              <a:solidFill>
                <a:schemeClr val="tx1"/>
              </a:solidFill>
              <a:latin typeface="Calibri"/>
            </a:endParaRPr>
          </a:p>
          <a:p>
            <a:endParaRPr lang="en-US" sz="2400">
              <a:solidFill>
                <a:schemeClr val="tx1"/>
              </a:solidFill>
              <a:latin typeface="Calibri"/>
            </a:endParaRPr>
          </a:p>
        </p:txBody>
      </p:sp>
    </p:spTree>
    <p:extLst>
      <p:ext uri="{BB962C8B-B14F-4D97-AF65-F5344CB8AC3E}">
        <p14:creationId xmlns:p14="http://schemas.microsoft.com/office/powerpoint/2010/main" val="3875774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Future Work</a:t>
            </a:r>
            <a:endParaRPr lang="en-US"/>
          </a:p>
        </p:txBody>
      </p:sp>
    </p:spTree>
    <p:extLst>
      <p:ext uri="{BB962C8B-B14F-4D97-AF65-F5344CB8AC3E}">
        <p14:creationId xmlns:p14="http://schemas.microsoft.com/office/powerpoint/2010/main" val="190895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Future Work</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In-depth analysis of insider data for enhanced insights.</a:t>
            </a:r>
          </a:p>
          <a:p>
            <a:pPr marL="342900" indent="-342900">
              <a:buChar char="•"/>
            </a:pPr>
            <a:r>
              <a:rPr lang="en-US" sz="2400">
                <a:solidFill>
                  <a:schemeClr val="tx1"/>
                </a:solidFill>
                <a:latin typeface="Calibri"/>
                <a:cs typeface="Calibri"/>
              </a:rPr>
              <a:t>Robust implementation of statistical analysis for improved accuracy.</a:t>
            </a:r>
          </a:p>
          <a:p>
            <a:pPr marL="342900" indent="-342900">
              <a:buChar char="•"/>
            </a:pPr>
            <a:r>
              <a:rPr lang="en-US" sz="2400">
                <a:solidFill>
                  <a:schemeClr val="tx1"/>
                </a:solidFill>
                <a:latin typeface="Calibri"/>
                <a:cs typeface="Calibri"/>
              </a:rPr>
              <a:t>Integration of </a:t>
            </a:r>
            <a:r>
              <a:rPr lang="en-US" sz="2400" u="sng">
                <a:solidFill>
                  <a:schemeClr val="tx1"/>
                </a:solidFill>
                <a:latin typeface="Calibri"/>
                <a:cs typeface="Calibri"/>
              </a:rPr>
              <a:t>transformers/neural networks</a:t>
            </a:r>
            <a:r>
              <a:rPr lang="en-US" sz="2400">
                <a:solidFill>
                  <a:schemeClr val="tx1"/>
                </a:solidFill>
                <a:latin typeface="Calibri"/>
                <a:cs typeface="Calibri"/>
              </a:rPr>
              <a:t> for advanced sentiment analysis.</a:t>
            </a:r>
          </a:p>
          <a:p>
            <a:pPr marL="342900" indent="-342900">
              <a:buChar char="•"/>
            </a:pPr>
            <a:r>
              <a:rPr lang="en-US" sz="2400">
                <a:solidFill>
                  <a:schemeClr val="tx1"/>
                </a:solidFill>
                <a:latin typeface="Calibri"/>
                <a:cs typeface="Calibri"/>
              </a:rPr>
              <a:t>Efficient cache management and order execution tracking.</a:t>
            </a:r>
          </a:p>
          <a:p>
            <a:pPr marL="342900" indent="-342900">
              <a:buChar char="•"/>
            </a:pPr>
            <a:r>
              <a:rPr lang="en-US" sz="2400">
                <a:solidFill>
                  <a:schemeClr val="tx1"/>
                </a:solidFill>
                <a:latin typeface="Calibri"/>
                <a:cs typeface="Calibri"/>
              </a:rPr>
              <a:t>Incorporation of real transaction costs in the production version.</a:t>
            </a:r>
          </a:p>
          <a:p>
            <a:endParaRPr lang="en-US" sz="2400">
              <a:solidFill>
                <a:srgbClr val="FF0000"/>
              </a:solidFill>
              <a:latin typeface="Calibri"/>
              <a:cs typeface="Calibri"/>
            </a:endParaRPr>
          </a:p>
          <a:p>
            <a:pPr algn="just"/>
            <a:r>
              <a:rPr lang="en-US" sz="2400">
                <a:solidFill>
                  <a:srgbClr val="FF0000"/>
                </a:solidFill>
                <a:latin typeface="Calibri"/>
                <a:cs typeface="Calibri"/>
              </a:rPr>
              <a:t>** These features were considered but couldn't be implemented due to time and resource constraints.</a:t>
            </a:r>
          </a:p>
        </p:txBody>
      </p:sp>
    </p:spTree>
    <p:extLst>
      <p:ext uri="{BB962C8B-B14F-4D97-AF65-F5344CB8AC3E}">
        <p14:creationId xmlns:p14="http://schemas.microsoft.com/office/powerpoint/2010/main" val="1404561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616" y="2872522"/>
            <a:ext cx="9192768" cy="1477818"/>
          </a:xfrm>
        </p:spPr>
        <p:txBody>
          <a:bodyPr>
            <a:normAutofit fontScale="90000"/>
          </a:bodyPr>
          <a:lstStyle/>
          <a:p>
            <a:r>
              <a:rPr lang="en-US">
                <a:solidFill>
                  <a:schemeClr val="tx1"/>
                </a:solidFill>
                <a:latin typeface="Calibri"/>
              </a:rPr>
              <a:t>"THANK YOU"</a:t>
            </a:r>
            <a:br>
              <a:rPr lang="en-US">
                <a:latin typeface="Calibri"/>
              </a:rPr>
            </a:br>
            <a:r>
              <a:rPr lang="en-US">
                <a:solidFill>
                  <a:schemeClr val="tx1"/>
                </a:solidFill>
                <a:latin typeface="Calibri"/>
              </a:rPr>
              <a:t>We are Open to Questions !</a:t>
            </a:r>
          </a:p>
        </p:txBody>
      </p:sp>
    </p:spTree>
    <p:extLst>
      <p:ext uri="{BB962C8B-B14F-4D97-AF65-F5344CB8AC3E}">
        <p14:creationId xmlns:p14="http://schemas.microsoft.com/office/powerpoint/2010/main" val="5694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49BF-26E3-33FB-2874-8F3DA7C90A82}"/>
              </a:ext>
            </a:extLst>
          </p:cNvPr>
          <p:cNvSpPr>
            <a:spLocks noGrp="1"/>
          </p:cNvSpPr>
          <p:nvPr>
            <p:ph type="title"/>
          </p:nvPr>
        </p:nvSpPr>
        <p:spPr/>
        <p:txBody>
          <a:bodyPr/>
          <a:lstStyle/>
          <a:p>
            <a:r>
              <a:rPr lang="en-US">
                <a:latin typeface="Calibri"/>
              </a:rPr>
              <a:t>Overview</a:t>
            </a:r>
          </a:p>
        </p:txBody>
      </p:sp>
      <p:sp>
        <p:nvSpPr>
          <p:cNvPr id="3" name="Content Placeholder 2">
            <a:extLst>
              <a:ext uri="{FF2B5EF4-FFF2-40B4-BE49-F238E27FC236}">
                <a16:creationId xmlns:a16="http://schemas.microsoft.com/office/drawing/2014/main" id="{2F4FA888-3D0B-36F1-C946-5B250DFB3ACB}"/>
              </a:ext>
            </a:extLst>
          </p:cNvPr>
          <p:cNvSpPr>
            <a:spLocks noGrp="1"/>
          </p:cNvSpPr>
          <p:nvPr>
            <p:ph idx="1"/>
          </p:nvPr>
        </p:nvSpPr>
        <p:spPr/>
        <p:txBody>
          <a:bodyPr vert="horz" lIns="91440" tIns="45720" rIns="91440" bIns="45720" rtlCol="0" anchor="t">
            <a:normAutofit/>
          </a:bodyPr>
          <a:lstStyle/>
          <a:p>
            <a:pPr marL="457200" indent="-457200">
              <a:buChar char="•"/>
            </a:pPr>
            <a:r>
              <a:rPr lang="en-US" sz="2400">
                <a:solidFill>
                  <a:srgbClr val="000000"/>
                </a:solidFill>
                <a:latin typeface="Calibri"/>
                <a:cs typeface="Arial"/>
              </a:rPr>
              <a:t>In this project, we have developed a hybrid strategy that combines statistical modeling and news trading to inform our trading decisions.</a:t>
            </a:r>
            <a:endParaRPr lang="en-US"/>
          </a:p>
          <a:p>
            <a:pPr marL="457200" indent="-457200">
              <a:buChar char="•"/>
            </a:pPr>
            <a:r>
              <a:rPr lang="en-US" sz="2400">
                <a:solidFill>
                  <a:srgbClr val="000000"/>
                </a:solidFill>
                <a:latin typeface="Calibri"/>
                <a:cs typeface="Arial"/>
              </a:rPr>
              <a:t>We've leveraged OHLC (Open, High, Low, Close) and insider data  to generate indicators for our statistical model.</a:t>
            </a:r>
            <a:endParaRPr lang="en-US" sz="2400">
              <a:latin typeface="Calibri"/>
              <a:cs typeface="Arial"/>
            </a:endParaRPr>
          </a:p>
          <a:p>
            <a:pPr marL="457200" indent="-457200">
              <a:buChar char="•"/>
            </a:pPr>
            <a:r>
              <a:rPr lang="en-US" sz="2400">
                <a:solidFill>
                  <a:srgbClr val="000000"/>
                </a:solidFill>
                <a:latin typeface="Calibri"/>
                <a:cs typeface="Arial"/>
              </a:rPr>
              <a:t>We have incorporated sentiment analysis into our news trading to validate signal generation and improve our entry points.</a:t>
            </a:r>
          </a:p>
          <a:p>
            <a:pPr marL="457200" indent="-457200">
              <a:buChar char="•"/>
            </a:pPr>
            <a:r>
              <a:rPr lang="en-US" sz="2400">
                <a:solidFill>
                  <a:srgbClr val="000000"/>
                </a:solidFill>
                <a:latin typeface="Calibri"/>
                <a:cs typeface="Arial"/>
              </a:rPr>
              <a:t>We conducted a rigorous back testing from January 2023 to April 2024 and refined our model to optimize its performance.</a:t>
            </a:r>
            <a:endParaRPr lang="en-US" sz="2400">
              <a:solidFill>
                <a:srgbClr val="000000"/>
              </a:solidFill>
              <a:latin typeface="Calibri"/>
            </a:endParaRPr>
          </a:p>
          <a:p>
            <a:pPr marL="457200" indent="-457200">
              <a:buChar char="•"/>
            </a:pPr>
            <a:r>
              <a:rPr lang="en-US" sz="2400">
                <a:solidFill>
                  <a:srgbClr val="000000"/>
                </a:solidFill>
                <a:latin typeface="Calibri"/>
                <a:cs typeface="Arial"/>
              </a:rPr>
              <a:t>Finally, we have successfully transitioned our strategy to production- ready version, executing paper-trades via </a:t>
            </a:r>
            <a:r>
              <a:rPr lang="en-US" sz="2400" err="1">
                <a:solidFill>
                  <a:srgbClr val="000000"/>
                </a:solidFill>
                <a:latin typeface="Calibri"/>
                <a:cs typeface="Arial"/>
              </a:rPr>
              <a:t>IBrokers</a:t>
            </a:r>
            <a:r>
              <a:rPr lang="en-US" sz="2400">
                <a:solidFill>
                  <a:srgbClr val="000000"/>
                </a:solidFill>
                <a:latin typeface="Calibri"/>
                <a:cs typeface="Arial"/>
              </a:rPr>
              <a:t> and verifying order placement.</a:t>
            </a:r>
            <a:endParaRPr lang="en-US" sz="2400">
              <a:solidFill>
                <a:srgbClr val="000000"/>
              </a:solidFill>
              <a:latin typeface="Calibri"/>
            </a:endParaRPr>
          </a:p>
          <a:p>
            <a:pPr marL="457200" indent="-457200">
              <a:buChar char="•"/>
            </a:pPr>
            <a:endParaRPr lang="en-US" sz="2400">
              <a:solidFill>
                <a:srgbClr val="7F7F7F"/>
              </a:solidFill>
              <a:latin typeface="Calibri"/>
            </a:endParaRPr>
          </a:p>
        </p:txBody>
      </p:sp>
    </p:spTree>
    <p:extLst>
      <p:ext uri="{BB962C8B-B14F-4D97-AF65-F5344CB8AC3E}">
        <p14:creationId xmlns:p14="http://schemas.microsoft.com/office/powerpoint/2010/main" val="19639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Trading Strategy</a:t>
            </a:r>
            <a:endParaRPr lang="en-US">
              <a:latin typeface="Calibri"/>
            </a:endParaRPr>
          </a:p>
        </p:txBody>
      </p:sp>
    </p:spTree>
    <p:extLst>
      <p:ext uri="{BB962C8B-B14F-4D97-AF65-F5344CB8AC3E}">
        <p14:creationId xmlns:p14="http://schemas.microsoft.com/office/powerpoint/2010/main" val="103670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Strategy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463463" y="1343145"/>
            <a:ext cx="10972799" cy="5023101"/>
          </a:xfrm>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When making a stock purchase, we carefully consider two critical factors: </a:t>
            </a:r>
            <a:endParaRPr lang="en-US" sz="2400">
              <a:solidFill>
                <a:schemeClr val="tx1"/>
              </a:solidFill>
              <a:latin typeface="Calibri"/>
            </a:endParaRPr>
          </a:p>
          <a:p>
            <a:pPr marL="800100" lvl="1" indent="-342900">
              <a:buFont typeface="Courier New"/>
              <a:buChar char="o"/>
            </a:pPr>
            <a:r>
              <a:rPr lang="en-US" sz="2400">
                <a:solidFill>
                  <a:schemeClr val="tx1"/>
                </a:solidFill>
                <a:latin typeface="Calibri"/>
                <a:cs typeface="Calibri"/>
              </a:rPr>
              <a:t>Overselling or overbuying conditions</a:t>
            </a:r>
            <a:endParaRPr lang="en-US" sz="2400">
              <a:solidFill>
                <a:schemeClr val="tx1"/>
              </a:solidFill>
              <a:latin typeface="Calibri"/>
            </a:endParaRPr>
          </a:p>
          <a:p>
            <a:pPr marL="800100" lvl="1" indent="-342900">
              <a:buFont typeface="Courier New"/>
              <a:buChar char="o"/>
            </a:pPr>
            <a:r>
              <a:rPr lang="en-US" sz="2400">
                <a:solidFill>
                  <a:schemeClr val="tx1"/>
                </a:solidFill>
                <a:latin typeface="Calibri"/>
                <a:cs typeface="Calibri"/>
              </a:rPr>
              <a:t>Assessing the stock's momentum direction. </a:t>
            </a:r>
            <a:endParaRPr lang="en-US" sz="2400">
              <a:solidFill>
                <a:schemeClr val="tx1"/>
              </a:solidFill>
              <a:latin typeface="Calibri"/>
            </a:endParaRPr>
          </a:p>
          <a:p>
            <a:pPr marL="342900" indent="-342900">
              <a:buChar char="•"/>
            </a:pPr>
            <a:r>
              <a:rPr lang="en-US" sz="2400">
                <a:solidFill>
                  <a:schemeClr val="tx1"/>
                </a:solidFill>
                <a:latin typeface="Calibri"/>
                <a:cs typeface="Calibri"/>
              </a:rPr>
              <a:t>Overselling and overbuying conditions present opportunities for price corrections, with overselling potentially leading to price increases and overbuying potentially leading to price decreases.</a:t>
            </a:r>
          </a:p>
          <a:p>
            <a:pPr marL="342900" indent="-342900">
              <a:buChar char="•"/>
            </a:pPr>
            <a:r>
              <a:rPr lang="en-US" sz="2400">
                <a:solidFill>
                  <a:schemeClr val="tx1"/>
                </a:solidFill>
                <a:latin typeface="Calibri"/>
                <a:cs typeface="Calibri"/>
              </a:rPr>
              <a:t>Additionally, we utilize momentum indicators to determine the direction of price movements, providing valuable insights into the stock's underlying strength.</a:t>
            </a:r>
          </a:p>
          <a:p>
            <a:pPr marL="342900" indent="-342900">
              <a:buChar char="•"/>
            </a:pPr>
            <a:r>
              <a:rPr lang="en-US" sz="2400">
                <a:solidFill>
                  <a:schemeClr val="tx1"/>
                </a:solidFill>
                <a:latin typeface="Calibri"/>
                <a:cs typeface="Calibri"/>
              </a:rPr>
              <a:t>To further validate our trading signals, we incorporate news analysis, considering positive or negative (news) related to the stock, to confirm our entry points.</a:t>
            </a:r>
          </a:p>
          <a:p>
            <a:endParaRPr lang="en-US" sz="2400">
              <a:solidFill>
                <a:schemeClr val="tx1"/>
              </a:solidFill>
              <a:latin typeface="Calibri"/>
              <a:cs typeface="Arial"/>
            </a:endParaRPr>
          </a:p>
        </p:txBody>
      </p:sp>
    </p:spTree>
    <p:extLst>
      <p:ext uri="{BB962C8B-B14F-4D97-AF65-F5344CB8AC3E}">
        <p14:creationId xmlns:p14="http://schemas.microsoft.com/office/powerpoint/2010/main" val="397320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20038" y="1374025"/>
            <a:ext cx="10941484" cy="5075293"/>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OHLC (Open, High, Low, Close)</a:t>
            </a:r>
            <a:endParaRPr lang="en-US">
              <a:solidFill>
                <a:schemeClr val="tx1"/>
              </a:solidFill>
              <a:latin typeface="Calibri"/>
            </a:endParaRPr>
          </a:p>
          <a:p>
            <a:pPr marL="342900" indent="-342900">
              <a:buChar char="•"/>
            </a:pPr>
            <a:r>
              <a:rPr lang="en-US" sz="2400">
                <a:solidFill>
                  <a:schemeClr val="tx1"/>
                </a:solidFill>
                <a:latin typeface="Calibri"/>
                <a:cs typeface="Arial"/>
              </a:rPr>
              <a:t>RSI (Relative Strength Index):</a:t>
            </a:r>
          </a:p>
          <a:p>
            <a:pPr marL="457200" indent="-457200">
              <a:buChar char="•"/>
            </a:pPr>
            <a:endParaRPr lang="en-US" sz="2400">
              <a:solidFill>
                <a:schemeClr val="tx1"/>
              </a:solidFill>
              <a:latin typeface="Calibri"/>
              <a:cs typeface="Arial"/>
            </a:endParaRPr>
          </a:p>
          <a:p>
            <a:pPr marL="457200" indent="-457200">
              <a:buChar char="•"/>
            </a:pPr>
            <a:endParaRPr lang="en-US" sz="2400">
              <a:solidFill>
                <a:schemeClr val="tx1"/>
              </a:solidFill>
              <a:latin typeface="Calibri"/>
              <a:cs typeface="Arial"/>
            </a:endParaRPr>
          </a:p>
          <a:p>
            <a:pPr marL="342900" indent="-342900">
              <a:buChar char="•"/>
            </a:pPr>
            <a:r>
              <a:rPr lang="en-US" sz="2400">
                <a:solidFill>
                  <a:schemeClr val="tx1"/>
                </a:solidFill>
                <a:latin typeface="Calibri"/>
                <a:cs typeface="Arial"/>
              </a:rPr>
              <a:t>MACD (Moving Average Convergence and Divergence):</a:t>
            </a:r>
          </a:p>
          <a:p>
            <a:pPr marL="342900" indent="-342900">
              <a:buChar char="•"/>
            </a:pPr>
            <a:endParaRPr lang="en-US" sz="2400">
              <a:solidFill>
                <a:schemeClr val="tx1"/>
              </a:solidFill>
              <a:latin typeface="Calibri"/>
              <a:cs typeface="Arial"/>
            </a:endParaRPr>
          </a:p>
          <a:p>
            <a:pPr marL="342900" indent="-342900">
              <a:buChar char="•"/>
            </a:pPr>
            <a:endParaRPr lang="en-US" sz="2400">
              <a:solidFill>
                <a:schemeClr val="tx1"/>
              </a:solidFill>
              <a:latin typeface="Calibri"/>
              <a:cs typeface="Arial"/>
            </a:endParaRPr>
          </a:p>
          <a:p>
            <a:pPr marL="342900" indent="-342900">
              <a:buChar char="•"/>
            </a:pPr>
            <a:endParaRPr lang="en-US" sz="2400">
              <a:solidFill>
                <a:schemeClr val="tx1"/>
              </a:solidFill>
              <a:latin typeface="Calibri"/>
              <a:cs typeface="Arial"/>
            </a:endParaRPr>
          </a:p>
          <a:p>
            <a:pPr marL="342900" indent="-342900">
              <a:buChar char="•"/>
            </a:pPr>
            <a:r>
              <a:rPr lang="en-US" sz="2400">
                <a:solidFill>
                  <a:schemeClr val="tx1"/>
                </a:solidFill>
                <a:latin typeface="Calibri"/>
                <a:cs typeface="Arial"/>
              </a:rPr>
              <a:t>Bollinger Bands:</a:t>
            </a: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a:extLst>
              <a:ext uri="{FF2B5EF4-FFF2-40B4-BE49-F238E27FC236}">
                <a16:creationId xmlns:a16="http://schemas.microsoft.com/office/drawing/2014/main" id="{01E6C07B-0375-2041-3706-B142C4AC8631}"/>
              </a:ext>
            </a:extLst>
          </p:cNvPr>
          <p:cNvPicPr>
            <a:picLocks noChangeAspect="1"/>
          </p:cNvPicPr>
          <p:nvPr/>
        </p:nvPicPr>
        <p:blipFill>
          <a:blip r:embed="rId3"/>
          <a:stretch>
            <a:fillRect/>
          </a:stretch>
        </p:blipFill>
        <p:spPr>
          <a:xfrm>
            <a:off x="2758692" y="2314864"/>
            <a:ext cx="1933575" cy="704850"/>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6ACEFD1E-1843-09B2-C6AD-DA29099F8395}"/>
              </a:ext>
            </a:extLst>
          </p:cNvPr>
          <p:cNvPicPr>
            <a:picLocks noChangeAspect="1"/>
          </p:cNvPicPr>
          <p:nvPr/>
        </p:nvPicPr>
        <p:blipFill>
          <a:blip r:embed="rId4"/>
          <a:stretch>
            <a:fillRect/>
          </a:stretch>
        </p:blipFill>
        <p:spPr>
          <a:xfrm>
            <a:off x="5400820" y="2314096"/>
            <a:ext cx="2914650" cy="685800"/>
          </a:xfrm>
          <a:prstGeom prst="rect">
            <a:avLst/>
          </a:prstGeom>
        </p:spPr>
      </p:pic>
      <p:pic>
        <p:nvPicPr>
          <p:cNvPr id="6" name="Picture 5" descr="A math equations with black text&#10;&#10;Description automatically generated">
            <a:extLst>
              <a:ext uri="{FF2B5EF4-FFF2-40B4-BE49-F238E27FC236}">
                <a16:creationId xmlns:a16="http://schemas.microsoft.com/office/drawing/2014/main" id="{BB50DC5C-DF6E-C54F-2D16-DA93F4CE9AF3}"/>
              </a:ext>
            </a:extLst>
          </p:cNvPr>
          <p:cNvPicPr>
            <a:picLocks noChangeAspect="1"/>
          </p:cNvPicPr>
          <p:nvPr/>
        </p:nvPicPr>
        <p:blipFill>
          <a:blip r:embed="rId5"/>
          <a:stretch>
            <a:fillRect/>
          </a:stretch>
        </p:blipFill>
        <p:spPr>
          <a:xfrm>
            <a:off x="3404746" y="3755662"/>
            <a:ext cx="3981450" cy="1028700"/>
          </a:xfrm>
          <a:prstGeom prst="rect">
            <a:avLst/>
          </a:prstGeom>
        </p:spPr>
      </p:pic>
      <p:pic>
        <p:nvPicPr>
          <p:cNvPr id="7" name="Picture 6" descr="A close up of text&#10;&#10;Description automatically generated">
            <a:extLst>
              <a:ext uri="{FF2B5EF4-FFF2-40B4-BE49-F238E27FC236}">
                <a16:creationId xmlns:a16="http://schemas.microsoft.com/office/drawing/2014/main" id="{4E50527A-2A45-1F1B-9E54-31C6726FB12F}"/>
              </a:ext>
            </a:extLst>
          </p:cNvPr>
          <p:cNvPicPr>
            <a:picLocks noChangeAspect="1"/>
          </p:cNvPicPr>
          <p:nvPr/>
        </p:nvPicPr>
        <p:blipFill>
          <a:blip r:embed="rId6"/>
          <a:stretch>
            <a:fillRect/>
          </a:stretch>
        </p:blipFill>
        <p:spPr>
          <a:xfrm>
            <a:off x="2759938" y="5446612"/>
            <a:ext cx="5781675" cy="1000125"/>
          </a:xfrm>
          <a:prstGeom prst="rect">
            <a:avLst/>
          </a:prstGeom>
        </p:spPr>
      </p:pic>
    </p:spTree>
    <p:extLst>
      <p:ext uri="{BB962C8B-B14F-4D97-AF65-F5344CB8AC3E}">
        <p14:creationId xmlns:p14="http://schemas.microsoft.com/office/powerpoint/2010/main" val="116837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Insider Data</a:t>
            </a:r>
            <a:endParaRPr lang="en-US" sz="2400">
              <a:solidFill>
                <a:schemeClr val="tx1"/>
              </a:solidFill>
              <a:latin typeface="Calibri"/>
            </a:endParaRPr>
          </a:p>
          <a:p>
            <a:endParaRPr lang="en-US" sz="2400">
              <a:solidFill>
                <a:schemeClr val="tx1"/>
              </a:solidFill>
              <a:latin typeface="Calibri"/>
              <a:cs typeface="Arial"/>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pPr marL="342900" indent="-342900">
              <a:buChar char="•"/>
            </a:pPr>
            <a:r>
              <a:rPr lang="en-US" sz="2400">
                <a:solidFill>
                  <a:srgbClr val="1C2B33"/>
                </a:solidFill>
                <a:latin typeface="Calibri"/>
                <a:cs typeface="Helvetica"/>
              </a:rPr>
              <a:t>We've developed a system that assigns weights to insider trades based on their roles, acknowledging varying levels of influence and information access. </a:t>
            </a:r>
            <a:endParaRPr lang="en-US" sz="2400">
              <a:solidFill>
                <a:srgbClr val="7F7F7F"/>
              </a:solidFill>
              <a:latin typeface="Calibri"/>
              <a:cs typeface="Arial"/>
            </a:endParaRPr>
          </a:p>
          <a:p>
            <a:pPr marL="342900" indent="-342900">
              <a:buChar char="•"/>
            </a:pPr>
            <a:r>
              <a:rPr lang="en-US" sz="2400">
                <a:solidFill>
                  <a:srgbClr val="1C2B33"/>
                </a:solidFill>
                <a:latin typeface="Calibri"/>
                <a:cs typeface="Helvetica"/>
              </a:rPr>
              <a:t>Directors' trades are given the highest weight (1.5), followed by 10% Owners (1.3) and Officers (1.0). </a:t>
            </a:r>
            <a:endParaRPr lang="en-US" sz="2400">
              <a:solidFill>
                <a:srgbClr val="7F7F7F"/>
              </a:solidFill>
              <a:latin typeface="Calibri"/>
            </a:endParaRPr>
          </a:p>
          <a:p>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6" name="Picture 5" descr="A screenshot of a computer&#10;&#10;Description automatically generated">
            <a:extLst>
              <a:ext uri="{FF2B5EF4-FFF2-40B4-BE49-F238E27FC236}">
                <a16:creationId xmlns:a16="http://schemas.microsoft.com/office/drawing/2014/main" id="{8BF371AF-837C-DAFB-301F-E8EB656B79C2}"/>
              </a:ext>
            </a:extLst>
          </p:cNvPr>
          <p:cNvPicPr>
            <a:picLocks noChangeAspect="1"/>
          </p:cNvPicPr>
          <p:nvPr/>
        </p:nvPicPr>
        <p:blipFill>
          <a:blip r:embed="rId3"/>
          <a:stretch>
            <a:fillRect/>
          </a:stretch>
        </p:blipFill>
        <p:spPr>
          <a:xfrm>
            <a:off x="604476" y="2031831"/>
            <a:ext cx="10980093" cy="1719787"/>
          </a:xfrm>
          <a:prstGeom prst="rect">
            <a:avLst/>
          </a:prstGeom>
        </p:spPr>
      </p:pic>
    </p:spTree>
    <p:extLst>
      <p:ext uri="{BB962C8B-B14F-4D97-AF65-F5344CB8AC3E}">
        <p14:creationId xmlns:p14="http://schemas.microsoft.com/office/powerpoint/2010/main" val="75216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0A6BD385-8491-06AE-83BE-B3389926A3F4}"/>
              </a:ext>
            </a:extLst>
          </p:cNvPr>
          <p:cNvPicPr>
            <a:picLocks noChangeAspect="1"/>
          </p:cNvPicPr>
          <p:nvPr/>
        </p:nvPicPr>
        <p:blipFill>
          <a:blip r:embed="rId3"/>
          <a:stretch>
            <a:fillRect/>
          </a:stretch>
        </p:blipFill>
        <p:spPr>
          <a:xfrm>
            <a:off x="407830" y="1446376"/>
            <a:ext cx="11387071" cy="4748713"/>
          </a:xfrm>
          <a:prstGeom prst="rect">
            <a:avLst/>
          </a:prstGeom>
        </p:spPr>
      </p:pic>
    </p:spTree>
    <p:extLst>
      <p:ext uri="{BB962C8B-B14F-4D97-AF65-F5344CB8AC3E}">
        <p14:creationId xmlns:p14="http://schemas.microsoft.com/office/powerpoint/2010/main" val="2783922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27</Notes>
  <HiddenSlides>1</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Sentiment-DRIVEN  STATISTICAL TRADING STRATEGY</vt:lpstr>
      <vt:lpstr>Agenda</vt:lpstr>
      <vt:lpstr>Overview</vt:lpstr>
      <vt:lpstr>Overview</vt:lpstr>
      <vt:lpstr>Trading Strategy</vt:lpstr>
      <vt:lpstr>Trading Strategy</vt:lpstr>
      <vt:lpstr>Indicators Used</vt:lpstr>
      <vt:lpstr>Indicators Used</vt:lpstr>
      <vt:lpstr>Indicators Used</vt:lpstr>
      <vt:lpstr>Indicators Used</vt:lpstr>
      <vt:lpstr>Indicators Used</vt:lpstr>
      <vt:lpstr>News Trading</vt:lpstr>
      <vt:lpstr>News Trading</vt:lpstr>
      <vt:lpstr>News Trading</vt:lpstr>
      <vt:lpstr>Trading Rules (Long Entry)</vt:lpstr>
      <vt:lpstr>Trading Rules (Long Exit)</vt:lpstr>
      <vt:lpstr>Trading Rules (Short Entry)</vt:lpstr>
      <vt:lpstr>Trading Rules (Short Exit)</vt:lpstr>
      <vt:lpstr>Trading Rules (Summary)</vt:lpstr>
      <vt:lpstr>Diversify Investments</vt:lpstr>
      <vt:lpstr>Results</vt:lpstr>
      <vt:lpstr>Results (Back - testing)</vt:lpstr>
      <vt:lpstr>Results (Performance Results)</vt:lpstr>
      <vt:lpstr> Production - Version </vt:lpstr>
      <vt:lpstr> Production - Version </vt:lpstr>
      <vt:lpstr>Results (Production - Version)</vt:lpstr>
      <vt:lpstr>Results (Production - Version)</vt:lpstr>
      <vt:lpstr>Results (Production - Version)</vt:lpstr>
      <vt:lpstr>Results (Production - Version)</vt:lpstr>
      <vt:lpstr>Challenges</vt:lpstr>
      <vt:lpstr>Challenges</vt:lpstr>
      <vt:lpstr>Future Work</vt:lpstr>
      <vt:lpstr>Future Work</vt:lpstr>
      <vt:lpstr>"THANK YOU" We are Open to Questions !</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revision>4</cp:revision>
  <dcterms:created xsi:type="dcterms:W3CDTF">2017-04-06T15:59:40Z</dcterms:created>
  <dcterms:modified xsi:type="dcterms:W3CDTF">2024-05-07T06:15:50Z</dcterms:modified>
</cp:coreProperties>
</file>