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1" r:id="rId4"/>
    <p:sldId id="280" r:id="rId5"/>
    <p:sldId id="281" r:id="rId6"/>
    <p:sldId id="302" r:id="rId7"/>
    <p:sldId id="306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3" r:id="rId19"/>
    <p:sldId id="315" r:id="rId20"/>
    <p:sldId id="327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90" d="100"/>
          <a:sy n="90" d="100"/>
        </p:scale>
        <p:origin x="-8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vision_contro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git-scm.com/book/en/Getting-Started-Installing-Git" TargetMode="External"/><Relationship Id="rId4" Type="http://schemas.openxmlformats.org/officeDocument/2006/relationships/hyperlink" Target="http://git-scm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-lang.org/en/download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qlite.org/" TargetMode="External"/><Relationship Id="rId5" Type="http://schemas.openxmlformats.org/officeDocument/2006/relationships/hyperlink" Target="http://guides.rubygems.org/" TargetMode="External"/><Relationship Id="rId4" Type="http://schemas.openxmlformats.org/officeDocument/2006/relationships/hyperlink" Target="http://rubygems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uides.rubyonrails.org/active_record_querying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On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8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Version Controlling in Rails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21" y="802104"/>
            <a:ext cx="902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E443C"/>
                </a:solidFill>
                <a:latin typeface="Georgia" panose="02040502050405020303" pitchFamily="18" charset="0"/>
              </a:rPr>
              <a:t>Version </a:t>
            </a:r>
            <a:r>
              <a:rPr lang="en-US" dirty="0">
                <a:solidFill>
                  <a:srgbClr val="4E443C"/>
                </a:solidFill>
                <a:latin typeface="Georgia" panose="02040502050405020303" pitchFamily="18" charset="0"/>
              </a:rPr>
              <a:t>control is a system that records changes to a file or set of files over time so that you can recall specific versions later. </a:t>
            </a:r>
            <a:endParaRPr lang="en-US" dirty="0"/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4" y="1588125"/>
            <a:ext cx="3501367" cy="27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8020" y="4572325"/>
            <a:ext cx="9661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70707"/>
                </a:solidFill>
                <a:latin typeface="Georgia" panose="02040502050405020303" pitchFamily="18" charset="0"/>
              </a:rPr>
              <a:t>Much of the Rails ecosystem depends in one way or another on a </a:t>
            </a:r>
            <a:r>
              <a:rPr lang="en-US" u="sng" dirty="0">
                <a:solidFill>
                  <a:srgbClr val="002F72"/>
                </a:solidFill>
                <a:latin typeface="Georgia" panose="02040502050405020303" pitchFamily="18" charset="0"/>
                <a:hlinkClick r:id="rId3"/>
              </a:rPr>
              <a:t>version control </a:t>
            </a:r>
            <a:r>
              <a:rPr lang="en-US" u="sng" dirty="0" smtClean="0">
                <a:solidFill>
                  <a:srgbClr val="002F72"/>
                </a:solidFill>
                <a:latin typeface="Georgia" panose="02040502050405020303" pitchFamily="18" charset="0"/>
                <a:hlinkClick r:id="rId3"/>
              </a:rPr>
              <a:t>system</a:t>
            </a:r>
            <a:r>
              <a:rPr lang="en-US" u="sng" dirty="0" smtClean="0">
                <a:solidFill>
                  <a:srgbClr val="002F72"/>
                </a:solidFill>
                <a:latin typeface="Georgia" panose="02040502050405020303" pitchFamily="18" charset="0"/>
              </a:rPr>
              <a:t> </a:t>
            </a:r>
            <a:r>
              <a:rPr lang="en-US" dirty="0" smtClean="0">
                <a:solidFill>
                  <a:srgbClr val="070707"/>
                </a:solidFill>
                <a:latin typeface="Georgia" panose="02040502050405020303" pitchFamily="18" charset="0"/>
              </a:rPr>
              <a:t>called</a:t>
            </a:r>
            <a:r>
              <a:rPr lang="en-US" dirty="0">
                <a:solidFill>
                  <a:srgbClr val="070707"/>
                </a:solidFill>
                <a:latin typeface="Georgia" panose="02040502050405020303" pitchFamily="18" charset="0"/>
              </a:rPr>
              <a:t> </a:t>
            </a:r>
            <a:r>
              <a:rPr lang="en-US" u="sng" dirty="0" smtClean="0">
                <a:solidFill>
                  <a:srgbClr val="002F72"/>
                </a:solidFill>
                <a:latin typeface="Georgia" panose="02040502050405020303" pitchFamily="18" charset="0"/>
                <a:hlinkClick r:id="rId4"/>
              </a:rPr>
              <a:t>Git</a:t>
            </a:r>
            <a:endParaRPr lang="en-US" u="sng" dirty="0" smtClean="0">
              <a:solidFill>
                <a:srgbClr val="002F72"/>
              </a:solidFill>
              <a:latin typeface="Georgia" panose="02040502050405020303" pitchFamily="18" charset="0"/>
            </a:endParaRPr>
          </a:p>
          <a:p>
            <a:endParaRPr lang="en-US" u="sng" dirty="0" smtClean="0">
              <a:solidFill>
                <a:srgbClr val="002F72"/>
              </a:solidFill>
              <a:latin typeface="Georgia" panose="02040502050405020303" pitchFamily="18" charset="0"/>
            </a:endParaRPr>
          </a:p>
          <a:p>
            <a:r>
              <a:rPr lang="en-US" u="sng" dirty="0" smtClean="0">
                <a:solidFill>
                  <a:srgbClr val="002F72"/>
                </a:solidFill>
                <a:latin typeface="Georgia" panose="02040502050405020303" pitchFamily="18" charset="0"/>
              </a:rPr>
              <a:t>Installing:</a:t>
            </a:r>
            <a:endParaRPr lang="en-US" u="sng" dirty="0">
              <a:solidFill>
                <a:srgbClr val="002F72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70707"/>
                </a:solidFill>
                <a:latin typeface="Georgia" panose="02040502050405020303" pitchFamily="18" charset="0"/>
                <a:hlinkClick r:id="rId5"/>
              </a:rPr>
              <a:t>http://</a:t>
            </a:r>
            <a:r>
              <a:rPr lang="en-US" dirty="0" smtClean="0">
                <a:solidFill>
                  <a:srgbClr val="070707"/>
                </a:solidFill>
                <a:latin typeface="Georgia" panose="02040502050405020303" pitchFamily="18" charset="0"/>
                <a:hlinkClick r:id="rId5"/>
              </a:rPr>
              <a:t>git-scm.com/book/en/Getting-Started-Installing-Git</a:t>
            </a:r>
            <a:endParaRPr lang="en-US" dirty="0" smtClean="0">
              <a:solidFill>
                <a:srgbClr val="070707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70707"/>
                </a:solidFill>
                <a:latin typeface="Georgia" panose="02040502050405020303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4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021" y="662414"/>
            <a:ext cx="606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will be a microblog, with only users and short (micro)posts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38021" y="1170245"/>
            <a:ext cx="7305217" cy="89255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Users of our demo app will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70707"/>
                </a:solidFill>
                <a:latin typeface="Georgia" panose="02040502050405020303" pitchFamily="18" charset="0"/>
              </a:rPr>
              <a:t>	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unique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integer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identifier called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70707"/>
                </a:solidFill>
                <a:latin typeface="Georgia" panose="02040502050405020303" pitchFamily="18" charset="0"/>
              </a:rPr>
              <a:t>	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publicly viewable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(of type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70707"/>
                </a:solidFill>
                <a:latin typeface="Georgia" panose="02040502050405020303" pitchFamily="18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email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address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(also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) that will double as a username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2201296"/>
            <a:ext cx="1876425" cy="5619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138020" y="3069812"/>
            <a:ext cx="7305217" cy="6924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Micropost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has only an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and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content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field for the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micropost’s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text (of type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).</a:t>
            </a:r>
            <a:endParaRPr lang="en-US" altLang="en-US" sz="1200" u="sng" baseline="30000" dirty="0">
              <a:solidFill>
                <a:srgbClr val="002F72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There’s an additional complication, though: we want to 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associate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each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micropost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with a particular user; we’ll accomplish this by recording the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user_id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of the owner of the post.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6" y="3944608"/>
            <a:ext cx="1866900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0" y="4769324"/>
            <a:ext cx="6448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8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8021" y="878389"/>
            <a:ext cx="9575322" cy="6924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Rails scaffolding is generated by passing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scaffold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command to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rails generate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script.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The argument of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scaffold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command is the singular version of the resource name (in this case,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), together with optional parameters for the data model’s attributes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1786861"/>
            <a:ext cx="5042588" cy="44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6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138021" y="540278"/>
            <a:ext cx="10483970" cy="101566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By including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name:string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email:string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, we have arranged for the User model to have the form with name and email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070707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(Note that there is no need to include a parameter for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; it is created automatically by Rails for use as the 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primary key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in the database.)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lvl="0" defTabSz="914400"/>
            <a:r>
              <a:rPr lang="en-US" sz="1300" dirty="0">
                <a:solidFill>
                  <a:srgbClr val="070707"/>
                </a:solidFill>
                <a:latin typeface="Georgia" panose="02040502050405020303" pitchFamily="18" charset="0"/>
              </a:rPr>
              <a:t>To proceed with the demo application, we first need to migrate the database using Rake</a:t>
            </a:r>
            <a:endParaRPr lang="en-US" altLang="en-US" sz="1300" dirty="0">
              <a:solidFill>
                <a:srgbClr val="070707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1742626"/>
            <a:ext cx="7067550" cy="109537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138021" y="3101651"/>
            <a:ext cx="7067550" cy="29238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This simply updates the database with our new 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data model.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3648974"/>
            <a:ext cx="7077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7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68033"/>
            <a:ext cx="4410075" cy="217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24" y="868033"/>
            <a:ext cx="5734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170" name="Picture 2" descr="images/figures/mvc_detai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4" y="976283"/>
            <a:ext cx="43148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51" y="1086029"/>
            <a:ext cx="6781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5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138020" y="842415"/>
            <a:ext cx="7048500" cy="4924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To examine the relationship between the Users controller and the User model, let’s focus on a simplified version of the 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index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action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0" y="1334859"/>
            <a:ext cx="7048500" cy="24003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8493" y="5794875"/>
            <a:ext cx="7058025" cy="4924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Variables that start with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sign, called 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instance variables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, are automatically available in the view; in this case, the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index.html.erb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3" y="3887018"/>
            <a:ext cx="7058025" cy="1133475"/>
          </a:xfrm>
          <a:prstGeom prst="rect">
            <a:avLst/>
          </a:prstGeom>
        </p:spPr>
      </p:pic>
      <p:pic>
        <p:nvPicPr>
          <p:cNvPr id="9220" name="Picture 4" descr="images/figures/demo_controller_inheri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5" y="2525983"/>
            <a:ext cx="4763625" cy="27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8493" y="5172352"/>
            <a:ext cx="7058025" cy="6924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Users controller inherits from the Application controller,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ApplicationController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itself inherits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from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ActionController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::Base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; this is the base class for controllers provided by the Rails library Action Pack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5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8" y="867313"/>
            <a:ext cx="7058025" cy="723900"/>
          </a:xfrm>
          <a:prstGeom prst="rect">
            <a:avLst/>
          </a:prstGeom>
        </p:spPr>
      </p:pic>
      <p:pic>
        <p:nvPicPr>
          <p:cNvPr id="10242" name="Picture 2" descr="images/figures/demo_model_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8" y="1984764"/>
            <a:ext cx="4476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5881" y="4134703"/>
            <a:ext cx="7133821" cy="4924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User model inherit (via the left angle bracket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) from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ActiveRecord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::Base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, which is the base class for models provided by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ActiveRecord</a:t>
            </a:r>
            <a:r>
              <a:rPr lang="en-US" altLang="en-US" sz="800" dirty="0" smtClean="0"/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215881" y="4627146"/>
            <a:ext cx="7133821" cy="49244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It is by inheriting from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ActiveRecord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::Base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that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model objects gain the ability to communicate with the database, treat the database columns as Ruby attributes, and so on.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9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Creating blog app in Rails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38021"/>
            <a:ext cx="70104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Migrations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69864"/>
            <a:ext cx="614362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1" y="2620364"/>
            <a:ext cx="6067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Installing Rails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219" y="1023648"/>
            <a:ext cx="497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railsinstaller.org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218" y="1561381"/>
            <a:ext cx="1051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Prerequisites: </a:t>
            </a:r>
            <a:endParaRPr 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	The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r>
              <a:rPr lang="en-US" u="sng" dirty="0">
                <a:solidFill>
                  <a:srgbClr val="980905"/>
                </a:solidFill>
                <a:latin typeface="Helvetica" panose="020B0604020202020204" pitchFamily="34" charset="0"/>
                <a:hlinkClick r:id="rId3"/>
              </a:rPr>
              <a:t>Ruby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language version 1.9.3 or newer.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	The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r>
              <a:rPr lang="en-US" u="sng" dirty="0">
                <a:solidFill>
                  <a:srgbClr val="980905"/>
                </a:solidFill>
                <a:latin typeface="Helvetica" panose="020B0604020202020204" pitchFamily="34" charset="0"/>
                <a:hlinkClick r:id="rId4"/>
              </a:rPr>
              <a:t>RubyGems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packaging system, which is installed with Ruby versions 1.9 and later. To 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	     	learn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more about RubyGems, please read the </a:t>
            </a:r>
            <a:r>
              <a:rPr lang="en-US" u="sng" dirty="0">
                <a:solidFill>
                  <a:srgbClr val="980905"/>
                </a:solidFill>
                <a:latin typeface="Helvetica" panose="020B0604020202020204" pitchFamily="34" charset="0"/>
                <a:hlinkClick r:id="rId5"/>
              </a:rPr>
              <a:t>RubyGems Guides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	A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working installation of the </a:t>
            </a:r>
            <a:r>
              <a:rPr lang="en-US" u="sng" dirty="0">
                <a:solidFill>
                  <a:srgbClr val="980905"/>
                </a:solidFill>
                <a:latin typeface="Helvetica" panose="020B0604020202020204" pitchFamily="34" charset="0"/>
                <a:hlinkClick r:id="rId6"/>
              </a:rPr>
              <a:t>SQLite3 Database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18" y="3148936"/>
            <a:ext cx="3962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21" y="1077782"/>
            <a:ext cx="9689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guides.rubyonrails.org/active_record_querying.html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1714503"/>
            <a:ext cx="60483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2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967214"/>
            <a:ext cx="6853521" cy="33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930874"/>
            <a:ext cx="6973065" cy="33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6" y="972323"/>
            <a:ext cx="60674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6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4" y="855705"/>
            <a:ext cx="60293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1" y="825071"/>
            <a:ext cx="60864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8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2" y="913628"/>
            <a:ext cx="6029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0" y="880676"/>
            <a:ext cx="6086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985065"/>
            <a:ext cx="6172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9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507"/>
            <a:ext cx="6191250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993807"/>
            <a:ext cx="6105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7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RubyGems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192" y="741401"/>
            <a:ext cx="8511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RubyGems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software allows you to easily download, install, and use ruby software packages on your system. </a:t>
            </a:r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The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software package is called a "gem" and contains a package Ruby application or library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Commonly used </a:t>
            </a:r>
            <a:r>
              <a:rPr lang="en-US" dirty="0"/>
              <a:t>to distribute reusable functionality that is shared with other </a:t>
            </a:r>
            <a:r>
              <a:rPr lang="en-US" dirty="0" err="1"/>
              <a:t>Rubyists</a:t>
            </a:r>
            <a:r>
              <a:rPr lang="en-US" dirty="0"/>
              <a:t> for use in their applications and libraries.</a:t>
            </a:r>
            <a:endParaRPr 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2574714"/>
            <a:ext cx="4572000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2" y="4638474"/>
            <a:ext cx="4581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91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4" y="729306"/>
            <a:ext cx="6096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11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Query Interface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78733"/>
            <a:ext cx="6086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834081"/>
            <a:ext cx="6181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9" y="884538"/>
            <a:ext cx="6038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72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15" y="847210"/>
            <a:ext cx="6134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1" y="729049"/>
            <a:ext cx="60864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80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7" y="924053"/>
            <a:ext cx="61055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8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2" y="926370"/>
            <a:ext cx="6115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2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2" y="926370"/>
            <a:ext cx="6115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6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80547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7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is Rails?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021" y="834704"/>
            <a:ext cx="9325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Rails is a web application development framework written in the Ruby language. </a:t>
            </a:r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It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is designed to make programming web applications easier by making assumptions about what every developer needs to get started. </a:t>
            </a:r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It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allows you to write less code while accomplishing 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more.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021" y="2207323"/>
            <a:ext cx="101072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The Rails philosophy includes two major guiding principles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:</a:t>
            </a:r>
          </a:p>
          <a:p>
            <a:endParaRPr 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lvl="1"/>
            <a:r>
              <a:rPr 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Don't </a:t>
            </a: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Repeat Yourself: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DRY is a principle of software development which states that "Every piece of knowledge must have a single, unambiguous, authoritative representation within a system." By not writing the same information over and over again, our code is more maintainable, more extensible, and less buggy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lvl="1"/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Convention Over Configuration: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Rails has opinions about the best way to do many things in a web application, and defaults to this set of conventions, rather than require that you specify every minutiae through endless configuration files.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72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9" y="859438"/>
            <a:ext cx="6134100" cy="3952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4" y="4951584"/>
            <a:ext cx="6038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74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62784"/>
            <a:ext cx="616267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6" y="3703166"/>
            <a:ext cx="6191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2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55319"/>
            <a:ext cx="6143625" cy="3038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4086699"/>
            <a:ext cx="61245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00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Validations Cont..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27001"/>
            <a:ext cx="6134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90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Associations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" y="881191"/>
            <a:ext cx="6096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4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Associations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90575"/>
            <a:ext cx="6010275" cy="52768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6960972" y="1907965"/>
            <a:ext cx="4333103" cy="1404079"/>
          </a:xfrm>
          <a:prstGeom prst="rect">
            <a:avLst/>
          </a:prstGeom>
          <a:solidFill>
            <a:srgbClr val="FFF9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nonymous Pro"/>
              </a:rPr>
              <a:t>belongs_to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associations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must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use the singular term. If you used the pluralized form in the above example for the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nonymous Pro"/>
              </a:rPr>
              <a:t>customer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association in the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nonymous Pro"/>
              </a:rPr>
              <a:t>Order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model, you would be told that there was an "uninitialized constant Order::Customers". This is because Rails automatically infers the class name from the association name. If the association name is wrongly pluralized, then the inferred class will be wrongly pluralized too.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96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Associations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6" y="784010"/>
            <a:ext cx="60769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Associations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2" y="848497"/>
            <a:ext cx="5297347" cy="52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3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Associations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2" y="893161"/>
            <a:ext cx="6115050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2274286"/>
            <a:ext cx="4507009" cy="2830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922" y="2274286"/>
            <a:ext cx="50768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25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Associations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662414"/>
            <a:ext cx="5962650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1960605"/>
            <a:ext cx="3731360" cy="2643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80" y="1826909"/>
            <a:ext cx="50387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New Rails Project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021" y="662414"/>
            <a:ext cx="10394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Rails comes with a number of scripts called generators that are designed to make your development life easier by creating everything that's necessary to start working on a particular task. </a:t>
            </a:r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One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of these is the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 application generator, which will provide you with the foundation of a fresh Rails application so that you don't have to write it yourself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To use this generator, open a terminal, navigate to a directory where you have rights to create files, and type: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0" y="3046922"/>
            <a:ext cx="6038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5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Associations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" y="780663"/>
            <a:ext cx="6067425" cy="1095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7" y="2133599"/>
            <a:ext cx="3487268" cy="2425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171" y="2219196"/>
            <a:ext cx="3857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Callbacks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76464"/>
            <a:ext cx="6998503" cy="45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3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Callbacks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662414"/>
            <a:ext cx="5578088" cy="56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31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Callbacks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36052"/>
            <a:ext cx="5811227" cy="55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1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Callbacks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662414"/>
            <a:ext cx="50006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3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Active Record Callbacks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93202"/>
            <a:ext cx="6662172" cy="49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69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Action Controller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6" y="890587"/>
            <a:ext cx="8190103" cy="35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8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Action Controller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0" y="799443"/>
            <a:ext cx="6832121" cy="47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28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Action Controller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70388"/>
            <a:ext cx="7521721" cy="2408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3487202"/>
            <a:ext cx="4762500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74" y="3487202"/>
            <a:ext cx="4733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5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Action Controller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03055"/>
            <a:ext cx="6914420" cy="3237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4990441"/>
            <a:ext cx="7003185" cy="10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New Rails Project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020" y="662414"/>
            <a:ext cx="874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creating a new Rails application, the next step is to use </a:t>
            </a:r>
            <a:r>
              <a:rPr lang="en-US" i="1" dirty="0"/>
              <a:t>Bundler</a:t>
            </a:r>
            <a:r>
              <a:rPr lang="en-US" dirty="0"/>
              <a:t> to install and include the gems needed by the app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rot="10800000" flipV="1">
            <a:off x="1026539" y="1439550"/>
            <a:ext cx="6970145" cy="29238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Bundler is run automatically (via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bundle install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) by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rails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command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 rot="10800000" flipV="1">
            <a:off x="1026539" y="1731939"/>
            <a:ext cx="8750060" cy="29238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bundle install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command might take a few moments, but when it’s done our application will be ready to run.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97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Rails Router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0" y="662414"/>
            <a:ext cx="6832121" cy="4006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0" y="4706390"/>
            <a:ext cx="6832121" cy="12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6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Rails Router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45084"/>
            <a:ext cx="60864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New Rails Project cont.…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0" y="819509"/>
            <a:ext cx="3869922" cy="52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Start Rails Web Server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804143"/>
            <a:ext cx="6115050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2003147"/>
            <a:ext cx="591502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3" y="2725901"/>
            <a:ext cx="3835609" cy="2924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021" y="5791872"/>
            <a:ext cx="8494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Helvetica" panose="020B0604020202020204" pitchFamily="34" charset="0"/>
              </a:rPr>
              <a:t>To stop the web server, hit </a:t>
            </a:r>
            <a:r>
              <a:rPr lang="en-US" sz="1200" dirty="0" err="1">
                <a:solidFill>
                  <a:srgbClr val="333333"/>
                </a:solidFill>
                <a:latin typeface="Helvetica" panose="020B0604020202020204" pitchFamily="34" charset="0"/>
              </a:rPr>
              <a:t>Ctrl+C</a:t>
            </a:r>
            <a:r>
              <a:rPr lang="en-US" sz="1200" dirty="0">
                <a:solidFill>
                  <a:srgbClr val="333333"/>
                </a:solidFill>
                <a:latin typeface="Helvetica" panose="020B0604020202020204" pitchFamily="34" charset="0"/>
              </a:rPr>
              <a:t> in the terminal window where it's running.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165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MVC Architecture in Rails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6" y="4336551"/>
            <a:ext cx="9704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</a:rPr>
              <a:t>Controller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– Entry point of the application. Handles IO.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Ruby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</a:rPr>
              <a:t>View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– Templates displayed to the user. HTML files with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</a:rPr>
              <a:t>Model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– Functions that interact with the database or perform complex operations. SQL queries in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Ruby</a:t>
            </a: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 descr="mvc_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1" y="818020"/>
            <a:ext cx="2485955" cy="33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759</Words>
  <Application>Microsoft Office PowerPoint</Application>
  <PresentationFormat>Custom</PresentationFormat>
  <Paragraphs>120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Retrospect</vt:lpstr>
      <vt:lpstr>Ruby On Rails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PROGRAMMING TIPS</dc:title>
  <dc:creator>Reddybathula, Siva K</dc:creator>
  <cp:lastModifiedBy>chaitusiva</cp:lastModifiedBy>
  <cp:revision>177</cp:revision>
  <dcterms:created xsi:type="dcterms:W3CDTF">2014-03-12T17:38:23Z</dcterms:created>
  <dcterms:modified xsi:type="dcterms:W3CDTF">2015-06-27T22:28:04Z</dcterms:modified>
</cp:coreProperties>
</file>