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5" r:id="rId3"/>
    <p:sldId id="296" r:id="rId4"/>
    <p:sldId id="297" r:id="rId5"/>
    <p:sldId id="307" r:id="rId6"/>
    <p:sldId id="299" r:id="rId7"/>
    <p:sldId id="308" r:id="rId8"/>
    <p:sldId id="309" r:id="rId9"/>
    <p:sldId id="310" r:id="rId10"/>
    <p:sldId id="311" r:id="rId11"/>
    <p:sldId id="312" r:id="rId12"/>
    <p:sldId id="315" r:id="rId13"/>
    <p:sldId id="313" r:id="rId14"/>
    <p:sldId id="314" r:id="rId15"/>
    <p:sldId id="316" r:id="rId16"/>
    <p:sldId id="322" r:id="rId17"/>
    <p:sldId id="317" r:id="rId18"/>
    <p:sldId id="319" r:id="rId19"/>
    <p:sldId id="320" r:id="rId20"/>
    <p:sldId id="32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78" autoAdjust="0"/>
    <p:restoredTop sz="94660"/>
  </p:normalViewPr>
  <p:slideViewPr>
    <p:cSldViewPr snapToGrid="0">
      <p:cViewPr>
        <p:scale>
          <a:sx n="80" d="100"/>
          <a:sy n="80" d="100"/>
        </p:scale>
        <p:origin x="-540" y="-2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pPr/>
              <a:t>8/4/2015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pPr/>
              <a:t>8/4/2015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pPr/>
              <a:t>8/4/2015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pPr/>
              <a:t>8/4/2015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pPr/>
              <a:t>8/4/2015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pPr/>
              <a:t>8/4/2015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pPr/>
              <a:t>8/4/2015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pPr/>
              <a:t>8/4/2015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pPr/>
              <a:t>8/4/2015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pPr/>
              <a:t>8/4/2015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pPr/>
              <a:t>8/4/2015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pPr/>
              <a:t>8/4/2015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RUBY PROGRAMMING ASSIGNMENTS</a:t>
            </a:r>
            <a:endParaRPr lang="en-US" dirty="0"/>
          </a:p>
        </p:txBody>
      </p:sp>
    </p:spTree>
    <p:extLst>
      <p:ext uri="{BB962C8B-B14F-4D97-AF65-F5344CB8AC3E}">
        <p14:creationId xmlns:p14="http://schemas.microsoft.com/office/powerpoint/2010/main" xmlns="" val="144318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07034"/>
            <a:ext cx="9024955" cy="710817"/>
          </a:xfrm>
        </p:spPr>
        <p:txBody>
          <a:bodyPr>
            <a:normAutofit fontScale="90000"/>
          </a:bodyPr>
          <a:lstStyle/>
          <a:p>
            <a:r>
              <a:rPr lang="en-US" dirty="0" smtClean="0"/>
              <a:t>Ruby Programming Assignment</a:t>
            </a:r>
            <a:endParaRPr lang="en-US" dirty="0"/>
          </a:p>
        </p:txBody>
      </p:sp>
      <p:sp>
        <p:nvSpPr>
          <p:cNvPr id="9" name="Content Placeholder 8"/>
          <p:cNvSpPr>
            <a:spLocks noGrp="1"/>
          </p:cNvSpPr>
          <p:nvPr>
            <p:ph idx="1"/>
          </p:nvPr>
        </p:nvSpPr>
        <p:spPr>
          <a:xfrm>
            <a:off x="1097280" y="1793387"/>
            <a:ext cx="10058400" cy="4023360"/>
          </a:xfrm>
        </p:spPr>
        <p:txBody>
          <a:bodyPr>
            <a:normAutofit/>
          </a:bodyPr>
          <a:lstStyle/>
          <a:p>
            <a:r>
              <a:rPr lang="en-US" dirty="0" smtClean="0"/>
              <a:t>9. Modify Program #8 to create a class method and whenever it is called it should return total number of accounts created at that time.</a:t>
            </a:r>
          </a:p>
          <a:p>
            <a:endParaRPr lang="en-US" dirty="0"/>
          </a:p>
          <a:p>
            <a:r>
              <a:rPr lang="en-US" sz="1100" dirty="0" smtClean="0"/>
              <a:t>Hint:  In previous account class you will need to create a class method and it should return the class variable whenever it is called.</a:t>
            </a:r>
          </a:p>
          <a:p>
            <a:pPr lvl="1"/>
            <a:r>
              <a:rPr lang="en-US" sz="900" b="1" i="1" dirty="0"/>
              <a:t>c</a:t>
            </a:r>
            <a:r>
              <a:rPr lang="en-US" sz="900" b="1" i="1" dirty="0" smtClean="0"/>
              <a:t>lass User</a:t>
            </a:r>
          </a:p>
          <a:p>
            <a:pPr lvl="2"/>
            <a:r>
              <a:rPr lang="en-US" sz="650" b="1" i="1" dirty="0" smtClean="0"/>
              <a:t>…</a:t>
            </a:r>
          </a:p>
          <a:p>
            <a:pPr lvl="2"/>
            <a:r>
              <a:rPr lang="en-US" sz="650" b="1" i="1" dirty="0" smtClean="0"/>
              <a:t>…</a:t>
            </a:r>
          </a:p>
          <a:p>
            <a:pPr lvl="1"/>
            <a:r>
              <a:rPr lang="en-US" sz="900" b="1" i="1" dirty="0" smtClean="0"/>
              <a:t>end</a:t>
            </a:r>
          </a:p>
          <a:p>
            <a:pPr lvl="1"/>
            <a:endParaRPr lang="en-US" sz="900" b="1" i="1" dirty="0" smtClean="0"/>
          </a:p>
          <a:p>
            <a:pPr lvl="1"/>
            <a:r>
              <a:rPr lang="en-US" sz="900" b="1" i="1" dirty="0" smtClean="0"/>
              <a:t>class Account</a:t>
            </a:r>
          </a:p>
          <a:p>
            <a:pPr lvl="1"/>
            <a:r>
              <a:rPr lang="en-US" sz="900" b="1" i="1" dirty="0" smtClean="0"/>
              <a:t>     ### Class Method here</a:t>
            </a:r>
            <a:endParaRPr lang="en-US" sz="900" b="1" i="1" dirty="0"/>
          </a:p>
          <a:p>
            <a:pPr lvl="1"/>
            <a:r>
              <a:rPr lang="en-US" sz="900" b="1" i="1" dirty="0" smtClean="0"/>
              <a:t>end </a:t>
            </a:r>
            <a:endParaRPr lang="en-US" sz="900" b="1" i="1" dirty="0"/>
          </a:p>
          <a:p>
            <a:pPr lvl="1"/>
            <a:endParaRPr lang="en-US" sz="900" b="1" i="1" dirty="0" smtClean="0"/>
          </a:p>
          <a:p>
            <a:pPr lvl="1"/>
            <a:endParaRPr lang="en-US" sz="1100" dirty="0"/>
          </a:p>
        </p:txBody>
      </p:sp>
    </p:spTree>
    <p:extLst>
      <p:ext uri="{BB962C8B-B14F-4D97-AF65-F5344CB8AC3E}">
        <p14:creationId xmlns:p14="http://schemas.microsoft.com/office/powerpoint/2010/main" xmlns="" val="3023643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07034"/>
            <a:ext cx="9024955" cy="710817"/>
          </a:xfrm>
        </p:spPr>
        <p:txBody>
          <a:bodyPr>
            <a:normAutofit fontScale="90000"/>
          </a:bodyPr>
          <a:lstStyle/>
          <a:p>
            <a:r>
              <a:rPr lang="en-US" dirty="0" smtClean="0"/>
              <a:t>Ruby Programming Assignment</a:t>
            </a:r>
            <a:endParaRPr lang="en-US" dirty="0"/>
          </a:p>
        </p:txBody>
      </p:sp>
      <p:sp>
        <p:nvSpPr>
          <p:cNvPr id="9" name="Content Placeholder 8"/>
          <p:cNvSpPr>
            <a:spLocks noGrp="1"/>
          </p:cNvSpPr>
          <p:nvPr>
            <p:ph idx="1"/>
          </p:nvPr>
        </p:nvSpPr>
        <p:spPr>
          <a:xfrm>
            <a:off x="1097280" y="1793387"/>
            <a:ext cx="10058400" cy="4023360"/>
          </a:xfrm>
        </p:spPr>
        <p:txBody>
          <a:bodyPr>
            <a:normAutofit/>
          </a:bodyPr>
          <a:lstStyle/>
          <a:p>
            <a:r>
              <a:rPr lang="en-US" dirty="0" smtClean="0"/>
              <a:t>10. Modify Program #9 to create a private method to increment the counter class variable. This private method should be used to increment the counter class variable.</a:t>
            </a:r>
          </a:p>
          <a:p>
            <a:endParaRPr lang="en-US" dirty="0"/>
          </a:p>
          <a:p>
            <a:r>
              <a:rPr lang="en-US" sz="1100" dirty="0" smtClean="0"/>
              <a:t>Hint:  In previous account class you will need to create a  private method and it should be used to increment the counter variable.</a:t>
            </a:r>
          </a:p>
          <a:p>
            <a:pPr lvl="1"/>
            <a:r>
              <a:rPr lang="en-US" sz="900" b="1" i="1" dirty="0"/>
              <a:t>c</a:t>
            </a:r>
            <a:r>
              <a:rPr lang="en-US" sz="900" b="1" i="1" dirty="0" smtClean="0"/>
              <a:t>lass User</a:t>
            </a:r>
          </a:p>
          <a:p>
            <a:pPr lvl="2"/>
            <a:r>
              <a:rPr lang="en-US" sz="650" b="1" i="1" dirty="0" smtClean="0"/>
              <a:t>…</a:t>
            </a:r>
          </a:p>
          <a:p>
            <a:pPr lvl="2"/>
            <a:r>
              <a:rPr lang="en-US" sz="650" b="1" i="1" dirty="0" smtClean="0"/>
              <a:t>…</a:t>
            </a:r>
          </a:p>
          <a:p>
            <a:pPr lvl="1"/>
            <a:r>
              <a:rPr lang="en-US" sz="900" b="1" i="1" dirty="0" smtClean="0"/>
              <a:t>end</a:t>
            </a:r>
          </a:p>
          <a:p>
            <a:pPr lvl="1"/>
            <a:endParaRPr lang="en-US" sz="900" b="1" i="1" dirty="0" smtClean="0"/>
          </a:p>
          <a:p>
            <a:pPr lvl="1"/>
            <a:r>
              <a:rPr lang="en-US" sz="900" b="1" i="1" dirty="0" smtClean="0"/>
              <a:t>class Account</a:t>
            </a:r>
          </a:p>
          <a:p>
            <a:pPr lvl="1"/>
            <a:r>
              <a:rPr lang="en-US" sz="900" b="1" i="1" dirty="0" smtClean="0"/>
              <a:t>    ### private method here</a:t>
            </a:r>
            <a:endParaRPr lang="en-US" sz="900" b="1" i="1" dirty="0"/>
          </a:p>
          <a:p>
            <a:pPr lvl="1"/>
            <a:r>
              <a:rPr lang="en-US" sz="900" b="1" i="1" dirty="0" smtClean="0"/>
              <a:t>end </a:t>
            </a:r>
            <a:endParaRPr lang="en-US" sz="900" b="1" i="1" dirty="0"/>
          </a:p>
          <a:p>
            <a:pPr lvl="1"/>
            <a:endParaRPr lang="en-US" sz="900" b="1" i="1" dirty="0" smtClean="0"/>
          </a:p>
          <a:p>
            <a:pPr lvl="1"/>
            <a:endParaRPr lang="en-US" sz="1100" dirty="0"/>
          </a:p>
        </p:txBody>
      </p:sp>
    </p:spTree>
    <p:extLst>
      <p:ext uri="{BB962C8B-B14F-4D97-AF65-F5344CB8AC3E}">
        <p14:creationId xmlns:p14="http://schemas.microsoft.com/office/powerpoint/2010/main" xmlns="" val="821190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07034"/>
            <a:ext cx="9024955" cy="710817"/>
          </a:xfrm>
        </p:spPr>
        <p:txBody>
          <a:bodyPr>
            <a:normAutofit fontScale="90000"/>
          </a:bodyPr>
          <a:lstStyle/>
          <a:p>
            <a:r>
              <a:rPr lang="en-US" dirty="0" smtClean="0"/>
              <a:t>Ruby Programming Assignment</a:t>
            </a:r>
            <a:endParaRPr lang="en-US" dirty="0"/>
          </a:p>
        </p:txBody>
      </p:sp>
      <p:sp>
        <p:nvSpPr>
          <p:cNvPr id="9" name="Content Placeholder 8"/>
          <p:cNvSpPr>
            <a:spLocks noGrp="1"/>
          </p:cNvSpPr>
          <p:nvPr>
            <p:ph idx="1"/>
          </p:nvPr>
        </p:nvSpPr>
        <p:spPr>
          <a:xfrm>
            <a:off x="1097280" y="1793387"/>
            <a:ext cx="10058400" cy="4023360"/>
          </a:xfrm>
        </p:spPr>
        <p:txBody>
          <a:bodyPr>
            <a:normAutofit/>
          </a:bodyPr>
          <a:lstStyle/>
          <a:p>
            <a:r>
              <a:rPr lang="en-US" dirty="0" smtClean="0"/>
              <a:t>11. For numbers from 1 to 100 you should print:</a:t>
            </a:r>
          </a:p>
          <a:p>
            <a:pPr lvl="1"/>
            <a:r>
              <a:rPr lang="en-US" dirty="0" smtClean="0"/>
              <a:t> ‘fizz’ if the number is divisible by 3</a:t>
            </a:r>
          </a:p>
          <a:p>
            <a:pPr lvl="1"/>
            <a:r>
              <a:rPr lang="en-US" dirty="0" smtClean="0"/>
              <a:t>‘buzz’ if the number is divisible by 5</a:t>
            </a:r>
          </a:p>
          <a:p>
            <a:pPr lvl="1"/>
            <a:r>
              <a:rPr lang="en-US" dirty="0" smtClean="0"/>
              <a:t>‘</a:t>
            </a:r>
            <a:r>
              <a:rPr lang="en-US" dirty="0" err="1" smtClean="0"/>
              <a:t>fizzbuzz</a:t>
            </a:r>
            <a:r>
              <a:rPr lang="en-US" dirty="0" smtClean="0"/>
              <a:t>’ if the number is divisible by both 3 and 5.</a:t>
            </a:r>
          </a:p>
          <a:p>
            <a:r>
              <a:rPr lang="en-US" sz="1100" dirty="0" smtClean="0"/>
              <a:t>Hint:  You don’t need a class for this. You should use </a:t>
            </a:r>
            <a:r>
              <a:rPr lang="en-US" sz="1100" dirty="0" err="1" smtClean="0"/>
              <a:t>upto</a:t>
            </a:r>
            <a:r>
              <a:rPr lang="en-US" sz="1100" dirty="0" smtClean="0"/>
              <a:t>() method in </a:t>
            </a:r>
            <a:r>
              <a:rPr lang="en-US" sz="1100" dirty="0" err="1" smtClean="0"/>
              <a:t>Fixnum</a:t>
            </a:r>
            <a:r>
              <a:rPr lang="en-US" sz="1100" dirty="0" smtClean="0"/>
              <a:t> class to iteration around 1 to 100 numbers. number %  7 == 0 to check if a given number is divisible by 7.</a:t>
            </a:r>
          </a:p>
          <a:p>
            <a:endParaRPr lang="en-US" sz="1100" dirty="0" smtClean="0"/>
          </a:p>
          <a:p>
            <a:pPr lvl="1"/>
            <a:r>
              <a:rPr lang="en-US" sz="900" b="1" i="1" dirty="0" smtClean="0"/>
              <a:t>1.upto(100) do |i|</a:t>
            </a:r>
          </a:p>
          <a:p>
            <a:pPr lvl="1"/>
            <a:r>
              <a:rPr lang="en-US" sz="900" b="1" i="1" smtClean="0"/>
              <a:t>   ### YOUR LOGIC WILL GO HERE.</a:t>
            </a:r>
            <a:endParaRPr lang="en-US" sz="900" b="1" i="1" dirty="0"/>
          </a:p>
          <a:p>
            <a:pPr lvl="1"/>
            <a:r>
              <a:rPr lang="en-US" sz="900" b="1" i="1" dirty="0" smtClean="0"/>
              <a:t>end </a:t>
            </a:r>
            <a:endParaRPr lang="en-US" sz="1100" dirty="0"/>
          </a:p>
        </p:txBody>
      </p:sp>
    </p:spTree>
    <p:extLst>
      <p:ext uri="{BB962C8B-B14F-4D97-AF65-F5344CB8AC3E}">
        <p14:creationId xmlns:p14="http://schemas.microsoft.com/office/powerpoint/2010/main" xmlns="" val="3666255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07034"/>
            <a:ext cx="9024955" cy="710817"/>
          </a:xfrm>
        </p:spPr>
        <p:txBody>
          <a:bodyPr>
            <a:normAutofit fontScale="90000"/>
          </a:bodyPr>
          <a:lstStyle/>
          <a:p>
            <a:r>
              <a:rPr lang="en-US" dirty="0" smtClean="0"/>
              <a:t>Ruby Programming Assignment</a:t>
            </a:r>
            <a:endParaRPr lang="en-US" dirty="0"/>
          </a:p>
        </p:txBody>
      </p:sp>
      <p:sp>
        <p:nvSpPr>
          <p:cNvPr id="9" name="Content Placeholder 8"/>
          <p:cNvSpPr>
            <a:spLocks noGrp="1"/>
          </p:cNvSpPr>
          <p:nvPr>
            <p:ph idx="1"/>
          </p:nvPr>
        </p:nvSpPr>
        <p:spPr>
          <a:xfrm>
            <a:off x="1097280" y="1793387"/>
            <a:ext cx="10058400" cy="4023360"/>
          </a:xfrm>
        </p:spPr>
        <p:txBody>
          <a:bodyPr>
            <a:normAutofit/>
          </a:bodyPr>
          <a:lstStyle/>
          <a:p>
            <a:r>
              <a:rPr lang="en-US" dirty="0" smtClean="0"/>
              <a:t>12. Create an array of all even numbers from 1 to 100. Your array should only have even numbers and in order.</a:t>
            </a:r>
          </a:p>
          <a:p>
            <a:endParaRPr lang="en-US" dirty="0"/>
          </a:p>
          <a:p>
            <a:r>
              <a:rPr lang="en-US" sz="1100" dirty="0" smtClean="0"/>
              <a:t>Hint:  You don’t need a class for this. You should use </a:t>
            </a:r>
            <a:r>
              <a:rPr lang="en-US" sz="1100" dirty="0" err="1" smtClean="0"/>
              <a:t>upto</a:t>
            </a:r>
            <a:r>
              <a:rPr lang="en-US" sz="1100" dirty="0" smtClean="0"/>
              <a:t>() method in </a:t>
            </a:r>
            <a:r>
              <a:rPr lang="en-US" sz="1100" dirty="0" err="1" smtClean="0"/>
              <a:t>Fixnum</a:t>
            </a:r>
            <a:r>
              <a:rPr lang="en-US" sz="1100" dirty="0" smtClean="0"/>
              <a:t> class to iteration around 1 to 100 numbers. Use push() method in Array class to insert an element into the array. You must refer to Array ruby API.</a:t>
            </a:r>
          </a:p>
          <a:p>
            <a:endParaRPr lang="en-US" sz="1100" dirty="0" smtClean="0"/>
          </a:p>
          <a:p>
            <a:pPr lvl="1"/>
            <a:r>
              <a:rPr lang="en-US" sz="900" b="1" i="1" dirty="0" err="1" smtClean="0"/>
              <a:t>even_arr</a:t>
            </a:r>
            <a:r>
              <a:rPr lang="en-US" sz="900" b="1" i="1" dirty="0" smtClean="0"/>
              <a:t>  = []</a:t>
            </a:r>
          </a:p>
          <a:p>
            <a:pPr lvl="1"/>
            <a:r>
              <a:rPr lang="en-US" sz="900" b="1" i="1" dirty="0" smtClean="0"/>
              <a:t>And then add even numbers to this array. If you divide a number by 2 and if the remainder is 0 then I tis an even number.</a:t>
            </a:r>
            <a:endParaRPr lang="en-US" sz="1100" dirty="0"/>
          </a:p>
        </p:txBody>
      </p:sp>
    </p:spTree>
    <p:extLst>
      <p:ext uri="{BB962C8B-B14F-4D97-AF65-F5344CB8AC3E}">
        <p14:creationId xmlns:p14="http://schemas.microsoft.com/office/powerpoint/2010/main" xmlns="" val="1160480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07034"/>
            <a:ext cx="9024955" cy="710817"/>
          </a:xfrm>
        </p:spPr>
        <p:txBody>
          <a:bodyPr>
            <a:normAutofit fontScale="90000"/>
          </a:bodyPr>
          <a:lstStyle/>
          <a:p>
            <a:r>
              <a:rPr lang="en-US" dirty="0" smtClean="0"/>
              <a:t>Ruby Programming Assignment</a:t>
            </a:r>
            <a:endParaRPr lang="en-US" dirty="0"/>
          </a:p>
        </p:txBody>
      </p:sp>
      <p:sp>
        <p:nvSpPr>
          <p:cNvPr id="9" name="Content Placeholder 8"/>
          <p:cNvSpPr>
            <a:spLocks noGrp="1"/>
          </p:cNvSpPr>
          <p:nvPr>
            <p:ph idx="1"/>
          </p:nvPr>
        </p:nvSpPr>
        <p:spPr>
          <a:xfrm>
            <a:off x="1097280" y="1793387"/>
            <a:ext cx="10058400" cy="4023360"/>
          </a:xfrm>
        </p:spPr>
        <p:txBody>
          <a:bodyPr>
            <a:normAutofit/>
          </a:bodyPr>
          <a:lstStyle/>
          <a:p>
            <a:r>
              <a:rPr lang="en-US" dirty="0" smtClean="0"/>
              <a:t>13. Create a hash that will have ‘number’ as key and the value should be ‘even’ string if it is an even number OR ‘odd’ string if it is an odd number. Your hash should have 200 elements at the maximum.</a:t>
            </a:r>
          </a:p>
          <a:p>
            <a:endParaRPr lang="en-US" dirty="0"/>
          </a:p>
          <a:p>
            <a:r>
              <a:rPr lang="en-US" sz="1100" dirty="0" smtClean="0"/>
              <a:t>Hint:  You don’t need a class for this. You should use </a:t>
            </a:r>
            <a:r>
              <a:rPr lang="en-US" sz="1100" dirty="0" err="1" smtClean="0"/>
              <a:t>upto</a:t>
            </a:r>
            <a:r>
              <a:rPr lang="en-US" sz="1100" dirty="0" smtClean="0"/>
              <a:t>() method in </a:t>
            </a:r>
            <a:r>
              <a:rPr lang="en-US" sz="1100" dirty="0" err="1" smtClean="0"/>
              <a:t>Fixnum</a:t>
            </a:r>
            <a:r>
              <a:rPr lang="en-US" sz="1100" dirty="0" smtClean="0"/>
              <a:t> class to iteration around numbers. The given number will be your key and if its odd or even should be your value.</a:t>
            </a:r>
          </a:p>
          <a:p>
            <a:endParaRPr lang="en-US" sz="1100" dirty="0" smtClean="0"/>
          </a:p>
          <a:p>
            <a:pPr lvl="1"/>
            <a:r>
              <a:rPr lang="en-US" sz="900" b="1" i="1" dirty="0" smtClean="0"/>
              <a:t>h1 = </a:t>
            </a:r>
            <a:r>
              <a:rPr lang="en-US" sz="900" b="1" i="1" dirty="0" err="1" smtClean="0"/>
              <a:t>Hash.new</a:t>
            </a:r>
            <a:endParaRPr lang="en-US" sz="900" b="1" i="1" dirty="0" smtClean="0"/>
          </a:p>
          <a:p>
            <a:pPr lvl="1"/>
            <a:r>
              <a:rPr lang="en-US" sz="900" b="1" i="1" dirty="0" smtClean="0"/>
              <a:t>And then add numbers to this hash. You can even? Or odd? Method in </a:t>
            </a:r>
            <a:r>
              <a:rPr lang="en-US" sz="900" b="1" i="1" dirty="0" err="1" smtClean="0"/>
              <a:t>Fixnum</a:t>
            </a:r>
            <a:r>
              <a:rPr lang="en-US" sz="900" b="1" i="1" dirty="0" smtClean="0"/>
              <a:t> class to determine if a given number is even or odd.</a:t>
            </a:r>
          </a:p>
        </p:txBody>
      </p:sp>
    </p:spTree>
    <p:extLst>
      <p:ext uri="{BB962C8B-B14F-4D97-AF65-F5344CB8AC3E}">
        <p14:creationId xmlns:p14="http://schemas.microsoft.com/office/powerpoint/2010/main" xmlns="" val="562618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07034"/>
            <a:ext cx="9024955" cy="710817"/>
          </a:xfrm>
        </p:spPr>
        <p:txBody>
          <a:bodyPr>
            <a:normAutofit fontScale="90000"/>
          </a:bodyPr>
          <a:lstStyle/>
          <a:p>
            <a:r>
              <a:rPr lang="en-US" dirty="0" smtClean="0"/>
              <a:t>Ruby Programming Assignment</a:t>
            </a:r>
            <a:endParaRPr lang="en-US" dirty="0"/>
          </a:p>
        </p:txBody>
      </p:sp>
      <p:sp>
        <p:nvSpPr>
          <p:cNvPr id="9" name="Content Placeholder 8"/>
          <p:cNvSpPr>
            <a:spLocks noGrp="1"/>
          </p:cNvSpPr>
          <p:nvPr>
            <p:ph idx="1"/>
          </p:nvPr>
        </p:nvSpPr>
        <p:spPr>
          <a:xfrm>
            <a:off x="1097280" y="1793387"/>
            <a:ext cx="10058400" cy="4023360"/>
          </a:xfrm>
        </p:spPr>
        <p:txBody>
          <a:bodyPr>
            <a:normAutofit/>
          </a:bodyPr>
          <a:lstStyle/>
          <a:p>
            <a:r>
              <a:rPr lang="en-US" dirty="0" smtClean="0"/>
              <a:t>14. Create a file called “squares.txt” which will have the following text:   </a:t>
            </a:r>
            <a:r>
              <a:rPr lang="en-US" dirty="0" smtClean="0">
                <a:solidFill>
                  <a:srgbClr val="FF0000"/>
                </a:solidFill>
              </a:rPr>
              <a:t>n  n^2</a:t>
            </a:r>
          </a:p>
          <a:p>
            <a:r>
              <a:rPr lang="en-US" sz="1050" dirty="0" smtClean="0"/>
              <a:t>1  1</a:t>
            </a:r>
          </a:p>
          <a:p>
            <a:r>
              <a:rPr lang="en-US" sz="1050" dirty="0" smtClean="0"/>
              <a:t>2  4</a:t>
            </a:r>
          </a:p>
          <a:p>
            <a:r>
              <a:rPr lang="en-US" sz="1050" dirty="0" smtClean="0"/>
              <a:t>3  9</a:t>
            </a:r>
          </a:p>
          <a:p>
            <a:r>
              <a:rPr lang="en-US" sz="1050" dirty="0" smtClean="0"/>
              <a:t>4  16</a:t>
            </a:r>
          </a:p>
          <a:p>
            <a:r>
              <a:rPr lang="en-US" sz="1050" dirty="0" smtClean="0"/>
              <a:t>5  25</a:t>
            </a:r>
          </a:p>
          <a:p>
            <a:r>
              <a:rPr lang="en-US" sz="1050" dirty="0" smtClean="0"/>
              <a:t>…..</a:t>
            </a:r>
          </a:p>
          <a:p>
            <a:r>
              <a:rPr lang="en-US" sz="1050" dirty="0" smtClean="0"/>
              <a:t>….</a:t>
            </a:r>
          </a:p>
          <a:p>
            <a:r>
              <a:rPr lang="en-US" sz="1050" dirty="0" smtClean="0"/>
              <a:t>….</a:t>
            </a:r>
          </a:p>
          <a:p>
            <a:r>
              <a:rPr lang="en-US" sz="1050" dirty="0" smtClean="0"/>
              <a:t>100  10000</a:t>
            </a:r>
            <a:endParaRPr lang="en-US" sz="1050" dirty="0"/>
          </a:p>
          <a:p>
            <a:r>
              <a:rPr lang="en-US" sz="1100" dirty="0" smtClean="0"/>
              <a:t>Hint:  You don’t need a class for this. You should use </a:t>
            </a:r>
            <a:r>
              <a:rPr lang="en-US" sz="1100" dirty="0" err="1" smtClean="0"/>
              <a:t>upto</a:t>
            </a:r>
            <a:r>
              <a:rPr lang="en-US" sz="1100" dirty="0" smtClean="0"/>
              <a:t>() method in </a:t>
            </a:r>
            <a:r>
              <a:rPr lang="en-US" sz="1100" dirty="0" err="1" smtClean="0"/>
              <a:t>Fixnum</a:t>
            </a:r>
            <a:r>
              <a:rPr lang="en-US" sz="1100" dirty="0" smtClean="0"/>
              <a:t> class to iteration around numbers. </a:t>
            </a:r>
          </a:p>
          <a:p>
            <a:pPr lvl="1"/>
            <a:r>
              <a:rPr lang="en-US" sz="900" b="1" i="1" dirty="0" smtClean="0"/>
              <a:t>Use File API and create the file.</a:t>
            </a:r>
          </a:p>
        </p:txBody>
      </p:sp>
    </p:spTree>
    <p:extLst>
      <p:ext uri="{BB962C8B-B14F-4D97-AF65-F5344CB8AC3E}">
        <p14:creationId xmlns:p14="http://schemas.microsoft.com/office/powerpoint/2010/main" xmlns="" val="3755077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07034"/>
            <a:ext cx="9024955" cy="710817"/>
          </a:xfrm>
        </p:spPr>
        <p:txBody>
          <a:bodyPr>
            <a:normAutofit fontScale="90000"/>
          </a:bodyPr>
          <a:lstStyle/>
          <a:p>
            <a:r>
              <a:rPr lang="en-US" dirty="0" smtClean="0"/>
              <a:t>Ruby Programming Assignment</a:t>
            </a:r>
            <a:endParaRPr lang="en-US" dirty="0"/>
          </a:p>
        </p:txBody>
      </p:sp>
      <p:sp>
        <p:nvSpPr>
          <p:cNvPr id="9" name="Content Placeholder 8"/>
          <p:cNvSpPr>
            <a:spLocks noGrp="1"/>
          </p:cNvSpPr>
          <p:nvPr>
            <p:ph idx="1"/>
          </p:nvPr>
        </p:nvSpPr>
        <p:spPr>
          <a:xfrm>
            <a:off x="1097280" y="1793387"/>
            <a:ext cx="10058400" cy="4023360"/>
          </a:xfrm>
        </p:spPr>
        <p:txBody>
          <a:bodyPr>
            <a:normAutofit/>
          </a:bodyPr>
          <a:lstStyle/>
          <a:p>
            <a:r>
              <a:rPr lang="en-US" dirty="0" smtClean="0"/>
              <a:t>14a. Update program number 14 to take command line argument as input and it should loop around till that number and print to the file. </a:t>
            </a:r>
          </a:p>
          <a:p>
            <a:pPr marL="0" indent="0">
              <a:buNone/>
            </a:pPr>
            <a:r>
              <a:rPr lang="en-US" sz="1100" dirty="0" smtClean="0"/>
              <a:t>For example</a:t>
            </a:r>
            <a:r>
              <a:rPr lang="en-US" sz="1100" smtClean="0"/>
              <a:t>: &gt;&gt; prog14.rb </a:t>
            </a:r>
            <a:r>
              <a:rPr lang="en-US" sz="1100" dirty="0" smtClean="0"/>
              <a:t>10</a:t>
            </a:r>
          </a:p>
          <a:p>
            <a:pPr marL="0" indent="0">
              <a:buNone/>
            </a:pPr>
            <a:r>
              <a:rPr lang="en-US" sz="1100" dirty="0"/>
              <a:t>	</a:t>
            </a:r>
            <a:r>
              <a:rPr lang="en-US" sz="1100" dirty="0" smtClean="0"/>
              <a:t>1  1</a:t>
            </a:r>
          </a:p>
          <a:p>
            <a:pPr marL="0" indent="0">
              <a:buNone/>
            </a:pPr>
            <a:r>
              <a:rPr lang="en-US" sz="1100" dirty="0" smtClean="0"/>
              <a:t>	2  4</a:t>
            </a:r>
          </a:p>
          <a:p>
            <a:pPr marL="0" indent="0">
              <a:buNone/>
            </a:pPr>
            <a:r>
              <a:rPr lang="en-US" sz="1100" dirty="0"/>
              <a:t>	</a:t>
            </a:r>
            <a:r>
              <a:rPr lang="en-US" sz="1100" dirty="0" smtClean="0"/>
              <a:t>…</a:t>
            </a:r>
          </a:p>
          <a:p>
            <a:pPr marL="0" indent="0">
              <a:buNone/>
            </a:pPr>
            <a:r>
              <a:rPr lang="en-US" sz="1100" dirty="0"/>
              <a:t>	</a:t>
            </a:r>
            <a:r>
              <a:rPr lang="en-US" sz="1100" dirty="0" smtClean="0"/>
              <a:t>…</a:t>
            </a:r>
          </a:p>
          <a:p>
            <a:pPr marL="0" indent="0">
              <a:buNone/>
            </a:pPr>
            <a:r>
              <a:rPr lang="en-US" sz="1100" dirty="0"/>
              <a:t>	</a:t>
            </a:r>
            <a:r>
              <a:rPr lang="en-US" sz="1100" dirty="0" smtClean="0"/>
              <a:t>10  100</a:t>
            </a:r>
          </a:p>
          <a:p>
            <a:r>
              <a:rPr lang="en-US" sz="1100" dirty="0" smtClean="0"/>
              <a:t>Hint: Use ARGV[0] to read that input</a:t>
            </a:r>
            <a:r>
              <a:rPr lang="en-US" sz="900" b="1" i="1" dirty="0" smtClean="0"/>
              <a:t>.</a:t>
            </a:r>
          </a:p>
        </p:txBody>
      </p:sp>
    </p:spTree>
    <p:extLst>
      <p:ext uri="{BB962C8B-B14F-4D97-AF65-F5344CB8AC3E}">
        <p14:creationId xmlns:p14="http://schemas.microsoft.com/office/powerpoint/2010/main" xmlns="" val="797107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07034"/>
            <a:ext cx="9024955" cy="710817"/>
          </a:xfrm>
        </p:spPr>
        <p:txBody>
          <a:bodyPr>
            <a:normAutofit fontScale="90000"/>
          </a:bodyPr>
          <a:lstStyle/>
          <a:p>
            <a:r>
              <a:rPr lang="en-US" dirty="0" smtClean="0"/>
              <a:t>Ruby Programming Assignment</a:t>
            </a:r>
            <a:endParaRPr lang="en-US" dirty="0"/>
          </a:p>
        </p:txBody>
      </p:sp>
      <p:sp>
        <p:nvSpPr>
          <p:cNvPr id="9" name="Content Placeholder 8"/>
          <p:cNvSpPr>
            <a:spLocks noGrp="1"/>
          </p:cNvSpPr>
          <p:nvPr>
            <p:ph idx="1"/>
          </p:nvPr>
        </p:nvSpPr>
        <p:spPr>
          <a:xfrm>
            <a:off x="1097280" y="1793387"/>
            <a:ext cx="10058400" cy="4023360"/>
          </a:xfrm>
        </p:spPr>
        <p:txBody>
          <a:bodyPr>
            <a:normAutofit/>
          </a:bodyPr>
          <a:lstStyle/>
          <a:p>
            <a:r>
              <a:rPr lang="en-US" dirty="0" smtClean="0"/>
              <a:t>15. Read the attached ‘names.txt’ file which has names in the following format:</a:t>
            </a:r>
          </a:p>
          <a:p>
            <a:pPr lvl="4"/>
            <a:r>
              <a:rPr lang="en-US" dirty="0" err="1" smtClean="0"/>
              <a:t>Firstname</a:t>
            </a:r>
            <a:r>
              <a:rPr lang="en-US" dirty="0" smtClean="0"/>
              <a:t> </a:t>
            </a:r>
            <a:r>
              <a:rPr lang="en-US" dirty="0" err="1" smtClean="0"/>
              <a:t>Lastname</a:t>
            </a:r>
            <a:r>
              <a:rPr lang="en-US" dirty="0" smtClean="0"/>
              <a:t>   (</a:t>
            </a:r>
            <a:r>
              <a:rPr lang="en-US" dirty="0" err="1" smtClean="0"/>
              <a:t>Firstname</a:t>
            </a:r>
            <a:r>
              <a:rPr lang="en-US" dirty="0" smtClean="0"/>
              <a:t> followed by a space and then </a:t>
            </a:r>
            <a:r>
              <a:rPr lang="en-US" dirty="0" err="1" smtClean="0"/>
              <a:t>Lastname</a:t>
            </a:r>
            <a:r>
              <a:rPr lang="en-US" dirty="0" smtClean="0"/>
              <a:t>)</a:t>
            </a:r>
          </a:p>
          <a:p>
            <a:pPr marL="749808" lvl="4" indent="0">
              <a:buNone/>
            </a:pPr>
            <a:r>
              <a:rPr lang="en-US" sz="2000" dirty="0"/>
              <a:t>Then sort the names by last name.</a:t>
            </a:r>
            <a:r>
              <a:rPr lang="en-US" dirty="0"/>
              <a:t>	</a:t>
            </a:r>
            <a:endParaRPr lang="en-US" dirty="0" smtClean="0"/>
          </a:p>
          <a:p>
            <a:pPr>
              <a:lnSpc>
                <a:spcPct val="100000"/>
              </a:lnSpc>
            </a:pPr>
            <a:r>
              <a:rPr lang="en-US" sz="1050" dirty="0" smtClean="0"/>
              <a:t>John smith</a:t>
            </a:r>
          </a:p>
          <a:p>
            <a:pPr>
              <a:lnSpc>
                <a:spcPct val="100000"/>
              </a:lnSpc>
            </a:pPr>
            <a:r>
              <a:rPr lang="en-US" sz="1050" dirty="0" smtClean="0"/>
              <a:t>James Rossetti</a:t>
            </a:r>
          </a:p>
          <a:p>
            <a:pPr>
              <a:lnSpc>
                <a:spcPct val="100000"/>
              </a:lnSpc>
            </a:pPr>
            <a:r>
              <a:rPr lang="en-US" sz="1050" dirty="0" smtClean="0"/>
              <a:t>Robert Lin</a:t>
            </a:r>
          </a:p>
          <a:p>
            <a:pPr>
              <a:lnSpc>
                <a:spcPct val="100000"/>
              </a:lnSpc>
            </a:pPr>
            <a:r>
              <a:rPr lang="en-US" sz="1050" dirty="0" smtClean="0"/>
              <a:t>Siva Krishna</a:t>
            </a:r>
          </a:p>
          <a:p>
            <a:pPr>
              <a:lnSpc>
                <a:spcPct val="100000"/>
              </a:lnSpc>
            </a:pPr>
            <a:r>
              <a:rPr lang="en-US" sz="1050" dirty="0" smtClean="0"/>
              <a:t>Mahatma Gandhi</a:t>
            </a:r>
          </a:p>
          <a:p>
            <a:endParaRPr lang="en-US" sz="1050" dirty="0" smtClean="0"/>
          </a:p>
          <a:p>
            <a:r>
              <a:rPr lang="en-US" sz="1100" dirty="0" smtClean="0"/>
              <a:t>Hint:  U</a:t>
            </a:r>
            <a:r>
              <a:rPr lang="en-US" sz="900" b="1" i="1" dirty="0" smtClean="0"/>
              <a:t>se File API to read this file. Then sort the names by </a:t>
            </a:r>
            <a:r>
              <a:rPr lang="en-US" sz="900" b="1" i="1" dirty="0" err="1" smtClean="0"/>
              <a:t>lastname</a:t>
            </a:r>
            <a:r>
              <a:rPr lang="en-US" sz="900" b="1" i="1" dirty="0" smtClean="0"/>
              <a:t> and print them to STDOUT. Use the sort() method in the array to sort a method. The sort method can also take a block of code where you can override the sort method. You should also use Regular Expression to split the name to </a:t>
            </a:r>
            <a:r>
              <a:rPr lang="en-US" sz="900" b="1" i="1" dirty="0" err="1" smtClean="0"/>
              <a:t>firstname</a:t>
            </a:r>
            <a:r>
              <a:rPr lang="en-US" sz="900" b="1" i="1" dirty="0" smtClean="0"/>
              <a:t> and </a:t>
            </a:r>
            <a:r>
              <a:rPr lang="en-US" sz="900" b="1" i="1" dirty="0" err="1" smtClean="0"/>
              <a:t>lastname</a:t>
            </a:r>
            <a:r>
              <a:rPr lang="en-US" sz="900" b="1" i="1" dirty="0"/>
              <a:t>.</a:t>
            </a:r>
            <a:endParaRPr lang="en-US" sz="900" b="1" i="1" dirty="0" smtClean="0"/>
          </a:p>
          <a:p>
            <a:r>
              <a:rPr lang="en-US" sz="900" b="1" i="1" dirty="0" err="1" smtClean="0"/>
              <a:t>Array.sort</a:t>
            </a:r>
            <a:r>
              <a:rPr lang="en-US" sz="900" b="1" i="1" dirty="0" smtClean="0"/>
              <a:t>{|</a:t>
            </a:r>
            <a:r>
              <a:rPr lang="en-US" sz="900" b="1" i="1" dirty="0" err="1" smtClean="0"/>
              <a:t>a,b</a:t>
            </a:r>
            <a:r>
              <a:rPr lang="en-US" sz="900" b="1" i="1" dirty="0" smtClean="0"/>
              <a:t>| a </a:t>
            </a:r>
            <a:r>
              <a:rPr lang="en-US" sz="900" b="1" i="1" dirty="0" smtClean="0">
                <a:sym typeface="Wingdings" panose="05000000000000000000" pitchFamily="2" charset="2"/>
              </a:rPr>
              <a:t> b</a:t>
            </a:r>
            <a:r>
              <a:rPr lang="en-US" sz="900" b="1" i="1" dirty="0" smtClean="0"/>
              <a:t>}</a:t>
            </a:r>
            <a:endParaRPr lang="en-US" sz="900" b="1" i="1" dirty="0"/>
          </a:p>
        </p:txBody>
      </p:sp>
    </p:spTree>
    <p:extLst>
      <p:ext uri="{BB962C8B-B14F-4D97-AF65-F5344CB8AC3E}">
        <p14:creationId xmlns:p14="http://schemas.microsoft.com/office/powerpoint/2010/main" xmlns="" val="4252250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596930" y="154617"/>
            <a:ext cx="9024938" cy="711200"/>
          </a:xfrm>
        </p:spPr>
        <p:txBody>
          <a:bodyPr>
            <a:normAutofit fontScale="90000"/>
          </a:bodyPr>
          <a:lstStyle/>
          <a:p>
            <a:r>
              <a:rPr lang="en-US" dirty="0" smtClean="0"/>
              <a:t>Ruby Programming Assignment</a:t>
            </a:r>
            <a:endParaRPr lang="en-US" dirty="0"/>
          </a:p>
        </p:txBody>
      </p:sp>
      <p:sp>
        <p:nvSpPr>
          <p:cNvPr id="2" name="TextBox 1"/>
          <p:cNvSpPr txBox="1"/>
          <p:nvPr/>
        </p:nvSpPr>
        <p:spPr>
          <a:xfrm>
            <a:off x="596930" y="1061049"/>
            <a:ext cx="10605112" cy="3170099"/>
          </a:xfrm>
          <a:prstGeom prst="rect">
            <a:avLst/>
          </a:prstGeom>
          <a:noFill/>
        </p:spPr>
        <p:txBody>
          <a:bodyPr wrap="square" rtlCol="0">
            <a:spAutoFit/>
          </a:bodyPr>
          <a:lstStyle/>
          <a:p>
            <a:r>
              <a:rPr lang="en-US" dirty="0" smtClean="0"/>
              <a:t>16. Write </a:t>
            </a:r>
            <a:r>
              <a:rPr lang="en-US" dirty="0"/>
              <a:t>a program to create a hash of all the days in </a:t>
            </a:r>
            <a:r>
              <a:rPr lang="en-US" dirty="0" smtClean="0"/>
              <a:t>July and August 2014 </a:t>
            </a:r>
            <a:r>
              <a:rPr lang="en-US" dirty="0"/>
              <a:t>where date </a:t>
            </a:r>
            <a:r>
              <a:rPr lang="en-US" dirty="0" smtClean="0"/>
              <a:t>‘mm-</a:t>
            </a:r>
            <a:r>
              <a:rPr lang="en-US" dirty="0" err="1" smtClean="0"/>
              <a:t>dd</a:t>
            </a:r>
            <a:r>
              <a:rPr lang="en-US" dirty="0" smtClean="0"/>
              <a:t>-</a:t>
            </a:r>
            <a:r>
              <a:rPr lang="en-US" dirty="0" err="1" smtClean="0"/>
              <a:t>yyyy</a:t>
            </a:r>
            <a:r>
              <a:rPr lang="en-US" dirty="0" smtClean="0"/>
              <a:t>’ </a:t>
            </a:r>
            <a:r>
              <a:rPr lang="en-US" dirty="0"/>
              <a:t>is the key and value is the day</a:t>
            </a:r>
            <a:r>
              <a:rPr lang="en-US" dirty="0" smtClean="0"/>
              <a:t>. Print them all to the screen. </a:t>
            </a:r>
            <a:endParaRPr lang="en-US" dirty="0"/>
          </a:p>
          <a:p>
            <a:r>
              <a:rPr lang="en-US" dirty="0"/>
              <a:t/>
            </a:r>
            <a:br>
              <a:rPr lang="en-US" dirty="0"/>
            </a:br>
            <a:r>
              <a:rPr lang="en-US" dirty="0" smtClean="0"/>
              <a:t>For </a:t>
            </a:r>
            <a:r>
              <a:rPr lang="en-US" dirty="0"/>
              <a:t>ex:  </a:t>
            </a:r>
          </a:p>
          <a:p>
            <a:r>
              <a:rPr lang="en-US" dirty="0"/>
              <a:t>hash</a:t>
            </a:r>
            <a:r>
              <a:rPr lang="en-US" dirty="0" smtClean="0"/>
              <a:t>[‘07-01-2014</a:t>
            </a:r>
            <a:r>
              <a:rPr lang="en-US" dirty="0"/>
              <a:t>'] = </a:t>
            </a:r>
            <a:r>
              <a:rPr lang="en-US" dirty="0" smtClean="0"/>
              <a:t>‘</a:t>
            </a:r>
            <a:r>
              <a:rPr lang="en-US" dirty="0" err="1" smtClean="0"/>
              <a:t>tuesday</a:t>
            </a:r>
            <a:r>
              <a:rPr lang="en-US" dirty="0" smtClean="0"/>
              <a:t>'</a:t>
            </a:r>
            <a:endParaRPr lang="en-US" dirty="0"/>
          </a:p>
          <a:p>
            <a:r>
              <a:rPr lang="en-US" dirty="0"/>
              <a:t>hash</a:t>
            </a:r>
            <a:r>
              <a:rPr lang="en-US" dirty="0" smtClean="0"/>
              <a:t>[‘07-03-2014</a:t>
            </a:r>
            <a:r>
              <a:rPr lang="en-US" dirty="0"/>
              <a:t>'] = '</a:t>
            </a:r>
            <a:r>
              <a:rPr lang="en-US" dirty="0" err="1"/>
              <a:t>thursday</a:t>
            </a:r>
            <a:r>
              <a:rPr lang="en-US" dirty="0"/>
              <a:t>'</a:t>
            </a:r>
          </a:p>
          <a:p>
            <a:r>
              <a:rPr lang="en-US" dirty="0"/>
              <a:t>...</a:t>
            </a:r>
          </a:p>
          <a:p>
            <a:r>
              <a:rPr lang="en-US" dirty="0"/>
              <a:t>..</a:t>
            </a:r>
          </a:p>
          <a:p>
            <a:r>
              <a:rPr lang="en-US" dirty="0" smtClean="0"/>
              <a:t>hash[‘08-31-2014</a:t>
            </a:r>
            <a:r>
              <a:rPr lang="en-US" dirty="0"/>
              <a:t>'] = </a:t>
            </a:r>
            <a:r>
              <a:rPr lang="en-US" dirty="0" smtClean="0"/>
              <a:t>‘</a:t>
            </a:r>
            <a:r>
              <a:rPr lang="en-US" dirty="0" err="1" smtClean="0"/>
              <a:t>thursday</a:t>
            </a:r>
            <a:r>
              <a:rPr lang="en-US" dirty="0" smtClean="0"/>
              <a:t>'</a:t>
            </a:r>
            <a:endParaRPr lang="en-US" dirty="0"/>
          </a:p>
          <a:p>
            <a:r>
              <a:rPr lang="en-US" dirty="0"/>
              <a:t/>
            </a:r>
            <a:br>
              <a:rPr lang="en-US" dirty="0"/>
            </a:br>
            <a:r>
              <a:rPr lang="en-US" sz="800" b="1" i="1" dirty="0" smtClean="0"/>
              <a:t>Hint</a:t>
            </a:r>
            <a:r>
              <a:rPr lang="en-US" sz="800" b="1" i="1" dirty="0"/>
              <a:t>: You </a:t>
            </a:r>
            <a:r>
              <a:rPr lang="en-US" sz="800" b="1" i="1" dirty="0" smtClean="0"/>
              <a:t>should create this hash programmatically.  Do not create a class for this. It can be done with out a class</a:t>
            </a:r>
          </a:p>
          <a:p>
            <a:r>
              <a:rPr lang="en-US" sz="800" b="1" i="1" dirty="0" smtClean="0"/>
              <a:t>This should be coding exercise that involves two loops.</a:t>
            </a:r>
            <a:endParaRPr lang="en-US" sz="1200" b="1" i="1" dirty="0"/>
          </a:p>
        </p:txBody>
      </p:sp>
    </p:spTree>
    <p:extLst>
      <p:ext uri="{BB962C8B-B14F-4D97-AF65-F5344CB8AC3E}">
        <p14:creationId xmlns:p14="http://schemas.microsoft.com/office/powerpoint/2010/main" xmlns="" val="2869998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596930" y="154617"/>
            <a:ext cx="9024938" cy="711200"/>
          </a:xfrm>
        </p:spPr>
        <p:txBody>
          <a:bodyPr>
            <a:normAutofit fontScale="90000"/>
          </a:bodyPr>
          <a:lstStyle/>
          <a:p>
            <a:r>
              <a:rPr lang="en-US" dirty="0" smtClean="0"/>
              <a:t>Ruby Programming Assignment</a:t>
            </a:r>
            <a:endParaRPr lang="en-US" dirty="0"/>
          </a:p>
        </p:txBody>
      </p:sp>
      <p:sp>
        <p:nvSpPr>
          <p:cNvPr id="2" name="TextBox 1"/>
          <p:cNvSpPr txBox="1"/>
          <p:nvPr/>
        </p:nvSpPr>
        <p:spPr>
          <a:xfrm>
            <a:off x="596930" y="1061049"/>
            <a:ext cx="10605112" cy="3108543"/>
          </a:xfrm>
          <a:prstGeom prst="rect">
            <a:avLst/>
          </a:prstGeom>
          <a:noFill/>
        </p:spPr>
        <p:txBody>
          <a:bodyPr wrap="square" rtlCol="0">
            <a:spAutoFit/>
          </a:bodyPr>
          <a:lstStyle/>
          <a:p>
            <a:r>
              <a:rPr lang="en-US" dirty="0" smtClean="0"/>
              <a:t>17.	The Fibonacci Sequence is defined as:</a:t>
            </a:r>
          </a:p>
          <a:p>
            <a:r>
              <a:rPr lang="en-US" dirty="0"/>
              <a:t> </a:t>
            </a:r>
            <a:r>
              <a:rPr lang="en-US" dirty="0" smtClean="0"/>
              <a:t>	F(n) = F(n-1) + F(n-2), where F(1) = 1 and F(2)=1</a:t>
            </a:r>
          </a:p>
          <a:p>
            <a:endParaRPr lang="en-US" dirty="0" smtClean="0"/>
          </a:p>
          <a:p>
            <a:r>
              <a:rPr lang="en-US" dirty="0" smtClean="0"/>
              <a:t>First 12 terms will be:</a:t>
            </a:r>
          </a:p>
          <a:p>
            <a:r>
              <a:rPr lang="en-US" dirty="0" smtClean="0"/>
              <a:t>F(1) = 1, F(2) = 1, F(3) = 2, F(4) = 3, F(5) = 5, F(6) = 8, F(7)=13, F(8)=21, F(9)=34, F(10)=55, F(11)=89, F(12)=144</a:t>
            </a:r>
          </a:p>
          <a:p>
            <a:r>
              <a:rPr lang="en-US" dirty="0" smtClean="0"/>
              <a:t>The 12</a:t>
            </a:r>
            <a:r>
              <a:rPr lang="en-US" baseline="30000" dirty="0" smtClean="0"/>
              <a:t>th</a:t>
            </a:r>
            <a:r>
              <a:rPr lang="en-US" dirty="0" smtClean="0"/>
              <a:t> term F(12) is 144 which is three digit number. What is the first term in this sequence to contain 10 digits?</a:t>
            </a:r>
          </a:p>
          <a:p>
            <a:endParaRPr lang="en-US" dirty="0" smtClean="0"/>
          </a:p>
          <a:p>
            <a:r>
              <a:rPr lang="en-US" dirty="0"/>
              <a:t/>
            </a:r>
            <a:br>
              <a:rPr lang="en-US" dirty="0"/>
            </a:br>
            <a:r>
              <a:rPr lang="en-US" sz="800" b="1" i="1" dirty="0" smtClean="0"/>
              <a:t>Hint</a:t>
            </a:r>
            <a:r>
              <a:rPr lang="en-US" sz="800" b="1" i="1" dirty="0"/>
              <a:t>: </a:t>
            </a:r>
            <a:r>
              <a:rPr lang="en-US" sz="800" b="1" i="1" dirty="0" smtClean="0"/>
              <a:t>Do not create a class for this. It can be done with out a class. You should use recurrence method to do this. A method which calls itself is called recurrence method. If possible use Hash to store each number in the Fibonacci sequence and use it to efficiently run your program.</a:t>
            </a:r>
            <a:endParaRPr lang="en-US" sz="1200" b="1" i="1" dirty="0"/>
          </a:p>
          <a:p>
            <a:endParaRPr lang="en-US" dirty="0"/>
          </a:p>
        </p:txBody>
      </p:sp>
    </p:spTree>
    <p:extLst>
      <p:ext uri="{BB962C8B-B14F-4D97-AF65-F5344CB8AC3E}">
        <p14:creationId xmlns:p14="http://schemas.microsoft.com/office/powerpoint/2010/main" xmlns="" val="4246866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07034"/>
            <a:ext cx="9024955" cy="710817"/>
          </a:xfrm>
        </p:spPr>
        <p:txBody>
          <a:bodyPr>
            <a:normAutofit fontScale="90000"/>
          </a:bodyPr>
          <a:lstStyle/>
          <a:p>
            <a:r>
              <a:rPr lang="en-US" dirty="0" smtClean="0"/>
              <a:t>Ruby Programming Assignment</a:t>
            </a:r>
            <a:endParaRPr lang="en-US" dirty="0"/>
          </a:p>
        </p:txBody>
      </p:sp>
      <p:sp>
        <p:nvSpPr>
          <p:cNvPr id="9" name="Content Placeholder 8"/>
          <p:cNvSpPr>
            <a:spLocks noGrp="1"/>
          </p:cNvSpPr>
          <p:nvPr>
            <p:ph idx="1"/>
          </p:nvPr>
        </p:nvSpPr>
        <p:spPr>
          <a:xfrm>
            <a:off x="491320" y="1034851"/>
            <a:ext cx="10160638" cy="4023360"/>
          </a:xfrm>
        </p:spPr>
        <p:txBody>
          <a:bodyPr>
            <a:normAutofit/>
          </a:bodyPr>
          <a:lstStyle/>
          <a:p>
            <a:r>
              <a:rPr lang="en-US" dirty="0" smtClean="0"/>
              <a:t>1. Write a program that greets as: “Hello &lt;name&gt;, Welcome to Ruby world.” &lt;name&gt; should be substituted with your name.</a:t>
            </a:r>
            <a:endParaRPr lang="en-US" dirty="0"/>
          </a:p>
          <a:p>
            <a:endParaRPr lang="en-US" sz="1100" dirty="0" smtClean="0"/>
          </a:p>
          <a:p>
            <a:r>
              <a:rPr lang="en-US" sz="1100" dirty="0" smtClean="0"/>
              <a:t>Hint: You should write a single method that takes name as argument and then print greeting message. Use string interpolation here. You don’t need to create a class for this.</a:t>
            </a:r>
          </a:p>
          <a:p>
            <a:endParaRPr lang="en-US" sz="1100" dirty="0" smtClean="0"/>
          </a:p>
          <a:p>
            <a:pPr lvl="1"/>
            <a:r>
              <a:rPr lang="en-US" sz="900" b="1" i="1" dirty="0" err="1" smtClean="0"/>
              <a:t>def</a:t>
            </a:r>
            <a:r>
              <a:rPr lang="en-US" sz="900" b="1" i="1" dirty="0" smtClean="0"/>
              <a:t> greet(name)</a:t>
            </a:r>
          </a:p>
          <a:p>
            <a:pPr lvl="2"/>
            <a:r>
              <a:rPr lang="en-US" sz="650" b="1" i="1" dirty="0" smtClean="0"/>
              <a:t>…</a:t>
            </a:r>
          </a:p>
          <a:p>
            <a:pPr lvl="2"/>
            <a:r>
              <a:rPr lang="en-US" sz="650" b="1" i="1" dirty="0" smtClean="0"/>
              <a:t>…</a:t>
            </a:r>
          </a:p>
          <a:p>
            <a:pPr lvl="1"/>
            <a:r>
              <a:rPr lang="en-US" sz="900" b="1" i="1" dirty="0" smtClean="0"/>
              <a:t>end </a:t>
            </a:r>
          </a:p>
          <a:p>
            <a:pPr lvl="1"/>
            <a:r>
              <a:rPr lang="en-US" sz="900" b="1" i="1" dirty="0" err="1" smtClean="0"/>
              <a:t>Ans</a:t>
            </a:r>
            <a:r>
              <a:rPr lang="en-US" sz="900" b="1" i="1" dirty="0" smtClean="0"/>
              <a:t>:</a:t>
            </a:r>
          </a:p>
          <a:p>
            <a:pPr lvl="1"/>
            <a:r>
              <a:rPr lang="en-US" sz="900" b="1" i="1" dirty="0" err="1"/>
              <a:t>def</a:t>
            </a:r>
            <a:r>
              <a:rPr lang="en-US" sz="900" b="1" i="1" dirty="0"/>
              <a:t> </a:t>
            </a:r>
            <a:r>
              <a:rPr lang="en-US" sz="900" b="1" i="1" dirty="0" err="1"/>
              <a:t>hello_world</a:t>
            </a:r>
            <a:r>
              <a:rPr lang="en-US" sz="900" b="1" i="1" dirty="0"/>
              <a:t>(name)</a:t>
            </a:r>
          </a:p>
          <a:p>
            <a:pPr lvl="1"/>
            <a:r>
              <a:rPr lang="en-US" sz="900" b="1" i="1" dirty="0"/>
              <a:t>   return "Hello #{name}"</a:t>
            </a:r>
          </a:p>
          <a:p>
            <a:pPr lvl="1"/>
            <a:r>
              <a:rPr lang="en-US" sz="900" b="1" i="1" dirty="0"/>
              <a:t>end</a:t>
            </a:r>
          </a:p>
          <a:p>
            <a:pPr lvl="1"/>
            <a:endParaRPr lang="en-US" sz="900" b="1" i="1" dirty="0"/>
          </a:p>
          <a:p>
            <a:pPr lvl="1"/>
            <a:r>
              <a:rPr lang="en-US" sz="900" b="1" i="1" dirty="0"/>
              <a:t>puts </a:t>
            </a:r>
            <a:r>
              <a:rPr lang="en-US" sz="900" b="1" i="1" dirty="0" err="1"/>
              <a:t>hello_world</a:t>
            </a:r>
            <a:r>
              <a:rPr lang="en-US" sz="900" b="1" i="1" dirty="0"/>
              <a:t> </a:t>
            </a:r>
            <a:r>
              <a:rPr lang="en-US" sz="900" b="1" i="1" dirty="0" smtClean="0"/>
              <a:t>(‘</a:t>
            </a:r>
            <a:r>
              <a:rPr lang="en-US" sz="900" b="1" i="1" dirty="0" err="1" smtClean="0"/>
              <a:t>raghu</a:t>
            </a:r>
            <a:r>
              <a:rPr lang="en-US" sz="900" b="1" i="1" dirty="0" smtClean="0"/>
              <a:t>')</a:t>
            </a:r>
            <a:endParaRPr lang="en-US" sz="900" b="1" i="1" dirty="0"/>
          </a:p>
          <a:p>
            <a:pPr lvl="1"/>
            <a:r>
              <a:rPr lang="en-US" sz="900" b="1" i="1" dirty="0"/>
              <a:t>puts "welcome to ruby world"</a:t>
            </a:r>
          </a:p>
        </p:txBody>
      </p:sp>
    </p:spTree>
    <p:extLst>
      <p:ext uri="{BB962C8B-B14F-4D97-AF65-F5344CB8AC3E}">
        <p14:creationId xmlns:p14="http://schemas.microsoft.com/office/powerpoint/2010/main" xmlns="" val="3993557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596930" y="154617"/>
            <a:ext cx="9024938" cy="711200"/>
          </a:xfrm>
        </p:spPr>
        <p:txBody>
          <a:bodyPr>
            <a:normAutofit fontScale="90000"/>
          </a:bodyPr>
          <a:lstStyle/>
          <a:p>
            <a:r>
              <a:rPr lang="en-US" dirty="0" smtClean="0"/>
              <a:t>Ruby Programming Assignment</a:t>
            </a:r>
            <a:endParaRPr lang="en-US" dirty="0"/>
          </a:p>
        </p:txBody>
      </p:sp>
      <p:sp>
        <p:nvSpPr>
          <p:cNvPr id="2" name="TextBox 1"/>
          <p:cNvSpPr txBox="1"/>
          <p:nvPr/>
        </p:nvSpPr>
        <p:spPr>
          <a:xfrm>
            <a:off x="508958" y="1061049"/>
            <a:ext cx="10693084" cy="5316840"/>
          </a:xfrm>
          <a:prstGeom prst="rect">
            <a:avLst/>
          </a:prstGeom>
          <a:noFill/>
        </p:spPr>
        <p:txBody>
          <a:bodyPr wrap="square" rtlCol="0">
            <a:spAutoFit/>
          </a:bodyPr>
          <a:lstStyle/>
          <a:p>
            <a:r>
              <a:rPr lang="en-US" dirty="0" smtClean="0"/>
              <a:t>18.	Automate the following in ruby programming:</a:t>
            </a:r>
          </a:p>
          <a:p>
            <a:pPr lvl="1"/>
            <a:r>
              <a:rPr lang="en-US" dirty="0" smtClean="0"/>
              <a:t>An automobile repair shop would like to maintain their customer repair records. A customer should have first name, last name, email and phone number as his/her information. A automobile should have year, make, model, mileage, color information recorded. And for every customer there should be at least one automobile (</a:t>
            </a:r>
            <a:r>
              <a:rPr lang="en-US" dirty="0" err="1" smtClean="0"/>
              <a:t>He/She</a:t>
            </a:r>
            <a:r>
              <a:rPr lang="en-US" dirty="0" smtClean="0"/>
              <a:t> can have more than one car on his account). To store a customer repair record you will need customer and automobile.</a:t>
            </a:r>
            <a:r>
              <a:rPr lang="en-US" dirty="0"/>
              <a:t/>
            </a:r>
            <a:br>
              <a:rPr lang="en-US" dirty="0"/>
            </a:br>
            <a:endParaRPr lang="en-US" dirty="0"/>
          </a:p>
          <a:p>
            <a:r>
              <a:rPr lang="en-US" sz="800" b="1" i="1" dirty="0" smtClean="0"/>
              <a:t>Hint</a:t>
            </a:r>
            <a:r>
              <a:rPr lang="en-US" sz="800" b="1" i="1" dirty="0"/>
              <a:t>: </a:t>
            </a:r>
            <a:r>
              <a:rPr lang="en-US" sz="800" b="1" i="1" dirty="0" smtClean="0"/>
              <a:t>You can use User class from previous assignments and add automobile array attribute to it. Also you will need a new class called Automobile. Use array to represent one or more objects of the same type.</a:t>
            </a:r>
            <a:endParaRPr lang="en-US" sz="800" b="1" i="1" spc="300" dirty="0" smtClean="0">
              <a:solidFill>
                <a:srgbClr val="FF0000"/>
              </a:solidFill>
            </a:endParaRPr>
          </a:p>
          <a:p>
            <a:endParaRPr lang="en-US" sz="1200" b="1" i="1" dirty="0"/>
          </a:p>
          <a:p>
            <a:r>
              <a:rPr lang="en-US" sz="1050" b="1" i="1" dirty="0" smtClean="0">
                <a:solidFill>
                  <a:srgbClr val="FF0000"/>
                </a:solidFill>
              </a:rPr>
              <a:t>Class User</a:t>
            </a:r>
          </a:p>
          <a:p>
            <a:endParaRPr lang="en-US" sz="1050" b="1" i="1" dirty="0" smtClean="0">
              <a:solidFill>
                <a:srgbClr val="FF0000"/>
              </a:solidFill>
            </a:endParaRPr>
          </a:p>
          <a:p>
            <a:r>
              <a:rPr lang="en-US" sz="1050" b="1" i="1" dirty="0" smtClean="0">
                <a:solidFill>
                  <a:srgbClr val="FF0000"/>
                </a:solidFill>
              </a:rPr>
              <a:t>end</a:t>
            </a:r>
          </a:p>
          <a:p>
            <a:endParaRPr lang="en-US" sz="1050" b="1" i="1" dirty="0">
              <a:solidFill>
                <a:srgbClr val="FF0000"/>
              </a:solidFill>
            </a:endParaRPr>
          </a:p>
          <a:p>
            <a:r>
              <a:rPr lang="en-US" sz="1050" b="1" i="1" dirty="0" smtClean="0">
                <a:solidFill>
                  <a:srgbClr val="FF0000"/>
                </a:solidFill>
              </a:rPr>
              <a:t>Class Automobile</a:t>
            </a:r>
          </a:p>
          <a:p>
            <a:endParaRPr lang="en-US" sz="1050" b="1" i="1" dirty="0">
              <a:solidFill>
                <a:srgbClr val="FF0000"/>
              </a:solidFill>
            </a:endParaRPr>
          </a:p>
          <a:p>
            <a:r>
              <a:rPr lang="en-US" sz="1050" b="1" i="1" dirty="0" smtClean="0">
                <a:solidFill>
                  <a:srgbClr val="FF0000"/>
                </a:solidFill>
              </a:rPr>
              <a:t>end</a:t>
            </a:r>
          </a:p>
          <a:p>
            <a:endParaRPr lang="en-US" sz="1050" b="1" i="1" dirty="0">
              <a:solidFill>
                <a:srgbClr val="FF0000"/>
              </a:solidFill>
            </a:endParaRPr>
          </a:p>
          <a:p>
            <a:r>
              <a:rPr lang="en-US" sz="1050" b="1" i="1" dirty="0" smtClean="0">
                <a:solidFill>
                  <a:srgbClr val="FF0000"/>
                </a:solidFill>
              </a:rPr>
              <a:t>Class Record</a:t>
            </a:r>
          </a:p>
          <a:p>
            <a:endParaRPr lang="en-US" sz="1050" b="1" i="1" dirty="0">
              <a:solidFill>
                <a:srgbClr val="FF0000"/>
              </a:solidFill>
            </a:endParaRPr>
          </a:p>
          <a:p>
            <a:r>
              <a:rPr lang="en-US" sz="1050" b="1" i="1" dirty="0" smtClean="0">
                <a:solidFill>
                  <a:srgbClr val="FF0000"/>
                </a:solidFill>
              </a:rPr>
              <a:t>end</a:t>
            </a:r>
          </a:p>
          <a:p>
            <a:endParaRPr lang="en-US" sz="1200" b="1" i="1" dirty="0" smtClean="0"/>
          </a:p>
          <a:p>
            <a:endParaRPr lang="en-US" sz="1200" b="1" i="1" dirty="0"/>
          </a:p>
          <a:p>
            <a:endParaRPr lang="en-US" sz="1200" b="1" i="1" dirty="0" smtClean="0"/>
          </a:p>
          <a:p>
            <a:endParaRPr lang="en-US" sz="1200" b="1" i="1" dirty="0" smtClean="0"/>
          </a:p>
          <a:p>
            <a:endParaRPr lang="en-US" sz="1200" b="1" i="1" dirty="0"/>
          </a:p>
          <a:p>
            <a:endParaRPr lang="en-US" dirty="0"/>
          </a:p>
        </p:txBody>
      </p:sp>
    </p:spTree>
    <p:extLst>
      <p:ext uri="{BB962C8B-B14F-4D97-AF65-F5344CB8AC3E}">
        <p14:creationId xmlns:p14="http://schemas.microsoft.com/office/powerpoint/2010/main" xmlns="" val="429190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07034"/>
            <a:ext cx="9024955" cy="710817"/>
          </a:xfrm>
        </p:spPr>
        <p:txBody>
          <a:bodyPr>
            <a:normAutofit fontScale="90000"/>
          </a:bodyPr>
          <a:lstStyle/>
          <a:p>
            <a:r>
              <a:rPr lang="en-US" dirty="0" smtClean="0"/>
              <a:t>Ruby Programming Assignment</a:t>
            </a:r>
            <a:endParaRPr lang="en-US" dirty="0"/>
          </a:p>
        </p:txBody>
      </p:sp>
      <p:sp>
        <p:nvSpPr>
          <p:cNvPr id="9" name="Content Placeholder 8"/>
          <p:cNvSpPr>
            <a:spLocks noGrp="1"/>
          </p:cNvSpPr>
          <p:nvPr>
            <p:ph idx="1"/>
          </p:nvPr>
        </p:nvSpPr>
        <p:spPr>
          <a:xfrm>
            <a:off x="2300443" y="1034850"/>
            <a:ext cx="9513570" cy="5029065"/>
          </a:xfrm>
        </p:spPr>
        <p:txBody>
          <a:bodyPr>
            <a:normAutofit/>
          </a:bodyPr>
          <a:lstStyle/>
          <a:p>
            <a:r>
              <a:rPr lang="en-US" dirty="0" smtClean="0"/>
              <a:t>2. Write a program that takes PI constant value and use it to calculate the circumference of a circle with a given radius and print it to STDOUT. You must use CONSTANT variable type here.</a:t>
            </a:r>
          </a:p>
          <a:p>
            <a:r>
              <a:rPr lang="en-US" dirty="0"/>
              <a:t>PI = 3.1415</a:t>
            </a:r>
          </a:p>
          <a:p>
            <a:r>
              <a:rPr lang="en-US" dirty="0" err="1"/>
              <a:t>def</a:t>
            </a:r>
            <a:r>
              <a:rPr lang="en-US" dirty="0"/>
              <a:t> </a:t>
            </a:r>
            <a:r>
              <a:rPr lang="en-US" dirty="0" err="1"/>
              <a:t>cal_circ</a:t>
            </a:r>
            <a:r>
              <a:rPr lang="en-US" dirty="0"/>
              <a:t>(rad)</a:t>
            </a:r>
          </a:p>
          <a:p>
            <a:r>
              <a:rPr lang="en-US" dirty="0"/>
              <a:t>  return rad = #{rad}</a:t>
            </a:r>
          </a:p>
          <a:p>
            <a:r>
              <a:rPr lang="en-US" dirty="0"/>
              <a:t>  </a:t>
            </a:r>
            <a:r>
              <a:rPr lang="en-US" dirty="0" err="1"/>
              <a:t>cir</a:t>
            </a:r>
            <a:r>
              <a:rPr lang="en-US" dirty="0"/>
              <a:t> = 2 * PI * rad</a:t>
            </a:r>
          </a:p>
          <a:p>
            <a:r>
              <a:rPr lang="en-US" dirty="0"/>
              <a:t>  </a:t>
            </a:r>
            <a:r>
              <a:rPr lang="en-US" dirty="0" err="1"/>
              <a:t>cir</a:t>
            </a:r>
            <a:r>
              <a:rPr lang="en-US" dirty="0"/>
              <a:t> = "%.4f" % </a:t>
            </a:r>
            <a:r>
              <a:rPr lang="en-US" dirty="0" err="1"/>
              <a:t>cir</a:t>
            </a:r>
            <a:endParaRPr lang="en-US" dirty="0"/>
          </a:p>
          <a:p>
            <a:r>
              <a:rPr lang="en-US" dirty="0"/>
              <a:t>  puts "radius is </a:t>
            </a:r>
            <a:r>
              <a:rPr lang="en-US" dirty="0" err="1"/>
              <a:t>cal_circ</a:t>
            </a:r>
            <a:r>
              <a:rPr lang="en-US" dirty="0"/>
              <a:t>(3)"</a:t>
            </a:r>
          </a:p>
          <a:p>
            <a:r>
              <a:rPr lang="en-US" dirty="0"/>
              <a:t>  puts "circumference is #{</a:t>
            </a:r>
            <a:r>
              <a:rPr lang="en-US" dirty="0" err="1"/>
              <a:t>cir</a:t>
            </a:r>
            <a:r>
              <a:rPr lang="en-US" dirty="0"/>
              <a:t>}" </a:t>
            </a:r>
          </a:p>
          <a:p>
            <a:r>
              <a:rPr lang="en-US" dirty="0"/>
              <a:t>e</a:t>
            </a:r>
            <a:r>
              <a:rPr lang="en-US" dirty="0" smtClean="0"/>
              <a:t>nd</a:t>
            </a:r>
          </a:p>
          <a:p>
            <a:r>
              <a:rPr lang="en-US" dirty="0" smtClean="0"/>
              <a:t>Note: I didn’t get any output ( console is blank).</a:t>
            </a:r>
            <a:endParaRPr lang="en-US" dirty="0"/>
          </a:p>
          <a:p>
            <a:endParaRPr lang="en-US" dirty="0"/>
          </a:p>
          <a:p>
            <a:endParaRPr lang="en-US" dirty="0" smtClean="0"/>
          </a:p>
          <a:p>
            <a:endParaRPr lang="en-US" sz="900" dirty="0" smtClean="0"/>
          </a:p>
          <a:p>
            <a:endParaRPr lang="en-US" sz="900" dirty="0"/>
          </a:p>
          <a:p>
            <a:endParaRPr lang="en-US" sz="900" dirty="0" smtClean="0"/>
          </a:p>
          <a:p>
            <a:endParaRPr lang="en-US" sz="900" b="1" i="1" dirty="0"/>
          </a:p>
        </p:txBody>
      </p:sp>
      <p:sp>
        <p:nvSpPr>
          <p:cNvPr id="2" name="Rectangle 1"/>
          <p:cNvSpPr>
            <a:spLocks noChangeArrowheads="1"/>
          </p:cNvSpPr>
          <p:nvPr/>
        </p:nvSpPr>
        <p:spPr bwMode="auto">
          <a:xfrm>
            <a:off x="1203163" y="0"/>
            <a:ext cx="12192000" cy="457200"/>
          </a:xfrm>
          <a:prstGeom prst="rect">
            <a:avLst/>
          </a:prstGeom>
          <a:solidFill>
            <a:srgbClr val="F2F2F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8800"/>
                </a:solidFill>
                <a:effectLst/>
                <a:latin typeface="Arial Unicode MS" panose="020B0604020202020204" pitchFamily="34" charset="-128"/>
              </a:rPr>
              <a:t>class</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BB0066"/>
                </a:solidFill>
                <a:effectLst/>
                <a:latin typeface="Arial Unicode MS" panose="020B0604020202020204" pitchFamily="34" charset="-128"/>
              </a:rPr>
              <a:t>Circle</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008800"/>
                </a:solidFill>
                <a:effectLst/>
                <a:latin typeface="Arial Unicode MS" panose="020B0604020202020204" pitchFamily="34" charset="-128"/>
              </a:rPr>
              <a:t>def</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0066BB"/>
                </a:solidFill>
                <a:effectLst/>
                <a:latin typeface="Arial Unicode MS" panose="020B0604020202020204" pitchFamily="34" charset="-128"/>
              </a:rPr>
              <a:t>initialize</a:t>
            </a:r>
            <a:r>
              <a:rPr kumimoji="0" lang="en-US" altLang="en-US" sz="1300" b="0" i="0" u="none" strike="noStrike" cap="none" normalizeH="0" baseline="0" smtClean="0">
                <a:ln>
                  <a:noFill/>
                </a:ln>
                <a:solidFill>
                  <a:srgbClr val="000000"/>
                </a:solidFill>
                <a:effectLst/>
                <a:latin typeface="Arial Unicode MS" panose="020B0604020202020204" pitchFamily="34" charset="-128"/>
              </a:rPr>
              <a:t>(radius) </a:t>
            </a:r>
            <a:r>
              <a:rPr kumimoji="0" lang="en-US" altLang="en-US" sz="1300" b="0" i="0" u="none" strike="noStrike" cap="none" normalizeH="0" baseline="0" smtClean="0">
                <a:ln>
                  <a:noFill/>
                </a:ln>
                <a:solidFill>
                  <a:srgbClr val="3333BB"/>
                </a:solidFill>
                <a:effectLst/>
                <a:latin typeface="Arial Unicode MS" panose="020B0604020202020204" pitchFamily="34" charset="-128"/>
              </a:rPr>
              <a:t>@radius</a:t>
            </a:r>
            <a:r>
              <a:rPr kumimoji="0" lang="en-US" altLang="en-US" sz="1300" b="0" i="0" u="none" strike="noStrike" cap="none" normalizeH="0" baseline="0" smtClean="0">
                <a:ln>
                  <a:noFill/>
                </a:ln>
                <a:solidFill>
                  <a:srgbClr val="000000"/>
                </a:solidFill>
                <a:effectLst/>
                <a:latin typeface="Arial Unicode MS" panose="020B0604020202020204" pitchFamily="34" charset="-128"/>
              </a:rPr>
              <a:t> = radius </a:t>
            </a:r>
            <a:r>
              <a:rPr kumimoji="0" lang="en-US" altLang="en-US" sz="1300" b="1" i="0" u="none" strike="noStrike" cap="none" normalizeH="0" baseline="0" smtClean="0">
                <a:ln>
                  <a:noFill/>
                </a:ln>
                <a:solidFill>
                  <a:srgbClr val="008800"/>
                </a:solidFill>
                <a:effectLst/>
                <a:latin typeface="Arial Unicode MS" panose="020B0604020202020204" pitchFamily="34" charset="-128"/>
              </a:rPr>
              <a:t>end</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008800"/>
                </a:solidFill>
                <a:effectLst/>
                <a:latin typeface="Arial Unicode MS" panose="020B0604020202020204" pitchFamily="34" charset="-128"/>
              </a:rPr>
              <a:t>def</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0066BB"/>
                </a:solidFill>
                <a:effectLst/>
                <a:latin typeface="Arial Unicode MS" panose="020B0604020202020204" pitchFamily="34" charset="-128"/>
              </a:rPr>
              <a:t>area</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003366"/>
                </a:solidFill>
                <a:effectLst/>
                <a:latin typeface="Arial Unicode MS" panose="020B0604020202020204" pitchFamily="34" charset="-128"/>
              </a:rPr>
              <a:t>Math</a:t>
            </a:r>
            <a:r>
              <a:rPr kumimoji="0" lang="en-US" altLang="en-US" sz="1300" b="0" i="0" u="none" strike="noStrike" cap="none" normalizeH="0" baseline="0" smtClean="0">
                <a:ln>
                  <a:noFill/>
                </a:ln>
                <a:solidFill>
                  <a:srgbClr val="000000"/>
                </a:solidFill>
                <a:effectLst/>
                <a:latin typeface="Arial Unicode MS" panose="020B0604020202020204" pitchFamily="34" charset="-128"/>
              </a:rPr>
              <a:t>::</a:t>
            </a:r>
            <a:r>
              <a:rPr kumimoji="0" lang="en-US" altLang="en-US" sz="1300" b="1" i="0" u="none" strike="noStrike" cap="none" normalizeH="0" baseline="0" smtClean="0">
                <a:ln>
                  <a:noFill/>
                </a:ln>
                <a:solidFill>
                  <a:srgbClr val="003366"/>
                </a:solidFill>
                <a:effectLst/>
                <a:latin typeface="Arial Unicode MS" panose="020B0604020202020204" pitchFamily="34" charset="-128"/>
              </a:rPr>
              <a:t>PI</a:t>
            </a:r>
            <a:r>
              <a:rPr kumimoji="0" lang="en-US" altLang="en-US" sz="1300" b="0" i="0" u="none" strike="noStrike" cap="none" normalizeH="0" baseline="0" smtClean="0">
                <a:ln>
                  <a:noFill/>
                </a:ln>
                <a:solidFill>
                  <a:srgbClr val="000000"/>
                </a:solidFill>
                <a:effectLst/>
                <a:latin typeface="Arial Unicode MS" panose="020B0604020202020204" pitchFamily="34" charset="-128"/>
              </a:rPr>
              <a:t> * (</a:t>
            </a:r>
            <a:r>
              <a:rPr kumimoji="0" lang="en-US" altLang="en-US" sz="1300" b="0" i="0" u="none" strike="noStrike" cap="none" normalizeH="0" baseline="0" smtClean="0">
                <a:ln>
                  <a:noFill/>
                </a:ln>
                <a:solidFill>
                  <a:srgbClr val="3333BB"/>
                </a:solidFill>
                <a:effectLst/>
                <a:latin typeface="Arial Unicode MS" panose="020B0604020202020204" pitchFamily="34" charset="-128"/>
              </a:rPr>
              <a:t>@radius</a:t>
            </a:r>
            <a:r>
              <a:rPr kumimoji="0" lang="en-US" altLang="en-US" sz="1300" b="0" i="0" u="none" strike="noStrike" cap="none" normalizeH="0" baseline="0" smtClean="0">
                <a:ln>
                  <a:noFill/>
                </a:ln>
                <a:solidFill>
                  <a:srgbClr val="000000"/>
                </a:solidFill>
                <a:effectLst/>
                <a:latin typeface="Arial Unicode MS" panose="020B0604020202020204" pitchFamily="34" charset="-128"/>
              </a:rPr>
              <a:t> ** </a:t>
            </a:r>
            <a:r>
              <a:rPr kumimoji="0" lang="en-US" altLang="en-US" sz="1300" b="0" i="0" u="none" strike="noStrike" cap="none" normalizeH="0" baseline="0" smtClean="0">
                <a:ln>
                  <a:noFill/>
                </a:ln>
                <a:solidFill>
                  <a:srgbClr val="0000DD"/>
                </a:solidFill>
                <a:effectLst/>
                <a:latin typeface="Arial Unicode MS" panose="020B0604020202020204" pitchFamily="34" charset="-128"/>
              </a:rPr>
              <a:t>2</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008800"/>
                </a:solidFill>
                <a:effectLst/>
                <a:latin typeface="Arial Unicode MS" panose="020B0604020202020204" pitchFamily="34" charset="-128"/>
              </a:rPr>
              <a:t>end</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008800"/>
                </a:solidFill>
                <a:effectLst/>
                <a:latin typeface="Arial Unicode MS" panose="020B0604020202020204" pitchFamily="34" charset="-128"/>
              </a:rPr>
              <a:t>def</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0066BB"/>
                </a:solidFill>
                <a:effectLst/>
                <a:latin typeface="Arial Unicode MS" panose="020B0604020202020204" pitchFamily="34" charset="-128"/>
              </a:rPr>
              <a:t>perimeter</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0" i="0" u="none" strike="noStrike" cap="none" normalizeH="0" baseline="0" smtClean="0">
                <a:ln>
                  <a:noFill/>
                </a:ln>
                <a:solidFill>
                  <a:srgbClr val="0000DD"/>
                </a:solidFill>
                <a:effectLst/>
                <a:latin typeface="Arial Unicode MS" panose="020B0604020202020204" pitchFamily="34" charset="-128"/>
              </a:rPr>
              <a:t>2</a:t>
            </a:r>
            <a:r>
              <a:rPr kumimoji="0" lang="en-US" altLang="en-US" sz="1300" b="0" i="0" u="none" strike="noStrike" cap="none" normalizeH="0" baseline="0" smtClean="0">
                <a:ln>
                  <a:noFill/>
                </a:ln>
                <a:solidFill>
                  <a:srgbClr val="000000"/>
                </a:solidFill>
                <a:effectLst/>
                <a:latin typeface="Arial Unicode MS" panose="020B0604020202020204" pitchFamily="34" charset="-128"/>
              </a:rPr>
              <a:t> * </a:t>
            </a:r>
            <a:r>
              <a:rPr kumimoji="0" lang="en-US" altLang="en-US" sz="1300" b="1" i="0" u="none" strike="noStrike" cap="none" normalizeH="0" baseline="0" smtClean="0">
                <a:ln>
                  <a:noFill/>
                </a:ln>
                <a:solidFill>
                  <a:srgbClr val="003366"/>
                </a:solidFill>
                <a:effectLst/>
                <a:latin typeface="Arial Unicode MS" panose="020B0604020202020204" pitchFamily="34" charset="-128"/>
              </a:rPr>
              <a:t>Math</a:t>
            </a:r>
            <a:r>
              <a:rPr kumimoji="0" lang="en-US" altLang="en-US" sz="1300" b="0" i="0" u="none" strike="noStrike" cap="none" normalizeH="0" baseline="0" smtClean="0">
                <a:ln>
                  <a:noFill/>
                </a:ln>
                <a:solidFill>
                  <a:srgbClr val="000000"/>
                </a:solidFill>
                <a:effectLst/>
                <a:latin typeface="Arial Unicode MS" panose="020B0604020202020204" pitchFamily="34" charset="-128"/>
              </a:rPr>
              <a:t>::</a:t>
            </a:r>
            <a:r>
              <a:rPr kumimoji="0" lang="en-US" altLang="en-US" sz="1300" b="1" i="0" u="none" strike="noStrike" cap="none" normalizeH="0" baseline="0" smtClean="0">
                <a:ln>
                  <a:noFill/>
                </a:ln>
                <a:solidFill>
                  <a:srgbClr val="003366"/>
                </a:solidFill>
                <a:effectLst/>
                <a:latin typeface="Arial Unicode MS" panose="020B0604020202020204" pitchFamily="34" charset="-128"/>
              </a:rPr>
              <a:t>PI</a:t>
            </a:r>
            <a:r>
              <a:rPr kumimoji="0" lang="en-US" altLang="en-US" sz="1300" b="0" i="0" u="none" strike="noStrike" cap="none" normalizeH="0" baseline="0" smtClean="0">
                <a:ln>
                  <a:noFill/>
                </a:ln>
                <a:solidFill>
                  <a:srgbClr val="000000"/>
                </a:solidFill>
                <a:effectLst/>
                <a:latin typeface="Arial Unicode MS" panose="020B0604020202020204" pitchFamily="34" charset="-128"/>
              </a:rPr>
              <a:t> * </a:t>
            </a:r>
            <a:r>
              <a:rPr kumimoji="0" lang="en-US" altLang="en-US" sz="1300" b="0" i="0" u="none" strike="noStrike" cap="none" normalizeH="0" baseline="0" smtClean="0">
                <a:ln>
                  <a:noFill/>
                </a:ln>
                <a:solidFill>
                  <a:srgbClr val="3333BB"/>
                </a:solidFill>
                <a:effectLst/>
                <a:latin typeface="Arial Unicode MS" panose="020B0604020202020204" pitchFamily="34" charset="-128"/>
              </a:rPr>
              <a:t>@radius</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008800"/>
                </a:solidFill>
                <a:effectLst/>
                <a:latin typeface="Arial Unicode MS" panose="020B0604020202020204" pitchFamily="34" charset="-128"/>
              </a:rPr>
              <a:t>end</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008800"/>
                </a:solidFill>
                <a:effectLst/>
                <a:latin typeface="Arial Unicode MS" panose="020B0604020202020204" pitchFamily="34" charset="-128"/>
              </a:rPr>
              <a:t>end</a:t>
            </a:r>
            <a:r>
              <a:rPr kumimoji="0" lang="en-US" altLang="en-US" sz="1300" b="0" i="0" u="none" strike="noStrike" cap="none" normalizeH="0" baseline="0" smtClean="0">
                <a:ln>
                  <a:noFill/>
                </a:ln>
                <a:solidFill>
                  <a:srgbClr val="000000"/>
                </a:solidFill>
                <a:effectLst/>
                <a:latin typeface="Arial Unicode MS" panose="020B0604020202020204" pitchFamily="34" charset="-128"/>
              </a:rPr>
              <a:t> print </a:t>
            </a:r>
            <a:r>
              <a:rPr kumimoji="0" lang="en-US" altLang="en-US" sz="1300" b="0" i="0" u="none" strike="noStrike" cap="none" normalizeH="0" baseline="0" smtClean="0">
                <a:ln>
                  <a:noFill/>
                </a:ln>
                <a:solidFill>
                  <a:srgbClr val="771100"/>
                </a:solidFill>
                <a:effectLst/>
                <a:latin typeface="Arial Unicode MS" panose="020B0604020202020204" pitchFamily="34" charset="-128"/>
              </a:rPr>
              <a:t>"</a:t>
            </a:r>
            <a:r>
              <a:rPr kumimoji="0" lang="en-US" altLang="en-US" sz="1300" b="0" i="0" u="none" strike="noStrike" cap="none" normalizeH="0" baseline="0" smtClean="0">
                <a:ln>
                  <a:noFill/>
                </a:ln>
                <a:solidFill>
                  <a:srgbClr val="DD2200"/>
                </a:solidFill>
                <a:effectLst/>
                <a:latin typeface="Arial Unicode MS" panose="020B0604020202020204" pitchFamily="34" charset="-128"/>
              </a:rPr>
              <a:t>What is the radius of your circle? &gt; </a:t>
            </a:r>
            <a:r>
              <a:rPr kumimoji="0" lang="en-US" altLang="en-US" sz="1300" b="0" i="0" u="none" strike="noStrike" cap="none" normalizeH="0" baseline="0" smtClean="0">
                <a:ln>
                  <a:noFill/>
                </a:ln>
                <a:solidFill>
                  <a:srgbClr val="771100"/>
                </a:solidFill>
                <a:effectLst/>
                <a:latin typeface="Arial Unicode MS" panose="020B0604020202020204" pitchFamily="34" charset="-128"/>
              </a:rPr>
              <a:t>"</a:t>
            </a:r>
            <a:r>
              <a:rPr kumimoji="0" lang="en-US" altLang="en-US" sz="1300" b="0" i="0" u="none" strike="noStrike" cap="none" normalizeH="0" baseline="0" smtClean="0">
                <a:ln>
                  <a:noFill/>
                </a:ln>
                <a:solidFill>
                  <a:srgbClr val="000000"/>
                </a:solidFill>
                <a:effectLst/>
                <a:latin typeface="Arial Unicode MS" panose="020B0604020202020204" pitchFamily="34" charset="-128"/>
              </a:rPr>
              <a:t> radius = gets.to_i a_circle = </a:t>
            </a:r>
            <a:r>
              <a:rPr kumimoji="0" lang="en-US" altLang="en-US" sz="1300" b="1" i="0" u="none" strike="noStrike" cap="none" normalizeH="0" baseline="0" smtClean="0">
                <a:ln>
                  <a:noFill/>
                </a:ln>
                <a:solidFill>
                  <a:srgbClr val="003366"/>
                </a:solidFill>
                <a:effectLst/>
                <a:latin typeface="Arial Unicode MS" panose="020B0604020202020204" pitchFamily="34" charset="-128"/>
              </a:rPr>
              <a:t>Circle</a:t>
            </a:r>
            <a:r>
              <a:rPr kumimoji="0" lang="en-US" altLang="en-US" sz="1300" b="0" i="0" u="none" strike="noStrike" cap="none" normalizeH="0" baseline="0" smtClean="0">
                <a:ln>
                  <a:noFill/>
                </a:ln>
                <a:solidFill>
                  <a:srgbClr val="000000"/>
                </a:solidFill>
                <a:effectLst/>
                <a:latin typeface="Arial Unicode MS" panose="020B0604020202020204" pitchFamily="34" charset="-128"/>
              </a:rPr>
              <a:t>.new(radius) puts </a:t>
            </a:r>
            <a:r>
              <a:rPr kumimoji="0" lang="en-US" altLang="en-US" sz="1300" b="0" i="0" u="none" strike="noStrike" cap="none" normalizeH="0" baseline="0" smtClean="0">
                <a:ln>
                  <a:noFill/>
                </a:ln>
                <a:solidFill>
                  <a:srgbClr val="771100"/>
                </a:solidFill>
                <a:effectLst/>
                <a:latin typeface="Arial Unicode MS" panose="020B0604020202020204" pitchFamily="34" charset="-128"/>
              </a:rPr>
              <a:t>"</a:t>
            </a:r>
            <a:r>
              <a:rPr kumimoji="0" lang="en-US" altLang="en-US" sz="1300" b="0" i="0" u="none" strike="noStrike" cap="none" normalizeH="0" baseline="0" smtClean="0">
                <a:ln>
                  <a:noFill/>
                </a:ln>
                <a:solidFill>
                  <a:srgbClr val="DD2200"/>
                </a:solidFill>
                <a:effectLst/>
                <a:latin typeface="Arial Unicode MS" panose="020B0604020202020204" pitchFamily="34" charset="-128"/>
              </a:rPr>
              <a:t>Your circle has an area of </a:t>
            </a:r>
            <a:r>
              <a:rPr kumimoji="0" lang="en-US" altLang="en-US" sz="1300" b="1" i="0" u="none" strike="noStrike" cap="none" normalizeH="0" baseline="0" smtClean="0">
                <a:ln>
                  <a:noFill/>
                </a:ln>
                <a:solidFill>
                  <a:srgbClr val="666666"/>
                </a:solidFill>
                <a:effectLst/>
                <a:latin typeface="Arial Unicode MS" panose="020B0604020202020204" pitchFamily="34" charset="-128"/>
              </a:rPr>
              <a:t>#{</a:t>
            </a:r>
            <a:r>
              <a:rPr kumimoji="0" lang="en-US" altLang="en-US" sz="1300" b="0" i="0" u="none" strike="noStrike" cap="none" normalizeH="0" baseline="0" smtClean="0">
                <a:ln>
                  <a:noFill/>
                </a:ln>
                <a:solidFill>
                  <a:srgbClr val="000000"/>
                </a:solidFill>
                <a:effectLst/>
                <a:latin typeface="Arial Unicode MS" panose="020B0604020202020204" pitchFamily="34" charset="-128"/>
              </a:rPr>
              <a:t>a_circle.area</a:t>
            </a:r>
            <a:r>
              <a:rPr kumimoji="0" lang="en-US" altLang="en-US" sz="1300" b="1" i="0" u="none" strike="noStrike" cap="none" normalizeH="0" baseline="0" smtClean="0">
                <a:ln>
                  <a:noFill/>
                </a:ln>
                <a:solidFill>
                  <a:srgbClr val="666666"/>
                </a:solidFill>
                <a:effectLst/>
                <a:latin typeface="Arial Unicode MS" panose="020B0604020202020204" pitchFamily="34" charset="-128"/>
              </a:rPr>
              <a:t>}</a:t>
            </a:r>
            <a:r>
              <a:rPr kumimoji="0" lang="en-US" altLang="en-US" sz="1300" b="0" i="0" u="none" strike="noStrike" cap="none" normalizeH="0" baseline="0" smtClean="0">
                <a:ln>
                  <a:noFill/>
                </a:ln>
                <a:solidFill>
                  <a:srgbClr val="771100"/>
                </a:solidFill>
                <a:effectLst/>
                <a:latin typeface="Arial Unicode MS" panose="020B0604020202020204" pitchFamily="34" charset="-128"/>
              </a:rPr>
              <a:t>"</a:t>
            </a:r>
            <a:r>
              <a:rPr kumimoji="0" lang="en-US" altLang="en-US" sz="1300" b="0" i="0" u="none" strike="noStrike" cap="none" normalizeH="0" baseline="0" smtClean="0">
                <a:ln>
                  <a:noFill/>
                </a:ln>
                <a:solidFill>
                  <a:srgbClr val="000000"/>
                </a:solidFill>
                <a:effectLst/>
                <a:latin typeface="Arial Unicode MS" panose="020B0604020202020204" pitchFamily="34" charset="-128"/>
              </a:rPr>
              <a:t> puts </a:t>
            </a:r>
            <a:r>
              <a:rPr kumimoji="0" lang="en-US" altLang="en-US" sz="1300" b="0" i="0" u="none" strike="noStrike" cap="none" normalizeH="0" baseline="0" smtClean="0">
                <a:ln>
                  <a:noFill/>
                </a:ln>
                <a:solidFill>
                  <a:srgbClr val="771100"/>
                </a:solidFill>
                <a:effectLst/>
                <a:latin typeface="Arial Unicode MS" panose="020B0604020202020204" pitchFamily="34" charset="-128"/>
              </a:rPr>
              <a:t>"</a:t>
            </a:r>
            <a:r>
              <a:rPr kumimoji="0" lang="en-US" altLang="en-US" sz="1300" b="0" i="0" u="none" strike="noStrike" cap="none" normalizeH="0" baseline="0" smtClean="0">
                <a:ln>
                  <a:noFill/>
                </a:ln>
                <a:solidFill>
                  <a:srgbClr val="DD2200"/>
                </a:solidFill>
                <a:effectLst/>
                <a:latin typeface="Arial Unicode MS" panose="020B0604020202020204" pitchFamily="34" charset="-128"/>
              </a:rPr>
              <a:t>Your circle has a perimeter of </a:t>
            </a:r>
            <a:r>
              <a:rPr kumimoji="0" lang="en-US" altLang="en-US" sz="1300" b="1" i="0" u="none" strike="noStrike" cap="none" normalizeH="0" baseline="0" smtClean="0">
                <a:ln>
                  <a:noFill/>
                </a:ln>
                <a:solidFill>
                  <a:srgbClr val="666666"/>
                </a:solidFill>
                <a:effectLst/>
                <a:latin typeface="Arial Unicode MS" panose="020B0604020202020204" pitchFamily="34" charset="-128"/>
              </a:rPr>
              <a:t>#{</a:t>
            </a:r>
            <a:r>
              <a:rPr kumimoji="0" lang="en-US" altLang="en-US" sz="1300" b="0" i="0" u="none" strike="noStrike" cap="none" normalizeH="0" baseline="0" smtClean="0">
                <a:ln>
                  <a:noFill/>
                </a:ln>
                <a:solidFill>
                  <a:srgbClr val="000000"/>
                </a:solidFill>
                <a:effectLst/>
                <a:latin typeface="Arial Unicode MS" panose="020B0604020202020204" pitchFamily="34" charset="-128"/>
              </a:rPr>
              <a:t>a_circle.perimeter</a:t>
            </a:r>
            <a:r>
              <a:rPr kumimoji="0" lang="en-US" altLang="en-US" sz="1300" b="1" i="0" u="none" strike="noStrike" cap="none" normalizeH="0" baseline="0" smtClean="0">
                <a:ln>
                  <a:noFill/>
                </a:ln>
                <a:solidFill>
                  <a:srgbClr val="666666"/>
                </a:solidFill>
                <a:effectLst/>
                <a:latin typeface="Arial Unicode MS" panose="020B0604020202020204" pitchFamily="34" charset="-128"/>
              </a:rPr>
              <a:t>}</a:t>
            </a:r>
            <a:r>
              <a:rPr kumimoji="0" lang="en-US" altLang="en-US" sz="1300" b="0" i="0" u="none" strike="noStrike" cap="none" normalizeH="0" baseline="0" smtClean="0">
                <a:ln>
                  <a:noFill/>
                </a:ln>
                <a:solidFill>
                  <a:srgbClr val="771100"/>
                </a:solidFill>
                <a:effectLst/>
                <a:latin typeface="Arial Unicode MS" panose="020B0604020202020204" pitchFamily="34" charset="-128"/>
              </a:rPr>
              <a:t>"</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0"/>
            <a:ext cx="12192000" cy="457200"/>
          </a:xfrm>
          <a:prstGeom prst="rect">
            <a:avLst/>
          </a:prstGeom>
          <a:solidFill>
            <a:srgbClr val="F2F2F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8800"/>
                </a:solidFill>
                <a:effectLst/>
                <a:latin typeface="Arial Unicode MS" panose="020B0604020202020204" pitchFamily="34" charset="-128"/>
              </a:rPr>
              <a:t>class</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BB0066"/>
                </a:solidFill>
                <a:effectLst/>
                <a:latin typeface="Arial Unicode MS" panose="020B0604020202020204" pitchFamily="34" charset="-128"/>
              </a:rPr>
              <a:t>Circle</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008800"/>
                </a:solidFill>
                <a:effectLst/>
                <a:latin typeface="Arial Unicode MS" panose="020B0604020202020204" pitchFamily="34" charset="-128"/>
              </a:rPr>
              <a:t>def</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0066BB"/>
                </a:solidFill>
                <a:effectLst/>
                <a:latin typeface="Arial Unicode MS" panose="020B0604020202020204" pitchFamily="34" charset="-128"/>
              </a:rPr>
              <a:t>initialize</a:t>
            </a:r>
            <a:r>
              <a:rPr kumimoji="0" lang="en-US" altLang="en-US" sz="1300" b="0" i="0" u="none" strike="noStrike" cap="none" normalizeH="0" baseline="0" smtClean="0">
                <a:ln>
                  <a:noFill/>
                </a:ln>
                <a:solidFill>
                  <a:srgbClr val="000000"/>
                </a:solidFill>
                <a:effectLst/>
                <a:latin typeface="Arial Unicode MS" panose="020B0604020202020204" pitchFamily="34" charset="-128"/>
              </a:rPr>
              <a:t>(radius) </a:t>
            </a:r>
            <a:r>
              <a:rPr kumimoji="0" lang="en-US" altLang="en-US" sz="1300" b="0" i="0" u="none" strike="noStrike" cap="none" normalizeH="0" baseline="0" smtClean="0">
                <a:ln>
                  <a:noFill/>
                </a:ln>
                <a:solidFill>
                  <a:srgbClr val="3333BB"/>
                </a:solidFill>
                <a:effectLst/>
                <a:latin typeface="Arial Unicode MS" panose="020B0604020202020204" pitchFamily="34" charset="-128"/>
              </a:rPr>
              <a:t>@radius</a:t>
            </a:r>
            <a:r>
              <a:rPr kumimoji="0" lang="en-US" altLang="en-US" sz="1300" b="0" i="0" u="none" strike="noStrike" cap="none" normalizeH="0" baseline="0" smtClean="0">
                <a:ln>
                  <a:noFill/>
                </a:ln>
                <a:solidFill>
                  <a:srgbClr val="000000"/>
                </a:solidFill>
                <a:effectLst/>
                <a:latin typeface="Arial Unicode MS" panose="020B0604020202020204" pitchFamily="34" charset="-128"/>
              </a:rPr>
              <a:t> = radius </a:t>
            </a:r>
            <a:r>
              <a:rPr kumimoji="0" lang="en-US" altLang="en-US" sz="1300" b="1" i="0" u="none" strike="noStrike" cap="none" normalizeH="0" baseline="0" smtClean="0">
                <a:ln>
                  <a:noFill/>
                </a:ln>
                <a:solidFill>
                  <a:srgbClr val="008800"/>
                </a:solidFill>
                <a:effectLst/>
                <a:latin typeface="Arial Unicode MS" panose="020B0604020202020204" pitchFamily="34" charset="-128"/>
              </a:rPr>
              <a:t>end</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008800"/>
                </a:solidFill>
                <a:effectLst/>
                <a:latin typeface="Arial Unicode MS" panose="020B0604020202020204" pitchFamily="34" charset="-128"/>
              </a:rPr>
              <a:t>def</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0066BB"/>
                </a:solidFill>
                <a:effectLst/>
                <a:latin typeface="Arial Unicode MS" panose="020B0604020202020204" pitchFamily="34" charset="-128"/>
              </a:rPr>
              <a:t>area</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003366"/>
                </a:solidFill>
                <a:effectLst/>
                <a:latin typeface="Arial Unicode MS" panose="020B0604020202020204" pitchFamily="34" charset="-128"/>
              </a:rPr>
              <a:t>Math</a:t>
            </a:r>
            <a:r>
              <a:rPr kumimoji="0" lang="en-US" altLang="en-US" sz="1300" b="0" i="0" u="none" strike="noStrike" cap="none" normalizeH="0" baseline="0" smtClean="0">
                <a:ln>
                  <a:noFill/>
                </a:ln>
                <a:solidFill>
                  <a:srgbClr val="000000"/>
                </a:solidFill>
                <a:effectLst/>
                <a:latin typeface="Arial Unicode MS" panose="020B0604020202020204" pitchFamily="34" charset="-128"/>
              </a:rPr>
              <a:t>::</a:t>
            </a:r>
            <a:r>
              <a:rPr kumimoji="0" lang="en-US" altLang="en-US" sz="1300" b="1" i="0" u="none" strike="noStrike" cap="none" normalizeH="0" baseline="0" smtClean="0">
                <a:ln>
                  <a:noFill/>
                </a:ln>
                <a:solidFill>
                  <a:srgbClr val="003366"/>
                </a:solidFill>
                <a:effectLst/>
                <a:latin typeface="Arial Unicode MS" panose="020B0604020202020204" pitchFamily="34" charset="-128"/>
              </a:rPr>
              <a:t>PI</a:t>
            </a:r>
            <a:r>
              <a:rPr kumimoji="0" lang="en-US" altLang="en-US" sz="1300" b="0" i="0" u="none" strike="noStrike" cap="none" normalizeH="0" baseline="0" smtClean="0">
                <a:ln>
                  <a:noFill/>
                </a:ln>
                <a:solidFill>
                  <a:srgbClr val="000000"/>
                </a:solidFill>
                <a:effectLst/>
                <a:latin typeface="Arial Unicode MS" panose="020B0604020202020204" pitchFamily="34" charset="-128"/>
              </a:rPr>
              <a:t> * (</a:t>
            </a:r>
            <a:r>
              <a:rPr kumimoji="0" lang="en-US" altLang="en-US" sz="1300" b="0" i="0" u="none" strike="noStrike" cap="none" normalizeH="0" baseline="0" smtClean="0">
                <a:ln>
                  <a:noFill/>
                </a:ln>
                <a:solidFill>
                  <a:srgbClr val="3333BB"/>
                </a:solidFill>
                <a:effectLst/>
                <a:latin typeface="Arial Unicode MS" panose="020B0604020202020204" pitchFamily="34" charset="-128"/>
              </a:rPr>
              <a:t>@radius</a:t>
            </a:r>
            <a:r>
              <a:rPr kumimoji="0" lang="en-US" altLang="en-US" sz="1300" b="0" i="0" u="none" strike="noStrike" cap="none" normalizeH="0" baseline="0" smtClean="0">
                <a:ln>
                  <a:noFill/>
                </a:ln>
                <a:solidFill>
                  <a:srgbClr val="000000"/>
                </a:solidFill>
                <a:effectLst/>
                <a:latin typeface="Arial Unicode MS" panose="020B0604020202020204" pitchFamily="34" charset="-128"/>
              </a:rPr>
              <a:t> ** </a:t>
            </a:r>
            <a:r>
              <a:rPr kumimoji="0" lang="en-US" altLang="en-US" sz="1300" b="0" i="0" u="none" strike="noStrike" cap="none" normalizeH="0" baseline="0" smtClean="0">
                <a:ln>
                  <a:noFill/>
                </a:ln>
                <a:solidFill>
                  <a:srgbClr val="0000DD"/>
                </a:solidFill>
                <a:effectLst/>
                <a:latin typeface="Arial Unicode MS" panose="020B0604020202020204" pitchFamily="34" charset="-128"/>
              </a:rPr>
              <a:t>2</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008800"/>
                </a:solidFill>
                <a:effectLst/>
                <a:latin typeface="Arial Unicode MS" panose="020B0604020202020204" pitchFamily="34" charset="-128"/>
              </a:rPr>
              <a:t>end</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008800"/>
                </a:solidFill>
                <a:effectLst/>
                <a:latin typeface="Arial Unicode MS" panose="020B0604020202020204" pitchFamily="34" charset="-128"/>
              </a:rPr>
              <a:t>def</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0066BB"/>
                </a:solidFill>
                <a:effectLst/>
                <a:latin typeface="Arial Unicode MS" panose="020B0604020202020204" pitchFamily="34" charset="-128"/>
              </a:rPr>
              <a:t>perimeter</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0" i="0" u="none" strike="noStrike" cap="none" normalizeH="0" baseline="0" smtClean="0">
                <a:ln>
                  <a:noFill/>
                </a:ln>
                <a:solidFill>
                  <a:srgbClr val="0000DD"/>
                </a:solidFill>
                <a:effectLst/>
                <a:latin typeface="Arial Unicode MS" panose="020B0604020202020204" pitchFamily="34" charset="-128"/>
              </a:rPr>
              <a:t>2</a:t>
            </a:r>
            <a:r>
              <a:rPr kumimoji="0" lang="en-US" altLang="en-US" sz="1300" b="0" i="0" u="none" strike="noStrike" cap="none" normalizeH="0" baseline="0" smtClean="0">
                <a:ln>
                  <a:noFill/>
                </a:ln>
                <a:solidFill>
                  <a:srgbClr val="000000"/>
                </a:solidFill>
                <a:effectLst/>
                <a:latin typeface="Arial Unicode MS" panose="020B0604020202020204" pitchFamily="34" charset="-128"/>
              </a:rPr>
              <a:t> * </a:t>
            </a:r>
            <a:r>
              <a:rPr kumimoji="0" lang="en-US" altLang="en-US" sz="1300" b="1" i="0" u="none" strike="noStrike" cap="none" normalizeH="0" baseline="0" smtClean="0">
                <a:ln>
                  <a:noFill/>
                </a:ln>
                <a:solidFill>
                  <a:srgbClr val="003366"/>
                </a:solidFill>
                <a:effectLst/>
                <a:latin typeface="Arial Unicode MS" panose="020B0604020202020204" pitchFamily="34" charset="-128"/>
              </a:rPr>
              <a:t>Math</a:t>
            </a:r>
            <a:r>
              <a:rPr kumimoji="0" lang="en-US" altLang="en-US" sz="1300" b="0" i="0" u="none" strike="noStrike" cap="none" normalizeH="0" baseline="0" smtClean="0">
                <a:ln>
                  <a:noFill/>
                </a:ln>
                <a:solidFill>
                  <a:srgbClr val="000000"/>
                </a:solidFill>
                <a:effectLst/>
                <a:latin typeface="Arial Unicode MS" panose="020B0604020202020204" pitchFamily="34" charset="-128"/>
              </a:rPr>
              <a:t>::</a:t>
            </a:r>
            <a:r>
              <a:rPr kumimoji="0" lang="en-US" altLang="en-US" sz="1300" b="1" i="0" u="none" strike="noStrike" cap="none" normalizeH="0" baseline="0" smtClean="0">
                <a:ln>
                  <a:noFill/>
                </a:ln>
                <a:solidFill>
                  <a:srgbClr val="003366"/>
                </a:solidFill>
                <a:effectLst/>
                <a:latin typeface="Arial Unicode MS" panose="020B0604020202020204" pitchFamily="34" charset="-128"/>
              </a:rPr>
              <a:t>PI</a:t>
            </a:r>
            <a:r>
              <a:rPr kumimoji="0" lang="en-US" altLang="en-US" sz="1300" b="0" i="0" u="none" strike="noStrike" cap="none" normalizeH="0" baseline="0" smtClean="0">
                <a:ln>
                  <a:noFill/>
                </a:ln>
                <a:solidFill>
                  <a:srgbClr val="000000"/>
                </a:solidFill>
                <a:effectLst/>
                <a:latin typeface="Arial Unicode MS" panose="020B0604020202020204" pitchFamily="34" charset="-128"/>
              </a:rPr>
              <a:t> * </a:t>
            </a:r>
            <a:r>
              <a:rPr kumimoji="0" lang="en-US" altLang="en-US" sz="1300" b="0" i="0" u="none" strike="noStrike" cap="none" normalizeH="0" baseline="0" smtClean="0">
                <a:ln>
                  <a:noFill/>
                </a:ln>
                <a:solidFill>
                  <a:srgbClr val="3333BB"/>
                </a:solidFill>
                <a:effectLst/>
                <a:latin typeface="Arial Unicode MS" panose="020B0604020202020204" pitchFamily="34" charset="-128"/>
              </a:rPr>
              <a:t>@radius</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008800"/>
                </a:solidFill>
                <a:effectLst/>
                <a:latin typeface="Arial Unicode MS" panose="020B0604020202020204" pitchFamily="34" charset="-128"/>
              </a:rPr>
              <a:t>end</a:t>
            </a:r>
            <a:r>
              <a:rPr kumimoji="0" lang="en-US" altLang="en-US" sz="1300" b="0" i="0" u="none" strike="noStrike" cap="none" normalizeH="0" baseline="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smtClean="0">
                <a:ln>
                  <a:noFill/>
                </a:ln>
                <a:solidFill>
                  <a:srgbClr val="008800"/>
                </a:solidFill>
                <a:effectLst/>
                <a:latin typeface="Arial Unicode MS" panose="020B0604020202020204" pitchFamily="34" charset="-128"/>
              </a:rPr>
              <a:t>end</a:t>
            </a:r>
            <a:r>
              <a:rPr kumimoji="0" lang="en-US" altLang="en-US" sz="1300" b="0" i="0" u="none" strike="noStrike" cap="none" normalizeH="0" baseline="0" smtClean="0">
                <a:ln>
                  <a:noFill/>
                </a:ln>
                <a:solidFill>
                  <a:srgbClr val="000000"/>
                </a:solidFill>
                <a:effectLst/>
                <a:latin typeface="Arial Unicode MS" panose="020B0604020202020204" pitchFamily="34" charset="-128"/>
              </a:rPr>
              <a:t> print </a:t>
            </a:r>
            <a:r>
              <a:rPr kumimoji="0" lang="en-US" altLang="en-US" sz="1300" b="0" i="0" u="none" strike="noStrike" cap="none" normalizeH="0" baseline="0" smtClean="0">
                <a:ln>
                  <a:noFill/>
                </a:ln>
                <a:solidFill>
                  <a:srgbClr val="771100"/>
                </a:solidFill>
                <a:effectLst/>
                <a:latin typeface="Arial Unicode MS" panose="020B0604020202020204" pitchFamily="34" charset="-128"/>
              </a:rPr>
              <a:t>"</a:t>
            </a:r>
            <a:r>
              <a:rPr kumimoji="0" lang="en-US" altLang="en-US" sz="1300" b="0" i="0" u="none" strike="noStrike" cap="none" normalizeH="0" baseline="0" smtClean="0">
                <a:ln>
                  <a:noFill/>
                </a:ln>
                <a:solidFill>
                  <a:srgbClr val="DD2200"/>
                </a:solidFill>
                <a:effectLst/>
                <a:latin typeface="Arial Unicode MS" panose="020B0604020202020204" pitchFamily="34" charset="-128"/>
              </a:rPr>
              <a:t>What is the radius of your circle? &gt; </a:t>
            </a:r>
            <a:r>
              <a:rPr kumimoji="0" lang="en-US" altLang="en-US" sz="1300" b="0" i="0" u="none" strike="noStrike" cap="none" normalizeH="0" baseline="0" smtClean="0">
                <a:ln>
                  <a:noFill/>
                </a:ln>
                <a:solidFill>
                  <a:srgbClr val="771100"/>
                </a:solidFill>
                <a:effectLst/>
                <a:latin typeface="Arial Unicode MS" panose="020B0604020202020204" pitchFamily="34" charset="-128"/>
              </a:rPr>
              <a:t>"</a:t>
            </a:r>
            <a:r>
              <a:rPr kumimoji="0" lang="en-US" altLang="en-US" sz="1300" b="0" i="0" u="none" strike="noStrike" cap="none" normalizeH="0" baseline="0" smtClean="0">
                <a:ln>
                  <a:noFill/>
                </a:ln>
                <a:solidFill>
                  <a:srgbClr val="000000"/>
                </a:solidFill>
                <a:effectLst/>
                <a:latin typeface="Arial Unicode MS" panose="020B0604020202020204" pitchFamily="34" charset="-128"/>
              </a:rPr>
              <a:t> radius = gets.to_i a_circle = </a:t>
            </a:r>
            <a:r>
              <a:rPr kumimoji="0" lang="en-US" altLang="en-US" sz="1300" b="1" i="0" u="none" strike="noStrike" cap="none" normalizeH="0" baseline="0" smtClean="0">
                <a:ln>
                  <a:noFill/>
                </a:ln>
                <a:solidFill>
                  <a:srgbClr val="003366"/>
                </a:solidFill>
                <a:effectLst/>
                <a:latin typeface="Arial Unicode MS" panose="020B0604020202020204" pitchFamily="34" charset="-128"/>
              </a:rPr>
              <a:t>Circle</a:t>
            </a:r>
            <a:r>
              <a:rPr kumimoji="0" lang="en-US" altLang="en-US" sz="1300" b="0" i="0" u="none" strike="noStrike" cap="none" normalizeH="0" baseline="0" smtClean="0">
                <a:ln>
                  <a:noFill/>
                </a:ln>
                <a:solidFill>
                  <a:srgbClr val="000000"/>
                </a:solidFill>
                <a:effectLst/>
                <a:latin typeface="Arial Unicode MS" panose="020B0604020202020204" pitchFamily="34" charset="-128"/>
              </a:rPr>
              <a:t>.new(radius) puts </a:t>
            </a:r>
            <a:r>
              <a:rPr kumimoji="0" lang="en-US" altLang="en-US" sz="1300" b="0" i="0" u="none" strike="noStrike" cap="none" normalizeH="0" baseline="0" smtClean="0">
                <a:ln>
                  <a:noFill/>
                </a:ln>
                <a:solidFill>
                  <a:srgbClr val="771100"/>
                </a:solidFill>
                <a:effectLst/>
                <a:latin typeface="Arial Unicode MS" panose="020B0604020202020204" pitchFamily="34" charset="-128"/>
              </a:rPr>
              <a:t>"</a:t>
            </a:r>
            <a:r>
              <a:rPr kumimoji="0" lang="en-US" altLang="en-US" sz="1300" b="0" i="0" u="none" strike="noStrike" cap="none" normalizeH="0" baseline="0" smtClean="0">
                <a:ln>
                  <a:noFill/>
                </a:ln>
                <a:solidFill>
                  <a:srgbClr val="DD2200"/>
                </a:solidFill>
                <a:effectLst/>
                <a:latin typeface="Arial Unicode MS" panose="020B0604020202020204" pitchFamily="34" charset="-128"/>
              </a:rPr>
              <a:t>Your circle has an area of </a:t>
            </a:r>
            <a:r>
              <a:rPr kumimoji="0" lang="en-US" altLang="en-US" sz="1300" b="1" i="0" u="none" strike="noStrike" cap="none" normalizeH="0" baseline="0" smtClean="0">
                <a:ln>
                  <a:noFill/>
                </a:ln>
                <a:solidFill>
                  <a:srgbClr val="666666"/>
                </a:solidFill>
                <a:effectLst/>
                <a:latin typeface="Arial Unicode MS" panose="020B0604020202020204" pitchFamily="34" charset="-128"/>
              </a:rPr>
              <a:t>#{</a:t>
            </a:r>
            <a:r>
              <a:rPr kumimoji="0" lang="en-US" altLang="en-US" sz="1300" b="0" i="0" u="none" strike="noStrike" cap="none" normalizeH="0" baseline="0" smtClean="0">
                <a:ln>
                  <a:noFill/>
                </a:ln>
                <a:solidFill>
                  <a:srgbClr val="000000"/>
                </a:solidFill>
                <a:effectLst/>
                <a:latin typeface="Arial Unicode MS" panose="020B0604020202020204" pitchFamily="34" charset="-128"/>
              </a:rPr>
              <a:t>a_circle.area</a:t>
            </a:r>
            <a:r>
              <a:rPr kumimoji="0" lang="en-US" altLang="en-US" sz="1300" b="1" i="0" u="none" strike="noStrike" cap="none" normalizeH="0" baseline="0" smtClean="0">
                <a:ln>
                  <a:noFill/>
                </a:ln>
                <a:solidFill>
                  <a:srgbClr val="666666"/>
                </a:solidFill>
                <a:effectLst/>
                <a:latin typeface="Arial Unicode MS" panose="020B0604020202020204" pitchFamily="34" charset="-128"/>
              </a:rPr>
              <a:t>}</a:t>
            </a:r>
            <a:r>
              <a:rPr kumimoji="0" lang="en-US" altLang="en-US" sz="1300" b="0" i="0" u="none" strike="noStrike" cap="none" normalizeH="0" baseline="0" smtClean="0">
                <a:ln>
                  <a:noFill/>
                </a:ln>
                <a:solidFill>
                  <a:srgbClr val="771100"/>
                </a:solidFill>
                <a:effectLst/>
                <a:latin typeface="Arial Unicode MS" panose="020B0604020202020204" pitchFamily="34" charset="-128"/>
              </a:rPr>
              <a:t>"</a:t>
            </a:r>
            <a:r>
              <a:rPr kumimoji="0" lang="en-US" altLang="en-US" sz="1300" b="0" i="0" u="none" strike="noStrike" cap="none" normalizeH="0" baseline="0" smtClean="0">
                <a:ln>
                  <a:noFill/>
                </a:ln>
                <a:solidFill>
                  <a:srgbClr val="000000"/>
                </a:solidFill>
                <a:effectLst/>
                <a:latin typeface="Arial Unicode MS" panose="020B0604020202020204" pitchFamily="34" charset="-128"/>
              </a:rPr>
              <a:t> puts </a:t>
            </a:r>
            <a:r>
              <a:rPr kumimoji="0" lang="en-US" altLang="en-US" sz="1300" b="0" i="0" u="none" strike="noStrike" cap="none" normalizeH="0" baseline="0" smtClean="0">
                <a:ln>
                  <a:noFill/>
                </a:ln>
                <a:solidFill>
                  <a:srgbClr val="771100"/>
                </a:solidFill>
                <a:effectLst/>
                <a:latin typeface="Arial Unicode MS" panose="020B0604020202020204" pitchFamily="34" charset="-128"/>
              </a:rPr>
              <a:t>"</a:t>
            </a:r>
            <a:r>
              <a:rPr kumimoji="0" lang="en-US" altLang="en-US" sz="1300" b="0" i="0" u="none" strike="noStrike" cap="none" normalizeH="0" baseline="0" smtClean="0">
                <a:ln>
                  <a:noFill/>
                </a:ln>
                <a:solidFill>
                  <a:srgbClr val="DD2200"/>
                </a:solidFill>
                <a:effectLst/>
                <a:latin typeface="Arial Unicode MS" panose="020B0604020202020204" pitchFamily="34" charset="-128"/>
              </a:rPr>
              <a:t>Your circle has a perimeter of </a:t>
            </a:r>
            <a:r>
              <a:rPr kumimoji="0" lang="en-US" altLang="en-US" sz="1300" b="1" i="0" u="none" strike="noStrike" cap="none" normalizeH="0" baseline="0" smtClean="0">
                <a:ln>
                  <a:noFill/>
                </a:ln>
                <a:solidFill>
                  <a:srgbClr val="666666"/>
                </a:solidFill>
                <a:effectLst/>
                <a:latin typeface="Arial Unicode MS" panose="020B0604020202020204" pitchFamily="34" charset="-128"/>
              </a:rPr>
              <a:t>#{</a:t>
            </a:r>
            <a:r>
              <a:rPr kumimoji="0" lang="en-US" altLang="en-US" sz="1300" b="0" i="0" u="none" strike="noStrike" cap="none" normalizeH="0" baseline="0" smtClean="0">
                <a:ln>
                  <a:noFill/>
                </a:ln>
                <a:solidFill>
                  <a:srgbClr val="000000"/>
                </a:solidFill>
                <a:effectLst/>
                <a:latin typeface="Arial Unicode MS" panose="020B0604020202020204" pitchFamily="34" charset="-128"/>
              </a:rPr>
              <a:t>a_circle.perimeter</a:t>
            </a:r>
            <a:r>
              <a:rPr kumimoji="0" lang="en-US" altLang="en-US" sz="1300" b="1" i="0" u="none" strike="noStrike" cap="none" normalizeH="0" baseline="0" smtClean="0">
                <a:ln>
                  <a:noFill/>
                </a:ln>
                <a:solidFill>
                  <a:srgbClr val="666666"/>
                </a:solidFill>
                <a:effectLst/>
                <a:latin typeface="Arial Unicode MS" panose="020B0604020202020204" pitchFamily="34" charset="-128"/>
              </a:rPr>
              <a:t>}</a:t>
            </a:r>
            <a:r>
              <a:rPr kumimoji="0" lang="en-US" altLang="en-US" sz="1300" b="0" i="0" u="none" strike="noStrike" cap="none" normalizeH="0" baseline="0" smtClean="0">
                <a:ln>
                  <a:noFill/>
                </a:ln>
                <a:solidFill>
                  <a:srgbClr val="771100"/>
                </a:solidFill>
                <a:effectLst/>
                <a:latin typeface="Arial Unicode MS" panose="020B0604020202020204" pitchFamily="34" charset="-128"/>
              </a:rPr>
              <a:t>"</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152400" y="152400"/>
            <a:ext cx="24917399" cy="292388"/>
          </a:xfrm>
          <a:prstGeom prst="rect">
            <a:avLst/>
          </a:prstGeom>
          <a:solidFill>
            <a:srgbClr val="F2F2F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008800"/>
                </a:solidFill>
                <a:effectLst/>
                <a:latin typeface="Arial Unicode MS" panose="020B0604020202020204" pitchFamily="34" charset="-128"/>
              </a:rPr>
              <a:t>class</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dirty="0" smtClean="0">
                <a:ln>
                  <a:noFill/>
                </a:ln>
                <a:solidFill>
                  <a:srgbClr val="BB0066"/>
                </a:solidFill>
                <a:effectLst/>
                <a:latin typeface="Arial Unicode MS" panose="020B0604020202020204" pitchFamily="34" charset="-128"/>
              </a:rPr>
              <a:t>Circle</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dirty="0" smtClean="0">
                <a:ln>
                  <a:noFill/>
                </a:ln>
                <a:solidFill>
                  <a:srgbClr val="008800"/>
                </a:solidFill>
                <a:effectLst/>
                <a:latin typeface="Arial Unicode MS" panose="020B0604020202020204" pitchFamily="34" charset="-128"/>
              </a:rPr>
              <a:t>def</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dirty="0" smtClean="0">
                <a:ln>
                  <a:noFill/>
                </a:ln>
                <a:solidFill>
                  <a:srgbClr val="0066BB"/>
                </a:solidFill>
                <a:effectLst/>
                <a:latin typeface="Arial Unicode MS" panose="020B0604020202020204" pitchFamily="34" charset="-128"/>
              </a:rPr>
              <a:t>initialize</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(radius) </a:t>
            </a:r>
            <a:r>
              <a:rPr kumimoji="0" lang="en-US" altLang="en-US" sz="1300" b="0" i="0" u="none" strike="noStrike" cap="none" normalizeH="0" baseline="0" dirty="0" smtClean="0">
                <a:ln>
                  <a:noFill/>
                </a:ln>
                <a:solidFill>
                  <a:srgbClr val="3333BB"/>
                </a:solidFill>
                <a:effectLst/>
                <a:latin typeface="Arial Unicode MS" panose="020B0604020202020204" pitchFamily="34" charset="-128"/>
              </a:rPr>
              <a:t>@radius</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 radius </a:t>
            </a:r>
            <a:r>
              <a:rPr kumimoji="0" lang="en-US" altLang="en-US" sz="1300" b="1" i="0" u="none" strike="noStrike" cap="none" normalizeH="0" baseline="0" dirty="0" smtClean="0">
                <a:ln>
                  <a:noFill/>
                </a:ln>
                <a:solidFill>
                  <a:srgbClr val="008800"/>
                </a:solidFill>
                <a:effectLst/>
                <a:latin typeface="Arial Unicode MS" panose="020B0604020202020204" pitchFamily="34" charset="-128"/>
              </a:rPr>
              <a:t>end</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dirty="0" smtClean="0">
                <a:ln>
                  <a:noFill/>
                </a:ln>
                <a:solidFill>
                  <a:srgbClr val="008800"/>
                </a:solidFill>
                <a:effectLst/>
                <a:latin typeface="Arial Unicode MS" panose="020B0604020202020204" pitchFamily="34" charset="-128"/>
              </a:rPr>
              <a:t>def</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dirty="0" smtClean="0">
                <a:ln>
                  <a:noFill/>
                </a:ln>
                <a:solidFill>
                  <a:srgbClr val="0066BB"/>
                </a:solidFill>
                <a:effectLst/>
                <a:latin typeface="Arial Unicode MS" panose="020B0604020202020204" pitchFamily="34" charset="-128"/>
              </a:rPr>
              <a:t>a</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dirty="0" smtClean="0">
                <a:ln>
                  <a:noFill/>
                </a:ln>
                <a:solidFill>
                  <a:srgbClr val="003366"/>
                </a:solidFill>
                <a:effectLst/>
                <a:latin typeface="Arial Unicode MS" panose="020B0604020202020204" pitchFamily="34" charset="-128"/>
              </a:rPr>
              <a:t>Math</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300" b="1" i="0" u="none" strike="noStrike" cap="none" normalizeH="0" baseline="0" dirty="0" smtClean="0">
                <a:ln>
                  <a:noFill/>
                </a:ln>
                <a:solidFill>
                  <a:srgbClr val="003366"/>
                </a:solidFill>
                <a:effectLst/>
                <a:latin typeface="Arial Unicode MS" panose="020B0604020202020204" pitchFamily="34" charset="-128"/>
              </a:rPr>
              <a:t>PI</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1300" b="0" i="0" u="none" strike="noStrike" cap="none" normalizeH="0" baseline="0" dirty="0" smtClean="0">
                <a:ln>
                  <a:noFill/>
                </a:ln>
                <a:solidFill>
                  <a:srgbClr val="3333BB"/>
                </a:solidFill>
                <a:effectLst/>
                <a:latin typeface="Arial Unicode MS" panose="020B0604020202020204" pitchFamily="34" charset="-128"/>
              </a:rPr>
              <a:t>@radius</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1300" b="0" i="0" u="none" strike="noStrike" cap="none" normalizeH="0" baseline="0" dirty="0" smtClean="0">
                <a:ln>
                  <a:noFill/>
                </a:ln>
                <a:solidFill>
                  <a:srgbClr val="0000DD"/>
                </a:solidFill>
                <a:effectLst/>
                <a:latin typeface="Arial Unicode MS" panose="020B0604020202020204" pitchFamily="34" charset="-128"/>
              </a:rPr>
              <a:t>2</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dirty="0" smtClean="0">
                <a:ln>
                  <a:noFill/>
                </a:ln>
                <a:solidFill>
                  <a:srgbClr val="008800"/>
                </a:solidFill>
                <a:effectLst/>
                <a:latin typeface="Arial Unicode MS" panose="020B0604020202020204" pitchFamily="34" charset="-128"/>
              </a:rPr>
              <a:t>end</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dirty="0" smtClean="0">
                <a:ln>
                  <a:noFill/>
                </a:ln>
                <a:solidFill>
                  <a:srgbClr val="008800"/>
                </a:solidFill>
                <a:effectLst/>
                <a:latin typeface="Arial Unicode MS" panose="020B0604020202020204" pitchFamily="34" charset="-128"/>
              </a:rPr>
              <a:t>def</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dirty="0" smtClean="0">
                <a:ln>
                  <a:noFill/>
                </a:ln>
                <a:solidFill>
                  <a:srgbClr val="0066BB"/>
                </a:solidFill>
                <a:effectLst/>
                <a:latin typeface="Arial Unicode MS" panose="020B0604020202020204" pitchFamily="34" charset="-128"/>
              </a:rPr>
              <a:t>perimeter</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300" b="0" i="0" u="none" strike="noStrike" cap="none" normalizeH="0" baseline="0" dirty="0" smtClean="0">
                <a:ln>
                  <a:noFill/>
                </a:ln>
                <a:solidFill>
                  <a:srgbClr val="0000DD"/>
                </a:solidFill>
                <a:effectLst/>
                <a:latin typeface="Arial Unicode MS" panose="020B0604020202020204" pitchFamily="34" charset="-128"/>
              </a:rPr>
              <a:t>2</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1300" b="1" i="0" u="none" strike="noStrike" cap="none" normalizeH="0" baseline="0" dirty="0" smtClean="0">
                <a:ln>
                  <a:noFill/>
                </a:ln>
                <a:solidFill>
                  <a:srgbClr val="003366"/>
                </a:solidFill>
                <a:effectLst/>
                <a:latin typeface="Arial Unicode MS" panose="020B0604020202020204" pitchFamily="34" charset="-128"/>
              </a:rPr>
              <a:t>Math</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300" b="1" i="0" u="none" strike="noStrike" cap="none" normalizeH="0" baseline="0" dirty="0" smtClean="0">
                <a:ln>
                  <a:noFill/>
                </a:ln>
                <a:solidFill>
                  <a:srgbClr val="003366"/>
                </a:solidFill>
                <a:effectLst/>
                <a:latin typeface="Arial Unicode MS" panose="020B0604020202020204" pitchFamily="34" charset="-128"/>
              </a:rPr>
              <a:t>PI</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1300" b="0" i="0" u="none" strike="noStrike" cap="none" normalizeH="0" baseline="0" dirty="0" smtClean="0">
                <a:ln>
                  <a:noFill/>
                </a:ln>
                <a:solidFill>
                  <a:srgbClr val="3333BB"/>
                </a:solidFill>
                <a:effectLst/>
                <a:latin typeface="Arial Unicode MS" panose="020B0604020202020204" pitchFamily="34" charset="-128"/>
              </a:rPr>
              <a:t>@radius</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dirty="0" smtClean="0">
                <a:ln>
                  <a:noFill/>
                </a:ln>
                <a:solidFill>
                  <a:srgbClr val="008800"/>
                </a:solidFill>
                <a:effectLst/>
                <a:latin typeface="Arial Unicode MS" panose="020B0604020202020204" pitchFamily="34" charset="-128"/>
              </a:rPr>
              <a:t>end</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300" b="1" i="0" u="none" strike="noStrike" cap="none" normalizeH="0" baseline="0" dirty="0" err="1" smtClean="0">
                <a:ln>
                  <a:noFill/>
                </a:ln>
                <a:solidFill>
                  <a:srgbClr val="008800"/>
                </a:solidFill>
                <a:effectLst/>
                <a:latin typeface="Arial Unicode MS" panose="020B0604020202020204" pitchFamily="34" charset="-128"/>
              </a:rPr>
              <a:t>end</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print </a:t>
            </a:r>
            <a:r>
              <a:rPr kumimoji="0" lang="en-US" altLang="en-US" sz="1300" b="0" i="0" u="none" strike="noStrike" cap="none" normalizeH="0" baseline="0" dirty="0" smtClean="0">
                <a:ln>
                  <a:noFill/>
                </a:ln>
                <a:solidFill>
                  <a:srgbClr val="771100"/>
                </a:solidFill>
                <a:effectLst/>
                <a:latin typeface="Arial Unicode MS" panose="020B0604020202020204" pitchFamily="34" charset="-128"/>
              </a:rPr>
              <a:t>"</a:t>
            </a:r>
            <a:r>
              <a:rPr kumimoji="0" lang="en-US" altLang="en-US" sz="1300" b="0" i="0" u="none" strike="noStrike" cap="none" normalizeH="0" baseline="0" dirty="0" smtClean="0">
                <a:ln>
                  <a:noFill/>
                </a:ln>
                <a:solidFill>
                  <a:srgbClr val="DD2200"/>
                </a:solidFill>
                <a:effectLst/>
                <a:latin typeface="Arial Unicode MS" panose="020B0604020202020204" pitchFamily="34" charset="-128"/>
              </a:rPr>
              <a:t>What is the radius of your circle? &gt; </a:t>
            </a:r>
            <a:r>
              <a:rPr kumimoji="0" lang="en-US" altLang="en-US" sz="1300" b="0" i="0" u="none" strike="noStrike" cap="none" normalizeH="0" baseline="0" dirty="0" smtClean="0">
                <a:ln>
                  <a:noFill/>
                </a:ln>
                <a:solidFill>
                  <a:srgbClr val="771100"/>
                </a:solidFill>
                <a:effectLst/>
                <a:latin typeface="Arial Unicode MS" panose="020B0604020202020204" pitchFamily="34" charset="-128"/>
              </a:rPr>
              <a:t>"</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radius = </a:t>
            </a:r>
            <a:r>
              <a:rPr kumimoji="0" lang="en-US" altLang="en-US" sz="1300" b="0" i="0" u="none" strike="noStrike" cap="none" normalizeH="0" baseline="0" dirty="0" err="1" smtClean="0">
                <a:ln>
                  <a:noFill/>
                </a:ln>
                <a:solidFill>
                  <a:srgbClr val="000000"/>
                </a:solidFill>
                <a:effectLst/>
                <a:latin typeface="Arial Unicode MS" panose="020B0604020202020204" pitchFamily="34" charset="-128"/>
              </a:rPr>
              <a:t>gets.to_i</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300" b="0" i="0" u="none" strike="noStrike" cap="none" normalizeH="0" baseline="0" dirty="0" err="1" smtClean="0">
                <a:ln>
                  <a:noFill/>
                </a:ln>
                <a:solidFill>
                  <a:srgbClr val="000000"/>
                </a:solidFill>
                <a:effectLst/>
                <a:latin typeface="Arial Unicode MS" panose="020B0604020202020204" pitchFamily="34" charset="-128"/>
              </a:rPr>
              <a:t>a_circle</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1300" b="1" i="0" u="none" strike="noStrike" cap="none" normalizeH="0" baseline="0" dirty="0" err="1" smtClean="0">
                <a:ln>
                  <a:noFill/>
                </a:ln>
                <a:solidFill>
                  <a:srgbClr val="003366"/>
                </a:solidFill>
                <a:effectLst/>
                <a:latin typeface="Arial Unicode MS" panose="020B0604020202020204" pitchFamily="34" charset="-128"/>
              </a:rPr>
              <a:t>Circle</a:t>
            </a:r>
            <a:r>
              <a:rPr kumimoji="0" lang="en-US" altLang="en-US" sz="1300" b="0" i="0" u="none" strike="noStrike" cap="none" normalizeH="0" baseline="0" dirty="0" err="1" smtClean="0">
                <a:ln>
                  <a:noFill/>
                </a:ln>
                <a:solidFill>
                  <a:srgbClr val="000000"/>
                </a:solidFill>
                <a:effectLst/>
                <a:latin typeface="Arial Unicode MS" panose="020B0604020202020204" pitchFamily="34" charset="-128"/>
              </a:rPr>
              <a:t>.new</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(radius) puts </a:t>
            </a:r>
            <a:r>
              <a:rPr kumimoji="0" lang="en-US" altLang="en-US" sz="1300" b="0" i="0" u="none" strike="noStrike" cap="none" normalizeH="0" baseline="0" dirty="0" smtClean="0">
                <a:ln>
                  <a:noFill/>
                </a:ln>
                <a:solidFill>
                  <a:srgbClr val="771100"/>
                </a:solidFill>
                <a:effectLst/>
                <a:latin typeface="Arial Unicode MS" panose="020B0604020202020204" pitchFamily="34" charset="-128"/>
              </a:rPr>
              <a:t>"</a:t>
            </a:r>
            <a:r>
              <a:rPr kumimoji="0" lang="en-US" altLang="en-US" sz="1300" b="0" i="0" u="none" strike="noStrike" cap="none" normalizeH="0" baseline="0" dirty="0" smtClean="0">
                <a:ln>
                  <a:noFill/>
                </a:ln>
                <a:solidFill>
                  <a:srgbClr val="DD2200"/>
                </a:solidFill>
                <a:effectLst/>
                <a:latin typeface="Arial Unicode MS" panose="020B0604020202020204" pitchFamily="34" charset="-128"/>
              </a:rPr>
              <a:t>Your circle has an area of </a:t>
            </a:r>
            <a:r>
              <a:rPr kumimoji="0" lang="en-US" altLang="en-US" sz="1300" b="1" i="0" u="none" strike="noStrike" cap="none" normalizeH="0" baseline="0" dirty="0" smtClean="0">
                <a:ln>
                  <a:noFill/>
                </a:ln>
                <a:solidFill>
                  <a:srgbClr val="666666"/>
                </a:solidFill>
                <a:effectLst/>
                <a:latin typeface="Arial Unicode MS" panose="020B0604020202020204" pitchFamily="34" charset="-128"/>
              </a:rPr>
              <a:t>#{</a:t>
            </a:r>
            <a:r>
              <a:rPr kumimoji="0" lang="en-US" altLang="en-US" sz="1300" b="0" i="0" u="none" strike="noStrike" cap="none" normalizeH="0" baseline="0" dirty="0" err="1" smtClean="0">
                <a:ln>
                  <a:noFill/>
                </a:ln>
                <a:solidFill>
                  <a:srgbClr val="000000"/>
                </a:solidFill>
                <a:effectLst/>
                <a:latin typeface="Arial Unicode MS" panose="020B0604020202020204" pitchFamily="34" charset="-128"/>
              </a:rPr>
              <a:t>a_circle.area</a:t>
            </a:r>
            <a:r>
              <a:rPr kumimoji="0" lang="en-US" altLang="en-US" sz="1300" b="1" i="0" u="none" strike="noStrike" cap="none" normalizeH="0" baseline="0" dirty="0" smtClean="0">
                <a:ln>
                  <a:noFill/>
                </a:ln>
                <a:solidFill>
                  <a:srgbClr val="666666"/>
                </a:solidFill>
                <a:effectLst/>
                <a:latin typeface="Arial Unicode MS" panose="020B0604020202020204" pitchFamily="34" charset="-128"/>
              </a:rPr>
              <a:t>}</a:t>
            </a:r>
            <a:r>
              <a:rPr kumimoji="0" lang="en-US" altLang="en-US" sz="1300" b="0" i="0" u="none" strike="noStrike" cap="none" normalizeH="0" baseline="0" dirty="0" smtClean="0">
                <a:ln>
                  <a:noFill/>
                </a:ln>
                <a:solidFill>
                  <a:srgbClr val="771100"/>
                </a:solidFill>
                <a:effectLst/>
                <a:latin typeface="Arial Unicode MS" panose="020B0604020202020204" pitchFamily="34" charset="-128"/>
              </a:rPr>
              <a:t>"</a:t>
            </a:r>
            <a:r>
              <a:rPr kumimoji="0" lang="en-US" altLang="en-US" sz="1300" b="0" i="0" u="none" strike="noStrike" cap="none" normalizeH="0" baseline="0" dirty="0" smtClean="0">
                <a:ln>
                  <a:noFill/>
                </a:ln>
                <a:solidFill>
                  <a:srgbClr val="000000"/>
                </a:solidFill>
                <a:effectLst/>
                <a:latin typeface="Arial Unicode MS" panose="020B0604020202020204" pitchFamily="34" charset="-128"/>
              </a:rPr>
              <a:t> puts </a:t>
            </a:r>
            <a:r>
              <a:rPr kumimoji="0" lang="en-US" altLang="en-US" sz="1300" b="0" i="0" u="none" strike="noStrike" cap="none" normalizeH="0" baseline="0" dirty="0" smtClean="0">
                <a:ln>
                  <a:noFill/>
                </a:ln>
                <a:solidFill>
                  <a:srgbClr val="771100"/>
                </a:solidFill>
                <a:effectLst/>
                <a:latin typeface="Arial Unicode MS" panose="020B0604020202020204" pitchFamily="34" charset="-128"/>
              </a:rPr>
              <a:t>"</a:t>
            </a:r>
            <a:r>
              <a:rPr kumimoji="0" lang="en-US" altLang="en-US" sz="1300" b="0" i="0" u="none" strike="noStrike" cap="none" normalizeH="0" baseline="0" dirty="0" smtClean="0">
                <a:ln>
                  <a:noFill/>
                </a:ln>
                <a:solidFill>
                  <a:srgbClr val="DD2200"/>
                </a:solidFill>
                <a:effectLst/>
                <a:latin typeface="Arial Unicode MS" panose="020B0604020202020204" pitchFamily="34" charset="-128"/>
              </a:rPr>
              <a:t>Your circle has a perimeter of </a:t>
            </a:r>
            <a:r>
              <a:rPr kumimoji="0" lang="en-US" altLang="en-US" sz="1300" b="1" i="0" u="none" strike="noStrike" cap="none" normalizeH="0" baseline="0" dirty="0" smtClean="0">
                <a:ln>
                  <a:noFill/>
                </a:ln>
                <a:solidFill>
                  <a:srgbClr val="666666"/>
                </a:solidFill>
                <a:effectLst/>
                <a:latin typeface="Arial Unicode MS" panose="020B0604020202020204" pitchFamily="34" charset="-128"/>
              </a:rPr>
              <a:t>#{</a:t>
            </a:r>
            <a:r>
              <a:rPr kumimoji="0" lang="en-US" altLang="en-US" sz="1300" b="0" i="0" u="none" strike="noStrike" cap="none" normalizeH="0" baseline="0" dirty="0" err="1" smtClean="0">
                <a:ln>
                  <a:noFill/>
                </a:ln>
                <a:solidFill>
                  <a:srgbClr val="000000"/>
                </a:solidFill>
                <a:effectLst/>
                <a:latin typeface="Arial Unicode MS" panose="020B0604020202020204" pitchFamily="34" charset="-128"/>
              </a:rPr>
              <a:t>a_circle.perimeter</a:t>
            </a:r>
            <a:r>
              <a:rPr kumimoji="0" lang="en-US" altLang="en-US" sz="1300" b="1" i="0" u="none" strike="noStrike" cap="none" normalizeH="0" baseline="0" dirty="0" smtClean="0">
                <a:ln>
                  <a:noFill/>
                </a:ln>
                <a:solidFill>
                  <a:srgbClr val="666666"/>
                </a:solidFill>
                <a:effectLst/>
                <a:latin typeface="Arial Unicode MS" panose="020B0604020202020204" pitchFamily="34" charset="-128"/>
              </a:rPr>
              <a:t>}</a:t>
            </a:r>
            <a:r>
              <a:rPr kumimoji="0" lang="en-US" altLang="en-US" sz="1300" b="0" i="0" u="none" strike="noStrike" cap="none" normalizeH="0" baseline="0" dirty="0" smtClean="0">
                <a:ln>
                  <a:noFill/>
                </a:ln>
                <a:solidFill>
                  <a:srgbClr val="771100"/>
                </a:solidFill>
                <a:effectLst/>
                <a:latin typeface="Arial Unicode MS" panose="020B0604020202020204" pitchFamily="34" charset="-128"/>
              </a:rPr>
              <a:t>"</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164999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596930" y="154617"/>
            <a:ext cx="9024938" cy="711200"/>
          </a:xfrm>
        </p:spPr>
        <p:txBody>
          <a:bodyPr>
            <a:normAutofit fontScale="90000"/>
          </a:bodyPr>
          <a:lstStyle/>
          <a:p>
            <a:r>
              <a:rPr lang="en-US" dirty="0" smtClean="0"/>
              <a:t>Ruby Programming Assignment</a:t>
            </a:r>
            <a:endParaRPr lang="en-US" dirty="0"/>
          </a:p>
        </p:txBody>
      </p:sp>
      <p:sp>
        <p:nvSpPr>
          <p:cNvPr id="2" name="TextBox 1"/>
          <p:cNvSpPr txBox="1"/>
          <p:nvPr/>
        </p:nvSpPr>
        <p:spPr>
          <a:xfrm>
            <a:off x="596930" y="1061049"/>
            <a:ext cx="10605112" cy="1738938"/>
          </a:xfrm>
          <a:prstGeom prst="rect">
            <a:avLst/>
          </a:prstGeom>
          <a:noFill/>
        </p:spPr>
        <p:txBody>
          <a:bodyPr wrap="square" rtlCol="0">
            <a:spAutoFit/>
          </a:bodyPr>
          <a:lstStyle/>
          <a:p>
            <a:r>
              <a:rPr lang="en-US" dirty="0"/>
              <a:t>3. Write a ruby class to represent a </a:t>
            </a:r>
            <a:r>
              <a:rPr lang="en-US" dirty="0" smtClean="0"/>
              <a:t>rectangle. Consider all the attributes a rectangle should have. </a:t>
            </a:r>
            <a:endParaRPr lang="en-US" dirty="0"/>
          </a:p>
          <a:p>
            <a:endParaRPr lang="en-US" dirty="0"/>
          </a:p>
          <a:p>
            <a:r>
              <a:rPr lang="en-US" sz="1050" dirty="0"/>
              <a:t>Hint</a:t>
            </a:r>
            <a:r>
              <a:rPr lang="en-US" sz="1050" dirty="0" smtClean="0"/>
              <a:t>: You can use </a:t>
            </a:r>
            <a:r>
              <a:rPr lang="en-US" sz="1050" dirty="0" err="1" smtClean="0"/>
              <a:t>attr_reader</a:t>
            </a:r>
            <a:r>
              <a:rPr lang="en-US" sz="1050" dirty="0" smtClean="0"/>
              <a:t>, </a:t>
            </a:r>
            <a:r>
              <a:rPr lang="en-US" sz="1050" dirty="0" err="1" smtClean="0"/>
              <a:t>attr_writer</a:t>
            </a:r>
            <a:r>
              <a:rPr lang="en-US" sz="1050" dirty="0" smtClean="0"/>
              <a:t> or </a:t>
            </a:r>
            <a:r>
              <a:rPr lang="en-US" sz="1050" dirty="0" err="1" smtClean="0"/>
              <a:t>attr_accessor</a:t>
            </a:r>
            <a:r>
              <a:rPr lang="en-US" sz="1050" dirty="0" smtClean="0"/>
              <a:t> shortcut if you want to give write and read access on an attribute.</a:t>
            </a:r>
          </a:p>
          <a:p>
            <a:endParaRPr lang="en-US" sz="1050" dirty="0"/>
          </a:p>
          <a:p>
            <a:r>
              <a:rPr lang="en-US" sz="800" b="1" i="1" dirty="0" smtClean="0"/>
              <a:t>Class Rectangle</a:t>
            </a:r>
          </a:p>
          <a:p>
            <a:endParaRPr lang="en-US" sz="800" b="1" i="1" dirty="0"/>
          </a:p>
          <a:p>
            <a:r>
              <a:rPr lang="en-US" sz="800" b="1" i="1" dirty="0"/>
              <a:t> </a:t>
            </a:r>
          </a:p>
          <a:p>
            <a:r>
              <a:rPr lang="en-US" sz="800" b="1" i="1" dirty="0"/>
              <a:t>end</a:t>
            </a:r>
          </a:p>
          <a:p>
            <a:endParaRPr lang="en-US" dirty="0"/>
          </a:p>
        </p:txBody>
      </p:sp>
    </p:spTree>
    <p:extLst>
      <p:ext uri="{BB962C8B-B14F-4D97-AF65-F5344CB8AC3E}">
        <p14:creationId xmlns:p14="http://schemas.microsoft.com/office/powerpoint/2010/main" xmlns="" val="1105602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596930" y="154617"/>
            <a:ext cx="9024938" cy="711200"/>
          </a:xfrm>
        </p:spPr>
        <p:txBody>
          <a:bodyPr>
            <a:normAutofit fontScale="90000"/>
          </a:bodyPr>
          <a:lstStyle/>
          <a:p>
            <a:r>
              <a:rPr lang="en-US" dirty="0" smtClean="0"/>
              <a:t>Ruby Programming Assignment</a:t>
            </a:r>
            <a:endParaRPr lang="en-US" dirty="0"/>
          </a:p>
        </p:txBody>
      </p:sp>
      <p:sp>
        <p:nvSpPr>
          <p:cNvPr id="2" name="TextBox 1"/>
          <p:cNvSpPr txBox="1"/>
          <p:nvPr/>
        </p:nvSpPr>
        <p:spPr>
          <a:xfrm>
            <a:off x="596930" y="1061049"/>
            <a:ext cx="10605112" cy="2846933"/>
          </a:xfrm>
          <a:prstGeom prst="rect">
            <a:avLst/>
          </a:prstGeom>
          <a:noFill/>
        </p:spPr>
        <p:txBody>
          <a:bodyPr wrap="square" rtlCol="0">
            <a:spAutoFit/>
          </a:bodyPr>
          <a:lstStyle/>
          <a:p>
            <a:r>
              <a:rPr lang="en-US" dirty="0"/>
              <a:t>4</a:t>
            </a:r>
            <a:r>
              <a:rPr lang="en-US" dirty="0" smtClean="0"/>
              <a:t>. </a:t>
            </a:r>
            <a:r>
              <a:rPr lang="en-US" dirty="0"/>
              <a:t>Write a ruby class to represent a </a:t>
            </a:r>
            <a:r>
              <a:rPr lang="en-US" dirty="0" smtClean="0"/>
              <a:t>User </a:t>
            </a:r>
            <a:r>
              <a:rPr lang="en-US" dirty="0"/>
              <a:t>object </a:t>
            </a:r>
            <a:r>
              <a:rPr lang="en-US" dirty="0" smtClean="0"/>
              <a:t>needed to </a:t>
            </a:r>
            <a:r>
              <a:rPr lang="en-US" dirty="0"/>
              <a:t>open an account in a commercial bank. </a:t>
            </a:r>
            <a:r>
              <a:rPr lang="en-US" dirty="0" smtClean="0"/>
              <a:t>Make sure you have at least 5 instance variables.</a:t>
            </a:r>
          </a:p>
          <a:p>
            <a:endParaRPr lang="en-US" dirty="0"/>
          </a:p>
          <a:p>
            <a:r>
              <a:rPr lang="en-US" dirty="0" smtClean="0"/>
              <a:t>Consider </a:t>
            </a:r>
            <a:r>
              <a:rPr lang="en-US" dirty="0"/>
              <a:t>attributes a bank account holder in US should have like SSN, FIRSTNAME, MIDDLENAME, LASTNAME, ADDRESS1, ADDRESS2, CITY, STATE, ZIP </a:t>
            </a:r>
          </a:p>
          <a:p>
            <a:endParaRPr lang="en-US" dirty="0"/>
          </a:p>
          <a:p>
            <a:r>
              <a:rPr lang="en-US" sz="1050" dirty="0"/>
              <a:t>Hint</a:t>
            </a:r>
            <a:r>
              <a:rPr lang="en-US" sz="1050" dirty="0" smtClean="0"/>
              <a:t>: You can use </a:t>
            </a:r>
            <a:r>
              <a:rPr lang="en-US" sz="1050" dirty="0" err="1" smtClean="0"/>
              <a:t>attr_reader</a:t>
            </a:r>
            <a:r>
              <a:rPr lang="en-US" sz="1050" dirty="0" smtClean="0"/>
              <a:t>, </a:t>
            </a:r>
            <a:r>
              <a:rPr lang="en-US" sz="1050" dirty="0" err="1" smtClean="0"/>
              <a:t>attr_writer</a:t>
            </a:r>
            <a:r>
              <a:rPr lang="en-US" sz="1050" dirty="0" smtClean="0"/>
              <a:t> or </a:t>
            </a:r>
            <a:r>
              <a:rPr lang="en-US" sz="1050" dirty="0" err="1" smtClean="0"/>
              <a:t>attr_accessor</a:t>
            </a:r>
            <a:r>
              <a:rPr lang="en-US" sz="1050" dirty="0" smtClean="0"/>
              <a:t> shortcut if you want to give write and read access on an attribute.</a:t>
            </a:r>
          </a:p>
          <a:p>
            <a:endParaRPr lang="en-US" sz="1050" dirty="0"/>
          </a:p>
          <a:p>
            <a:r>
              <a:rPr lang="en-US" sz="800" b="1" i="1" dirty="0"/>
              <a:t>Class </a:t>
            </a:r>
            <a:r>
              <a:rPr lang="en-US" sz="800" b="1" i="1" dirty="0" smtClean="0"/>
              <a:t>User</a:t>
            </a:r>
          </a:p>
          <a:p>
            <a:endParaRPr lang="en-US" sz="800" b="1" i="1" dirty="0"/>
          </a:p>
          <a:p>
            <a:r>
              <a:rPr lang="en-US" sz="800" b="1" i="1" dirty="0"/>
              <a:t> </a:t>
            </a:r>
          </a:p>
          <a:p>
            <a:r>
              <a:rPr lang="en-US" sz="800" b="1" i="1" dirty="0"/>
              <a:t>end</a:t>
            </a:r>
          </a:p>
          <a:p>
            <a:endParaRPr lang="en-US" dirty="0"/>
          </a:p>
        </p:txBody>
      </p:sp>
    </p:spTree>
    <p:extLst>
      <p:ext uri="{BB962C8B-B14F-4D97-AF65-F5344CB8AC3E}">
        <p14:creationId xmlns:p14="http://schemas.microsoft.com/office/powerpoint/2010/main" xmlns="" val="98327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idx="4294967295"/>
          </p:nvPr>
        </p:nvSpPr>
        <p:spPr>
          <a:xfrm>
            <a:off x="596930" y="154617"/>
            <a:ext cx="9024938" cy="711200"/>
          </a:xfrm>
        </p:spPr>
        <p:txBody>
          <a:bodyPr>
            <a:normAutofit fontScale="90000"/>
          </a:bodyPr>
          <a:lstStyle/>
          <a:p>
            <a:r>
              <a:rPr lang="en-US" dirty="0" smtClean="0"/>
              <a:t>Ruby Programming Assignment</a:t>
            </a:r>
            <a:endParaRPr lang="en-US" dirty="0"/>
          </a:p>
        </p:txBody>
      </p:sp>
      <p:sp>
        <p:nvSpPr>
          <p:cNvPr id="2" name="TextBox 1"/>
          <p:cNvSpPr txBox="1"/>
          <p:nvPr/>
        </p:nvSpPr>
        <p:spPr>
          <a:xfrm>
            <a:off x="596930" y="1061049"/>
            <a:ext cx="10605112" cy="2754600"/>
          </a:xfrm>
          <a:prstGeom prst="rect">
            <a:avLst/>
          </a:prstGeom>
          <a:noFill/>
        </p:spPr>
        <p:txBody>
          <a:bodyPr wrap="square" rtlCol="0">
            <a:spAutoFit/>
          </a:bodyPr>
          <a:lstStyle/>
          <a:p>
            <a:r>
              <a:rPr lang="en-US" dirty="0" smtClean="0"/>
              <a:t>5. Create a virtual attribute in the previous class (</a:t>
            </a:r>
            <a:r>
              <a:rPr lang="en-US" dirty="0" err="1" smtClean="0"/>
              <a:t>Prog</a:t>
            </a:r>
            <a:r>
              <a:rPr lang="en-US" dirty="0" smtClean="0"/>
              <a:t> #4) to show current balance in rupees.</a:t>
            </a:r>
          </a:p>
          <a:p>
            <a:endParaRPr lang="en-US" dirty="0"/>
          </a:p>
          <a:p>
            <a:endParaRPr lang="en-US" dirty="0"/>
          </a:p>
          <a:p>
            <a:r>
              <a:rPr lang="en-US" sz="1050" dirty="0"/>
              <a:t>Hint</a:t>
            </a:r>
            <a:r>
              <a:rPr lang="en-US" sz="1050" dirty="0" smtClean="0"/>
              <a:t>: You can use </a:t>
            </a:r>
            <a:r>
              <a:rPr lang="en-US" sz="1050" dirty="0" err="1" smtClean="0"/>
              <a:t>attr_reader</a:t>
            </a:r>
            <a:r>
              <a:rPr lang="en-US" sz="1050" dirty="0" smtClean="0"/>
              <a:t>, </a:t>
            </a:r>
            <a:r>
              <a:rPr lang="en-US" sz="1050" dirty="0" err="1" smtClean="0"/>
              <a:t>attr_writer</a:t>
            </a:r>
            <a:r>
              <a:rPr lang="en-US" sz="1050" dirty="0" smtClean="0"/>
              <a:t> or </a:t>
            </a:r>
            <a:r>
              <a:rPr lang="en-US" sz="1050" dirty="0" err="1" smtClean="0"/>
              <a:t>attr_accessor</a:t>
            </a:r>
            <a:r>
              <a:rPr lang="en-US" sz="1050" dirty="0" smtClean="0"/>
              <a:t> if you want to give both write and read access on an attribute. Use 1$ = 60RS currency conversion value.</a:t>
            </a:r>
          </a:p>
          <a:p>
            <a:endParaRPr lang="en-US" sz="1050" dirty="0"/>
          </a:p>
          <a:p>
            <a:r>
              <a:rPr lang="en-US" sz="800" b="1" i="1" dirty="0"/>
              <a:t>Class </a:t>
            </a:r>
            <a:r>
              <a:rPr lang="en-US" sz="800" b="1" i="1" dirty="0" smtClean="0"/>
              <a:t>User</a:t>
            </a:r>
          </a:p>
          <a:p>
            <a:r>
              <a:rPr lang="en-US" sz="800" b="1" i="1" dirty="0" smtClean="0"/>
              <a:t> </a:t>
            </a:r>
            <a:r>
              <a:rPr lang="en-US" sz="800" b="1" i="1" dirty="0"/>
              <a:t>	</a:t>
            </a:r>
            <a:r>
              <a:rPr lang="en-US" sz="800" b="1" i="1" dirty="0" err="1" smtClean="0"/>
              <a:t>def</a:t>
            </a:r>
            <a:r>
              <a:rPr lang="en-US" sz="800" b="1" i="1" dirty="0" smtClean="0"/>
              <a:t> </a:t>
            </a:r>
            <a:r>
              <a:rPr lang="en-US" sz="800" b="1" i="1" dirty="0" err="1" smtClean="0"/>
              <a:t>balance_in_rupees</a:t>
            </a:r>
            <a:endParaRPr lang="en-US" sz="800" b="1" i="1" dirty="0" smtClean="0"/>
          </a:p>
          <a:p>
            <a:endParaRPr lang="en-US" sz="800" b="1" i="1" dirty="0"/>
          </a:p>
          <a:p>
            <a:r>
              <a:rPr lang="en-US" sz="800" b="1" i="1" dirty="0" smtClean="0"/>
              <a:t>	end</a:t>
            </a:r>
          </a:p>
          <a:p>
            <a:endParaRPr lang="en-US" sz="800" b="1" i="1" dirty="0" smtClean="0"/>
          </a:p>
          <a:p>
            <a:endParaRPr lang="en-US" sz="800" b="1" i="1" dirty="0"/>
          </a:p>
          <a:p>
            <a:r>
              <a:rPr lang="en-US" sz="800" b="1" i="1" dirty="0" smtClean="0"/>
              <a:t>	</a:t>
            </a:r>
            <a:r>
              <a:rPr lang="en-US" sz="800" b="1" i="1" dirty="0" err="1" smtClean="0"/>
              <a:t>def</a:t>
            </a:r>
            <a:r>
              <a:rPr lang="en-US" sz="800" b="1" i="1" dirty="0" smtClean="0"/>
              <a:t> </a:t>
            </a:r>
            <a:r>
              <a:rPr lang="en-US" sz="800" b="1" i="1" dirty="0" err="1" smtClean="0"/>
              <a:t>balance_in_rupees</a:t>
            </a:r>
            <a:r>
              <a:rPr lang="en-US" sz="800" b="1" i="1" dirty="0" smtClean="0"/>
              <a:t>=(</a:t>
            </a:r>
            <a:r>
              <a:rPr lang="en-US" sz="800" b="1" i="1" dirty="0" err="1" smtClean="0"/>
              <a:t>new_balance</a:t>
            </a:r>
            <a:r>
              <a:rPr lang="en-US" sz="800" b="1" i="1" dirty="0" smtClean="0"/>
              <a:t>)</a:t>
            </a:r>
          </a:p>
          <a:p>
            <a:r>
              <a:rPr lang="en-US" sz="800" b="1" i="1" dirty="0"/>
              <a:t>	</a:t>
            </a:r>
            <a:endParaRPr lang="en-US" sz="800" b="1" i="1" dirty="0" smtClean="0"/>
          </a:p>
          <a:p>
            <a:r>
              <a:rPr lang="en-US" sz="800" b="1" i="1" dirty="0"/>
              <a:t>	</a:t>
            </a:r>
            <a:r>
              <a:rPr lang="en-US" sz="800" b="1" i="1" dirty="0" smtClean="0"/>
              <a:t>end</a:t>
            </a:r>
            <a:endParaRPr lang="en-US" sz="800" b="1" i="1" dirty="0"/>
          </a:p>
          <a:p>
            <a:r>
              <a:rPr lang="en-US" sz="800" b="1" i="1" dirty="0"/>
              <a:t> </a:t>
            </a:r>
            <a:r>
              <a:rPr lang="en-US" sz="800" b="1" i="1" dirty="0" smtClean="0"/>
              <a:t>end</a:t>
            </a:r>
            <a:endParaRPr lang="en-US" sz="800" b="1" i="1" dirty="0"/>
          </a:p>
          <a:p>
            <a:endParaRPr lang="en-US" dirty="0"/>
          </a:p>
        </p:txBody>
      </p:sp>
    </p:spTree>
    <p:extLst>
      <p:ext uri="{BB962C8B-B14F-4D97-AF65-F5344CB8AC3E}">
        <p14:creationId xmlns:p14="http://schemas.microsoft.com/office/powerpoint/2010/main" xmlns="" val="334190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07034"/>
            <a:ext cx="9024955" cy="710817"/>
          </a:xfrm>
        </p:spPr>
        <p:txBody>
          <a:bodyPr>
            <a:normAutofit fontScale="90000"/>
          </a:bodyPr>
          <a:lstStyle/>
          <a:p>
            <a:r>
              <a:rPr lang="en-US" dirty="0" smtClean="0"/>
              <a:t>Ruby Programming Assignment</a:t>
            </a:r>
            <a:endParaRPr lang="en-US" dirty="0"/>
          </a:p>
        </p:txBody>
      </p:sp>
      <p:sp>
        <p:nvSpPr>
          <p:cNvPr id="9" name="Content Placeholder 8"/>
          <p:cNvSpPr>
            <a:spLocks noGrp="1"/>
          </p:cNvSpPr>
          <p:nvPr>
            <p:ph idx="1"/>
          </p:nvPr>
        </p:nvSpPr>
        <p:spPr>
          <a:xfrm>
            <a:off x="1097280" y="1034851"/>
            <a:ext cx="10058400" cy="4023360"/>
          </a:xfrm>
        </p:spPr>
        <p:txBody>
          <a:bodyPr>
            <a:normAutofit/>
          </a:bodyPr>
          <a:lstStyle/>
          <a:p>
            <a:r>
              <a:rPr lang="en-US" dirty="0" smtClean="0"/>
              <a:t>6. Write a program that says ‘Good Night’, ‘Good Evening’, ‘Good Morning’ or ‘Good Afternoon’ depending on the hour of clock.</a:t>
            </a:r>
          </a:p>
          <a:p>
            <a:endParaRPr lang="en-US" dirty="0"/>
          </a:p>
          <a:p>
            <a:r>
              <a:rPr lang="en-US" sz="1100" dirty="0" smtClean="0"/>
              <a:t>Hint: You should write a single method that takes hour as an argument and then depending on the hour it should print your string as described above. You can use if </a:t>
            </a:r>
            <a:r>
              <a:rPr lang="en-US" sz="1100" dirty="0" err="1" smtClean="0"/>
              <a:t>elsif</a:t>
            </a:r>
            <a:r>
              <a:rPr lang="en-US" sz="1100" dirty="0" smtClean="0"/>
              <a:t> else or case statement. You don t need a class for this.</a:t>
            </a:r>
          </a:p>
          <a:p>
            <a:endParaRPr lang="en-US" sz="1100" dirty="0" smtClean="0"/>
          </a:p>
          <a:p>
            <a:pPr lvl="1"/>
            <a:r>
              <a:rPr lang="en-US" sz="900" b="1" i="1" dirty="0" err="1" smtClean="0"/>
              <a:t>def</a:t>
            </a:r>
            <a:r>
              <a:rPr lang="en-US" sz="900" b="1" i="1" dirty="0" smtClean="0"/>
              <a:t> greet(</a:t>
            </a:r>
            <a:r>
              <a:rPr lang="en-US" sz="900" b="1" i="1" dirty="0" err="1" smtClean="0"/>
              <a:t>hour_of_clock</a:t>
            </a:r>
            <a:r>
              <a:rPr lang="en-US" sz="900" b="1" i="1" dirty="0" smtClean="0"/>
              <a:t>)</a:t>
            </a:r>
          </a:p>
          <a:p>
            <a:pPr lvl="2"/>
            <a:r>
              <a:rPr lang="en-US" sz="650" b="1" i="1" dirty="0" smtClean="0"/>
              <a:t>…</a:t>
            </a:r>
          </a:p>
          <a:p>
            <a:pPr lvl="2"/>
            <a:r>
              <a:rPr lang="en-US" sz="650" b="1" i="1" dirty="0" smtClean="0"/>
              <a:t>…</a:t>
            </a:r>
          </a:p>
          <a:p>
            <a:pPr lvl="1"/>
            <a:r>
              <a:rPr lang="en-US" sz="900" b="1" i="1" dirty="0" smtClean="0"/>
              <a:t>end </a:t>
            </a:r>
          </a:p>
          <a:p>
            <a:pPr marL="91440" lvl="1" indent="-91440">
              <a:spcBef>
                <a:spcPts val="1200"/>
              </a:spcBef>
              <a:spcAft>
                <a:spcPts val="200"/>
              </a:spcAft>
              <a:buSzPct val="100000"/>
              <a:buFont typeface="Calibri" panose="020F0502020204030204" pitchFamily="34" charset="0"/>
              <a:buChar char=" "/>
            </a:pPr>
            <a:r>
              <a:rPr lang="en-US" sz="1100" dirty="0" smtClean="0"/>
              <a:t>  You </a:t>
            </a:r>
            <a:r>
              <a:rPr lang="en-US" sz="1100" dirty="0"/>
              <a:t>can also get current system hour with below code:</a:t>
            </a:r>
          </a:p>
          <a:p>
            <a:pPr marL="201168" lvl="1" indent="0">
              <a:buNone/>
            </a:pPr>
            <a:r>
              <a:rPr lang="en-US" sz="900" b="1" i="1" dirty="0" smtClean="0"/>
              <a:t>	</a:t>
            </a:r>
            <a:r>
              <a:rPr lang="en-US" sz="900" b="1" i="1" dirty="0" err="1" smtClean="0"/>
              <a:t>local_time</a:t>
            </a:r>
            <a:r>
              <a:rPr lang="en-US" sz="900" b="1" i="1" dirty="0" smtClean="0"/>
              <a:t> = </a:t>
            </a:r>
            <a:r>
              <a:rPr lang="en-US" sz="900" b="1" i="1" dirty="0" err="1" smtClean="0"/>
              <a:t>Time.new</a:t>
            </a:r>
            <a:endParaRPr lang="en-US" sz="900" b="1" i="1" dirty="0" smtClean="0"/>
          </a:p>
          <a:p>
            <a:pPr marL="201168" lvl="1" indent="0">
              <a:buNone/>
            </a:pPr>
            <a:r>
              <a:rPr lang="en-US" sz="900" b="1" i="1" dirty="0" smtClean="0"/>
              <a:t>	</a:t>
            </a:r>
            <a:r>
              <a:rPr lang="en-US" sz="900" b="1" i="1" dirty="0" err="1" smtClean="0"/>
              <a:t>hour_of_clock</a:t>
            </a:r>
            <a:r>
              <a:rPr lang="en-US" sz="900" b="1" i="1" dirty="0" smtClean="0"/>
              <a:t> = </a:t>
            </a:r>
            <a:r>
              <a:rPr lang="en-US" sz="900" b="1" i="1" dirty="0" err="1" smtClean="0"/>
              <a:t>local_time.hour</a:t>
            </a:r>
            <a:endParaRPr lang="en-US" sz="900" b="1" i="1" dirty="0" smtClean="0"/>
          </a:p>
          <a:p>
            <a:pPr marL="201168" lvl="1" indent="0">
              <a:buNone/>
            </a:pPr>
            <a:endParaRPr lang="en-US" sz="900" b="1" i="1" dirty="0"/>
          </a:p>
          <a:p>
            <a:pPr marL="201168" lvl="1" indent="0">
              <a:buNone/>
            </a:pPr>
            <a:r>
              <a:rPr lang="en-US" sz="1100" dirty="0" smtClean="0"/>
              <a:t>Extra </a:t>
            </a:r>
            <a:r>
              <a:rPr lang="en-US" sz="1100" dirty="0"/>
              <a:t>credit if you use ‘case’ statement instead of if…</a:t>
            </a:r>
            <a:r>
              <a:rPr lang="en-US" sz="1100" dirty="0" err="1"/>
              <a:t>elsif</a:t>
            </a:r>
            <a:endParaRPr lang="en-US" sz="1100" dirty="0"/>
          </a:p>
        </p:txBody>
      </p:sp>
    </p:spTree>
    <p:extLst>
      <p:ext uri="{BB962C8B-B14F-4D97-AF65-F5344CB8AC3E}">
        <p14:creationId xmlns:p14="http://schemas.microsoft.com/office/powerpoint/2010/main" xmlns="" val="344339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07034"/>
            <a:ext cx="9024955" cy="710817"/>
          </a:xfrm>
        </p:spPr>
        <p:txBody>
          <a:bodyPr>
            <a:normAutofit fontScale="90000"/>
          </a:bodyPr>
          <a:lstStyle/>
          <a:p>
            <a:r>
              <a:rPr lang="en-US" dirty="0" smtClean="0"/>
              <a:t>Ruby Programming Assignment</a:t>
            </a:r>
            <a:endParaRPr lang="en-US" dirty="0"/>
          </a:p>
        </p:txBody>
      </p:sp>
      <p:sp>
        <p:nvSpPr>
          <p:cNvPr id="9" name="Content Placeholder 8"/>
          <p:cNvSpPr>
            <a:spLocks noGrp="1"/>
          </p:cNvSpPr>
          <p:nvPr>
            <p:ph idx="1"/>
          </p:nvPr>
        </p:nvSpPr>
        <p:spPr>
          <a:xfrm>
            <a:off x="1097280" y="1793387"/>
            <a:ext cx="10058400" cy="4023360"/>
          </a:xfrm>
        </p:spPr>
        <p:txBody>
          <a:bodyPr>
            <a:normAutofit/>
          </a:bodyPr>
          <a:lstStyle/>
          <a:p>
            <a:r>
              <a:rPr lang="en-US" dirty="0" smtClean="0"/>
              <a:t>7. Write a ruby class to represent User information like name, address, phone, email. Then create an Account class by extending user class and add extra needed attributes like account number, type, balance</a:t>
            </a:r>
          </a:p>
          <a:p>
            <a:endParaRPr lang="en-US" dirty="0"/>
          </a:p>
          <a:p>
            <a:r>
              <a:rPr lang="en-US" sz="1100" dirty="0" smtClean="0"/>
              <a:t>Hint:  You will need to create two classes called User and Account.</a:t>
            </a:r>
          </a:p>
          <a:p>
            <a:endParaRPr lang="en-US" sz="1100" dirty="0" smtClean="0"/>
          </a:p>
          <a:p>
            <a:pPr lvl="1"/>
            <a:r>
              <a:rPr lang="en-US" sz="900" b="1" i="1" dirty="0"/>
              <a:t>c</a:t>
            </a:r>
            <a:r>
              <a:rPr lang="en-US" sz="900" b="1" i="1" dirty="0" smtClean="0"/>
              <a:t>lass User</a:t>
            </a:r>
          </a:p>
          <a:p>
            <a:pPr lvl="2"/>
            <a:r>
              <a:rPr lang="en-US" sz="650" b="1" i="1" dirty="0" smtClean="0"/>
              <a:t>…</a:t>
            </a:r>
          </a:p>
          <a:p>
            <a:pPr lvl="2"/>
            <a:r>
              <a:rPr lang="en-US" sz="650" b="1" i="1" dirty="0" smtClean="0"/>
              <a:t>…</a:t>
            </a:r>
          </a:p>
          <a:p>
            <a:pPr lvl="1"/>
            <a:r>
              <a:rPr lang="en-US" sz="900" b="1" i="1" dirty="0" smtClean="0"/>
              <a:t>end</a:t>
            </a:r>
          </a:p>
          <a:p>
            <a:pPr lvl="1"/>
            <a:endParaRPr lang="en-US" sz="900" b="1" i="1" dirty="0" smtClean="0"/>
          </a:p>
          <a:p>
            <a:pPr lvl="1"/>
            <a:r>
              <a:rPr lang="en-US" sz="900" b="1" i="1" dirty="0" smtClean="0"/>
              <a:t>class Account</a:t>
            </a:r>
          </a:p>
          <a:p>
            <a:pPr lvl="1"/>
            <a:endParaRPr lang="en-US" sz="900" b="1" i="1" dirty="0"/>
          </a:p>
          <a:p>
            <a:pPr lvl="1"/>
            <a:r>
              <a:rPr lang="en-US" sz="900" b="1" i="1" dirty="0" smtClean="0"/>
              <a:t>end </a:t>
            </a:r>
            <a:endParaRPr lang="en-US" sz="900" b="1" i="1" dirty="0"/>
          </a:p>
          <a:p>
            <a:pPr lvl="1"/>
            <a:endParaRPr lang="en-US" sz="900" b="1" i="1" dirty="0" smtClean="0"/>
          </a:p>
          <a:p>
            <a:pPr lvl="1"/>
            <a:endParaRPr lang="en-US" sz="1100" dirty="0"/>
          </a:p>
        </p:txBody>
      </p:sp>
    </p:spTree>
    <p:extLst>
      <p:ext uri="{BB962C8B-B14F-4D97-AF65-F5344CB8AC3E}">
        <p14:creationId xmlns:p14="http://schemas.microsoft.com/office/powerpoint/2010/main" xmlns="" val="2330050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07034"/>
            <a:ext cx="9024955" cy="710817"/>
          </a:xfrm>
        </p:spPr>
        <p:txBody>
          <a:bodyPr>
            <a:normAutofit fontScale="90000"/>
          </a:bodyPr>
          <a:lstStyle/>
          <a:p>
            <a:r>
              <a:rPr lang="en-US" dirty="0" smtClean="0"/>
              <a:t>Ruby Programming Assignment</a:t>
            </a:r>
            <a:endParaRPr lang="en-US" dirty="0"/>
          </a:p>
        </p:txBody>
      </p:sp>
      <p:sp>
        <p:nvSpPr>
          <p:cNvPr id="9" name="Content Placeholder 8"/>
          <p:cNvSpPr>
            <a:spLocks noGrp="1"/>
          </p:cNvSpPr>
          <p:nvPr>
            <p:ph idx="1"/>
          </p:nvPr>
        </p:nvSpPr>
        <p:spPr>
          <a:xfrm>
            <a:off x="1097280" y="1793387"/>
            <a:ext cx="10058400" cy="4023360"/>
          </a:xfrm>
        </p:spPr>
        <p:txBody>
          <a:bodyPr>
            <a:normAutofit/>
          </a:bodyPr>
          <a:lstStyle/>
          <a:p>
            <a:r>
              <a:rPr lang="en-US" dirty="0"/>
              <a:t>8</a:t>
            </a:r>
            <a:r>
              <a:rPr lang="en-US" dirty="0" smtClean="0"/>
              <a:t>. Modify program #7 to track total number of accounts opened. Your counter should basically have total number of accounts created at any time.</a:t>
            </a:r>
          </a:p>
          <a:p>
            <a:endParaRPr lang="en-US" dirty="0"/>
          </a:p>
          <a:p>
            <a:r>
              <a:rPr lang="en-US" sz="1100" dirty="0" smtClean="0"/>
              <a:t>Hint:  In previous account class you will need to create a class variable and initialize it to 0 and whenever a new account object tis created it should be automatically incremented.</a:t>
            </a:r>
          </a:p>
          <a:p>
            <a:pPr lvl="1"/>
            <a:r>
              <a:rPr lang="en-US" sz="900" b="1" i="1" dirty="0"/>
              <a:t>c</a:t>
            </a:r>
            <a:r>
              <a:rPr lang="en-US" sz="900" b="1" i="1" dirty="0" smtClean="0"/>
              <a:t>lass User</a:t>
            </a:r>
          </a:p>
          <a:p>
            <a:pPr lvl="2"/>
            <a:r>
              <a:rPr lang="en-US" sz="650" b="1" i="1" dirty="0" smtClean="0"/>
              <a:t>…</a:t>
            </a:r>
          </a:p>
          <a:p>
            <a:pPr lvl="2"/>
            <a:r>
              <a:rPr lang="en-US" sz="650" b="1" i="1" dirty="0" smtClean="0"/>
              <a:t>…</a:t>
            </a:r>
          </a:p>
          <a:p>
            <a:pPr lvl="1"/>
            <a:r>
              <a:rPr lang="en-US" sz="900" b="1" i="1" dirty="0" smtClean="0"/>
              <a:t>end</a:t>
            </a:r>
          </a:p>
          <a:p>
            <a:pPr lvl="1"/>
            <a:endParaRPr lang="en-US" sz="900" b="1" i="1" dirty="0" smtClean="0"/>
          </a:p>
          <a:p>
            <a:pPr lvl="1"/>
            <a:r>
              <a:rPr lang="en-US" sz="900" b="1" i="1" dirty="0" smtClean="0"/>
              <a:t>class Account</a:t>
            </a:r>
          </a:p>
          <a:p>
            <a:pPr lvl="1"/>
            <a:r>
              <a:rPr lang="en-US" sz="900" b="1" i="1" dirty="0" smtClean="0"/>
              <a:t>  ### class variable</a:t>
            </a:r>
            <a:endParaRPr lang="en-US" sz="900" b="1" i="1" dirty="0"/>
          </a:p>
          <a:p>
            <a:pPr lvl="1"/>
            <a:r>
              <a:rPr lang="en-US" sz="900" b="1" i="1" dirty="0" smtClean="0"/>
              <a:t>end </a:t>
            </a:r>
            <a:endParaRPr lang="en-US" sz="900" b="1" i="1" dirty="0"/>
          </a:p>
          <a:p>
            <a:pPr lvl="1"/>
            <a:endParaRPr lang="en-US" sz="900" b="1" i="1" dirty="0" smtClean="0"/>
          </a:p>
          <a:p>
            <a:pPr lvl="1"/>
            <a:endParaRPr lang="en-US" sz="1100" dirty="0"/>
          </a:p>
        </p:txBody>
      </p:sp>
    </p:spTree>
    <p:extLst>
      <p:ext uri="{BB962C8B-B14F-4D97-AF65-F5344CB8AC3E}">
        <p14:creationId xmlns:p14="http://schemas.microsoft.com/office/powerpoint/2010/main" xmlns="" val="30521515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732</TotalTime>
  <Words>1550</Words>
  <Application>Microsoft Office PowerPoint</Application>
  <PresentationFormat>Custom</PresentationFormat>
  <Paragraphs>231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Retrospect</vt:lpstr>
      <vt:lpstr>RUBY PROGRAMMING ASSIGNMENTS</vt:lpstr>
      <vt:lpstr>Ruby Programming Assignment</vt:lpstr>
      <vt:lpstr>Ruby Programming Assignment</vt:lpstr>
      <vt:lpstr>Ruby Programming Assignment</vt:lpstr>
      <vt:lpstr>Ruby Programming Assignment</vt:lpstr>
      <vt:lpstr>Ruby Programming Assignment</vt:lpstr>
      <vt:lpstr>Ruby Programming Assignment</vt:lpstr>
      <vt:lpstr>Ruby Programming Assignment</vt:lpstr>
      <vt:lpstr>Ruby Programming Assignment</vt:lpstr>
      <vt:lpstr>Ruby Programming Assignment</vt:lpstr>
      <vt:lpstr>Ruby Programming Assignment</vt:lpstr>
      <vt:lpstr>Ruby Programming Assignment</vt:lpstr>
      <vt:lpstr>Ruby Programming Assignment</vt:lpstr>
      <vt:lpstr>Ruby Programming Assignment</vt:lpstr>
      <vt:lpstr>Ruby Programming Assignment</vt:lpstr>
      <vt:lpstr>Ruby Programming Assignment</vt:lpstr>
      <vt:lpstr>Ruby Programming Assignment</vt:lpstr>
      <vt:lpstr>Ruby Programming Assignment</vt:lpstr>
      <vt:lpstr>Ruby Programming Assignment</vt:lpstr>
      <vt:lpstr>Ruby Programming Assignment</vt:lpstr>
    </vt:vector>
  </TitlesOfParts>
  <Company>Intel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 PROGRAMMING TIPS</dc:title>
  <dc:creator>Reddybathula, Siva K</dc:creator>
  <cp:lastModifiedBy>BORRA</cp:lastModifiedBy>
  <cp:revision>190</cp:revision>
  <dcterms:created xsi:type="dcterms:W3CDTF">2014-03-12T17:38:23Z</dcterms:created>
  <dcterms:modified xsi:type="dcterms:W3CDTF">2015-08-04T22:01:07Z</dcterms:modified>
</cp:coreProperties>
</file>