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355" r:id="rId5"/>
    <p:sldId id="400" r:id="rId6"/>
    <p:sldId id="265" r:id="rId7"/>
    <p:sldId id="344" r:id="rId8"/>
    <p:sldId id="407" r:id="rId9"/>
    <p:sldId id="408" r:id="rId10"/>
    <p:sldId id="410" r:id="rId11"/>
    <p:sldId id="388" r:id="rId12"/>
    <p:sldId id="413" r:id="rId13"/>
    <p:sldId id="361" r:id="rId14"/>
    <p:sldId id="356" r:id="rId15"/>
    <p:sldId id="389" r:id="rId16"/>
    <p:sldId id="357" r:id="rId17"/>
    <p:sldId id="360" r:id="rId18"/>
    <p:sldId id="363" r:id="rId19"/>
    <p:sldId id="364" r:id="rId20"/>
    <p:sldId id="365" r:id="rId21"/>
    <p:sldId id="352" r:id="rId22"/>
    <p:sldId id="353" r:id="rId23"/>
    <p:sldId id="380" r:id="rId24"/>
    <p:sldId id="354" r:id="rId25"/>
    <p:sldId id="366" r:id="rId26"/>
    <p:sldId id="367" r:id="rId27"/>
    <p:sldId id="368" r:id="rId28"/>
    <p:sldId id="369" r:id="rId29"/>
    <p:sldId id="371" r:id="rId30"/>
    <p:sldId id="374" r:id="rId31"/>
    <p:sldId id="372" r:id="rId32"/>
    <p:sldId id="376" r:id="rId33"/>
    <p:sldId id="377" r:id="rId34"/>
    <p:sldId id="379" r:id="rId35"/>
    <p:sldId id="378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93" r:id="rId44"/>
    <p:sldId id="394" r:id="rId45"/>
    <p:sldId id="395" r:id="rId46"/>
    <p:sldId id="396" r:id="rId47"/>
    <p:sldId id="397" r:id="rId48"/>
    <p:sldId id="398" r:id="rId49"/>
    <p:sldId id="404" r:id="rId50"/>
    <p:sldId id="405" r:id="rId51"/>
    <p:sldId id="391" r:id="rId52"/>
    <p:sldId id="39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88" autoAdjust="0"/>
    <p:restoredTop sz="93817" autoAdjust="0"/>
  </p:normalViewPr>
  <p:slideViewPr>
    <p:cSldViewPr snapToGrid="0">
      <p:cViewPr varScale="1">
        <p:scale>
          <a:sx n="62" d="100"/>
          <a:sy n="62" d="100"/>
        </p:scale>
        <p:origin x="300" y="56"/>
      </p:cViewPr>
      <p:guideLst/>
    </p:cSldViewPr>
  </p:slideViewPr>
  <p:outlineViewPr>
    <p:cViewPr>
      <p:scale>
        <a:sx n="33" d="100"/>
        <a:sy n="33" d="100"/>
      </p:scale>
      <p:origin x="0" y="-74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7.xml"/><Relationship Id="rId18" Type="http://schemas.openxmlformats.org/officeDocument/2006/relationships/slide" Target="slides/slide22.xml"/><Relationship Id="rId26" Type="http://schemas.openxmlformats.org/officeDocument/2006/relationships/slide" Target="slides/slide30.xml"/><Relationship Id="rId39" Type="http://schemas.openxmlformats.org/officeDocument/2006/relationships/slide" Target="slides/slide43.xml"/><Relationship Id="rId3" Type="http://schemas.openxmlformats.org/officeDocument/2006/relationships/slide" Target="slides/slide3.xml"/><Relationship Id="rId21" Type="http://schemas.openxmlformats.org/officeDocument/2006/relationships/slide" Target="slides/slide25.xml"/><Relationship Id="rId34" Type="http://schemas.openxmlformats.org/officeDocument/2006/relationships/slide" Target="slides/slide38.xml"/><Relationship Id="rId42" Type="http://schemas.openxmlformats.org/officeDocument/2006/relationships/slide" Target="slides/slide46.xml"/><Relationship Id="rId47" Type="http://schemas.openxmlformats.org/officeDocument/2006/relationships/slide" Target="slides/slide51.xml"/><Relationship Id="rId7" Type="http://schemas.openxmlformats.org/officeDocument/2006/relationships/slide" Target="slides/slide10.xml"/><Relationship Id="rId12" Type="http://schemas.openxmlformats.org/officeDocument/2006/relationships/slide" Target="slides/slide16.xml"/><Relationship Id="rId17" Type="http://schemas.openxmlformats.org/officeDocument/2006/relationships/slide" Target="slides/slide21.xml"/><Relationship Id="rId25" Type="http://schemas.openxmlformats.org/officeDocument/2006/relationships/slide" Target="slides/slide29.xml"/><Relationship Id="rId33" Type="http://schemas.openxmlformats.org/officeDocument/2006/relationships/slide" Target="slides/slide37.xml"/><Relationship Id="rId38" Type="http://schemas.openxmlformats.org/officeDocument/2006/relationships/slide" Target="slides/slide42.xml"/><Relationship Id="rId46" Type="http://schemas.openxmlformats.org/officeDocument/2006/relationships/slide" Target="slides/slide50.xml"/><Relationship Id="rId2" Type="http://schemas.openxmlformats.org/officeDocument/2006/relationships/slide" Target="slides/slide2.xml"/><Relationship Id="rId16" Type="http://schemas.openxmlformats.org/officeDocument/2006/relationships/slide" Target="slides/slide20.xml"/><Relationship Id="rId20" Type="http://schemas.openxmlformats.org/officeDocument/2006/relationships/slide" Target="slides/slide24.xml"/><Relationship Id="rId29" Type="http://schemas.openxmlformats.org/officeDocument/2006/relationships/slide" Target="slides/slide33.xml"/><Relationship Id="rId41" Type="http://schemas.openxmlformats.org/officeDocument/2006/relationships/slide" Target="slides/slide45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5.xml"/><Relationship Id="rId24" Type="http://schemas.openxmlformats.org/officeDocument/2006/relationships/slide" Target="slides/slide28.xml"/><Relationship Id="rId32" Type="http://schemas.openxmlformats.org/officeDocument/2006/relationships/slide" Target="slides/slide36.xml"/><Relationship Id="rId37" Type="http://schemas.openxmlformats.org/officeDocument/2006/relationships/slide" Target="slides/slide41.xml"/><Relationship Id="rId40" Type="http://schemas.openxmlformats.org/officeDocument/2006/relationships/slide" Target="slides/slide44.xml"/><Relationship Id="rId45" Type="http://schemas.openxmlformats.org/officeDocument/2006/relationships/slide" Target="slides/slide49.xml"/><Relationship Id="rId5" Type="http://schemas.openxmlformats.org/officeDocument/2006/relationships/slide" Target="slides/slide5.xml"/><Relationship Id="rId15" Type="http://schemas.openxmlformats.org/officeDocument/2006/relationships/slide" Target="slides/slide19.xml"/><Relationship Id="rId23" Type="http://schemas.openxmlformats.org/officeDocument/2006/relationships/slide" Target="slides/slide27.xml"/><Relationship Id="rId28" Type="http://schemas.openxmlformats.org/officeDocument/2006/relationships/slide" Target="slides/slide32.xml"/><Relationship Id="rId36" Type="http://schemas.openxmlformats.org/officeDocument/2006/relationships/slide" Target="slides/slide40.xml"/><Relationship Id="rId10" Type="http://schemas.openxmlformats.org/officeDocument/2006/relationships/slide" Target="slides/slide14.xml"/><Relationship Id="rId19" Type="http://schemas.openxmlformats.org/officeDocument/2006/relationships/slide" Target="slides/slide23.xml"/><Relationship Id="rId31" Type="http://schemas.openxmlformats.org/officeDocument/2006/relationships/slide" Target="slides/slide35.xml"/><Relationship Id="rId44" Type="http://schemas.openxmlformats.org/officeDocument/2006/relationships/slide" Target="slides/slide48.xml"/><Relationship Id="rId4" Type="http://schemas.openxmlformats.org/officeDocument/2006/relationships/slide" Target="slides/slide4.xml"/><Relationship Id="rId9" Type="http://schemas.openxmlformats.org/officeDocument/2006/relationships/slide" Target="slides/slide13.xml"/><Relationship Id="rId14" Type="http://schemas.openxmlformats.org/officeDocument/2006/relationships/slide" Target="slides/slide18.xml"/><Relationship Id="rId22" Type="http://schemas.openxmlformats.org/officeDocument/2006/relationships/slide" Target="slides/slide26.xml"/><Relationship Id="rId27" Type="http://schemas.openxmlformats.org/officeDocument/2006/relationships/slide" Target="slides/slide31.xml"/><Relationship Id="rId30" Type="http://schemas.openxmlformats.org/officeDocument/2006/relationships/slide" Target="slides/slide34.xml"/><Relationship Id="rId35" Type="http://schemas.openxmlformats.org/officeDocument/2006/relationships/slide" Target="slides/slide39.xml"/><Relationship Id="rId43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5CFF-2D47-4050-8E05-90675C078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ADEB6-1DED-4E2A-BCB9-A1516BA2B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10D0-8751-4834-BFC9-1C678EF5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E414-F0A1-48BD-B9F6-E46B4B1B9C0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D6DC6-DBFF-4052-9DD3-3A97F2B4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22417-5D67-479D-B59A-52A17446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428D-8269-43BC-AE51-978914FA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33D5-3E93-4A66-AF71-B9DB8305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3C8B0-A652-42BC-BCD5-A5D150E11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1408-51F5-408C-8DA5-D0D43D7E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E414-F0A1-48BD-B9F6-E46B4B1B9C0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FEF8-A251-4D1E-A545-4F181861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14BD0-1D6E-4261-A3A4-10A788A9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428D-8269-43BC-AE51-978914FA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3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2ECE5-3034-473D-AF7A-4FBC90671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8BF99-CD60-4202-8A12-71ADB83B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C0B4-5E36-4A8D-8CAA-1FA810E8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E414-F0A1-48BD-B9F6-E46B4B1B9C0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0AEA3-9706-4D53-90FC-C90D8364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E684-0575-4D50-AB03-EBF52D6D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428D-8269-43BC-AE51-978914FA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8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D369-1108-47D2-8CC8-0A2DC1F79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BCC39-6229-422F-83FB-B5629DCCB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D995C-C079-4941-8857-63E9037C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3766-82DB-4DD7-8061-33FD128068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1F90-9A96-4DE7-8247-3B8390EF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57EF-8DFC-401A-B83E-CADFDB45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792-D323-4860-9D48-8EC92A8D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01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B8DE-7BBD-4A06-9166-E006C263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C376-C21C-4C46-B98B-B4029316B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9D8EB-8E9F-4F66-A0DC-BC6E3EC8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3766-82DB-4DD7-8061-33FD128068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67F8-A865-46EC-973C-1D10F7B5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981D-37B5-4D50-AE8B-BCECC81D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792-D323-4860-9D48-8EC92A8D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55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565A-FA90-4185-AEBB-A6E8E0A3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66464-5A2E-4A0C-B9BB-594F067D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32052-5A31-4824-8D50-D986C849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3766-82DB-4DD7-8061-33FD128068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FDC8D-ED03-4056-8567-15A51897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6299B-41D9-46C6-B18A-929E66C3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792-D323-4860-9D48-8EC92A8D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B565-741E-4B96-8516-0BDAE80C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DA66-5B92-4E3F-8C33-E491DD50A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97A22-F292-4059-A76C-9A08CD2C2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B90C5-D7C7-4A3C-82A7-A5E77DF2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3766-82DB-4DD7-8061-33FD128068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3589D-DA20-4B75-A191-66A53809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CECCE-8230-4412-BFAE-4024F919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792-D323-4860-9D48-8EC92A8D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03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7D95-C823-4057-AED0-C05D4F13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00084-7BE2-4132-A35E-6266BAE9A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66A57-2529-4A9C-BD01-F501401B8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C2115-3607-4D35-9D1E-D9831FC92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486EC-45F9-41AE-86CC-41D949B60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4DD95-8381-4FB6-A665-F16293E4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3766-82DB-4DD7-8061-33FD128068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EFCCB-F4F6-4DC2-ADD9-8D6E484D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CF23B-BFCB-49FD-885E-2AC6E2F9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792-D323-4860-9D48-8EC92A8D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86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8C95-7245-4620-A144-3EBC7664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35DBA-9A8A-4F1B-93F7-BD4B19A8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3766-82DB-4DD7-8061-33FD128068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A531D-0726-4B05-916F-9E7E1257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92D66-03A9-4FBA-88D4-39EBCA5A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792-D323-4860-9D48-8EC92A8D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33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CFA2A-AFB1-44BB-B798-DF319C47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3766-82DB-4DD7-8061-33FD128068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5213A-E075-4295-826C-33ED87EC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5F62-F3F0-49E1-9B66-2371A2A4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792-D323-4860-9D48-8EC92A8D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13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4B21-8D02-4993-A761-3D5ADEE0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E71A-7E15-4EAC-9AE1-B4032C414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A8567-9A36-41F9-BA72-F7AD0FAC9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6B8E8-ECBC-4BB7-89CB-ABF144CB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3766-82DB-4DD7-8061-33FD128068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01A80-EB88-4220-9F08-5344FFD9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36254-F261-48EB-B7D7-AFA22264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792-D323-4860-9D48-8EC92A8D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C01C-9B99-44BE-B916-48BE7441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F7DF3-CD07-46DB-BCBB-45477907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F4872-D468-4F9C-A3FE-7F2C4162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E414-F0A1-48BD-B9F6-E46B4B1B9C0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75F0C-9E07-42DE-9EC4-E54A8E3F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23F2B-C701-4EE5-84BC-A5EA9511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428D-8269-43BC-AE51-978914FA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14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C2EE-11B7-4A26-A43A-9A9F29A4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76B28-BBBC-4D83-AB12-F10CC93BA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C10BB-E1A9-4DE2-A77D-700A9379A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B776A-5C6F-40FE-9F74-690698C2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3766-82DB-4DD7-8061-33FD128068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DFD18-BB4C-4046-A34C-F873A7C1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D2DCC-395B-4C7A-AE0C-16419CFF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792-D323-4860-9D48-8EC92A8D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2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3F2B-8A35-4BD9-A22F-B5356F21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91D1E-4ED4-44D7-A88B-117415BE6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84242-37FC-4D50-A60F-AF8332F8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3766-82DB-4DD7-8061-33FD128068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93D3-3AC3-4B88-B441-BACFAB8D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DF83-8F43-4209-B4B8-47A0C5FC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792-D323-4860-9D48-8EC92A8D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5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63989-FA3A-4BDD-B4F2-E648E7808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C2D3F-7E02-45C1-AE92-AEE63A533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A4C8C-1FF1-474A-B9BB-9C886390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3766-82DB-4DD7-8061-33FD128068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F52ED-AB6B-4EFB-A305-105025ED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46729-E0B3-4262-830C-B7ADE820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E792-D323-4860-9D48-8EC92A8D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4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4E95-4A49-4F56-BB68-495DD73E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46F85-F4DE-4A96-AA40-7A4E37DD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CBD9-AA59-404C-A44A-73010684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E414-F0A1-48BD-B9F6-E46B4B1B9C0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7861F-2EE2-421A-A33A-DF8AEB58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988F-9A35-40CC-B8A7-E33C6128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428D-8269-43BC-AE51-978914FA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1D85-1D8A-41E0-AC49-3EE3E88D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6AE55-489E-4867-9C50-209EF2F74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DFA4B-7DAC-4954-A447-A3E192351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5FCA3-4FC2-4298-A5D7-8BB16AE7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E414-F0A1-48BD-B9F6-E46B4B1B9C0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9A9D8-AAB3-4F99-833B-D958176C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0896F-FD08-4A5F-A5D0-63536D9E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428D-8269-43BC-AE51-978914FA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4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41F3-44AE-43A1-9B5E-35F51640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01F7-5247-46DB-84BB-ED7A85A96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93D78-2EB1-44A4-AC4B-88EF275F2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4BBAD-EA3E-4E49-9FE0-AE704D3FA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E73C8-CAF4-4EB4-8B0D-281824E2D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AB91F-3389-4B82-ACD4-C983E6F6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E414-F0A1-48BD-B9F6-E46B4B1B9C0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349AA-FA87-4B4D-B883-1D8545AD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D62EF-14BF-4214-AC76-447008B7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428D-8269-43BC-AE51-978914FA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2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15F5-37A5-42E3-9B37-8B04F3C2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47FB4-FA5F-4BE5-913F-FCD45B2E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E414-F0A1-48BD-B9F6-E46B4B1B9C0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D9A12-77A8-4473-BB30-0F98B1B0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AE533-64F1-4066-8EB3-774AE136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428D-8269-43BC-AE51-978914FA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0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EA687-5286-424F-AC42-879A86A2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E414-F0A1-48BD-B9F6-E46B4B1B9C0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885F5-030B-48BE-BD1E-E7853A94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D58C4-1C08-419E-8BB9-59457372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428D-8269-43BC-AE51-978914FA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5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5AC1-43C3-48C8-908E-C64CE068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720D-EE6B-47D9-B7B5-279684ED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4F9A9-0D98-40F7-844E-4D09F9319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B8697-FB23-4BFA-8B06-0CB820EE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E414-F0A1-48BD-B9F6-E46B4B1B9C0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8F298-EF8D-41A7-97C1-C566CC58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AD959-DF26-43D7-9DF8-0AA47240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428D-8269-43BC-AE51-978914FA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6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B186-47B5-4995-94A4-F9B51387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1B39D-B24D-4E61-B230-BD0B9A9F5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E00DE-09BE-4A80-870A-2F635F193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36222-DD6F-4F65-8B55-E63C2EA4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E414-F0A1-48BD-B9F6-E46B4B1B9C0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C7328-21C8-471A-BA79-A31C768D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483C8-EA87-4CED-9F59-52B2A004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428D-8269-43BC-AE51-978914FA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2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4CC7A-75F7-4F7D-81C6-41D9113C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0C02E-80F2-4D7B-95EA-87F57C21B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A928B-D644-4532-9716-23D92759A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E414-F0A1-48BD-B9F6-E46B4B1B9C0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6F6D6-2D57-4BB8-A99D-F58ADA7A3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E44A-9302-442F-8414-0DD5C8785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F428D-8269-43BC-AE51-978914FA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0A239-30B3-425E-92EB-5DA79A62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FF4E8-8B4D-43B3-9A06-CD6E851C8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9A9D-4313-4B9A-8C97-018F3C133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D3766-82DB-4DD7-8061-33FD128068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B3AF-3EAC-45AF-BA74-0E85D3087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2F35-7214-4472-8A06-79CEE3807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E792-D323-4860-9D48-8EC92A8D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7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.ci.build.ge.com/ph0jp7l8/sq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.ci.build.ge.com/ph0jp7l8/s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cloud.swcoe.ge.com/artifactory/SXZZG/Applications/PLM-CODE-REVIEW" TargetMode="External"/><Relationship Id="rId13" Type="http://schemas.openxmlformats.org/officeDocument/2006/relationships/hyperlink" Target="https://devcloud.swcoe.ge.com/artifactory/SXZZG/Applications/plm-slm" TargetMode="External"/><Relationship Id="rId3" Type="http://schemas.openxmlformats.org/officeDocument/2006/relationships/hyperlink" Target="https://devcloud.swcoe.ge.com/artifactory/SXZZG/Applications/NuclearPLM/" TargetMode="External"/><Relationship Id="rId7" Type="http://schemas.openxmlformats.org/officeDocument/2006/relationships/hyperlink" Target="https://devcloud.swcoe.ge.com/artifactory/SXZZG/Applications/PLM-BUILD-MERTICS" TargetMode="External"/><Relationship Id="rId12" Type="http://schemas.openxmlformats.org/officeDocument/2006/relationships/hyperlink" Target="https://devcloud.swcoe.ge.com/artifactory/SXZZG/Applications/SHAREDSLM" TargetMode="External"/><Relationship Id="rId17" Type="http://schemas.openxmlformats.org/officeDocument/2006/relationships/hyperlink" Target="https://devcloud.swcoe.ge.com/artifactory/SXZZG/Applications/GTCCPLM/" TargetMode="External"/><Relationship Id="rId2" Type="http://schemas.openxmlformats.org/officeDocument/2006/relationships/hyperlink" Target="https://devcloud.swcoe.ge.com/artifactory/SXZZG/Applications/ENERGYPLM/" TargetMode="External"/><Relationship Id="rId16" Type="http://schemas.openxmlformats.org/officeDocument/2006/relationships/hyperlink" Target="https://devcloud.swcoe.ge.com/artifactory/SXZZG/Applications/plm-standards-test/vdcald069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cloud.swcoe.ge.com/artifactory/SXZZG/Applications/PLM" TargetMode="External"/><Relationship Id="rId11" Type="http://schemas.openxmlformats.org/officeDocument/2006/relationships/hyperlink" Target="https://devcloud.swcoe.ge.com/artifactory/SXZZG/Applications/PLMTEST/KEEPALIVED-DEV/wx/pw_web_apache/ssl" TargetMode="External"/><Relationship Id="rId5" Type="http://schemas.openxmlformats.org/officeDocument/2006/relationships/hyperlink" Target="https://devcloud.swcoe.ge.com/artifactory/SXZZG/Applications/BoilersPLM/" TargetMode="External"/><Relationship Id="rId15" Type="http://schemas.openxmlformats.org/officeDocument/2006/relationships/hyperlink" Target="https://devcloud.swcoe.ge.com/artifactory/SXZZG/Applications/plm-standards-NEW" TargetMode="External"/><Relationship Id="rId10" Type="http://schemas.openxmlformats.org/officeDocument/2006/relationships/hyperlink" Target="https://devcloud.swcoe.ge.com/artifactory/SXZZG/Applications/PLM-TEST-PROJECT" TargetMode="External"/><Relationship Id="rId4" Type="http://schemas.openxmlformats.org/officeDocument/2006/relationships/hyperlink" Target="https://devcloud.swcoe.ge.com/artifactory/SXZZG/Applications/WINDPLM/" TargetMode="External"/><Relationship Id="rId9" Type="http://schemas.openxmlformats.org/officeDocument/2006/relationships/hyperlink" Target="https://devcloud.swcoe.ge.com/artifactory/SXZZG/Applications/PLM-TEST-METRICS" TargetMode="External"/><Relationship Id="rId14" Type="http://schemas.openxmlformats.org/officeDocument/2006/relationships/hyperlink" Target="https://devcloud.swcoe.ge.com/artifactory/SXZZG/Applications/plm-standard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edigital.service-now.com/nav_to.do?uri=sc_req_item.do%3Fsys_id=41a01cbadbe90450b3ee59f25e961980%26sysparm_stack=sc_req_item_list.do%3Fsysparm_query=active=true" TargetMode="External"/><Relationship Id="rId2" Type="http://schemas.openxmlformats.org/officeDocument/2006/relationships/hyperlink" Target="https://gedigital.service-now.com/nav_to.do?uri=sc_req_item.do%3Fsys_id=fd4aa517dbaccc90b3ee59f25e9619a1%26sysparm_stack=sc_req_item_list.do%3Fsysparm_query=active=tru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i.ci.build.ge.com/mz5slog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build.ge.com/PLM-ENOVIA/plm-secure-pipeline-scrip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205A-8136-4493-91C0-3A044F090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91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Pipeline Builds &amp; Quality Gates</a:t>
            </a:r>
            <a:br>
              <a:rPr lang="en-US" dirty="0"/>
            </a:br>
            <a:br>
              <a:rPr lang="en-US" dirty="0"/>
            </a:br>
            <a:r>
              <a:rPr lang="en-US" sz="2200" b="1" dirty="0"/>
              <a:t>Prepared by CCM 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F40B0-7DC7-4C74-91EE-1CCB8034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90071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E4F80-6A8A-4DF6-AD43-BF5B88E7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511174"/>
            <a:ext cx="10610850" cy="5889625"/>
          </a:xfrm>
        </p:spPr>
        <p:txBody>
          <a:bodyPr/>
          <a:lstStyle/>
          <a:p>
            <a:pPr marL="0" indent="0">
              <a:buNone/>
            </a:pPr>
            <a:r>
              <a:rPr lang="en-US" sz="2000" i="1" u="sng" dirty="0" err="1"/>
              <a:t>Coverity</a:t>
            </a:r>
            <a:r>
              <a:rPr lang="en-US" sz="2000" i="1" u="sng" dirty="0"/>
              <a:t> view using for quality gates</a:t>
            </a:r>
          </a:p>
          <a:p>
            <a:pPr marL="0" indent="0">
              <a:buNone/>
            </a:pPr>
            <a:endParaRPr lang="en-US" sz="2000" i="1" u="sng" dirty="0"/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Gtcc</a:t>
            </a:r>
            <a:r>
              <a:rPr lang="en-US" sz="1800" dirty="0"/>
              <a:t> </a:t>
            </a:r>
            <a:r>
              <a:rPr lang="en-US" sz="1800" dirty="0" err="1"/>
              <a:t>QualityGate</a:t>
            </a:r>
            <a:r>
              <a:rPr lang="en-US" sz="1800" dirty="0"/>
              <a:t> View” </a:t>
            </a:r>
            <a:r>
              <a:rPr lang="en-US" sz="1800" dirty="0">
                <a:sym typeface="Wingdings" panose="05000000000000000000" pitchFamily="2" charset="2"/>
              </a:rPr>
              <a:t>for  GTCC</a:t>
            </a:r>
          </a:p>
          <a:p>
            <a:pPr lvl="1"/>
            <a:r>
              <a:rPr lang="en-US" sz="1800" dirty="0"/>
              <a:t>“Energy </a:t>
            </a:r>
            <a:r>
              <a:rPr lang="en-US" sz="1800" dirty="0" err="1"/>
              <a:t>QualityGate</a:t>
            </a:r>
            <a:r>
              <a:rPr lang="en-US" sz="1800" dirty="0"/>
              <a:t> View”  for PGPLM</a:t>
            </a:r>
          </a:p>
          <a:p>
            <a:pPr lvl="1"/>
            <a:r>
              <a:rPr lang="en-US" sz="1800" dirty="0"/>
              <a:t>“Nuclear </a:t>
            </a:r>
            <a:r>
              <a:rPr lang="en-US" sz="1800" dirty="0" err="1"/>
              <a:t>QualityGate</a:t>
            </a:r>
            <a:r>
              <a:rPr lang="en-US" sz="1800" dirty="0"/>
              <a:t> View” for Nuclear</a:t>
            </a:r>
          </a:p>
          <a:p>
            <a:pPr lvl="1"/>
            <a:r>
              <a:rPr lang="en-US" sz="1800" dirty="0"/>
              <a:t>“Steam </a:t>
            </a:r>
            <a:r>
              <a:rPr lang="en-US" sz="1800" dirty="0" err="1"/>
              <a:t>QualityGate</a:t>
            </a:r>
            <a:r>
              <a:rPr lang="en-US" sz="1800" dirty="0"/>
              <a:t> View” for Steam</a:t>
            </a:r>
          </a:p>
          <a:p>
            <a:pPr lvl="1"/>
            <a:r>
              <a:rPr lang="en-US" sz="1800" dirty="0"/>
              <a:t>“Wind </a:t>
            </a:r>
            <a:r>
              <a:rPr lang="en-US" sz="1800" dirty="0" err="1"/>
              <a:t>QualityGate</a:t>
            </a:r>
            <a:r>
              <a:rPr lang="en-US" sz="1800" dirty="0"/>
              <a:t> View” for Wind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F2629-8A0D-4217-81BE-DBE9338ECC14}"/>
              </a:ext>
            </a:extLst>
          </p:cNvPr>
          <p:cNvSpPr/>
          <p:nvPr/>
        </p:nvSpPr>
        <p:spPr>
          <a:xfrm>
            <a:off x="1190625" y="3154680"/>
            <a:ext cx="8065135" cy="224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update defect categories for each view. Build will be stopped if any defects found in the view.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Mail notification will be send to POD and CCM team members if any new defects are introduced in current scan. This setting is configured for each view mentioned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DBCCD4-273E-43CD-AF55-3E7458F3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415188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42BAF-D585-4A00-85CD-6A78D20B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48664"/>
            <a:ext cx="11008360" cy="5560695"/>
          </a:xfrm>
        </p:spPr>
        <p:txBody>
          <a:bodyPr/>
          <a:lstStyle/>
          <a:p>
            <a:r>
              <a:rPr lang="en-US" b="1" i="1" u="sng" dirty="0" err="1"/>
              <a:t>Sonarscan</a:t>
            </a:r>
            <a:r>
              <a:rPr lang="en-US" b="1" i="1" u="sng" dirty="0"/>
              <a:t> Quality Gate</a:t>
            </a:r>
          </a:p>
          <a:p>
            <a:endParaRPr lang="en-US" b="1" dirty="0"/>
          </a:p>
          <a:p>
            <a:r>
              <a:rPr lang="en-US" sz="2400" b="1" dirty="0"/>
              <a:t>To enable quality gate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r>
              <a:rPr lang="en-US" dirty="0"/>
              <a:t>Set property </a:t>
            </a:r>
            <a:r>
              <a:rPr lang="en-US" dirty="0" err="1">
                <a:solidFill>
                  <a:srgbClr val="00B0F0"/>
                </a:solidFill>
              </a:rPr>
              <a:t>sonarscan_quality_gate</a:t>
            </a:r>
            <a:r>
              <a:rPr lang="en-US" dirty="0">
                <a:solidFill>
                  <a:srgbClr val="00B0F0"/>
                </a:solidFill>
              </a:rPr>
              <a:t>=true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b="1" dirty="0"/>
              <a:t>To disable quality gate: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Set property </a:t>
            </a:r>
            <a:r>
              <a:rPr lang="en-US" dirty="0" err="1">
                <a:solidFill>
                  <a:srgbClr val="00B0F0"/>
                </a:solidFill>
              </a:rPr>
              <a:t>sonarscan_quality_gate</a:t>
            </a:r>
            <a:r>
              <a:rPr lang="en-US" dirty="0">
                <a:solidFill>
                  <a:srgbClr val="00B0F0"/>
                </a:solidFill>
              </a:rPr>
              <a:t>=false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Sonarqube</a:t>
            </a:r>
            <a:r>
              <a:rPr lang="en-US" sz="2000" dirty="0"/>
              <a:t> server(</a:t>
            </a:r>
            <a:r>
              <a:rPr lang="en-US" sz="2000" dirty="0">
                <a:hlinkClick r:id="rId2"/>
              </a:rPr>
              <a:t>https://i.ci.build.ge.com/ph0jp7l8/sq</a:t>
            </a:r>
            <a:r>
              <a:rPr lang="en-US" sz="2000" dirty="0"/>
              <a:t>) is using  predefined quality gate "</a:t>
            </a:r>
            <a:r>
              <a:rPr lang="en-US" sz="2000" b="1" dirty="0"/>
              <a:t>GE Digital Security Gate</a:t>
            </a:r>
            <a:r>
              <a:rPr lang="en-US" sz="2000" dirty="0"/>
              <a:t>" as default quality gate applicable for all the PLM Applications. 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F2D954-E70F-4336-AD0D-BD3E4A78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309474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FA12-E174-4124-9A1A-2BAD83A6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92" y="93278"/>
            <a:ext cx="9789383" cy="887798"/>
          </a:xfrm>
        </p:spPr>
        <p:txBody>
          <a:bodyPr/>
          <a:lstStyle/>
          <a:p>
            <a:r>
              <a:rPr lang="en-US" dirty="0"/>
              <a:t>Testing : Stages and quality gates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032CF3-A900-4B74-BF2A-B869F2DFA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3472" y="981076"/>
            <a:ext cx="6967410" cy="3210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89BA9-6EAC-49E3-9B0E-1C4D76D43CBF}"/>
              </a:ext>
            </a:extLst>
          </p:cNvPr>
          <p:cNvSpPr txBox="1"/>
          <p:nvPr/>
        </p:nvSpPr>
        <p:spPr>
          <a:xfrm>
            <a:off x="640492" y="1166337"/>
            <a:ext cx="36743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the </a:t>
            </a:r>
            <a:r>
              <a:rPr lang="en-US" dirty="0" err="1"/>
              <a:t>Sonarscan</a:t>
            </a:r>
            <a:r>
              <a:rPr lang="en-US" dirty="0"/>
              <a:t>, Junit and </a:t>
            </a:r>
            <a:r>
              <a:rPr lang="en-US" dirty="0" err="1"/>
              <a:t>Sast</a:t>
            </a:r>
            <a:r>
              <a:rPr lang="en-US" dirty="0"/>
              <a:t> parameters along with build schedule. 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Enable corresponding parameter to run test stages in trigger job.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Set Junit=true to run </a:t>
            </a:r>
            <a:r>
              <a:rPr lang="en-US" dirty="0" err="1"/>
              <a:t>junit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Set </a:t>
            </a:r>
            <a:r>
              <a:rPr lang="en-US" dirty="0" err="1"/>
              <a:t>Sast</a:t>
            </a:r>
            <a:r>
              <a:rPr lang="en-US" dirty="0"/>
              <a:t>=true to run </a:t>
            </a:r>
            <a:r>
              <a:rPr lang="en-US" dirty="0" err="1"/>
              <a:t>sast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Set </a:t>
            </a:r>
            <a:r>
              <a:rPr lang="en-US" dirty="0" err="1"/>
              <a:t>SonarScan</a:t>
            </a:r>
            <a:r>
              <a:rPr lang="en-US" dirty="0"/>
              <a:t>=true to run sonar scan.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Enable Quality gate param in pipeline scripts for Quality gates to stop builds.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Set </a:t>
            </a:r>
            <a:r>
              <a:rPr lang="en-US" dirty="0" err="1"/>
              <a:t>junit_quality_gate</a:t>
            </a:r>
            <a:r>
              <a:rPr lang="en-US" dirty="0"/>
              <a:t>=true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Set </a:t>
            </a:r>
            <a:r>
              <a:rPr lang="en-US" dirty="0" err="1"/>
              <a:t>coverity_quality_gate</a:t>
            </a:r>
            <a:r>
              <a:rPr lang="en-US" dirty="0"/>
              <a:t>=true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Set </a:t>
            </a:r>
            <a:r>
              <a:rPr lang="en-US" dirty="0" err="1"/>
              <a:t>sonarscan_quality_gate</a:t>
            </a:r>
            <a:r>
              <a:rPr lang="en-US" dirty="0"/>
              <a:t>=true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24AEF-6ED1-4469-919B-BDAF2D1D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368295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0475-A812-4535-BBF2-089FF6E1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38" y="2495551"/>
            <a:ext cx="7477124" cy="22479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Mail notifications &amp; Feedback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E33F0-2CA6-4C6E-B668-1D712BF0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8639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6D2F-3357-4737-BC67-4FEFA151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93675"/>
            <a:ext cx="9210675" cy="720725"/>
          </a:xfrm>
        </p:spPr>
        <p:txBody>
          <a:bodyPr/>
          <a:lstStyle/>
          <a:p>
            <a:r>
              <a:rPr lang="en-US" dirty="0"/>
              <a:t>Mail notifications and feedback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6F217-48CC-42E9-8904-5D0518452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u="sng" dirty="0"/>
              <a:t>Test results: Mail notifications &amp; Feedback</a:t>
            </a:r>
          </a:p>
          <a:p>
            <a:r>
              <a:rPr lang="en-US" sz="2000" i="1" u="sng" dirty="0"/>
              <a:t>Junit</a:t>
            </a:r>
            <a:r>
              <a:rPr lang="en-US" sz="2000" i="1" dirty="0"/>
              <a:t>  : </a:t>
            </a:r>
            <a:r>
              <a:rPr lang="en-US" sz="2000" dirty="0"/>
              <a:t>Test results will be send through mail to POD team mails id configured in properties file.</a:t>
            </a:r>
          </a:p>
          <a:p>
            <a:r>
              <a:rPr lang="en-US" sz="2000" i="1" u="sng" dirty="0"/>
              <a:t>SAST</a:t>
            </a:r>
            <a:r>
              <a:rPr lang="en-US" sz="2000" dirty="0"/>
              <a:t> :  If any new defects (not earlier scan defects) found </a:t>
            </a:r>
            <a:r>
              <a:rPr lang="en-US" sz="2000" dirty="0">
                <a:highlight>
                  <a:srgbClr val="FFFF00"/>
                </a:highlight>
              </a:rPr>
              <a:t>in current scan </a:t>
            </a:r>
            <a:r>
              <a:rPr lang="en-US" sz="2000" dirty="0"/>
              <a:t>then they will be send through mail from </a:t>
            </a:r>
            <a:r>
              <a:rPr lang="en-US" sz="2000" dirty="0" err="1"/>
              <a:t>coverity</a:t>
            </a:r>
            <a:r>
              <a:rPr lang="en-US" sz="2000" dirty="0"/>
              <a:t> connect server.</a:t>
            </a:r>
          </a:p>
          <a:p>
            <a:r>
              <a:rPr lang="en-US" sz="2000" i="1" u="sng" dirty="0"/>
              <a:t>Sonar scan</a:t>
            </a:r>
            <a:r>
              <a:rPr lang="en-US" sz="2000" dirty="0"/>
              <a:t> : No sonar test results will be send through mail, Team has to login into SonarQube server with their SSO to view results.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36EFC0-D509-43C2-BEFC-8DD9254E96D6}"/>
              </a:ext>
            </a:extLst>
          </p:cNvPr>
          <p:cNvSpPr/>
          <p:nvPr/>
        </p:nvSpPr>
        <p:spPr>
          <a:xfrm>
            <a:off x="1202056" y="4484370"/>
            <a:ext cx="6819900" cy="680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see mail notification configuration in next slides.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398C8-8FB9-473E-98EF-6CF60718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404751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8A06-6DED-4A74-9CC1-02FF6628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251"/>
            <a:ext cx="10515600" cy="1325563"/>
          </a:xfrm>
        </p:spPr>
        <p:txBody>
          <a:bodyPr/>
          <a:lstStyle/>
          <a:p>
            <a:r>
              <a:rPr lang="en-US" dirty="0" err="1"/>
              <a:t>Coverity</a:t>
            </a:r>
            <a:r>
              <a:rPr lang="en-US" dirty="0"/>
              <a:t> results - mail notifications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DD046-817C-449C-A440-24D4A1092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88" y="1144588"/>
            <a:ext cx="9976516" cy="534828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There are two views created for each PLM application in </a:t>
            </a:r>
            <a:r>
              <a:rPr lang="en-US" sz="1800" dirty="0" err="1"/>
              <a:t>coverity</a:t>
            </a:r>
            <a:r>
              <a:rPr lang="en-US" sz="1800" dirty="0"/>
              <a:t> connect server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View for only mail notification(To send weekly mail notification on high impact issues to a big group)</a:t>
            </a:r>
          </a:p>
          <a:p>
            <a:pPr lvl="1"/>
            <a:r>
              <a:rPr lang="en-US" sz="1800" dirty="0"/>
              <a:t>View for Quality Gate ( To send mail notification on each scan to POD and CCM team if any new defects are found)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AA5BE-A322-49E6-BABA-685E96589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07" y="2875835"/>
            <a:ext cx="8585196" cy="384324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5AB83-91A9-4AE0-9555-99D5FE88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85994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E919-6B2F-485C-A0A5-79CE57E5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63125" cy="608806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Mail Notification in </a:t>
            </a:r>
            <a:r>
              <a:rPr lang="en-US" dirty="0" err="1"/>
              <a:t>Coverity</a:t>
            </a:r>
            <a:r>
              <a:rPr lang="en-US" dirty="0"/>
              <a:t>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B225-FFB5-4C23-9B97-EC479F3F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944"/>
            <a:ext cx="10515600" cy="528208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Login with functional </a:t>
            </a:r>
            <a:r>
              <a:rPr lang="en-US" sz="1800" dirty="0" err="1"/>
              <a:t>sso</a:t>
            </a:r>
            <a:r>
              <a:rPr lang="en-US" sz="1800" dirty="0"/>
              <a:t> # 502808103 in </a:t>
            </a:r>
            <a:r>
              <a:rPr lang="en-US" sz="1800" dirty="0" err="1"/>
              <a:t>coverity</a:t>
            </a:r>
            <a:r>
              <a:rPr lang="en-US" sz="1800" dirty="0"/>
              <a:t> connect server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Select  Project from the dropdown 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Select view and click on down arrow that is showing on the view and select Notification.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Update schedule, Recipients list as per the requirement and click on “Ok” button to save the view.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9055D-E605-4138-956C-FEC78ECD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71" y="2746531"/>
            <a:ext cx="4551428" cy="251380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DE372-2629-4276-90DF-39A86EDA1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3813"/>
            <a:ext cx="2933311" cy="291924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3AFCC-5B8C-4EE0-BBEE-B5F38993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61484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8A06-6DED-4A74-9CC1-02FF6628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75"/>
            <a:ext cx="10515600" cy="1325563"/>
          </a:xfrm>
        </p:spPr>
        <p:txBody>
          <a:bodyPr/>
          <a:lstStyle/>
          <a:p>
            <a:r>
              <a:rPr lang="en-US" dirty="0"/>
              <a:t>Junit results- Mail notification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DD046-817C-449C-A440-24D4A1092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86" y="858838"/>
            <a:ext cx="10868025" cy="5348287"/>
          </a:xfrm>
        </p:spPr>
        <p:txBody>
          <a:bodyPr/>
          <a:lstStyle/>
          <a:p>
            <a:pPr marL="457200" lvl="1" indent="0">
              <a:buNone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Update </a:t>
            </a:r>
            <a:r>
              <a:rPr lang="en-US" sz="1800" dirty="0" err="1"/>
              <a:t>app_notify_email</a:t>
            </a:r>
            <a:r>
              <a:rPr lang="en-US" sz="1800" dirty="0"/>
              <a:t> property in pipeline scripts with email Id’s to send </a:t>
            </a:r>
            <a:r>
              <a:rPr lang="en-US" sz="1800" dirty="0" err="1"/>
              <a:t>junit</a:t>
            </a:r>
            <a:r>
              <a:rPr lang="en-US" sz="1800" dirty="0"/>
              <a:t> results to the team in mail. Test results will be send in mail as soon as Junit stage execution is completed in </a:t>
            </a:r>
            <a:r>
              <a:rPr lang="en-US" sz="1800" dirty="0" err="1"/>
              <a:t>jenkins</a:t>
            </a:r>
            <a:r>
              <a:rPr lang="en-US" sz="18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Properties file screenshot#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3A32D-95E3-4C80-936D-AB616ABF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2516444"/>
            <a:ext cx="8553452" cy="14159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C3070-285D-468E-A875-398D8168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4162596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C28399-778A-4384-A265-0BB67691D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" y="1042690"/>
            <a:ext cx="10515600" cy="3817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30E298-3A82-4AD1-B254-F3E09EE525E3}"/>
              </a:ext>
            </a:extLst>
          </p:cNvPr>
          <p:cNvSpPr txBox="1"/>
          <p:nvPr/>
        </p:nvSpPr>
        <p:spPr>
          <a:xfrm>
            <a:off x="552450" y="335621"/>
            <a:ext cx="8820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Junit results mail notification screenshot#.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7901E-ADB3-46F6-8234-32BF64CAE186}"/>
              </a:ext>
            </a:extLst>
          </p:cNvPr>
          <p:cNvSpPr/>
          <p:nvPr/>
        </p:nvSpPr>
        <p:spPr>
          <a:xfrm>
            <a:off x="647700" y="4981278"/>
            <a:ext cx="9182100" cy="120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Note: log text file is attached to the </a:t>
            </a:r>
            <a:r>
              <a:rPr lang="en-US" dirty="0" err="1"/>
              <a:t>junit</a:t>
            </a:r>
            <a:r>
              <a:rPr lang="en-US" dirty="0"/>
              <a:t> report in mail. If any test cases are failed POD/CCM team need to go through the logs and find out the root cause.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6F1484-C1BA-494D-A87C-2EA249F6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20171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F7F2-9310-4C8A-8F0E-012D0D43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3200"/>
            <a:ext cx="10039350" cy="739775"/>
          </a:xfrm>
        </p:spPr>
        <p:txBody>
          <a:bodyPr/>
          <a:lstStyle/>
          <a:p>
            <a:r>
              <a:rPr lang="en-US" dirty="0"/>
              <a:t>Sonar Scan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5A50-AC1D-4ED3-A3A4-05D4562FD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775"/>
            <a:ext cx="10515600" cy="4929188"/>
          </a:xfrm>
        </p:spPr>
        <p:txBody>
          <a:bodyPr>
            <a:normAutofit/>
          </a:bodyPr>
          <a:lstStyle/>
          <a:p>
            <a:r>
              <a:rPr lang="en-US" sz="1800" dirty="0"/>
              <a:t>We are not sending results in mail after the build.</a:t>
            </a:r>
          </a:p>
          <a:p>
            <a:r>
              <a:rPr lang="en-US" sz="1800" dirty="0"/>
              <a:t>POD team has to login with their GitHub credentials into SonarQube server to view the results.</a:t>
            </a:r>
          </a:p>
          <a:p>
            <a:r>
              <a:rPr lang="en-US" sz="1800" dirty="0" err="1"/>
              <a:t>GITHub</a:t>
            </a:r>
            <a:r>
              <a:rPr lang="en-US" sz="1800" dirty="0"/>
              <a:t> authentication was already enabled on SonarQube server </a:t>
            </a:r>
          </a:p>
          <a:p>
            <a:r>
              <a:rPr lang="en-US" sz="1800" dirty="0"/>
              <a:t>SonarQube server URL: </a:t>
            </a:r>
            <a:r>
              <a:rPr lang="en-US" sz="1800" dirty="0">
                <a:hlinkClick r:id="rId2"/>
              </a:rPr>
              <a:t>https://i.ci.build.ge.com/ph0jp7l8/sq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Rating:</a:t>
            </a:r>
          </a:p>
          <a:p>
            <a:pPr fontAlgn="base"/>
            <a:r>
              <a:rPr lang="en-US" sz="1800" dirty="0"/>
              <a:t>Security and Reliability ratings are based on the severity of the worst open issue in that domain:</a:t>
            </a:r>
          </a:p>
          <a:p>
            <a:pPr marL="457200" lvl="1" indent="0" fontAlgn="base">
              <a:buNone/>
            </a:pPr>
            <a:r>
              <a:rPr lang="en-US" sz="1800" dirty="0"/>
              <a:t>E - Blocker</a:t>
            </a:r>
          </a:p>
          <a:p>
            <a:pPr marL="457200" lvl="1" indent="0" fontAlgn="base">
              <a:buNone/>
            </a:pPr>
            <a:r>
              <a:rPr lang="en-US" sz="1800" dirty="0"/>
              <a:t>D - Critical</a:t>
            </a:r>
          </a:p>
          <a:p>
            <a:pPr marL="457200" lvl="1" indent="0" fontAlgn="base">
              <a:buNone/>
            </a:pPr>
            <a:r>
              <a:rPr lang="en-US" sz="1800" dirty="0"/>
              <a:t>C - Major</a:t>
            </a:r>
          </a:p>
          <a:p>
            <a:pPr marL="457200" lvl="1" indent="0" fontAlgn="base">
              <a:buNone/>
            </a:pPr>
            <a:r>
              <a:rPr lang="en-US" sz="1800" dirty="0"/>
              <a:t>B - Minor</a:t>
            </a:r>
          </a:p>
          <a:p>
            <a:pPr marL="457200" lvl="1" indent="0" fontAlgn="base">
              <a:buNone/>
            </a:pPr>
            <a:r>
              <a:rPr lang="en-US" sz="1800" dirty="0"/>
              <a:t>A - Info or no open issues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AFE93-B000-4A52-8E26-91148361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210698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0614-E8A8-40BC-9189-CA45C7D1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422"/>
            <a:ext cx="8205132" cy="587230"/>
          </a:xfrm>
        </p:spPr>
        <p:txBody>
          <a:bodyPr>
            <a:noAutofit/>
          </a:bodyPr>
          <a:lstStyle/>
          <a:p>
            <a:r>
              <a:rPr lang="en-US" sz="3200" dirty="0"/>
              <a:t>Index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79BC-DBF4-4AB4-96AC-C41C290B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26" y="564407"/>
            <a:ext cx="11132173" cy="59061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PLM pipeline architecture Diagram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Enable/Disable Quality Gates</a:t>
            </a:r>
          </a:p>
          <a:p>
            <a:pPr lvl="2"/>
            <a:r>
              <a:rPr lang="en-US" dirty="0"/>
              <a:t>Junit Quality gate</a:t>
            </a:r>
          </a:p>
          <a:p>
            <a:pPr lvl="2"/>
            <a:r>
              <a:rPr lang="en-US" dirty="0"/>
              <a:t>SonarQube Quality gate</a:t>
            </a:r>
          </a:p>
          <a:p>
            <a:pPr lvl="2"/>
            <a:r>
              <a:rPr lang="en-US" dirty="0"/>
              <a:t>SAST Quality gate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Mail notifications &amp; Feedback</a:t>
            </a:r>
          </a:p>
          <a:p>
            <a:pPr lvl="2"/>
            <a:r>
              <a:rPr lang="en-US" dirty="0"/>
              <a:t>SAST issues mail notifications</a:t>
            </a:r>
          </a:p>
          <a:p>
            <a:pPr lvl="2"/>
            <a:r>
              <a:rPr lang="en-US" dirty="0"/>
              <a:t>Junit results feedback</a:t>
            </a:r>
          </a:p>
          <a:p>
            <a:pPr lvl="2"/>
            <a:r>
              <a:rPr lang="en-US" dirty="0"/>
              <a:t>Sonar scan results</a:t>
            </a:r>
          </a:p>
          <a:p>
            <a:pPr lvl="2"/>
            <a:r>
              <a:rPr lang="en-US" dirty="0"/>
              <a:t>Mail notification on quality gate failures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Configure &amp; run sonar scan for post production branches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D8191-D542-4F87-A0C1-9C141FEE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350708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0475-A812-4535-BBF2-089FF6E1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164" y="2515834"/>
            <a:ext cx="6681661" cy="1826332"/>
          </a:xfrm>
          <a:noFill/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Sonarscan</a:t>
            </a:r>
            <a:r>
              <a:rPr lang="en-US" dirty="0"/>
              <a:t> for post production branches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2AD23-8B4B-4DE6-93F9-501E2EAF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347844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C984-1A57-493E-A3D2-3DB031B1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184150"/>
            <a:ext cx="9629775" cy="815975"/>
          </a:xfrm>
        </p:spPr>
        <p:txBody>
          <a:bodyPr/>
          <a:lstStyle/>
          <a:p>
            <a:r>
              <a:rPr lang="en-US" dirty="0" err="1"/>
              <a:t>Sonarscan</a:t>
            </a:r>
            <a:r>
              <a:rPr lang="en-US" dirty="0"/>
              <a:t> for post prod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D031-C64A-45E8-AFC4-94E651BB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27" y="1342011"/>
            <a:ext cx="10515600" cy="4858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comment or remove  </a:t>
            </a:r>
            <a:r>
              <a:rPr lang="en-US" sz="2000" dirty="0" err="1"/>
              <a:t>plmSecurePipeline</a:t>
            </a:r>
            <a:r>
              <a:rPr lang="en-US" sz="2000" dirty="0"/>
              <a:t> method and uncomment </a:t>
            </a:r>
            <a:r>
              <a:rPr lang="en-US" sz="2000" dirty="0" err="1"/>
              <a:t>plmSonarScan</a:t>
            </a:r>
            <a:r>
              <a:rPr lang="en-US" sz="2000" dirty="0"/>
              <a:t> in </a:t>
            </a:r>
            <a:r>
              <a:rPr lang="en-US" sz="2000" dirty="0" err="1"/>
              <a:t>jenkinsfile</a:t>
            </a:r>
            <a:r>
              <a:rPr lang="en-US" sz="2000" dirty="0"/>
              <a:t> for post production branches only to run sonar scan.</a:t>
            </a:r>
          </a:p>
          <a:p>
            <a:pPr marL="0" indent="0">
              <a:buNone/>
            </a:pPr>
            <a:r>
              <a:rPr lang="en-US" sz="2000" dirty="0"/>
              <a:t>    Screenshot#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4516DE-60C9-492D-B562-A12C2C475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59" y="2584594"/>
            <a:ext cx="9413506" cy="277798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02A75F8-D28A-42A4-93F7-40C60B50B4D8}"/>
              </a:ext>
            </a:extLst>
          </p:cNvPr>
          <p:cNvSpPr/>
          <p:nvPr/>
        </p:nvSpPr>
        <p:spPr>
          <a:xfrm>
            <a:off x="1067573" y="4905377"/>
            <a:ext cx="1533525" cy="4381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FC999-2C64-4E1A-854C-6A1D3C2E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744700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651C-E1A1-4E31-82A4-DFF83776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"/>
            <a:ext cx="9658350" cy="876300"/>
          </a:xfrm>
        </p:spPr>
        <p:txBody>
          <a:bodyPr/>
          <a:lstStyle/>
          <a:p>
            <a:r>
              <a:rPr lang="en-US" dirty="0"/>
              <a:t>Update sonar-project properties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8DA2-7C00-4AAD-9437-4E91F9CE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POD team has to update project </a:t>
            </a:r>
            <a:r>
              <a:rPr lang="en-US" sz="1800" dirty="0" err="1"/>
              <a:t>key,project</a:t>
            </a:r>
            <a:r>
              <a:rPr lang="en-US" sz="1800" dirty="0"/>
              <a:t> name and </a:t>
            </a:r>
            <a:r>
              <a:rPr lang="en-US" sz="1800" dirty="0" err="1"/>
              <a:t>sonar.inclusions</a:t>
            </a:r>
            <a:r>
              <a:rPr lang="en-US" sz="1800" dirty="0"/>
              <a:t> and exclusions in sonar-</a:t>
            </a:r>
            <a:r>
              <a:rPr lang="en-US" sz="1800" dirty="0" err="1"/>
              <a:t>project.properties</a:t>
            </a:r>
            <a:r>
              <a:rPr lang="en-US" sz="1800" dirty="0"/>
              <a:t> file in post production branch.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879CC-0277-49B5-AD4A-FD3FF4903D3B}"/>
              </a:ext>
            </a:extLst>
          </p:cNvPr>
          <p:cNvSpPr/>
          <p:nvPr/>
        </p:nvSpPr>
        <p:spPr>
          <a:xfrm>
            <a:off x="9667875" y="2905125"/>
            <a:ext cx="2362200" cy="247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u="sng" dirty="0"/>
              <a:t>Note</a:t>
            </a:r>
            <a:r>
              <a:rPr lang="en-US" dirty="0"/>
              <a:t>: Do the sonar scan when ever POD request it for post prod branch. Please verify sonar project properties file before initiate it.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B2E485-0F7C-4699-90F7-D6084DA9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0" y="1636294"/>
            <a:ext cx="9155398" cy="539539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09CAF5C-D54F-41DD-A961-A0A187FB5987}"/>
              </a:ext>
            </a:extLst>
          </p:cNvPr>
          <p:cNvSpPr/>
          <p:nvPr/>
        </p:nvSpPr>
        <p:spPr>
          <a:xfrm>
            <a:off x="1070811" y="3741821"/>
            <a:ext cx="1227221" cy="2767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6BC3B6-E8F3-4468-B183-EF76A248B3F0}"/>
              </a:ext>
            </a:extLst>
          </p:cNvPr>
          <p:cNvSpPr/>
          <p:nvPr/>
        </p:nvSpPr>
        <p:spPr>
          <a:xfrm>
            <a:off x="1070810" y="4216442"/>
            <a:ext cx="1335506" cy="2767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CCDA04-1793-4678-9FB0-94A8840AB9D5}"/>
              </a:ext>
            </a:extLst>
          </p:cNvPr>
          <p:cNvSpPr/>
          <p:nvPr/>
        </p:nvSpPr>
        <p:spPr>
          <a:xfrm>
            <a:off x="1124952" y="5436395"/>
            <a:ext cx="1227221" cy="2767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CBCF92-A77D-4D09-B40E-608346D4091F}"/>
              </a:ext>
            </a:extLst>
          </p:cNvPr>
          <p:cNvSpPr/>
          <p:nvPr/>
        </p:nvSpPr>
        <p:spPr>
          <a:xfrm>
            <a:off x="1070810" y="5865249"/>
            <a:ext cx="1227221" cy="2767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80BAB-CB93-4FD6-B6E6-35281CF0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4068911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2737-52BA-491A-B0A6-F9101002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10" y="492125"/>
            <a:ext cx="10004016" cy="6365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1800" dirty="0"/>
              <a:t>Go to PLM-ENOVIA organization job folder in </a:t>
            </a:r>
            <a:r>
              <a:rPr lang="en-US" sz="1800" dirty="0" err="1"/>
              <a:t>jenkins</a:t>
            </a:r>
            <a:r>
              <a:rPr lang="en-US" sz="1800" dirty="0"/>
              <a:t>, find branch and run build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4634C-0244-496A-8186-FFC41D2B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10" y="1112282"/>
            <a:ext cx="9258300" cy="4362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009BE6-E917-44BA-9A01-CF6BC621E5DE}"/>
              </a:ext>
            </a:extLst>
          </p:cNvPr>
          <p:cNvSpPr txBox="1"/>
          <p:nvPr/>
        </p:nvSpPr>
        <p:spPr>
          <a:xfrm>
            <a:off x="1019175" y="5981700"/>
            <a:ext cx="904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test results in SonarQube server after build or stage execution is completed.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EB1ED8-8271-4378-AE72-CBEB5E49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168609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0475-A812-4535-BBF2-089FF6E1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589" y="2515834"/>
            <a:ext cx="7491286" cy="1826332"/>
          </a:xfrm>
          <a:noFill/>
        </p:spPr>
        <p:txBody>
          <a:bodyPr/>
          <a:lstStyle/>
          <a:p>
            <a:r>
              <a:rPr lang="en-US" dirty="0"/>
              <a:t>Configure new branch on environment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4850F-F55B-483F-9892-B006590F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637442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31B3-BDC1-4FAA-96A9-21B15D1B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137"/>
            <a:ext cx="9991725" cy="62706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Configure new  branch on 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7BBD9-B782-4A24-A70D-19CC9B73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11998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Update the new branch name in </a:t>
            </a:r>
            <a:r>
              <a:rPr lang="en-US" sz="1800" dirty="0" err="1"/>
              <a:t>db</a:t>
            </a:r>
            <a:r>
              <a:rPr lang="en-US" sz="1800" dirty="0"/>
              <a:t> deployment script file manually in </a:t>
            </a:r>
            <a:r>
              <a:rPr lang="en-US" sz="1800" b="1" i="1" u="sng" dirty="0"/>
              <a:t>Build-Team/Artifactory-Build-Files</a:t>
            </a:r>
            <a:r>
              <a:rPr lang="en-US" sz="1800" dirty="0"/>
              <a:t>  Git repository in respective script file. </a:t>
            </a:r>
          </a:p>
          <a:p>
            <a:pPr marL="0" indent="0">
              <a:buNone/>
            </a:pPr>
            <a:r>
              <a:rPr lang="en-US" sz="1800" dirty="0"/>
              <a:t> Note: Jenkins job </a:t>
            </a:r>
            <a:r>
              <a:rPr lang="en-US" sz="1800" b="1" i="1" u="sng" dirty="0"/>
              <a:t>PLM-UTIL-JOBS/PLM-ENOVIA-DEPLOYMENT-SCRIPT-UPLOAD-OLD-ARTIFACTORY</a:t>
            </a:r>
            <a:r>
              <a:rPr lang="en-US" sz="1800" dirty="0"/>
              <a:t> will be triggered automatically and upload script files to </a:t>
            </a:r>
            <a:r>
              <a:rPr lang="en-US" sz="1800" dirty="0" err="1"/>
              <a:t>artifactory</a:t>
            </a:r>
            <a:r>
              <a:rPr lang="en-US" sz="1800" dirty="0"/>
              <a:t> in next 10 minutes after </a:t>
            </a:r>
            <a:r>
              <a:rPr lang="en-US" sz="1800" dirty="0" err="1"/>
              <a:t>db</a:t>
            </a:r>
            <a:r>
              <a:rPr lang="en-US" sz="1800" dirty="0"/>
              <a:t> script file updated.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Update </a:t>
            </a:r>
            <a:r>
              <a:rPr lang="en-US" sz="1800" dirty="0" err="1"/>
              <a:t>WebRelease</a:t>
            </a:r>
            <a:r>
              <a:rPr lang="en-US" sz="1800" dirty="0"/>
              <a:t> and </a:t>
            </a:r>
            <a:r>
              <a:rPr lang="en-US" sz="1800" dirty="0" err="1"/>
              <a:t>SpinnerRelease</a:t>
            </a:r>
            <a:r>
              <a:rPr lang="en-US" sz="1800" dirty="0"/>
              <a:t> parameters with new branch name in trigger job specific to environment.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          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015FC4-45B5-460E-83ED-073287116F4E}"/>
              </a:ext>
            </a:extLst>
          </p:cNvPr>
          <p:cNvSpPr/>
          <p:nvPr/>
        </p:nvSpPr>
        <p:spPr>
          <a:xfrm>
            <a:off x="952500" y="2429272"/>
            <a:ext cx="8924925" cy="1142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Note: After new </a:t>
            </a:r>
            <a:r>
              <a:rPr lang="en-US" sz="1600" dirty="0" err="1"/>
              <a:t>artifactory</a:t>
            </a:r>
            <a:r>
              <a:rPr lang="en-US" sz="1600" dirty="0"/>
              <a:t> migration, you can disable PLM-ENOVIA-DEPLOYMENT-SCRIPT-UPLOAD-OLD-ARTIFACTORY job.  PLM-ENOVIA-DEPLOYMENT-SCRIPT-UPLOAD job is pointing to new </a:t>
            </a:r>
            <a:r>
              <a:rPr lang="en-US" sz="1600" dirty="0" err="1"/>
              <a:t>artifactory</a:t>
            </a:r>
            <a:r>
              <a:rPr lang="en-US" sz="1600" dirty="0"/>
              <a:t> (BUILD.GE).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2B856-EEBA-475B-8F1F-6ACDC7329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9" y="4714873"/>
            <a:ext cx="8924925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E77C2F-EF95-46A6-9261-D5B2DA85F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4" y="5534818"/>
            <a:ext cx="8896350" cy="9144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2903D4-1FF7-4CC2-95A9-631EDCC4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2809816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A195-741D-411B-9137-0BF1FF8C2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575"/>
            <a:ext cx="10515600" cy="57673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Add new branch to </a:t>
            </a:r>
            <a:r>
              <a:rPr lang="en-US" sz="1800" dirty="0" err="1"/>
              <a:t>WebRelease</a:t>
            </a:r>
            <a:r>
              <a:rPr lang="en-US" sz="1800" dirty="0"/>
              <a:t> and </a:t>
            </a:r>
            <a:r>
              <a:rPr lang="en-US" sz="1800" dirty="0" err="1"/>
              <a:t>SpinnerRelease</a:t>
            </a:r>
            <a:r>
              <a:rPr lang="en-US" sz="1800" dirty="0"/>
              <a:t> parameters list in app-</a:t>
            </a:r>
            <a:r>
              <a:rPr lang="en-US" sz="1800" dirty="0" err="1"/>
              <a:t>db</a:t>
            </a:r>
            <a:r>
              <a:rPr lang="en-US" sz="1800" dirty="0"/>
              <a:t> job.</a:t>
            </a:r>
          </a:p>
          <a:p>
            <a:pPr marL="0" indent="0">
              <a:buNone/>
            </a:pPr>
            <a:r>
              <a:rPr lang="en-US" sz="1800" dirty="0"/>
              <a:t>Screenshot for reference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89C30-60A0-48B9-A8AD-FB3071E5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7350"/>
            <a:ext cx="9161520" cy="45976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32416F-D250-4393-A652-005A29D2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055054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2A13-32B1-4B7F-B802-F532177D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25638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1800" dirty="0"/>
              <a:t>Verify if branch is scanned or not in respective repository folder under PLM-ENOVIA organization job.</a:t>
            </a:r>
          </a:p>
          <a:p>
            <a:pPr marL="0" indent="0">
              <a:buNone/>
            </a:pPr>
            <a:r>
              <a:rPr lang="en-US" sz="1800" dirty="0"/>
              <a:t>Sample screenshot#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5B62E-72ED-4268-9C98-AF8056B5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12" y="1047750"/>
            <a:ext cx="7412638" cy="3216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4F6F0B-B3BE-4C20-B767-5E4F143D5B20}"/>
              </a:ext>
            </a:extLst>
          </p:cNvPr>
          <p:cNvSpPr txBox="1"/>
          <p:nvPr/>
        </p:nvSpPr>
        <p:spPr>
          <a:xfrm>
            <a:off x="400050" y="4686155"/>
            <a:ext cx="1034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If the branch is not found then click on link “Scan Organization Now” in PLM-ENOVIA organization job.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0ABCE9-2ABB-4E92-83A2-CF425AAFC641}"/>
              </a:ext>
            </a:extLst>
          </p:cNvPr>
          <p:cNvSpPr/>
          <p:nvPr/>
        </p:nvSpPr>
        <p:spPr>
          <a:xfrm>
            <a:off x="400050" y="5133923"/>
            <a:ext cx="11344275" cy="146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Usually organization job scans the repositories once a day as per the configuration. If any new branches are created, need to wait for one day for them to be reflected under respective repositories in PLM-ENOVIA job folder.</a:t>
            </a:r>
          </a:p>
          <a:p>
            <a:r>
              <a:rPr lang="en-US" i="1" u="sng" dirty="0"/>
              <a:t>For immediate branch scanning: </a:t>
            </a:r>
            <a:r>
              <a:rPr lang="en-US" dirty="0"/>
              <a:t>Either you can change the scan configuration or scan the organization manually using “Scan organization Now” button shown under PLM-ENOVIA organization job.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FC644C-7C04-465C-BCEE-165F8EA3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6140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0475-A812-4535-BBF2-089FF6E1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919" y="2404622"/>
            <a:ext cx="4572259" cy="1870815"/>
          </a:xfrm>
          <a:noFill/>
        </p:spPr>
        <p:txBody>
          <a:bodyPr/>
          <a:lstStyle/>
          <a:p>
            <a:r>
              <a:rPr lang="en-US" dirty="0"/>
              <a:t>Skip Test stages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5AD70-4981-47D3-9766-2E6E11BE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373005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2C1C-9216-4C30-9973-92F07709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skip test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C894-37A9-44D8-AE06-34B9E4282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01865" cy="42529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Select respective </a:t>
            </a:r>
            <a:r>
              <a:rPr lang="en-US" sz="2000" dirty="0" err="1"/>
              <a:t>teststage</a:t>
            </a:r>
            <a:r>
              <a:rPr lang="en-US" sz="2000" dirty="0"/>
              <a:t> input parameter (</a:t>
            </a:r>
            <a:r>
              <a:rPr lang="en-US" sz="2000" dirty="0" err="1"/>
              <a:t>junit</a:t>
            </a:r>
            <a:r>
              <a:rPr lang="en-US" sz="2000" dirty="0"/>
              <a:t>/</a:t>
            </a:r>
            <a:r>
              <a:rPr lang="en-US" sz="2000" dirty="0" err="1"/>
              <a:t>sonarscan</a:t>
            </a:r>
            <a:r>
              <a:rPr lang="en-US" sz="2000" dirty="0"/>
              <a:t>) as false in build schedule to skip test stage execution in </a:t>
            </a:r>
            <a:r>
              <a:rPr lang="en-US" sz="2000" dirty="0" err="1"/>
              <a:t>jenkins</a:t>
            </a:r>
            <a:r>
              <a:rPr lang="en-US" sz="2000" dirty="0"/>
              <a:t> trigger job.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If </a:t>
            </a:r>
            <a:r>
              <a:rPr lang="en-US" sz="2000" dirty="0" err="1"/>
              <a:t>sast</a:t>
            </a:r>
            <a:r>
              <a:rPr lang="en-US" sz="2000" dirty="0"/>
              <a:t> quality gate is enabled in pipeline scripts then quality gate will be executed though </a:t>
            </a:r>
            <a:r>
              <a:rPr lang="en-US" sz="2000" dirty="0" err="1"/>
              <a:t>sast</a:t>
            </a:r>
            <a:r>
              <a:rPr lang="en-US" sz="2000" dirty="0"/>
              <a:t> input parameter is selected as false in </a:t>
            </a:r>
            <a:r>
              <a:rPr lang="en-US" sz="2000" dirty="0" err="1"/>
              <a:t>jenkins</a:t>
            </a:r>
            <a:r>
              <a:rPr lang="en-US" sz="2000" dirty="0"/>
              <a:t> jobs</a:t>
            </a:r>
            <a:r>
              <a:rPr lang="en-US" sz="24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0CE4FF-8171-4CA9-A6C6-6526ECC33452}"/>
              </a:ext>
            </a:extLst>
          </p:cNvPr>
          <p:cNvSpPr/>
          <p:nvPr/>
        </p:nvSpPr>
        <p:spPr>
          <a:xfrm>
            <a:off x="1193798" y="3967797"/>
            <a:ext cx="8874762" cy="110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SAST quality gate refers previous builds SAST results from the view and abort the build if any defects found in the view.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B15F-D06B-4BDF-805E-23105676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347155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0614-E8A8-40BC-9189-CA45C7D1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422"/>
            <a:ext cx="8205132" cy="587230"/>
          </a:xfrm>
        </p:spPr>
        <p:txBody>
          <a:bodyPr>
            <a:noAutofit/>
          </a:bodyPr>
          <a:lstStyle/>
          <a:p>
            <a:r>
              <a:rPr lang="en-US" sz="3200" dirty="0"/>
              <a:t>Index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79BC-DBF4-4AB4-96AC-C41C290B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26" y="564407"/>
            <a:ext cx="11132173" cy="59061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Configure a new branch for environment</a:t>
            </a:r>
          </a:p>
          <a:p>
            <a:pPr lvl="2"/>
            <a:r>
              <a:rPr lang="en-US" sz="1800" dirty="0"/>
              <a:t>Update Db deployment script file</a:t>
            </a:r>
          </a:p>
          <a:p>
            <a:pPr lvl="2"/>
            <a:r>
              <a:rPr lang="en-US" sz="1800" dirty="0"/>
              <a:t>Update Trigger job release params with new branch</a:t>
            </a:r>
          </a:p>
          <a:p>
            <a:pPr lvl="2"/>
            <a:r>
              <a:rPr lang="en-US" sz="1800" dirty="0"/>
              <a:t>Add New branch to app-</a:t>
            </a:r>
            <a:r>
              <a:rPr lang="en-US" sz="1800" dirty="0" err="1"/>
              <a:t>db</a:t>
            </a:r>
            <a:r>
              <a:rPr lang="en-US" sz="1800" dirty="0"/>
              <a:t> job params</a:t>
            </a:r>
          </a:p>
          <a:p>
            <a:pPr lvl="1"/>
            <a:r>
              <a:rPr lang="en-US" sz="2000" dirty="0"/>
              <a:t>Skip Test stages with build</a:t>
            </a:r>
          </a:p>
          <a:p>
            <a:pPr lvl="1"/>
            <a:r>
              <a:rPr lang="en-US" sz="2000" dirty="0"/>
              <a:t>Sync Artifactory with deployment script file changes in git</a:t>
            </a:r>
          </a:p>
          <a:p>
            <a:pPr lvl="1"/>
            <a:r>
              <a:rPr lang="en-US" sz="2000" dirty="0"/>
              <a:t>Move production or any environment to pipeline</a:t>
            </a:r>
            <a:endParaRPr lang="en-US" dirty="0"/>
          </a:p>
          <a:p>
            <a:pPr lvl="1"/>
            <a:r>
              <a:rPr lang="en-US" sz="2000" dirty="0"/>
              <a:t>New Artifactory migration</a:t>
            </a:r>
          </a:p>
          <a:p>
            <a:pPr lvl="2"/>
            <a:r>
              <a:rPr lang="en-US" sz="1800" dirty="0"/>
              <a:t>Repository Migration</a:t>
            </a:r>
          </a:p>
          <a:p>
            <a:pPr lvl="2"/>
            <a:r>
              <a:rPr lang="en-US" sz="1800" dirty="0"/>
              <a:t>Test deployment for any environment</a:t>
            </a:r>
          </a:p>
          <a:p>
            <a:pPr lvl="2"/>
            <a:r>
              <a:rPr lang="en-US" sz="1800" dirty="0"/>
              <a:t>Change </a:t>
            </a:r>
            <a:r>
              <a:rPr lang="en-US" sz="1800" dirty="0" err="1"/>
              <a:t>artifactory</a:t>
            </a:r>
            <a:r>
              <a:rPr lang="en-US" sz="1800" dirty="0"/>
              <a:t> ID in </a:t>
            </a:r>
            <a:r>
              <a:rPr lang="en-US" sz="1800" dirty="0" err="1"/>
              <a:t>plm</a:t>
            </a:r>
            <a:r>
              <a:rPr lang="en-US" sz="1800" dirty="0"/>
              <a:t> pipeline scripts</a:t>
            </a:r>
          </a:p>
          <a:p>
            <a:pPr lvl="2"/>
            <a:endParaRPr lang="en-US" sz="1800" dirty="0"/>
          </a:p>
          <a:p>
            <a:pPr lvl="1"/>
            <a:r>
              <a:rPr lang="en-US" sz="2000" dirty="0"/>
              <a:t>Add </a:t>
            </a:r>
            <a:r>
              <a:rPr lang="en-US" sz="2000" dirty="0" err="1"/>
              <a:t>Coverity</a:t>
            </a:r>
            <a:r>
              <a:rPr lang="en-US" sz="2000" dirty="0"/>
              <a:t> custom checkers like hardcoded password check</a:t>
            </a:r>
          </a:p>
          <a:p>
            <a:pPr lvl="1"/>
            <a:r>
              <a:rPr lang="en-US" sz="2000" dirty="0"/>
              <a:t>Add test cases (java classes) to Junit suite</a:t>
            </a:r>
          </a:p>
          <a:p>
            <a:pPr lvl="1"/>
            <a:r>
              <a:rPr lang="en-US" sz="2000" dirty="0"/>
              <a:t>Junit Configuration</a:t>
            </a:r>
          </a:p>
          <a:p>
            <a:pPr lvl="1"/>
            <a:r>
              <a:rPr lang="en-US" sz="2000" dirty="0"/>
              <a:t>Get Build Metrics</a:t>
            </a:r>
            <a:endParaRPr lang="en-US" sz="1600" dirty="0"/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6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7514F-59D5-4BD9-8A36-57320B31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2999462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0FD61-21CA-4B2E-B979-EED59903C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65" y="565236"/>
            <a:ext cx="10515600" cy="4351338"/>
          </a:xfrm>
        </p:spPr>
        <p:txBody>
          <a:bodyPr/>
          <a:lstStyle/>
          <a:p>
            <a:r>
              <a:rPr lang="en-US" dirty="0"/>
              <a:t>Sample screenshot for production build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9B2F5-BF53-45B3-9F50-B7C9C893A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54" y="1543050"/>
            <a:ext cx="4333875" cy="37719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0AB8A3-61E7-48FC-9F04-AB02D76C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210361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0475-A812-4535-BBF2-089FF6E1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824" y="2285153"/>
            <a:ext cx="6828018" cy="2287694"/>
          </a:xfrm>
          <a:noFill/>
        </p:spPr>
        <p:txBody>
          <a:bodyPr>
            <a:normAutofit/>
          </a:bodyPr>
          <a:lstStyle/>
          <a:p>
            <a:pPr lvl="1"/>
            <a:r>
              <a:rPr lang="en-US" sz="3200" dirty="0"/>
              <a:t>Sync Artifactory with deployment script file changes in git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E08D1-E475-40ED-96C5-03887A12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882946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1EDF-5459-4BE9-9D83-2CEC0FD1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9286875" cy="772320"/>
          </a:xfrm>
        </p:spPr>
        <p:txBody>
          <a:bodyPr/>
          <a:lstStyle/>
          <a:p>
            <a:r>
              <a:rPr lang="en-US" dirty="0"/>
              <a:t>Sync deployment script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1B7AC-7881-4EEB-ABD1-0B031D42D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12" y="897187"/>
            <a:ext cx="11558337" cy="5826460"/>
          </a:xfrm>
        </p:spPr>
        <p:txBody>
          <a:bodyPr>
            <a:normAutofit/>
          </a:bodyPr>
          <a:lstStyle/>
          <a:p>
            <a:r>
              <a:rPr lang="en-US" sz="2000" dirty="0"/>
              <a:t>There are few scenarios where changes in deployment script files are required.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Branch name change in </a:t>
            </a:r>
            <a:r>
              <a:rPr lang="en-US" sz="2000" dirty="0" err="1"/>
              <a:t>db</a:t>
            </a:r>
            <a:r>
              <a:rPr lang="en-US" sz="2000" dirty="0"/>
              <a:t> deployment file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New files will be added to git repo when new environment is added.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Email ID changes to send deployment mail notifications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Any other changes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For any changes in deployment script file, you need to update the respective script files in GitHub repository </a:t>
            </a:r>
            <a:r>
              <a:rPr lang="en-US" sz="2000" i="1" u="sng" dirty="0"/>
              <a:t>Build-Team/Artifactory-Build-Files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000" i="1" u="sng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i="1" u="sng" dirty="0"/>
              <a:t> </a:t>
            </a:r>
            <a:r>
              <a:rPr lang="en-US" sz="2000" dirty="0"/>
              <a:t>Following jobs poll the git changes and upload the files into New(Build.GE) and old(</a:t>
            </a:r>
            <a:r>
              <a:rPr lang="en-US" sz="2000" dirty="0" err="1"/>
              <a:t>Devcloud</a:t>
            </a:r>
            <a:r>
              <a:rPr lang="en-US" sz="2000" dirty="0"/>
              <a:t>) </a:t>
            </a:r>
            <a:r>
              <a:rPr lang="en-US" sz="2000" dirty="0" err="1"/>
              <a:t>Artifactories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D2A87-5670-413A-BC91-A1BA06AB7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84513"/>
            <a:ext cx="5915025" cy="723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92C198-CC42-4D62-80EA-938D57893014}"/>
              </a:ext>
            </a:extLst>
          </p:cNvPr>
          <p:cNvSpPr/>
          <p:nvPr/>
        </p:nvSpPr>
        <p:spPr>
          <a:xfrm>
            <a:off x="6305550" y="4983411"/>
            <a:ext cx="5348037" cy="1093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u="sng" dirty="0"/>
              <a:t>Note</a:t>
            </a:r>
            <a:r>
              <a:rPr lang="en-US" sz="1600" dirty="0"/>
              <a:t>: You can delete the PLM-ENOVIA-DEPLOYMENT-SCRIPT-UPLOAD-OLD-ARTIFACTORY job after new </a:t>
            </a:r>
            <a:r>
              <a:rPr lang="en-US" sz="1600" dirty="0" err="1"/>
              <a:t>artifactory</a:t>
            </a:r>
            <a:r>
              <a:rPr lang="en-US" sz="1600" dirty="0"/>
              <a:t> migration is completed.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E2976C-F2AE-41EC-B18F-9D6B13C95197}"/>
              </a:ext>
            </a:extLst>
          </p:cNvPr>
          <p:cNvGrpSpPr/>
          <p:nvPr/>
        </p:nvGrpSpPr>
        <p:grpSpPr>
          <a:xfrm>
            <a:off x="4933950" y="4419140"/>
            <a:ext cx="3638551" cy="793673"/>
            <a:chOff x="4867275" y="4435552"/>
            <a:chExt cx="3638551" cy="79367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999945A0-1105-4BFD-A535-8DDBCD6AEB6C}"/>
                </a:ext>
              </a:extLst>
            </p:cNvPr>
            <p:cNvCxnSpPr/>
            <p:nvPr/>
          </p:nvCxnSpPr>
          <p:spPr>
            <a:xfrm flipV="1">
              <a:off x="4867275" y="4610100"/>
              <a:ext cx="771525" cy="6191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1481A3-6338-4C24-AC09-3133064CC1EE}"/>
                </a:ext>
              </a:extLst>
            </p:cNvPr>
            <p:cNvSpPr/>
            <p:nvPr/>
          </p:nvSpPr>
          <p:spPr>
            <a:xfrm>
              <a:off x="5638800" y="4435552"/>
              <a:ext cx="2867026" cy="396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To upload files into Build.GE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4BD753-F856-401F-816E-9B89F13E6012}"/>
              </a:ext>
            </a:extLst>
          </p:cNvPr>
          <p:cNvGrpSpPr/>
          <p:nvPr/>
        </p:nvGrpSpPr>
        <p:grpSpPr>
          <a:xfrm>
            <a:off x="1809750" y="5657850"/>
            <a:ext cx="3810000" cy="1065797"/>
            <a:chOff x="1809750" y="5657850"/>
            <a:chExt cx="3810000" cy="106579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304B9C7-C2B4-4EEF-A981-D05554FD7A5F}"/>
                </a:ext>
              </a:extLst>
            </p:cNvPr>
            <p:cNvCxnSpPr/>
            <p:nvPr/>
          </p:nvCxnSpPr>
          <p:spPr>
            <a:xfrm>
              <a:off x="3381375" y="5657850"/>
              <a:ext cx="0" cy="514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C76559-5AD2-4945-9BC5-09FB2BF97CAB}"/>
                </a:ext>
              </a:extLst>
            </p:cNvPr>
            <p:cNvSpPr/>
            <p:nvPr/>
          </p:nvSpPr>
          <p:spPr>
            <a:xfrm>
              <a:off x="1809750" y="6172200"/>
              <a:ext cx="3810000" cy="551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 upload files into </a:t>
              </a:r>
              <a:r>
                <a:rPr lang="en-US" dirty="0" err="1"/>
                <a:t>Devcloud</a:t>
              </a:r>
              <a:r>
                <a:rPr lang="en-US" dirty="0"/>
                <a:t> Artifactory</a:t>
              </a:r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BA297-9A50-4832-BA0C-6B2A12D7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2523861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0475-A812-4535-BBF2-089FF6E1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4" y="2116711"/>
            <a:ext cx="8295871" cy="2287694"/>
          </a:xfrm>
          <a:noFill/>
        </p:spPr>
        <p:txBody>
          <a:bodyPr>
            <a:normAutofit/>
          </a:bodyPr>
          <a:lstStyle/>
          <a:p>
            <a:pPr lvl="1"/>
            <a:r>
              <a:rPr lang="en-US" sz="3200" dirty="0"/>
              <a:t>Move production or any environment to pipeline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F548D-7C25-4EC6-AF22-F567F8F4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3543134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43B9-829E-4CD2-9443-6EAD7FF9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72700" cy="787400"/>
          </a:xfrm>
        </p:spPr>
        <p:txBody>
          <a:bodyPr>
            <a:normAutofit fontScale="90000"/>
          </a:bodyPr>
          <a:lstStyle/>
          <a:p>
            <a:r>
              <a:rPr lang="en-US" dirty="0"/>
              <a:t>Move production or any environment to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A546-718E-465F-B3B6-624B2BD5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867"/>
            <a:ext cx="10327105" cy="4779711"/>
          </a:xfrm>
        </p:spPr>
        <p:txBody>
          <a:bodyPr/>
          <a:lstStyle/>
          <a:p>
            <a:r>
              <a:rPr lang="en-US" sz="2000" dirty="0"/>
              <a:t>If you are moving production or any environment to pipeline for the first time then go through below changes.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Add environment specific properties related to </a:t>
            </a:r>
            <a:r>
              <a:rPr lang="en-US" sz="2000" dirty="0" err="1"/>
              <a:t>artifactory</a:t>
            </a:r>
            <a:r>
              <a:rPr lang="en-US" sz="2000" dirty="0"/>
              <a:t> files to both web and spinner properties file.</a:t>
            </a:r>
          </a:p>
          <a:p>
            <a:pPr marL="457200" lvl="1" indent="0">
              <a:buNone/>
            </a:pPr>
            <a:r>
              <a:rPr lang="en-US" sz="2000" i="1" u="sng" dirty="0"/>
              <a:t>Required properties</a:t>
            </a:r>
          </a:p>
          <a:p>
            <a:pPr lvl="1"/>
            <a:r>
              <a:rPr lang="en-US" sz="2000" dirty="0"/>
              <a:t>&lt;ENV&gt;_</a:t>
            </a:r>
            <a:r>
              <a:rPr lang="en-US" sz="2000" dirty="0" err="1"/>
              <a:t>artifactory_appconfig_file</a:t>
            </a:r>
            <a:endParaRPr lang="en-US" sz="2000" dirty="0"/>
          </a:p>
          <a:p>
            <a:pPr lvl="1"/>
            <a:r>
              <a:rPr lang="en-US" sz="2000" dirty="0"/>
              <a:t>&lt;ENV&gt;_</a:t>
            </a:r>
            <a:r>
              <a:rPr lang="en-US" sz="2000" dirty="0" err="1"/>
              <a:t>artifactory_artifact_file</a:t>
            </a:r>
            <a:endParaRPr lang="en-US" sz="2000" dirty="0"/>
          </a:p>
          <a:p>
            <a:pPr lvl="1"/>
            <a:r>
              <a:rPr lang="en-US" sz="2000" dirty="0"/>
              <a:t>&lt;ENV&gt;_</a:t>
            </a:r>
            <a:r>
              <a:rPr lang="en-US" sz="2000" dirty="0" err="1"/>
              <a:t>artifactory_deployment_script</a:t>
            </a:r>
            <a:endParaRPr lang="en-US" sz="2000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9D1BEB-2F78-48B0-9F9E-01DAE0FF2F58}"/>
              </a:ext>
            </a:extLst>
          </p:cNvPr>
          <p:cNvSpPr/>
          <p:nvPr/>
        </p:nvSpPr>
        <p:spPr>
          <a:xfrm>
            <a:off x="1094666" y="4860069"/>
            <a:ext cx="10582984" cy="1170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Pipeline scripts read the build parameters and place the build artifact, </a:t>
            </a:r>
            <a:r>
              <a:rPr lang="en-US" dirty="0" err="1"/>
              <a:t>appconfig</a:t>
            </a:r>
            <a:r>
              <a:rPr lang="en-US" dirty="0"/>
              <a:t> json file in the paths mentioned in properties file for the specific environment (ex: PROD, DEV1, QA, QA1)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EB96C-45B2-46DF-9D3B-3E7E5A1E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688491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9E3E-673E-4D1C-809A-72C9EE33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7" y="163406"/>
            <a:ext cx="10944225" cy="519564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Sample properties for production environment.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i="1" u="sng" dirty="0"/>
              <a:t>Spinner properties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i="1" u="sng" dirty="0"/>
              <a:t>Web properties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75988-CD65-40C3-80DA-7E961061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288" y="1095363"/>
            <a:ext cx="8708924" cy="17049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8501AD-539A-4880-9E43-81B3646AC71E}"/>
              </a:ext>
            </a:extLst>
          </p:cNvPr>
          <p:cNvSpPr/>
          <p:nvPr/>
        </p:nvSpPr>
        <p:spPr>
          <a:xfrm>
            <a:off x="828676" y="5359054"/>
            <a:ext cx="10694364" cy="1170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These are the </a:t>
            </a:r>
            <a:r>
              <a:rPr lang="en-US" dirty="0" err="1"/>
              <a:t>artifactory</a:t>
            </a:r>
            <a:r>
              <a:rPr lang="en-US" dirty="0"/>
              <a:t> related properties using for deployment like </a:t>
            </a:r>
            <a:r>
              <a:rPr lang="en-US" dirty="0" err="1"/>
              <a:t>appconfig</a:t>
            </a:r>
            <a:r>
              <a:rPr lang="en-US" dirty="0"/>
              <a:t> json , artifact (war or spinner tar files) and deployment script file paths. No need to mention QQHDK repository in path. Take relative path starts from the repository name.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43817-B576-47E1-8A41-7E84CC7CF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289" y="3526779"/>
            <a:ext cx="8683378" cy="150242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7AED83-C8EA-4E7B-A071-359DA751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3703502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6A6E-5690-4E30-A9C8-1510C379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86850" cy="692150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 chef </a:t>
            </a:r>
            <a:r>
              <a:rPr lang="en-US" dirty="0" err="1"/>
              <a:t>cron</a:t>
            </a:r>
            <a:r>
              <a:rPr lang="en-US" dirty="0"/>
              <a:t>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799B-3BFC-4775-BD87-2F6E1D7F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47320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In case deployment is already happening from the repository where pipeline scripts are placing artifacts, then you can ignore this step.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Otherwise check with EC support team to change the </a:t>
            </a:r>
            <a:r>
              <a:rPr lang="en-US" sz="1800" dirty="0" err="1"/>
              <a:t>cron</a:t>
            </a:r>
            <a:r>
              <a:rPr lang="en-US" sz="1800" dirty="0"/>
              <a:t> role.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82F19A-F5E4-4049-AC45-DADDD3C3502B}"/>
              </a:ext>
            </a:extLst>
          </p:cNvPr>
          <p:cNvGrpSpPr/>
          <p:nvPr/>
        </p:nvGrpSpPr>
        <p:grpSpPr>
          <a:xfrm>
            <a:off x="981075" y="3429000"/>
            <a:ext cx="8801100" cy="809623"/>
            <a:chOff x="838200" y="4133057"/>
            <a:chExt cx="8801100" cy="8096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27863CE-2E8E-45B8-BE81-BA67CD35CCE6}"/>
                </a:ext>
              </a:extLst>
            </p:cNvPr>
            <p:cNvSpPr/>
            <p:nvPr/>
          </p:nvSpPr>
          <p:spPr>
            <a:xfrm>
              <a:off x="838200" y="4191794"/>
              <a:ext cx="3076575" cy="692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Devcloud</a:t>
              </a:r>
              <a:r>
                <a:rPr lang="en-US" dirty="0"/>
                <a:t> QQHDK Repository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9C7097-8F98-49B0-8B61-1A26325DDF84}"/>
                </a:ext>
              </a:extLst>
            </p:cNvPr>
            <p:cNvCxnSpPr/>
            <p:nvPr/>
          </p:nvCxnSpPr>
          <p:spPr>
            <a:xfrm>
              <a:off x="4048125" y="4537869"/>
              <a:ext cx="1809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26E2E4-F7FA-47F8-BBA0-1EAFEBDBD274}"/>
                </a:ext>
              </a:extLst>
            </p:cNvPr>
            <p:cNvSpPr/>
            <p:nvPr/>
          </p:nvSpPr>
          <p:spPr>
            <a:xfrm>
              <a:off x="6172200" y="4133057"/>
              <a:ext cx="3467100" cy="8096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Using for pipeline builds.</a:t>
              </a:r>
            </a:p>
            <a:p>
              <a:pPr algn="ctr"/>
              <a:r>
                <a:rPr lang="en-US" dirty="0"/>
                <a:t>Chef role# power-deploy-</a:t>
              </a:r>
              <a:r>
                <a:rPr lang="en-US" dirty="0" err="1"/>
                <a:t>plm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8AEF8C-490B-4F53-B32A-1A383ACE8BA1}"/>
              </a:ext>
            </a:extLst>
          </p:cNvPr>
          <p:cNvGrpSpPr/>
          <p:nvPr/>
        </p:nvGrpSpPr>
        <p:grpSpPr>
          <a:xfrm>
            <a:off x="981075" y="4767262"/>
            <a:ext cx="8801100" cy="809623"/>
            <a:chOff x="838200" y="4133057"/>
            <a:chExt cx="8801100" cy="80962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B7E198-FBE9-443A-939F-BD2B42FD4617}"/>
                </a:ext>
              </a:extLst>
            </p:cNvPr>
            <p:cNvSpPr/>
            <p:nvPr/>
          </p:nvSpPr>
          <p:spPr>
            <a:xfrm>
              <a:off x="838200" y="4191794"/>
              <a:ext cx="3076575" cy="692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Build.GE QQHDK Repository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9EB3DF-D7E3-4BC3-99B8-DFEC38FBCC5E}"/>
                </a:ext>
              </a:extLst>
            </p:cNvPr>
            <p:cNvCxnSpPr/>
            <p:nvPr/>
          </p:nvCxnSpPr>
          <p:spPr>
            <a:xfrm>
              <a:off x="4048125" y="4537869"/>
              <a:ext cx="1809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96513D-400E-48C9-8CD3-867398D9B370}"/>
                </a:ext>
              </a:extLst>
            </p:cNvPr>
            <p:cNvSpPr/>
            <p:nvPr/>
          </p:nvSpPr>
          <p:spPr>
            <a:xfrm>
              <a:off x="6172200" y="4133057"/>
              <a:ext cx="3467100" cy="8096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Using for pipeline builds (Migration is still in progress).</a:t>
              </a:r>
            </a:p>
            <a:p>
              <a:pPr algn="ctr"/>
              <a:r>
                <a:rPr lang="en-US" dirty="0"/>
                <a:t>Chef role# ????</a:t>
              </a: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B9931-760F-41B8-B3C0-488C4F45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788493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0475-A812-4535-BBF2-089FF6E1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715" y="1992886"/>
            <a:ext cx="5881486" cy="1836164"/>
          </a:xfrm>
          <a:noFill/>
        </p:spPr>
        <p:txBody>
          <a:bodyPr>
            <a:normAutofit/>
          </a:bodyPr>
          <a:lstStyle/>
          <a:p>
            <a:pPr lvl="1"/>
            <a:r>
              <a:rPr lang="en-US" sz="3200" dirty="0"/>
              <a:t>New Artifactory migration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9BB5B-7D90-48DB-B696-CE4F0647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23461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8FD9-F498-4318-B094-31E75BEE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9906000" cy="743745"/>
          </a:xfrm>
        </p:spPr>
        <p:txBody>
          <a:bodyPr/>
          <a:lstStyle/>
          <a:p>
            <a:r>
              <a:rPr lang="en-US" dirty="0"/>
              <a:t>New Artifactory migration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BA506-A936-4980-A733-EF3C3FD5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858043"/>
            <a:ext cx="10648950" cy="536178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List of files to migrate </a:t>
            </a:r>
            <a:r>
              <a:rPr lang="en-US" dirty="0" err="1"/>
              <a:t>Devcloud</a:t>
            </a:r>
            <a:r>
              <a:rPr lang="en-US" dirty="0"/>
              <a:t> to Build.GE </a:t>
            </a:r>
            <a:r>
              <a:rPr lang="en-US" dirty="0" err="1"/>
              <a:t>artifactory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Folders to migrate SXZZG repo-&gt; QQHDK repo:</a:t>
            </a:r>
            <a:br>
              <a:rPr lang="en-US" dirty="0"/>
            </a:br>
            <a:r>
              <a:rPr lang="en-US" sz="2300" dirty="0">
                <a:hlinkClick r:id="rId2"/>
              </a:rPr>
              <a:t>https://devcloud.swcoe.ge.com/artifactory/SXZZG/Applications/ENERGYPLM/</a:t>
            </a:r>
            <a:endParaRPr lang="en-US" sz="2300" dirty="0"/>
          </a:p>
          <a:p>
            <a:r>
              <a:rPr lang="en-US" sz="2300" dirty="0">
                <a:hlinkClick r:id="rId3"/>
              </a:rPr>
              <a:t>https://devcloud.swcoe.ge.com/artifactory/SXZZG/Applications/NuclearPLM/</a:t>
            </a:r>
            <a:endParaRPr lang="en-US" sz="2300" dirty="0"/>
          </a:p>
          <a:p>
            <a:r>
              <a:rPr lang="en-US" sz="2300" dirty="0">
                <a:hlinkClick r:id="rId4"/>
              </a:rPr>
              <a:t>https://devcloud.swcoe.ge.com/artifactory/SXZZG/Applications/WINDPLM/</a:t>
            </a:r>
            <a:endParaRPr lang="en-US" sz="2300" dirty="0"/>
          </a:p>
          <a:p>
            <a:r>
              <a:rPr lang="en-US" sz="2300" dirty="0">
                <a:hlinkClick r:id="rId5"/>
              </a:rPr>
              <a:t>https://devcloud.swcoe.ge.com/artifactory/SXZZG/Applications/BoilersPLM/</a:t>
            </a:r>
            <a:endParaRPr lang="en-US" sz="2300" dirty="0"/>
          </a:p>
          <a:p>
            <a:r>
              <a:rPr lang="en-US" sz="2300" dirty="0">
                <a:hlinkClick r:id="rId6"/>
              </a:rPr>
              <a:t>https://devcloud.swcoe.ge.com/artifactory/SXZZG/Applications/PLM</a:t>
            </a:r>
            <a:endParaRPr lang="en-US" sz="2300" dirty="0"/>
          </a:p>
          <a:p>
            <a:r>
              <a:rPr lang="en-US" sz="2300" dirty="0">
                <a:hlinkClick r:id="rId7"/>
              </a:rPr>
              <a:t>https://devcloud.swcoe.ge.com/artifactory/SXZZG/Applications/PLM-BUILD-MERTICS</a:t>
            </a:r>
            <a:endParaRPr lang="en-US" sz="2300" dirty="0"/>
          </a:p>
          <a:p>
            <a:r>
              <a:rPr lang="en-US" sz="2300" dirty="0">
                <a:hlinkClick r:id="rId8"/>
              </a:rPr>
              <a:t>https://devcloud.swcoe.ge.com/artifactory/SXZZG/Applications/PLM-CODE-REVIEW</a:t>
            </a:r>
            <a:endParaRPr lang="en-US" sz="2300" dirty="0"/>
          </a:p>
          <a:p>
            <a:r>
              <a:rPr lang="en-US" sz="2300" dirty="0">
                <a:hlinkClick r:id="rId9"/>
              </a:rPr>
              <a:t>https://devcloud.swcoe.ge.com/artifactory/SXZZG/Applications/PLM-TEST-METRICS</a:t>
            </a:r>
            <a:endParaRPr lang="en-US" sz="2300" dirty="0"/>
          </a:p>
          <a:p>
            <a:r>
              <a:rPr lang="en-US" sz="2300" dirty="0">
                <a:hlinkClick r:id="rId10"/>
              </a:rPr>
              <a:t>https://devcloud.swcoe.ge.com/artifactory/SXZZG/Applications/PLM-TEST-PROJECT</a:t>
            </a:r>
            <a:endParaRPr lang="en-US" sz="2300" dirty="0"/>
          </a:p>
          <a:p>
            <a:r>
              <a:rPr lang="en-US" sz="2300" dirty="0">
                <a:hlinkClick r:id="rId11"/>
              </a:rPr>
              <a:t>https://devcloud.swcoe.ge.com/artifactory/SXZZG/Applications/PLMTEST/KEEPALIVED-DEV/wx/pw_web_apache/ssl</a:t>
            </a:r>
            <a:endParaRPr lang="en-US" sz="2300" dirty="0"/>
          </a:p>
          <a:p>
            <a:r>
              <a:rPr lang="en-US" sz="2300" dirty="0">
                <a:hlinkClick r:id="rId12"/>
              </a:rPr>
              <a:t>https://devcloud.swcoe.ge.com/artifactory/SXZZG/Applications/SHAREDSLM</a:t>
            </a:r>
            <a:endParaRPr lang="en-US" sz="2300" dirty="0"/>
          </a:p>
          <a:p>
            <a:r>
              <a:rPr lang="en-US" sz="2300" dirty="0">
                <a:hlinkClick r:id="rId13"/>
              </a:rPr>
              <a:t>https://devcloud.swcoe.ge.com/artifactory/SXZZG/Applications/plm-slm</a:t>
            </a:r>
            <a:endParaRPr lang="en-US" sz="2300" dirty="0"/>
          </a:p>
          <a:p>
            <a:r>
              <a:rPr lang="en-US" sz="2300" dirty="0">
                <a:hlinkClick r:id="rId14"/>
              </a:rPr>
              <a:t>https://devcloud.swcoe.ge.com/artifactory/SXZZG/Applications/plm-standards</a:t>
            </a:r>
            <a:endParaRPr lang="en-US" sz="2300" dirty="0"/>
          </a:p>
          <a:p>
            <a:r>
              <a:rPr lang="en-US" sz="2300" dirty="0">
                <a:hlinkClick r:id="rId15"/>
              </a:rPr>
              <a:t>https://devcloud.swcoe.ge.com/artifactory/SXZZG/Applications/plm-standards-NEW</a:t>
            </a:r>
            <a:endParaRPr lang="en-US" sz="2300" dirty="0"/>
          </a:p>
          <a:p>
            <a:r>
              <a:rPr lang="en-US" sz="2300" dirty="0">
                <a:hlinkClick r:id="rId16"/>
              </a:rPr>
              <a:t>https://devcloud.swcoe.ge.com/artifactory/SXZZG/Applications/plm-standards-test/vdcald06964</a:t>
            </a:r>
            <a:endParaRPr lang="en-US" sz="2300" dirty="0"/>
          </a:p>
          <a:p>
            <a:r>
              <a:rPr lang="en-US" sz="2300" dirty="0">
                <a:hlinkClick r:id="rId17"/>
              </a:rPr>
              <a:t>https://devcloud.swcoe.ge.com/artifactory/SXZZG/Applications/GTCCPLM/</a:t>
            </a:r>
            <a:endParaRPr lang="en-US" sz="2300" dirty="0"/>
          </a:p>
          <a:p>
            <a:endParaRPr lang="en-US" sz="2300" dirty="0"/>
          </a:p>
          <a:p>
            <a:endParaRPr lang="en-US" sz="23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418B2-8782-4936-B93F-25CA522F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2667023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6F4F-4E47-490E-89B5-E6FFDD26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720724"/>
            <a:ext cx="10715625" cy="5965825"/>
          </a:xfrm>
        </p:spPr>
        <p:txBody>
          <a:bodyPr/>
          <a:lstStyle/>
          <a:p>
            <a:r>
              <a:rPr lang="en-US" sz="2000" dirty="0"/>
              <a:t>Service requests raised to migrate </a:t>
            </a:r>
            <a:r>
              <a:rPr lang="en-US" sz="2000" dirty="0" err="1"/>
              <a:t>devcloud</a:t>
            </a:r>
            <a:r>
              <a:rPr lang="en-US" sz="2000" dirty="0"/>
              <a:t> to Build.GE repository</a:t>
            </a:r>
          </a:p>
          <a:p>
            <a:pPr marL="0" indent="0">
              <a:buNone/>
            </a:pPr>
            <a:r>
              <a:rPr lang="en-US" sz="2000" u="sng" dirty="0">
                <a:hlinkClick r:id="rId2"/>
              </a:rPr>
              <a:t>RITM0193208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u="sng" dirty="0">
                <a:hlinkClick r:id="rId3"/>
              </a:rPr>
              <a:t>RITM0196666</a:t>
            </a:r>
            <a:endParaRPr lang="en-US" sz="2000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sz="1800" dirty="0"/>
              <a:t>Status:  Repository migration is in progress as of today,12/12/2019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7A0E0E-6F66-44DD-B983-CAA9CBA22046}"/>
              </a:ext>
            </a:extLst>
          </p:cNvPr>
          <p:cNvSpPr/>
          <p:nvPr/>
        </p:nvSpPr>
        <p:spPr>
          <a:xfrm>
            <a:off x="981075" y="3800475"/>
            <a:ext cx="8743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changes as mentioned in following slides after migration is completed to support builds from the new </a:t>
            </a:r>
            <a:r>
              <a:rPr lang="en-US" dirty="0" err="1"/>
              <a:t>artifactory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B54DD5-4AA7-4C52-B26D-6BD39483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423873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0475-A812-4535-BBF2-089FF6E1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539" y="2412293"/>
            <a:ext cx="6681661" cy="1826332"/>
          </a:xfrm>
          <a:noFill/>
        </p:spPr>
        <p:txBody>
          <a:bodyPr/>
          <a:lstStyle/>
          <a:p>
            <a:r>
              <a:rPr lang="en-US" dirty="0"/>
              <a:t>PLM pipeline architecture Diagram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78142-1295-4C89-A764-ACC75127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2482639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C897-3274-45CA-ABDA-AFF047FF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7950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To support PLM builds from new </a:t>
            </a:r>
            <a:r>
              <a:rPr lang="en-US" dirty="0" err="1"/>
              <a:t>artifactory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7565-1966-4738-BFDB-7FFCC0DB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347788"/>
            <a:ext cx="4290244" cy="531848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2000" dirty="0"/>
              <a:t>Change </a:t>
            </a:r>
            <a:r>
              <a:rPr lang="en-US" sz="2000" dirty="0" err="1"/>
              <a:t>artifactory_server</a:t>
            </a:r>
            <a:r>
              <a:rPr lang="en-US" sz="2000" dirty="0"/>
              <a:t> property value in .groovy files under vars folder in pipeline scripts </a:t>
            </a:r>
            <a:r>
              <a:rPr lang="en-US" sz="2000" i="1" u="sng" dirty="0"/>
              <a:t>PLM-ENOVIA/</a:t>
            </a:r>
            <a:r>
              <a:rPr lang="en-US" sz="2000" i="1" u="sng" dirty="0" err="1"/>
              <a:t>plm</a:t>
            </a:r>
            <a:r>
              <a:rPr lang="en-US" sz="2000" i="1" u="sng" dirty="0"/>
              <a:t>-secure-pipeline-scripts </a:t>
            </a:r>
            <a:r>
              <a:rPr lang="en-US" sz="2000" dirty="0"/>
              <a:t>repository.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Change configuration in job: </a:t>
            </a:r>
            <a:r>
              <a:rPr lang="en-US" sz="2000" i="1" u="sng" dirty="0"/>
              <a:t>PLM-UPDATE-BUILD-INFO</a:t>
            </a:r>
            <a:r>
              <a:rPr lang="en-US" sz="2000" dirty="0"/>
              <a:t> to connect to new </a:t>
            </a:r>
            <a:r>
              <a:rPr lang="en-US" sz="2000" dirty="0" err="1"/>
              <a:t>artifactory</a:t>
            </a:r>
            <a:r>
              <a:rPr lang="en-US" sz="2000" dirty="0"/>
              <a:t> server.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PLM EC support team will change the </a:t>
            </a:r>
            <a:r>
              <a:rPr lang="en-US" sz="2000" dirty="0" err="1"/>
              <a:t>cron</a:t>
            </a:r>
            <a:r>
              <a:rPr lang="en-US" sz="2000" dirty="0"/>
              <a:t> role on all PLM environments to connect new </a:t>
            </a:r>
            <a:r>
              <a:rPr lang="en-US" sz="2000" dirty="0" err="1"/>
              <a:t>artifactory</a:t>
            </a:r>
            <a:r>
              <a:rPr lang="en-US" sz="2000" dirty="0"/>
              <a:t> server for deployments.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Initiate a build from </a:t>
            </a:r>
            <a:r>
              <a:rPr lang="en-US" sz="2000" dirty="0" err="1"/>
              <a:t>jenkins</a:t>
            </a:r>
            <a:r>
              <a:rPr lang="en-US" sz="2000" dirty="0"/>
              <a:t> and verify deployment on each environment except PROD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52F68B-11C9-46FA-875C-72F84141C335}"/>
              </a:ext>
            </a:extLst>
          </p:cNvPr>
          <p:cNvSpPr/>
          <p:nvPr/>
        </p:nvSpPr>
        <p:spPr>
          <a:xfrm>
            <a:off x="5732206" y="5299587"/>
            <a:ext cx="5373944" cy="119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 will be good with migration if build and deployment is working as expected on all PLM environments.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DD2A68-36CC-4A49-879D-921B683925B2}"/>
              </a:ext>
            </a:extLst>
          </p:cNvPr>
          <p:cNvGrpSpPr/>
          <p:nvPr/>
        </p:nvGrpSpPr>
        <p:grpSpPr>
          <a:xfrm>
            <a:off x="4490960" y="1471613"/>
            <a:ext cx="7545076" cy="2948909"/>
            <a:chOff x="4490960" y="1471613"/>
            <a:chExt cx="7545076" cy="2948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2DB3EC-C2A8-4105-99CA-9D911EF19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14079" y="1471613"/>
              <a:ext cx="6921957" cy="2948909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D9D10DEA-3F27-4A1E-80CC-A44155D9326F}"/>
                </a:ext>
              </a:extLst>
            </p:cNvPr>
            <p:cNvSpPr/>
            <p:nvPr/>
          </p:nvSpPr>
          <p:spPr>
            <a:xfrm>
              <a:off x="4490960" y="1994872"/>
              <a:ext cx="623119" cy="2054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B5E98-AEAC-4734-BF66-2F9CAE2E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177879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C897-3274-45CA-ABDA-AFF047FF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7950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To support Docker builds from new </a:t>
            </a:r>
            <a:r>
              <a:rPr lang="en-US" dirty="0" err="1"/>
              <a:t>artifactory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7565-1966-4738-BFDB-7FFCC0DB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347788"/>
            <a:ext cx="4290244" cy="53184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2000" dirty="0"/>
              <a:t>Change </a:t>
            </a:r>
            <a:r>
              <a:rPr lang="en-US" sz="2000" dirty="0" err="1"/>
              <a:t>artifactory_server</a:t>
            </a:r>
            <a:r>
              <a:rPr lang="en-US" sz="2000" dirty="0"/>
              <a:t> property value in .groovy files under vars folder in </a:t>
            </a:r>
            <a:r>
              <a:rPr lang="en-US" sz="2000" i="1" u="sng" dirty="0"/>
              <a:t>PLM-ENOVIA/</a:t>
            </a:r>
            <a:r>
              <a:rPr lang="en-US" sz="2000" i="1" u="sng" dirty="0" err="1"/>
              <a:t>plm</a:t>
            </a:r>
            <a:r>
              <a:rPr lang="en-US" sz="2000" i="1" u="sng" dirty="0"/>
              <a:t>-dashboard-pipeline-scripts  </a:t>
            </a:r>
            <a:r>
              <a:rPr lang="en-US" sz="2000" dirty="0"/>
              <a:t>repository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Inform CCM and EC support team about this change and ask Lanka/Matt to initiate and verify the build from propel </a:t>
            </a:r>
            <a:r>
              <a:rPr lang="en-US" sz="2000" dirty="0" err="1"/>
              <a:t>jenkins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https://i.ci.build.ge.com/mz5slog0</a:t>
            </a: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425EBA-282E-42FC-A212-AE468B559C07}"/>
              </a:ext>
            </a:extLst>
          </p:cNvPr>
          <p:cNvGrpSpPr/>
          <p:nvPr/>
        </p:nvGrpSpPr>
        <p:grpSpPr>
          <a:xfrm>
            <a:off x="4050214" y="1220041"/>
            <a:ext cx="7854281" cy="3831055"/>
            <a:chOff x="4050214" y="1220041"/>
            <a:chExt cx="7854281" cy="38310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B01CFC-5707-4EBF-A2D7-F3793EC9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6089" y="1220041"/>
              <a:ext cx="6568406" cy="3831055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5BAA195B-2C6F-4292-8A38-2B975D3DCE9E}"/>
                </a:ext>
              </a:extLst>
            </p:cNvPr>
            <p:cNvSpPr/>
            <p:nvPr/>
          </p:nvSpPr>
          <p:spPr>
            <a:xfrm>
              <a:off x="4050214" y="2386012"/>
              <a:ext cx="1285875" cy="2952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C67BD-A354-4AAF-A9B2-0850C2AF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4293049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0475-A812-4535-BBF2-089FF6E1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715" y="1992886"/>
            <a:ext cx="5881486" cy="1836164"/>
          </a:xfrm>
          <a:noFill/>
        </p:spPr>
        <p:txBody>
          <a:bodyPr>
            <a:normAutofit/>
          </a:bodyPr>
          <a:lstStyle/>
          <a:p>
            <a:pPr lvl="1"/>
            <a:r>
              <a:rPr lang="en-US" sz="3200" dirty="0"/>
              <a:t>Add </a:t>
            </a:r>
            <a:r>
              <a:rPr lang="en-US" sz="3200" dirty="0" err="1"/>
              <a:t>Coverity</a:t>
            </a:r>
            <a:r>
              <a:rPr lang="en-US" sz="3200" dirty="0"/>
              <a:t> Custom checkers like hardcoded password check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6709B-B8F6-4B66-B594-83D43330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304981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1419-63BC-4FB3-985F-6A5C2C4A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387"/>
            <a:ext cx="8915400" cy="749300"/>
          </a:xfrm>
        </p:spPr>
        <p:txBody>
          <a:bodyPr/>
          <a:lstStyle/>
          <a:p>
            <a:r>
              <a:rPr lang="en-US" dirty="0" err="1"/>
              <a:t>Coverity</a:t>
            </a:r>
            <a:r>
              <a:rPr lang="en-US" dirty="0"/>
              <a:t> Custom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63B2-677C-4D7E-9343-71DDFA2A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4" y="1501775"/>
            <a:ext cx="10639425" cy="5049838"/>
          </a:xfrm>
        </p:spPr>
        <p:txBody>
          <a:bodyPr>
            <a:normAutofit/>
          </a:bodyPr>
          <a:lstStyle/>
          <a:p>
            <a:r>
              <a:rPr lang="en-US" sz="2000" dirty="0"/>
              <a:t>Custom checker json file is already available in pipeline scripts and the path is: </a:t>
            </a:r>
            <a:r>
              <a:rPr lang="en-US" sz="2000" i="1" u="sng" dirty="0"/>
              <a:t>resources/</a:t>
            </a:r>
            <a:r>
              <a:rPr lang="en-US" sz="2000" i="1" u="sng" dirty="0" err="1"/>
              <a:t>coverity_custom_checkers</a:t>
            </a:r>
            <a:r>
              <a:rPr lang="en-US" sz="2000" i="1" u="sng" dirty="0"/>
              <a:t>/</a:t>
            </a:r>
            <a:r>
              <a:rPr lang="en-US" sz="2000" i="1" u="sng" dirty="0" err="1"/>
              <a:t>plm_coverity_text_checkers.json</a:t>
            </a:r>
            <a:endParaRPr lang="en-US" sz="2000" i="1" u="sng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To add new custom checker:</a:t>
            </a:r>
          </a:p>
          <a:p>
            <a:r>
              <a:rPr lang="en-US" sz="2000" dirty="0"/>
              <a:t>Open </a:t>
            </a:r>
            <a:r>
              <a:rPr lang="en-US" sz="2000" dirty="0" err="1"/>
              <a:t>plm_coverity_text_checkers.json</a:t>
            </a:r>
            <a:r>
              <a:rPr lang="en-US" sz="2000" dirty="0"/>
              <a:t> file in Edit mode in </a:t>
            </a:r>
            <a:r>
              <a:rPr lang="en-US" sz="2000" dirty="0" err="1"/>
              <a:t>github</a:t>
            </a:r>
            <a:endParaRPr lang="en-US" sz="2000" dirty="0"/>
          </a:p>
          <a:p>
            <a:r>
              <a:rPr lang="en-US" sz="2000" dirty="0"/>
              <a:t>Add new custom checkers entry under directives in json file then update </a:t>
            </a:r>
            <a:r>
              <a:rPr lang="en-US" sz="2000" dirty="0" err="1"/>
              <a:t>text_checker_name</a:t>
            </a:r>
            <a:r>
              <a:rPr lang="en-US" sz="2000" dirty="0"/>
              <a:t>,  file and defect patterns, description, impact, category, </a:t>
            </a:r>
            <a:r>
              <a:rPr lang="en-US" sz="2000" dirty="0" err="1"/>
              <a:t>cwe</a:t>
            </a:r>
            <a:r>
              <a:rPr lang="en-US" sz="2000" dirty="0"/>
              <a:t> etc..</a:t>
            </a:r>
          </a:p>
          <a:p>
            <a:r>
              <a:rPr lang="en-US" sz="2000" dirty="0"/>
              <a:t>No need to load custom checker file if you add checker in existing file(</a:t>
            </a:r>
            <a:r>
              <a:rPr lang="en-US" sz="2000" dirty="0" err="1"/>
              <a:t>plm_coverity_text_checkers.json</a:t>
            </a:r>
            <a:r>
              <a:rPr lang="en-US" sz="2000" dirty="0"/>
              <a:t> ) as logic is already placed to load json file.</a:t>
            </a:r>
          </a:p>
          <a:p>
            <a:r>
              <a:rPr lang="en-US" sz="2000" dirty="0"/>
              <a:t>Update </a:t>
            </a:r>
            <a:r>
              <a:rPr lang="en-US" sz="2000" dirty="0" err="1"/>
              <a:t>cov</a:t>
            </a:r>
            <a:r>
              <a:rPr lang="en-US" sz="2000" dirty="0"/>
              <a:t>-analyze command by enabling custom checker to run app or </a:t>
            </a:r>
            <a:r>
              <a:rPr lang="en-US" sz="2000" dirty="0" err="1"/>
              <a:t>db</a:t>
            </a:r>
            <a:r>
              <a:rPr lang="en-US" sz="2000" dirty="0"/>
              <a:t> scans.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8CACE-CCA4-486D-A85B-8AA1A6BA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3912517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1943B-5F7A-4679-B5C5-BF6B5490D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763A6DB-E9C1-4E20-B253-BD7F4BCCE052}"/>
              </a:ext>
            </a:extLst>
          </p:cNvPr>
          <p:cNvSpPr/>
          <p:nvPr/>
        </p:nvSpPr>
        <p:spPr>
          <a:xfrm>
            <a:off x="1362075" y="5136642"/>
            <a:ext cx="40005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EFA1C-52A4-451D-A65C-202F09E26C01}"/>
              </a:ext>
            </a:extLst>
          </p:cNvPr>
          <p:cNvSpPr txBox="1"/>
          <p:nvPr/>
        </p:nvSpPr>
        <p:spPr>
          <a:xfrm>
            <a:off x="5715000" y="5073134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new custom checker here under directives.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B93519-6B5D-4991-B9C5-A9B56FBF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35" y="571500"/>
            <a:ext cx="7696512" cy="44291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A585AD-8EC5-4D3D-B3F2-D9E5599B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2307449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AA36F4-5D92-4FFD-A0CE-A6A851596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5" y="1530157"/>
            <a:ext cx="10515600" cy="4318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2CFC12-FB87-4EF4-B21C-413A28FBA9FE}"/>
              </a:ext>
            </a:extLst>
          </p:cNvPr>
          <p:cNvSpPr txBox="1"/>
          <p:nvPr/>
        </p:nvSpPr>
        <p:spPr>
          <a:xfrm>
            <a:off x="619125" y="1009650"/>
            <a:ext cx="67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Screenshot# Update </a:t>
            </a:r>
            <a:r>
              <a:rPr lang="en-US" dirty="0" err="1"/>
              <a:t>cov</a:t>
            </a:r>
            <a:r>
              <a:rPr lang="en-US" dirty="0"/>
              <a:t>-analyze command with custom checker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50EEDA-1004-41A7-916F-8E5B9CAA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564376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0475-A812-4535-BBF2-089FF6E1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539" y="2412293"/>
            <a:ext cx="6681661" cy="1826332"/>
          </a:xfrm>
          <a:noFill/>
        </p:spPr>
        <p:txBody>
          <a:bodyPr>
            <a:normAutofit/>
          </a:bodyPr>
          <a:lstStyle/>
          <a:p>
            <a:pPr lvl="1"/>
            <a:r>
              <a:rPr lang="en-US" sz="3200" dirty="0"/>
              <a:t>Add test cases (java classes) to Junit suite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D12BD-0F71-42FF-9299-91EFEE4C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692206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92AA-F7E2-49F5-8451-CF98457B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29850" cy="958850"/>
          </a:xfrm>
        </p:spPr>
        <p:txBody>
          <a:bodyPr/>
          <a:lstStyle/>
          <a:p>
            <a:r>
              <a:rPr lang="en-US" dirty="0"/>
              <a:t>Add test cases to Junit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BCD3-C2A7-4D9E-9E16-DB0565966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41377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 </a:t>
            </a:r>
            <a:r>
              <a:rPr lang="en-US" sz="2000" b="1" dirty="0"/>
              <a:t>Junit</a:t>
            </a:r>
            <a:r>
              <a:rPr lang="en-US" sz="2000" dirty="0"/>
              <a:t>, </a:t>
            </a:r>
            <a:r>
              <a:rPr lang="en-US" sz="2000" b="1" dirty="0"/>
              <a:t>test suite</a:t>
            </a:r>
            <a:r>
              <a:rPr lang="en-US" sz="2000" dirty="0"/>
              <a:t> allows us to aggregate all </a:t>
            </a:r>
            <a:r>
              <a:rPr lang="en-US" sz="2000" b="1" dirty="0"/>
              <a:t>test</a:t>
            </a:r>
            <a:r>
              <a:rPr lang="en-US" sz="2000" dirty="0"/>
              <a:t> cases from multiple classes in one place and run it together. </a:t>
            </a:r>
            <a:r>
              <a:rPr lang="en-US" dirty="0"/>
              <a:t> </a:t>
            </a:r>
            <a:r>
              <a:rPr lang="en-US" sz="2000" dirty="0"/>
              <a:t>you need to annotate a class using below-mentioned annotations: @</a:t>
            </a:r>
            <a:r>
              <a:rPr lang="en-US" sz="2000" dirty="0" err="1"/>
              <a:t>Runwith</a:t>
            </a:r>
            <a:r>
              <a:rPr lang="en-US" sz="2000" dirty="0"/>
              <a:t>(</a:t>
            </a:r>
            <a:r>
              <a:rPr lang="en-US" sz="2000" dirty="0" err="1"/>
              <a:t>Suite.class</a:t>
            </a:r>
            <a:r>
              <a:rPr lang="en-US" sz="2000" dirty="0"/>
              <a:t>)</a:t>
            </a:r>
          </a:p>
          <a:p>
            <a:r>
              <a:rPr lang="en-US" sz="2000" dirty="0"/>
              <a:t>Add all </a:t>
            </a:r>
            <a:r>
              <a:rPr lang="en-US" sz="2000" dirty="0" err="1"/>
              <a:t>junit</a:t>
            </a:r>
            <a:r>
              <a:rPr lang="en-US" sz="2000" dirty="0"/>
              <a:t> test java files under src/test folder in Junit branch and then add class names to suite.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96D58-EF69-49C6-B667-EF8127192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132928"/>
            <a:ext cx="5257800" cy="357725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0619EA7-D594-4FF4-892A-F020C83B65C8}"/>
              </a:ext>
            </a:extLst>
          </p:cNvPr>
          <p:cNvSpPr/>
          <p:nvPr/>
        </p:nvSpPr>
        <p:spPr>
          <a:xfrm>
            <a:off x="3057525" y="4628411"/>
            <a:ext cx="2657475" cy="293145"/>
          </a:xfrm>
          <a:prstGeom prst="rightArrow">
            <a:avLst>
              <a:gd name="adj1" fmla="val 4192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0A56B6-1AE2-44CD-BE5B-D4A959D0F7E6}"/>
              </a:ext>
            </a:extLst>
          </p:cNvPr>
          <p:cNvSpPr/>
          <p:nvPr/>
        </p:nvSpPr>
        <p:spPr>
          <a:xfrm>
            <a:off x="5838825" y="4383254"/>
            <a:ext cx="4581525" cy="712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class names here in TestJunitSuite.java to run </a:t>
            </a:r>
            <a:r>
              <a:rPr lang="en-US" dirty="0" err="1"/>
              <a:t>junit</a:t>
            </a:r>
            <a:r>
              <a:rPr lang="en-US" dirty="0"/>
              <a:t> test cases.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18DEA9-B0AB-4B15-8136-AE9466EF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3080183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0475-A812-4535-BBF2-089FF6E1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715" y="1992886"/>
            <a:ext cx="5881486" cy="1836164"/>
          </a:xfrm>
          <a:noFill/>
        </p:spPr>
        <p:txBody>
          <a:bodyPr>
            <a:normAutofit/>
          </a:bodyPr>
          <a:lstStyle/>
          <a:p>
            <a:pPr lvl="1"/>
            <a:r>
              <a:rPr lang="en-US" sz="3200" dirty="0"/>
              <a:t> Junit configuration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9DADB-D0A9-4199-897F-E3657FC4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2649375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154B1-7593-48F3-AC26-74D21576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263524"/>
            <a:ext cx="10906125" cy="5946775"/>
          </a:xfrm>
        </p:spPr>
        <p:txBody>
          <a:bodyPr/>
          <a:lstStyle/>
          <a:p>
            <a:r>
              <a:rPr lang="en-US" sz="1800" dirty="0"/>
              <a:t>Junit is not yet configured for </a:t>
            </a:r>
            <a:r>
              <a:rPr lang="en-US" sz="1800" dirty="0" err="1">
                <a:solidFill>
                  <a:srgbClr val="FF0000"/>
                </a:solidFill>
              </a:rPr>
              <a:t>Steamplm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and</a:t>
            </a:r>
            <a:r>
              <a:rPr lang="en-US" sz="1800" dirty="0">
                <a:solidFill>
                  <a:srgbClr val="FF0000"/>
                </a:solidFill>
              </a:rPr>
              <a:t> nuclear </a:t>
            </a:r>
            <a:r>
              <a:rPr lang="en-US" sz="1800" dirty="0" err="1">
                <a:solidFill>
                  <a:srgbClr val="FF0000"/>
                </a:solidFill>
              </a:rPr>
              <a:t>plm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applications.  Below changes required to configure </a:t>
            </a:r>
            <a:r>
              <a:rPr lang="en-US" sz="1800" dirty="0" err="1"/>
              <a:t>junit</a:t>
            </a:r>
            <a:r>
              <a:rPr lang="en-US" sz="1800" dirty="0"/>
              <a:t> for them in future after </a:t>
            </a:r>
            <a:r>
              <a:rPr lang="en-US" sz="1800" dirty="0" err="1"/>
              <a:t>junit</a:t>
            </a:r>
            <a:r>
              <a:rPr lang="en-US" sz="1800" dirty="0"/>
              <a:t> </a:t>
            </a:r>
            <a:r>
              <a:rPr lang="en-US" sz="1800" dirty="0" err="1"/>
              <a:t>testscases</a:t>
            </a:r>
            <a:r>
              <a:rPr lang="en-US" sz="1800" dirty="0"/>
              <a:t> are placed in one branch.</a:t>
            </a:r>
          </a:p>
          <a:p>
            <a:r>
              <a:rPr lang="en-US" sz="1800" i="1" u="sng" dirty="0">
                <a:solidFill>
                  <a:srgbClr val="44546A">
                    <a:lumMod val="75000"/>
                  </a:srgbClr>
                </a:solidFill>
              </a:rPr>
              <a:t>Web code changes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i="1" u="sng" dirty="0">
                <a:solidFill>
                  <a:srgbClr val="44546A">
                    <a:lumMod val="75000"/>
                  </a:srgbClr>
                </a:solidFill>
              </a:rPr>
              <a:t>Spinner code changes</a:t>
            </a:r>
          </a:p>
          <a:p>
            <a:endParaRPr lang="en-US" sz="1800" i="1" u="sng" dirty="0">
              <a:solidFill>
                <a:srgbClr val="44546A">
                  <a:lumMod val="75000"/>
                </a:srgbClr>
              </a:solidFill>
            </a:endParaRPr>
          </a:p>
          <a:p>
            <a:endParaRPr lang="en-US" sz="1800" i="1" u="sng" dirty="0">
              <a:solidFill>
                <a:srgbClr val="44546A">
                  <a:lumMod val="75000"/>
                </a:srgbClr>
              </a:solidFill>
            </a:endParaRPr>
          </a:p>
          <a:p>
            <a:r>
              <a:rPr lang="en-US" sz="1800" i="1" u="sng" dirty="0">
                <a:solidFill>
                  <a:srgbClr val="44546A">
                    <a:lumMod val="75000"/>
                  </a:srgbClr>
                </a:solidFill>
              </a:rPr>
              <a:t>Properties file changes in pipeline scripts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61BC98-A6DD-4650-97E9-22B96269DCA1}"/>
              </a:ext>
            </a:extLst>
          </p:cNvPr>
          <p:cNvSpPr/>
          <p:nvPr/>
        </p:nvSpPr>
        <p:spPr>
          <a:xfrm>
            <a:off x="1208924" y="1312001"/>
            <a:ext cx="9677499" cy="22312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junit-plm-test.xml in ant/build folder .  This file is used to run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test cases on spinner code. Copy it from any existing application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junit-noframes.xsl file used as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report formatting.  File location : ant/build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environment specific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context properties file in war/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folder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Ex: war/src/dev1-junit-context.properties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4818DE-4C68-473D-AE4E-DB0980EC347A}"/>
              </a:ext>
            </a:extLst>
          </p:cNvPr>
          <p:cNvSpPr/>
          <p:nvPr/>
        </p:nvSpPr>
        <p:spPr>
          <a:xfrm>
            <a:off x="1328686" y="4208020"/>
            <a:ext cx="9677499" cy="6306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Jenkinsfile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</a:t>
            </a:r>
            <a:r>
              <a:rPr kumimoji="0" lang="en-US" sz="1800" b="1" i="1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plmJunitPipeline</a:t>
            </a: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method in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Junit branch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spinner code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jenkinsfile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964446-E9D6-41FA-8DC0-CF88ACD2EC95}"/>
              </a:ext>
            </a:extLst>
          </p:cNvPr>
          <p:cNvSpPr/>
          <p:nvPr/>
        </p:nvSpPr>
        <p:spPr>
          <a:xfrm>
            <a:off x="1132724" y="5579619"/>
            <a:ext cx="9677499" cy="8497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and spinner properties file specific to application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 </a:t>
            </a:r>
            <a:r>
              <a:rPr kumimoji="0" lang="en-US" sz="1800" b="1" i="1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Junit_job_name</a:t>
            </a: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property value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 name where testcases are placed.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B22CF1-A13D-4666-8BBF-D6C02DE5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337637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lowchart: Data 69">
            <a:extLst>
              <a:ext uri="{FF2B5EF4-FFF2-40B4-BE49-F238E27FC236}">
                <a16:creationId xmlns:a16="http://schemas.microsoft.com/office/drawing/2014/main" id="{644D07B8-502F-4875-ABAF-F8A4CDEECD7E}"/>
              </a:ext>
            </a:extLst>
          </p:cNvPr>
          <p:cNvSpPr/>
          <p:nvPr/>
        </p:nvSpPr>
        <p:spPr>
          <a:xfrm>
            <a:off x="79644" y="162144"/>
            <a:ext cx="2943526" cy="490496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AD8C47-7762-400C-A227-C454EF865612}"/>
              </a:ext>
            </a:extLst>
          </p:cNvPr>
          <p:cNvSpPr txBox="1"/>
          <p:nvPr/>
        </p:nvSpPr>
        <p:spPr>
          <a:xfrm>
            <a:off x="843278" y="282602"/>
            <a:ext cx="14075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</a:t>
            </a:r>
          </a:p>
        </p:txBody>
      </p:sp>
      <p:sp>
        <p:nvSpPr>
          <p:cNvPr id="72" name="Flowchart: Data 71">
            <a:extLst>
              <a:ext uri="{FF2B5EF4-FFF2-40B4-BE49-F238E27FC236}">
                <a16:creationId xmlns:a16="http://schemas.microsoft.com/office/drawing/2014/main" id="{4B63D4E0-C27C-48B7-8080-774544D2FF2F}"/>
              </a:ext>
            </a:extLst>
          </p:cNvPr>
          <p:cNvSpPr/>
          <p:nvPr/>
        </p:nvSpPr>
        <p:spPr>
          <a:xfrm>
            <a:off x="2799879" y="161442"/>
            <a:ext cx="3074814" cy="454839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48A6DA-90FE-446B-A6F2-22E563ABC40B}"/>
              </a:ext>
            </a:extLst>
          </p:cNvPr>
          <p:cNvSpPr txBox="1"/>
          <p:nvPr/>
        </p:nvSpPr>
        <p:spPr>
          <a:xfrm>
            <a:off x="3328477" y="287669"/>
            <a:ext cx="18801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 Integration</a:t>
            </a:r>
          </a:p>
        </p:txBody>
      </p:sp>
      <p:sp>
        <p:nvSpPr>
          <p:cNvPr id="74" name="Flowchart: Data 73">
            <a:extLst>
              <a:ext uri="{FF2B5EF4-FFF2-40B4-BE49-F238E27FC236}">
                <a16:creationId xmlns:a16="http://schemas.microsoft.com/office/drawing/2014/main" id="{78049374-391C-435B-B538-6648E1DD8A75}"/>
              </a:ext>
            </a:extLst>
          </p:cNvPr>
          <p:cNvSpPr/>
          <p:nvPr/>
        </p:nvSpPr>
        <p:spPr>
          <a:xfrm>
            <a:off x="5567004" y="199848"/>
            <a:ext cx="4027057" cy="444508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768A538-2068-4DA5-9B0E-CB6DBFA16372}"/>
              </a:ext>
            </a:extLst>
          </p:cNvPr>
          <p:cNvSpPr txBox="1"/>
          <p:nvPr/>
        </p:nvSpPr>
        <p:spPr>
          <a:xfrm>
            <a:off x="6620591" y="293875"/>
            <a:ext cx="16335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 Delivery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F331A90-7A1F-4328-BDFD-66B1785BD490}"/>
              </a:ext>
            </a:extLst>
          </p:cNvPr>
          <p:cNvSpPr/>
          <p:nvPr/>
        </p:nvSpPr>
        <p:spPr>
          <a:xfrm>
            <a:off x="2550762" y="842408"/>
            <a:ext cx="6870863" cy="468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Jenkins –(Automation server)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D538379-76B9-4F04-A2F0-D35E2EF9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17" y="1771073"/>
            <a:ext cx="564193" cy="82416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8BD1471-1E0A-495F-8774-3E0457AA3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6" y="3013481"/>
            <a:ext cx="601070" cy="70840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E513568F-DCF3-4A3C-AD7A-A9508F5FD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93" y="4148715"/>
            <a:ext cx="675800" cy="796478"/>
          </a:xfrm>
          <a:prstGeom prst="rect">
            <a:avLst/>
          </a:prstGeom>
        </p:spPr>
      </p:pic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FAB3B87-8801-4012-BE9F-19145AF2F37D}"/>
              </a:ext>
            </a:extLst>
          </p:cNvPr>
          <p:cNvCxnSpPr>
            <a:cxnSpLocks/>
            <a:stCxn id="78" idx="3"/>
            <a:endCxn id="77" idx="2"/>
          </p:cNvCxnSpPr>
          <p:nvPr/>
        </p:nvCxnSpPr>
        <p:spPr>
          <a:xfrm flipV="1">
            <a:off x="942546" y="2595237"/>
            <a:ext cx="1805668" cy="772446"/>
          </a:xfrm>
          <a:prstGeom prst="bentConnector2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4B9AE5CD-62D8-4DCC-8576-D3E17B724F3A}"/>
              </a:ext>
            </a:extLst>
          </p:cNvPr>
          <p:cNvCxnSpPr>
            <a:cxnSpLocks/>
            <a:stCxn id="79" idx="3"/>
            <a:endCxn id="77" idx="2"/>
          </p:cNvCxnSpPr>
          <p:nvPr/>
        </p:nvCxnSpPr>
        <p:spPr>
          <a:xfrm flipV="1">
            <a:off x="981093" y="2595237"/>
            <a:ext cx="1767121" cy="1951717"/>
          </a:xfrm>
          <a:prstGeom prst="bentConnector2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445C96D5-0C00-4A45-B54A-76DF802D4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051" y="1816885"/>
            <a:ext cx="676275" cy="7620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8F2A2D8-37E1-4789-B51A-5AFB11A86FCD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5278189" y="1326935"/>
            <a:ext cx="0" cy="4899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E4E4091-260F-4491-AD18-B3E98A184643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5278189" y="2578885"/>
            <a:ext cx="18228" cy="17525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C1D21624-6717-4E5D-BB96-AC8B21027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8851" y="1694345"/>
            <a:ext cx="682439" cy="818926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EB9BE5-93D0-4C77-ADD7-E5B35B2A765B}"/>
              </a:ext>
            </a:extLst>
          </p:cNvPr>
          <p:cNvCxnSpPr>
            <a:cxnSpLocks/>
          </p:cNvCxnSpPr>
          <p:nvPr/>
        </p:nvCxnSpPr>
        <p:spPr>
          <a:xfrm flipV="1">
            <a:off x="6994454" y="2513683"/>
            <a:ext cx="0" cy="180381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BEBDDBF-7842-4FCF-B0B7-9A45BE200BB2}"/>
              </a:ext>
            </a:extLst>
          </p:cNvPr>
          <p:cNvCxnSpPr>
            <a:cxnSpLocks/>
          </p:cNvCxnSpPr>
          <p:nvPr/>
        </p:nvCxnSpPr>
        <p:spPr>
          <a:xfrm flipH="1" flipV="1">
            <a:off x="10766119" y="2626922"/>
            <a:ext cx="69817" cy="255202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ata 87">
            <a:extLst>
              <a:ext uri="{FF2B5EF4-FFF2-40B4-BE49-F238E27FC236}">
                <a16:creationId xmlns:a16="http://schemas.microsoft.com/office/drawing/2014/main" id="{C5F0216C-D212-4DAE-9C45-4D1C00983104}"/>
              </a:ext>
            </a:extLst>
          </p:cNvPr>
          <p:cNvSpPr/>
          <p:nvPr/>
        </p:nvSpPr>
        <p:spPr>
          <a:xfrm>
            <a:off x="9465465" y="199258"/>
            <a:ext cx="2632733" cy="444508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0063FE-59F0-44F5-AEEC-0B9531402DAB}"/>
              </a:ext>
            </a:extLst>
          </p:cNvPr>
          <p:cNvSpPr txBox="1"/>
          <p:nvPr/>
        </p:nvSpPr>
        <p:spPr>
          <a:xfrm>
            <a:off x="10339959" y="361979"/>
            <a:ext cx="12945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05D7320-23FB-41DC-B343-5F50FD16800B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642011" y="3721885"/>
            <a:ext cx="1182" cy="42683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50C8CCE-10E9-45BE-BCF7-72AE5D8B0AE4}"/>
              </a:ext>
            </a:extLst>
          </p:cNvPr>
          <p:cNvCxnSpPr>
            <a:cxnSpLocks/>
            <a:stCxn id="76" idx="1"/>
            <a:endCxn id="78" idx="0"/>
          </p:cNvCxnSpPr>
          <p:nvPr/>
        </p:nvCxnSpPr>
        <p:spPr>
          <a:xfrm rot="10800000" flipV="1">
            <a:off x="642012" y="1076457"/>
            <a:ext cx="1908751" cy="193702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ction Button: Get Information 9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2208971-74DD-45DF-A2D1-01F2A9D0FBC5}"/>
              </a:ext>
            </a:extLst>
          </p:cNvPr>
          <p:cNvSpPr/>
          <p:nvPr/>
        </p:nvSpPr>
        <p:spPr>
          <a:xfrm>
            <a:off x="1416724" y="914397"/>
            <a:ext cx="262278" cy="317261"/>
          </a:xfrm>
          <a:prstGeom prst="actionButtonInformat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E996B2C-A2F7-4EFE-ADB2-B06DE6AAF73D}"/>
              </a:ext>
            </a:extLst>
          </p:cNvPr>
          <p:cNvSpPr txBox="1"/>
          <p:nvPr/>
        </p:nvSpPr>
        <p:spPr>
          <a:xfrm>
            <a:off x="715815" y="1375533"/>
            <a:ext cx="140949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9.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Jenkins send notification mails, build and test results to the team 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B36414E2-A0EC-4BE0-98FA-6EE0D158F83E}"/>
              </a:ext>
            </a:extLst>
          </p:cNvPr>
          <p:cNvSpPr/>
          <p:nvPr/>
        </p:nvSpPr>
        <p:spPr>
          <a:xfrm>
            <a:off x="6105322" y="3672764"/>
            <a:ext cx="4902074" cy="3698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Chef Server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08BAF3A-35C1-4058-8BB5-CCEE79304206}"/>
              </a:ext>
            </a:extLst>
          </p:cNvPr>
          <p:cNvSpPr/>
          <p:nvPr/>
        </p:nvSpPr>
        <p:spPr>
          <a:xfrm>
            <a:off x="4590535" y="4315848"/>
            <a:ext cx="6416861" cy="3387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Artifactory Repository</a:t>
            </a:r>
          </a:p>
        </p:txBody>
      </p:sp>
      <p:cxnSp>
        <p:nvCxnSpPr>
          <p:cNvPr id="96" name="Straight Arrow Connector 95" title="Manual Step">
            <a:extLst>
              <a:ext uri="{FF2B5EF4-FFF2-40B4-BE49-F238E27FC236}">
                <a16:creationId xmlns:a16="http://schemas.microsoft.com/office/drawing/2014/main" id="{04B61934-C6A1-4E20-B238-291187C1CBFF}"/>
              </a:ext>
            </a:extLst>
          </p:cNvPr>
          <p:cNvCxnSpPr/>
          <p:nvPr/>
        </p:nvCxnSpPr>
        <p:spPr>
          <a:xfrm>
            <a:off x="1319965" y="5965040"/>
            <a:ext cx="889865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CC054DB-AC5C-4165-8C7F-5145DA6917BC}"/>
              </a:ext>
            </a:extLst>
          </p:cNvPr>
          <p:cNvSpPr txBox="1"/>
          <p:nvPr/>
        </p:nvSpPr>
        <p:spPr>
          <a:xfrm>
            <a:off x="2323667" y="5872707"/>
            <a:ext cx="87646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Step</a:t>
            </a:r>
          </a:p>
        </p:txBody>
      </p:sp>
      <p:cxnSp>
        <p:nvCxnSpPr>
          <p:cNvPr id="98" name="Straight Arrow Connector 97" title="Manual Step">
            <a:extLst>
              <a:ext uri="{FF2B5EF4-FFF2-40B4-BE49-F238E27FC236}">
                <a16:creationId xmlns:a16="http://schemas.microsoft.com/office/drawing/2014/main" id="{36AD8D58-C5E7-4D7A-B20B-EEA68AF0B527}"/>
              </a:ext>
            </a:extLst>
          </p:cNvPr>
          <p:cNvCxnSpPr/>
          <p:nvPr/>
        </p:nvCxnSpPr>
        <p:spPr>
          <a:xfrm>
            <a:off x="1289554" y="6201406"/>
            <a:ext cx="889865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ction Button: Get Information 9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45B9DE3-67EC-47B4-8A57-54E720E7EB95}"/>
              </a:ext>
            </a:extLst>
          </p:cNvPr>
          <p:cNvSpPr/>
          <p:nvPr/>
        </p:nvSpPr>
        <p:spPr>
          <a:xfrm>
            <a:off x="1585495" y="6046544"/>
            <a:ext cx="216903" cy="246302"/>
          </a:xfrm>
          <a:prstGeom prst="actionButtonInformat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CC6D337-C1DB-4846-B59F-70213203B4F0}"/>
              </a:ext>
            </a:extLst>
          </p:cNvPr>
          <p:cNvSpPr txBox="1"/>
          <p:nvPr/>
        </p:nvSpPr>
        <p:spPr>
          <a:xfrm>
            <a:off x="2310922" y="6096492"/>
            <a:ext cx="12391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Feedback</a:t>
            </a:r>
          </a:p>
        </p:txBody>
      </p:sp>
      <p:cxnSp>
        <p:nvCxnSpPr>
          <p:cNvPr id="101" name="Straight Arrow Connector 100" title="Manual Step">
            <a:extLst>
              <a:ext uri="{FF2B5EF4-FFF2-40B4-BE49-F238E27FC236}">
                <a16:creationId xmlns:a16="http://schemas.microsoft.com/office/drawing/2014/main" id="{1FA6493F-AD86-4A1F-8A72-2535E85EA067}"/>
              </a:ext>
            </a:extLst>
          </p:cNvPr>
          <p:cNvCxnSpPr/>
          <p:nvPr/>
        </p:nvCxnSpPr>
        <p:spPr>
          <a:xfrm>
            <a:off x="4017415" y="5965040"/>
            <a:ext cx="889865" cy="0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 title="Manual Step">
            <a:extLst>
              <a:ext uri="{FF2B5EF4-FFF2-40B4-BE49-F238E27FC236}">
                <a16:creationId xmlns:a16="http://schemas.microsoft.com/office/drawing/2014/main" id="{EDE040CE-CBB6-46E7-8EC6-3703FA9FA2B6}"/>
              </a:ext>
            </a:extLst>
          </p:cNvPr>
          <p:cNvCxnSpPr>
            <a:cxnSpLocks/>
          </p:cNvCxnSpPr>
          <p:nvPr/>
        </p:nvCxnSpPr>
        <p:spPr>
          <a:xfrm>
            <a:off x="4024047" y="6192928"/>
            <a:ext cx="883233" cy="0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ction Button: Get Information 10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26AC016-985D-4BF5-9A5A-DC22E8069502}"/>
              </a:ext>
            </a:extLst>
          </p:cNvPr>
          <p:cNvSpPr/>
          <p:nvPr/>
        </p:nvSpPr>
        <p:spPr>
          <a:xfrm>
            <a:off x="4372975" y="6109966"/>
            <a:ext cx="217560" cy="182880"/>
          </a:xfrm>
          <a:prstGeom prst="actionButtonInformat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CC26D6-224B-4482-A0F6-659EEE7C5425}"/>
              </a:ext>
            </a:extLst>
          </p:cNvPr>
          <p:cNvSpPr txBox="1"/>
          <p:nvPr/>
        </p:nvSpPr>
        <p:spPr>
          <a:xfrm>
            <a:off x="5038008" y="5861878"/>
            <a:ext cx="112831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Automated Step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8348F5F-51F8-4948-BA5B-C015D35A62A4}"/>
              </a:ext>
            </a:extLst>
          </p:cNvPr>
          <p:cNvSpPr txBox="1"/>
          <p:nvPr/>
        </p:nvSpPr>
        <p:spPr>
          <a:xfrm>
            <a:off x="5027569" y="6117723"/>
            <a:ext cx="16281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Automated Feedback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18928EEA-106E-4AD0-B2CB-B424FC266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2189" y="4993801"/>
            <a:ext cx="647957" cy="69424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8C11DFCA-56DE-4117-BF8B-6D2B6C0A6367}"/>
              </a:ext>
            </a:extLst>
          </p:cNvPr>
          <p:cNvSpPr txBox="1"/>
          <p:nvPr/>
        </p:nvSpPr>
        <p:spPr>
          <a:xfrm rot="10800000" flipV="1">
            <a:off x="8478942" y="5688041"/>
            <a:ext cx="180955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Business decides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Release date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based on the test results.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9FAD2B1-A10E-412B-B92F-C5C75D2B5A31}"/>
              </a:ext>
            </a:extLst>
          </p:cNvPr>
          <p:cNvSpPr txBox="1"/>
          <p:nvPr/>
        </p:nvSpPr>
        <p:spPr>
          <a:xfrm>
            <a:off x="1093718" y="3570468"/>
            <a:ext cx="98355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1.POD team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checkout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code and modify files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10989D-27FB-4C26-94BB-266CCE2325D7}"/>
              </a:ext>
            </a:extLst>
          </p:cNvPr>
          <p:cNvSpPr txBox="1"/>
          <p:nvPr/>
        </p:nvSpPr>
        <p:spPr>
          <a:xfrm>
            <a:off x="1523705" y="2614345"/>
            <a:ext cx="11795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2.POD Team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check-in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updated files to GitHub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29BAEB2-6F68-43AC-8AB7-BB8ADFD87B79}"/>
              </a:ext>
            </a:extLst>
          </p:cNvPr>
          <p:cNvCxnSpPr>
            <a:cxnSpLocks/>
          </p:cNvCxnSpPr>
          <p:nvPr/>
        </p:nvCxnSpPr>
        <p:spPr>
          <a:xfrm flipH="1">
            <a:off x="2735522" y="1375726"/>
            <a:ext cx="7858" cy="399329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0129575-92B8-4ED6-8380-F752AD04B711}"/>
              </a:ext>
            </a:extLst>
          </p:cNvPr>
          <p:cNvSpPr txBox="1"/>
          <p:nvPr/>
        </p:nvSpPr>
        <p:spPr>
          <a:xfrm>
            <a:off x="2812962" y="1375533"/>
            <a:ext cx="6870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Jenkins polls git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F1284E-4088-4C8A-BAF8-442B1281B599}"/>
              </a:ext>
            </a:extLst>
          </p:cNvPr>
          <p:cNvSpPr txBox="1"/>
          <p:nvPr/>
        </p:nvSpPr>
        <p:spPr>
          <a:xfrm>
            <a:off x="4483347" y="2907305"/>
            <a:ext cx="9756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Jenkins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artifacts to Artifactory.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E6FA2237-3198-4DE5-B34D-FB4E49943D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321" y="1773940"/>
            <a:ext cx="753202" cy="719726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CC4A1EE0-BA6C-42B3-8FA0-6556CDFE841C}"/>
              </a:ext>
            </a:extLst>
          </p:cNvPr>
          <p:cNvSpPr txBox="1"/>
          <p:nvPr/>
        </p:nvSpPr>
        <p:spPr>
          <a:xfrm>
            <a:off x="5874693" y="2661410"/>
            <a:ext cx="1981733" cy="94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 Chef client continuously monitors build information changes and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artifacts to Dev/QA Env according to build information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A6BFB9-9EC2-42C3-9A4C-955916CFECC4}"/>
              </a:ext>
            </a:extLst>
          </p:cNvPr>
          <p:cNvSpPr txBox="1"/>
          <p:nvPr/>
        </p:nvSpPr>
        <p:spPr>
          <a:xfrm>
            <a:off x="10878790" y="2774331"/>
            <a:ext cx="112831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does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build &amp; Deployment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8691DF7A-8EBA-48D7-BC70-2044BFA9BF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1949" y="1835247"/>
            <a:ext cx="628960" cy="645733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812656AD-4CFF-45D6-ADD6-BCA10BA56E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0568" y="1856713"/>
            <a:ext cx="627444" cy="610932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7759F8E-3667-43C0-9C01-1681817AC149}"/>
              </a:ext>
            </a:extLst>
          </p:cNvPr>
          <p:cNvCxnSpPr>
            <a:cxnSpLocks/>
          </p:cNvCxnSpPr>
          <p:nvPr/>
        </p:nvCxnSpPr>
        <p:spPr>
          <a:xfrm>
            <a:off x="3698888" y="1381686"/>
            <a:ext cx="0" cy="49136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3F73503-E749-43C4-A42D-1953434261D7}"/>
              </a:ext>
            </a:extLst>
          </p:cNvPr>
          <p:cNvCxnSpPr/>
          <p:nvPr/>
        </p:nvCxnSpPr>
        <p:spPr>
          <a:xfrm>
            <a:off x="4372975" y="1381686"/>
            <a:ext cx="0" cy="49136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11782D2-5BD2-46CD-842F-F1107AFD1C32}"/>
              </a:ext>
            </a:extLst>
          </p:cNvPr>
          <p:cNvSpPr txBox="1"/>
          <p:nvPr/>
        </p:nvSpPr>
        <p:spPr>
          <a:xfrm>
            <a:off x="3761844" y="1560199"/>
            <a:ext cx="19892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5D45B86-1210-490E-8632-FFA01D588FE5}"/>
              </a:ext>
            </a:extLst>
          </p:cNvPr>
          <p:cNvSpPr txBox="1"/>
          <p:nvPr/>
        </p:nvSpPr>
        <p:spPr>
          <a:xfrm>
            <a:off x="4426429" y="1571910"/>
            <a:ext cx="1641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95994FE-B558-4514-B40F-6C4B9B910F88}"/>
              </a:ext>
            </a:extLst>
          </p:cNvPr>
          <p:cNvCxnSpPr>
            <a:cxnSpLocks/>
          </p:cNvCxnSpPr>
          <p:nvPr/>
        </p:nvCxnSpPr>
        <p:spPr>
          <a:xfrm>
            <a:off x="3892276" y="2089641"/>
            <a:ext cx="28498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9DBCCA7-5835-4E9A-BB47-DB0ECDA8F22B}"/>
              </a:ext>
            </a:extLst>
          </p:cNvPr>
          <p:cNvCxnSpPr>
            <a:cxnSpLocks/>
          </p:cNvCxnSpPr>
          <p:nvPr/>
        </p:nvCxnSpPr>
        <p:spPr>
          <a:xfrm>
            <a:off x="4624551" y="2089641"/>
            <a:ext cx="28498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>
            <a:extLst>
              <a:ext uri="{FF2B5EF4-FFF2-40B4-BE49-F238E27FC236}">
                <a16:creationId xmlns:a16="http://schemas.microsoft.com/office/drawing/2014/main" id="{BCB3AFCC-60E1-480A-9F91-C9B82FAA31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0921" y="1775390"/>
            <a:ext cx="1246703" cy="1022296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DF59595-9863-486E-BC9A-690892D4FD6F}"/>
              </a:ext>
            </a:extLst>
          </p:cNvPr>
          <p:cNvCxnSpPr>
            <a:cxnSpLocks/>
          </p:cNvCxnSpPr>
          <p:nvPr/>
        </p:nvCxnSpPr>
        <p:spPr>
          <a:xfrm flipV="1">
            <a:off x="8478942" y="1352298"/>
            <a:ext cx="1" cy="474763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1678C0D-5166-424E-80C7-36E3F0C882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67804" y="811674"/>
            <a:ext cx="606687" cy="8707214"/>
          </a:xfrm>
          <a:prstGeom prst="bentConnector2">
            <a:avLst/>
          </a:prstGeom>
          <a:ln w="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5F9D52E-95D8-4C4E-ACD6-2A9FD2DD180B}"/>
              </a:ext>
            </a:extLst>
          </p:cNvPr>
          <p:cNvSpPr txBox="1"/>
          <p:nvPr/>
        </p:nvSpPr>
        <p:spPr>
          <a:xfrm>
            <a:off x="4678274" y="5173628"/>
            <a:ext cx="20300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Automated Test Results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53B4053-5185-45F5-9587-F0C0FA3D37EE}"/>
              </a:ext>
            </a:extLst>
          </p:cNvPr>
          <p:cNvCxnSpPr>
            <a:cxnSpLocks/>
          </p:cNvCxnSpPr>
          <p:nvPr/>
        </p:nvCxnSpPr>
        <p:spPr>
          <a:xfrm>
            <a:off x="6994454" y="1375533"/>
            <a:ext cx="0" cy="39840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8308012-B7FA-4CAF-9902-E4FCD6049FF9}"/>
              </a:ext>
            </a:extLst>
          </p:cNvPr>
          <p:cNvCxnSpPr/>
          <p:nvPr/>
        </p:nvCxnSpPr>
        <p:spPr>
          <a:xfrm>
            <a:off x="7243281" y="2007448"/>
            <a:ext cx="101090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0001F2E-30F4-4566-8B54-A170EF534265}"/>
              </a:ext>
            </a:extLst>
          </p:cNvPr>
          <p:cNvSpPr txBox="1"/>
          <p:nvPr/>
        </p:nvSpPr>
        <p:spPr>
          <a:xfrm>
            <a:off x="8699059" y="1324470"/>
            <a:ext cx="17023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 Jenkins executes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automated test cases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deployment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562A24-98F3-49DA-8E7A-8D5D2B8A0BB0}"/>
              </a:ext>
            </a:extLst>
          </p:cNvPr>
          <p:cNvSpPr txBox="1"/>
          <p:nvPr/>
        </p:nvSpPr>
        <p:spPr>
          <a:xfrm>
            <a:off x="5296417" y="1560199"/>
            <a:ext cx="3199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132" name="Action Button: Get Information 1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F16DB64-2B81-4A35-AA29-B7EEB212608A}"/>
              </a:ext>
            </a:extLst>
          </p:cNvPr>
          <p:cNvSpPr/>
          <p:nvPr/>
        </p:nvSpPr>
        <p:spPr>
          <a:xfrm>
            <a:off x="3829627" y="5297801"/>
            <a:ext cx="262278" cy="317261"/>
          </a:xfrm>
          <a:prstGeom prst="actionButtonInformat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E8CE10B5-8D57-4935-8443-6ACC6F29D6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15579" y="5065292"/>
            <a:ext cx="783634" cy="866122"/>
          </a:xfrm>
          <a:prstGeom prst="rect">
            <a:avLst/>
          </a:prstGeom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2D23AAC-7F30-4644-95E4-ACC133B01CB4}"/>
              </a:ext>
            </a:extLst>
          </p:cNvPr>
          <p:cNvCxnSpPr>
            <a:cxnSpLocks/>
          </p:cNvCxnSpPr>
          <p:nvPr/>
        </p:nvCxnSpPr>
        <p:spPr>
          <a:xfrm flipV="1">
            <a:off x="10020969" y="5430932"/>
            <a:ext cx="55296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F40422-DE72-41C0-AA56-52F0BA3A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3306535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0475-A812-4535-BBF2-089FF6E1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715" y="1992886"/>
            <a:ext cx="5881486" cy="1836164"/>
          </a:xfrm>
          <a:noFill/>
        </p:spPr>
        <p:txBody>
          <a:bodyPr>
            <a:normAutofit/>
          </a:bodyPr>
          <a:lstStyle/>
          <a:p>
            <a:pPr lvl="1"/>
            <a:r>
              <a:rPr lang="en-US" sz="3200" dirty="0"/>
              <a:t>Get Build Metrics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08C9E-BCD0-41F5-A08F-2C6E2BAD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5374240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7246-449D-4005-A19B-A8F278E44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" y="807640"/>
            <a:ext cx="11287125" cy="52427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Steps:</a:t>
            </a:r>
          </a:p>
          <a:p>
            <a:r>
              <a:rPr lang="en-US" dirty="0"/>
              <a:t>Login into </a:t>
            </a:r>
            <a:r>
              <a:rPr lang="en-US" dirty="0" err="1"/>
              <a:t>artifactory</a:t>
            </a:r>
            <a:r>
              <a:rPr lang="en-US" dirty="0"/>
              <a:t> with your credentials</a:t>
            </a:r>
          </a:p>
          <a:p>
            <a:r>
              <a:rPr lang="en-US" dirty="0"/>
              <a:t>Navigate through repo: /QQHDK/Applications/PLM-BUILD-METRICS</a:t>
            </a:r>
          </a:p>
          <a:p>
            <a:r>
              <a:rPr lang="en-US" dirty="0"/>
              <a:t>Download file : PLM_BUILD_METRICS.CSV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 get total build count for the year</a:t>
            </a:r>
          </a:p>
          <a:p>
            <a:r>
              <a:rPr lang="en-US" dirty="0"/>
              <a:t>Open latest build metrics csv file and filter </a:t>
            </a:r>
            <a:r>
              <a:rPr lang="en-US" i="1" dirty="0">
                <a:highlight>
                  <a:srgbClr val="FFFF00"/>
                </a:highlight>
              </a:rPr>
              <a:t>Date</a:t>
            </a:r>
            <a:r>
              <a:rPr lang="en-US" dirty="0"/>
              <a:t> header and select year (Ex: 2019,2020)</a:t>
            </a:r>
          </a:p>
          <a:p>
            <a:r>
              <a:rPr lang="en-US" dirty="0"/>
              <a:t>You can see the total build numbers count in bottom of the page at left side.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 get the total Releases count for the year</a:t>
            </a:r>
          </a:p>
          <a:p>
            <a:r>
              <a:rPr lang="en-US" dirty="0"/>
              <a:t>Open latest build metrics csv file and filter </a:t>
            </a:r>
            <a:r>
              <a:rPr lang="en-US" i="1" dirty="0">
                <a:highlight>
                  <a:srgbClr val="FFFF00"/>
                </a:highlight>
              </a:rPr>
              <a:t>Date</a:t>
            </a:r>
            <a:r>
              <a:rPr lang="en-US" dirty="0"/>
              <a:t> header and select year (Ex: 2019,2020)</a:t>
            </a:r>
          </a:p>
          <a:p>
            <a:r>
              <a:rPr lang="en-US" dirty="0"/>
              <a:t>Filter </a:t>
            </a:r>
            <a:r>
              <a:rPr lang="en-US" i="1" dirty="0">
                <a:highlight>
                  <a:srgbClr val="FFFF00"/>
                </a:highlight>
              </a:rPr>
              <a:t>Environment</a:t>
            </a:r>
            <a:r>
              <a:rPr lang="en-US" dirty="0"/>
              <a:t> header and select “PROD” value.</a:t>
            </a:r>
          </a:p>
          <a:p>
            <a:r>
              <a:rPr lang="en-US" dirty="0"/>
              <a:t>You will get the total  release count.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A66516-FA58-4C62-AC38-7EC61F1D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289459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0475-A812-4535-BBF2-089FF6E1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539" y="2412293"/>
            <a:ext cx="6681661" cy="1826332"/>
          </a:xfrm>
          <a:noFill/>
        </p:spPr>
        <p:txBody>
          <a:bodyPr/>
          <a:lstStyle/>
          <a:p>
            <a:r>
              <a:rPr lang="en-US" dirty="0"/>
              <a:t>Enable/Disable Quality Gates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7FE27-9B27-4A05-AFF3-C7D47083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305357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49A-0901-49C2-B27F-A87F07FA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dirty="0"/>
              <a:t>Enable/Disable Quality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06A7-9E12-4957-BD02-89B390097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065"/>
            <a:ext cx="10713720" cy="55613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Steps to enable or disable Quality Gate for any specific application.</a:t>
            </a:r>
          </a:p>
          <a:p>
            <a:endParaRPr lang="en-US" sz="2000" dirty="0"/>
          </a:p>
          <a:p>
            <a:r>
              <a:rPr lang="en-US" sz="2000" dirty="0"/>
              <a:t>Browse to pipeline scripts Git repository : </a:t>
            </a:r>
            <a:r>
              <a:rPr lang="en-US" sz="2000" dirty="0">
                <a:hlinkClick r:id="rId2"/>
              </a:rPr>
              <a:t>https://github.build.ge.com/PLM-ENOVIA/plm-secure-pipeline-scripts</a:t>
            </a:r>
            <a:endParaRPr lang="en-US" sz="2000" dirty="0"/>
          </a:p>
          <a:p>
            <a:r>
              <a:rPr lang="en-US" sz="2000" dirty="0"/>
              <a:t>Select branch : </a:t>
            </a:r>
            <a:r>
              <a:rPr lang="en-US" sz="2000" i="1" dirty="0" err="1"/>
              <a:t>power_jenkins_branch</a:t>
            </a:r>
            <a:endParaRPr lang="en-US" sz="2000" dirty="0"/>
          </a:p>
          <a:p>
            <a:r>
              <a:rPr lang="en-US" sz="2000" dirty="0"/>
              <a:t>Open web and spinner application properties files specific to application in edit mode and update flag to true/false and commit files to git. </a:t>
            </a:r>
          </a:p>
          <a:p>
            <a:r>
              <a:rPr lang="en-US" sz="2000" dirty="0"/>
              <a:t>You can find properties files in resources/</a:t>
            </a:r>
            <a:r>
              <a:rPr lang="en-US" sz="2000" dirty="0" err="1"/>
              <a:t>applicationproperties</a:t>
            </a:r>
            <a:r>
              <a:rPr lang="en-US" sz="2000" dirty="0"/>
              <a:t> folder.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Example :  Following are the properties files for GTCC application:</a:t>
            </a:r>
          </a:p>
          <a:p>
            <a:pPr lvl="2"/>
            <a:r>
              <a:rPr lang="en-US" dirty="0"/>
              <a:t>resources/</a:t>
            </a:r>
            <a:r>
              <a:rPr lang="en-US" dirty="0" err="1"/>
              <a:t>applicationproperties</a:t>
            </a:r>
            <a:r>
              <a:rPr lang="en-US" dirty="0"/>
              <a:t>/</a:t>
            </a:r>
            <a:r>
              <a:rPr lang="en-US" dirty="0" err="1"/>
              <a:t>gtccplm</a:t>
            </a:r>
            <a:r>
              <a:rPr lang="en-US" dirty="0"/>
              <a:t>/</a:t>
            </a:r>
            <a:r>
              <a:rPr lang="en-US" dirty="0" err="1"/>
              <a:t>gtccplm</a:t>
            </a:r>
            <a:r>
              <a:rPr lang="en-US" dirty="0"/>
              <a:t>-web-</a:t>
            </a:r>
            <a:r>
              <a:rPr lang="en-US" dirty="0" err="1"/>
              <a:t>securepipline.properties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resources/</a:t>
            </a:r>
            <a:r>
              <a:rPr lang="en-US" dirty="0" err="1"/>
              <a:t>applicationproperties</a:t>
            </a:r>
            <a:r>
              <a:rPr lang="en-US" dirty="0"/>
              <a:t>/</a:t>
            </a:r>
            <a:r>
              <a:rPr lang="en-US" dirty="0" err="1"/>
              <a:t>gtccplm</a:t>
            </a:r>
            <a:r>
              <a:rPr lang="en-US" dirty="0"/>
              <a:t>/</a:t>
            </a:r>
            <a:r>
              <a:rPr lang="en-US" dirty="0" err="1"/>
              <a:t>gtccplm</a:t>
            </a:r>
            <a:r>
              <a:rPr lang="en-US" dirty="0"/>
              <a:t>-spinner-</a:t>
            </a:r>
            <a:r>
              <a:rPr lang="en-US" dirty="0" err="1"/>
              <a:t>securepipline.properties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F597F-B7A7-462B-8083-817DB806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321636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42BAF-D585-4A00-85CD-6A78D20B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48664"/>
            <a:ext cx="11008360" cy="5560695"/>
          </a:xfrm>
        </p:spPr>
        <p:txBody>
          <a:bodyPr/>
          <a:lstStyle/>
          <a:p>
            <a:r>
              <a:rPr lang="en-US" b="1" i="1" u="sng" dirty="0"/>
              <a:t>JUnit Quality Gate</a:t>
            </a:r>
          </a:p>
          <a:p>
            <a:endParaRPr lang="en-US" b="1" dirty="0"/>
          </a:p>
          <a:p>
            <a:r>
              <a:rPr lang="en-US" sz="2400" b="1" dirty="0"/>
              <a:t>To enable quality gate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r>
              <a:rPr lang="en-US" dirty="0"/>
              <a:t>Set property </a:t>
            </a:r>
            <a:r>
              <a:rPr lang="en-US" dirty="0" err="1">
                <a:solidFill>
                  <a:srgbClr val="00B0F0"/>
                </a:solidFill>
              </a:rPr>
              <a:t>junit_quality_gate</a:t>
            </a:r>
            <a:r>
              <a:rPr lang="en-US" dirty="0">
                <a:solidFill>
                  <a:srgbClr val="00B0F0"/>
                </a:solidFill>
              </a:rPr>
              <a:t>=true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b="1" dirty="0"/>
              <a:t>To disable quality gate: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Set property </a:t>
            </a:r>
            <a:r>
              <a:rPr lang="en-US" dirty="0" err="1">
                <a:solidFill>
                  <a:srgbClr val="00B0F0"/>
                </a:solidFill>
              </a:rPr>
              <a:t>junit_quality_gate</a:t>
            </a:r>
            <a:r>
              <a:rPr lang="en-US" dirty="0">
                <a:solidFill>
                  <a:srgbClr val="00B0F0"/>
                </a:solidFill>
              </a:rPr>
              <a:t>=false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 All test cases should be passed to get into next stage if JUnit quality gate is enabled.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5EB51A-A5F7-41D3-9EAB-6ABDDC73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60653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42BAF-D585-4A00-85CD-6A78D20B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48664"/>
            <a:ext cx="11008360" cy="5560695"/>
          </a:xfrm>
        </p:spPr>
        <p:txBody>
          <a:bodyPr/>
          <a:lstStyle/>
          <a:p>
            <a:r>
              <a:rPr lang="en-US" b="1" i="1" u="sng" dirty="0"/>
              <a:t>SAST Quality Gate</a:t>
            </a:r>
          </a:p>
          <a:p>
            <a:endParaRPr lang="en-US" b="1" dirty="0"/>
          </a:p>
          <a:p>
            <a:r>
              <a:rPr lang="en-US" sz="2400" b="1" dirty="0"/>
              <a:t>To enable quality gate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r>
              <a:rPr lang="en-US" dirty="0"/>
              <a:t>Set property </a:t>
            </a:r>
            <a:r>
              <a:rPr lang="en-US" dirty="0" err="1">
                <a:solidFill>
                  <a:srgbClr val="00B0F0"/>
                </a:solidFill>
              </a:rPr>
              <a:t>coverity_quality_gate</a:t>
            </a:r>
            <a:r>
              <a:rPr lang="en-US" dirty="0">
                <a:solidFill>
                  <a:srgbClr val="00B0F0"/>
                </a:solidFill>
              </a:rPr>
              <a:t>=true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b="1" dirty="0"/>
              <a:t>To disable quality gate: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Set property </a:t>
            </a:r>
            <a:r>
              <a:rPr lang="en-US" dirty="0" err="1">
                <a:solidFill>
                  <a:srgbClr val="00B0F0"/>
                </a:solidFill>
              </a:rPr>
              <a:t>coverity_quality_gate</a:t>
            </a:r>
            <a:r>
              <a:rPr lang="en-US" dirty="0">
                <a:solidFill>
                  <a:srgbClr val="00B0F0"/>
                </a:solidFill>
              </a:rPr>
              <a:t>=false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BFDE59-D21F-4ACC-B833-8917D2A358DE}"/>
              </a:ext>
            </a:extLst>
          </p:cNvPr>
          <p:cNvSpPr/>
          <p:nvPr/>
        </p:nvSpPr>
        <p:spPr>
          <a:xfrm>
            <a:off x="792480" y="4698277"/>
            <a:ext cx="9733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</a:t>
            </a:r>
            <a:r>
              <a:rPr lang="en-US" dirty="0" err="1"/>
              <a:t>Coverity</a:t>
            </a:r>
            <a:r>
              <a:rPr lang="en-US" dirty="0"/>
              <a:t> quality gate in pipeline uses </a:t>
            </a:r>
            <a:r>
              <a:rPr lang="en-US" dirty="0" err="1"/>
              <a:t>coverity</a:t>
            </a:r>
            <a:r>
              <a:rPr lang="en-US" dirty="0"/>
              <a:t> view to identify security vulnerabilities in PLM Applications. View names are already updated in pipeline scripts for all </a:t>
            </a:r>
            <a:r>
              <a:rPr lang="en-US" dirty="0" err="1"/>
              <a:t>plm</a:t>
            </a:r>
            <a:r>
              <a:rPr lang="en-US" dirty="0"/>
              <a:t> applications.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7585D-826D-4566-9FD0-EB3D600D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</p:spTree>
    <p:extLst>
      <p:ext uri="{BB962C8B-B14F-4D97-AF65-F5344CB8AC3E}">
        <p14:creationId xmlns:p14="http://schemas.microsoft.com/office/powerpoint/2010/main" val="168193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14772</TotalTime>
  <Words>3144</Words>
  <Application>Microsoft Office PowerPoint</Application>
  <PresentationFormat>Widescreen</PresentationFormat>
  <Paragraphs>432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Wingdings</vt:lpstr>
      <vt:lpstr>Office Theme</vt:lpstr>
      <vt:lpstr>1_Office Theme</vt:lpstr>
      <vt:lpstr>Pipeline Builds &amp; Quality Gates  Prepared by CCM team</vt:lpstr>
      <vt:lpstr>Index </vt:lpstr>
      <vt:lpstr>Index </vt:lpstr>
      <vt:lpstr>PLM pipeline architecture Diagram</vt:lpstr>
      <vt:lpstr>PowerPoint Presentation</vt:lpstr>
      <vt:lpstr>Enable/Disable Quality Gates</vt:lpstr>
      <vt:lpstr>Enable/Disable Quality Gates</vt:lpstr>
      <vt:lpstr>PowerPoint Presentation</vt:lpstr>
      <vt:lpstr>PowerPoint Presentation</vt:lpstr>
      <vt:lpstr>PowerPoint Presentation</vt:lpstr>
      <vt:lpstr>PowerPoint Presentation</vt:lpstr>
      <vt:lpstr>Testing : Stages and quality gates</vt:lpstr>
      <vt:lpstr>Mail notifications &amp; Feedback </vt:lpstr>
      <vt:lpstr>Mail notifications and feedback </vt:lpstr>
      <vt:lpstr>Coverity results - mail notifications </vt:lpstr>
      <vt:lpstr>Update Mail Notification in Coverity View</vt:lpstr>
      <vt:lpstr>Junit results- Mail notification </vt:lpstr>
      <vt:lpstr>PowerPoint Presentation</vt:lpstr>
      <vt:lpstr>Sonar Scan Results</vt:lpstr>
      <vt:lpstr>Run Sonarscan for post production branches</vt:lpstr>
      <vt:lpstr>Sonarscan for post prod branches</vt:lpstr>
      <vt:lpstr>Update sonar-project properties file</vt:lpstr>
      <vt:lpstr>PowerPoint Presentation</vt:lpstr>
      <vt:lpstr>Configure new branch on environment</vt:lpstr>
      <vt:lpstr>Configure new  branch on environment </vt:lpstr>
      <vt:lpstr>PowerPoint Presentation</vt:lpstr>
      <vt:lpstr>PowerPoint Presentation</vt:lpstr>
      <vt:lpstr>Skip Test stages</vt:lpstr>
      <vt:lpstr>To skip test stages</vt:lpstr>
      <vt:lpstr>PowerPoint Presentation</vt:lpstr>
      <vt:lpstr>Sync Artifactory with deployment script file changes in git</vt:lpstr>
      <vt:lpstr>Sync deployment script files </vt:lpstr>
      <vt:lpstr>Move production or any environment to pipeline </vt:lpstr>
      <vt:lpstr>Move production or any environment to pipeline</vt:lpstr>
      <vt:lpstr>PowerPoint Presentation</vt:lpstr>
      <vt:lpstr>Change chef cron role</vt:lpstr>
      <vt:lpstr>New Artifactory migration </vt:lpstr>
      <vt:lpstr>New Artifactory migration </vt:lpstr>
      <vt:lpstr>PowerPoint Presentation</vt:lpstr>
      <vt:lpstr>To support PLM builds from new artifactory</vt:lpstr>
      <vt:lpstr>To support Docker builds from new artifactory</vt:lpstr>
      <vt:lpstr>Add Coverity Custom checkers like hardcoded password check</vt:lpstr>
      <vt:lpstr>Coverity Custom checker</vt:lpstr>
      <vt:lpstr>PowerPoint Presentation</vt:lpstr>
      <vt:lpstr>PowerPoint Presentation</vt:lpstr>
      <vt:lpstr>Add test cases (java classes) to Junit suite</vt:lpstr>
      <vt:lpstr>Add test cases to Junit suite</vt:lpstr>
      <vt:lpstr> Junit configuration</vt:lpstr>
      <vt:lpstr>PowerPoint Presentation</vt:lpstr>
      <vt:lpstr>Get Build Metrics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with Power Jenkins</dc:title>
  <dc:creator>SABINENI, RAJESWARI (GE Digital, consultant)</dc:creator>
  <cp:lastModifiedBy>Gurram, Kalyani</cp:lastModifiedBy>
  <cp:revision>325</cp:revision>
  <dcterms:created xsi:type="dcterms:W3CDTF">2019-08-14T17:06:21Z</dcterms:created>
  <dcterms:modified xsi:type="dcterms:W3CDTF">2022-01-07T12:51:47Z</dcterms:modified>
</cp:coreProperties>
</file>