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642" r:id="rId5"/>
    <p:sldMasterId id="2147484743" r:id="rId6"/>
  </p:sldMasterIdLst>
  <p:notesMasterIdLst>
    <p:notesMasterId r:id="rId36"/>
  </p:notesMasterIdLst>
  <p:handoutMasterIdLst>
    <p:handoutMasterId r:id="rId37"/>
  </p:handoutMasterIdLst>
  <p:sldIdLst>
    <p:sldId id="1719" r:id="rId7"/>
    <p:sldId id="1856" r:id="rId8"/>
    <p:sldId id="1660" r:id="rId9"/>
    <p:sldId id="1890" r:id="rId10"/>
    <p:sldId id="1915" r:id="rId11"/>
    <p:sldId id="1917" r:id="rId12"/>
    <p:sldId id="1919" r:id="rId13"/>
    <p:sldId id="1942" r:id="rId14"/>
    <p:sldId id="1918" r:id="rId15"/>
    <p:sldId id="1895" r:id="rId16"/>
    <p:sldId id="1920" r:id="rId17"/>
    <p:sldId id="1923" r:id="rId18"/>
    <p:sldId id="1945" r:id="rId19"/>
    <p:sldId id="1921" r:id="rId20"/>
    <p:sldId id="1946" r:id="rId21"/>
    <p:sldId id="1924" r:id="rId22"/>
    <p:sldId id="1947" r:id="rId23"/>
    <p:sldId id="1925" r:id="rId24"/>
    <p:sldId id="1916" r:id="rId25"/>
    <p:sldId id="1929" r:id="rId26"/>
    <p:sldId id="1940" r:id="rId27"/>
    <p:sldId id="1927" r:id="rId28"/>
    <p:sldId id="1928" r:id="rId29"/>
    <p:sldId id="1904" r:id="rId30"/>
    <p:sldId id="1548" r:id="rId31"/>
    <p:sldId id="1948" r:id="rId32"/>
    <p:sldId id="1949" r:id="rId33"/>
    <p:sldId id="1950" r:id="rId34"/>
    <p:sldId id="1951"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073DAE3-B461-442F-A3D3-6642BD875E45}">
          <p14:sldIdLst>
            <p14:sldId id="1719"/>
          </p14:sldIdLst>
        </p14:section>
        <p14:section name="Lesson 01: Learning Objectives" id="{259B8590-A96B-4BD4-BA0D-3C1309BF916E}">
          <p14:sldIdLst>
            <p14:sldId id="1856"/>
            <p14:sldId id="1660"/>
          </p14:sldIdLst>
        </p14:section>
        <p14:section name="Lesson 02: Business Opportunities for IoT" id="{B798A4BC-855E-4937-9BCC-CBACD44E0718}">
          <p14:sldIdLst/>
        </p14:section>
        <p14:section name="Lesson 03: Introduction to IoT Solution Architecture" id="{D885EF03-A9FD-4286-BC3D-38274E6B57B5}">
          <p14:sldIdLst>
            <p14:sldId id="1890"/>
            <p14:sldId id="1915"/>
            <p14:sldId id="1917"/>
            <p14:sldId id="1919"/>
            <p14:sldId id="1942"/>
            <p14:sldId id="1918"/>
          </p14:sldIdLst>
        </p14:section>
        <p14:section name="Lesson 04: IoT Hardware and Cloud Services" id="{297B9DD7-6667-48EF-80CB-4DA7C2F8118F}">
          <p14:sldIdLst>
            <p14:sldId id="1895"/>
            <p14:sldId id="1920"/>
            <p14:sldId id="1923"/>
            <p14:sldId id="1945"/>
            <p14:sldId id="1921"/>
            <p14:sldId id="1946"/>
            <p14:sldId id="1924"/>
            <p14:sldId id="1947"/>
            <p14:sldId id="1925"/>
          </p14:sldIdLst>
        </p14:section>
        <p14:section name="Lesson 05: Course Lab Scenario" id="{30FB30C1-C24D-4508-AC79-29B1C06EDF65}">
          <p14:sldIdLst>
            <p14:sldId id="1916"/>
            <p14:sldId id="1929"/>
            <p14:sldId id="1940"/>
          </p14:sldIdLst>
        </p14:section>
        <p14:section name="Lesson 06: Module 1 Labs" id="{B9BA6E9E-420B-452D-AC4A-EACA563D7AAD}">
          <p14:sldIdLst>
            <p14:sldId id="1927"/>
            <p14:sldId id="1928"/>
          </p14:sldIdLst>
        </p14:section>
        <p14:section name="Lesson 07: Module Review Questions" id="{E208C539-175F-4113-BB67-38073FA94DDD}">
          <p14:sldIdLst>
            <p14:sldId id="1904"/>
            <p14:sldId id="1548"/>
            <p14:sldId id="1948"/>
            <p14:sldId id="1949"/>
            <p14:sldId id="1950"/>
            <p14:sldId id="195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C875CB-9CBD-4DD1-86CB-4F69E891A58E}" v="235" dt="2020-04-07T15:58:16.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42" autoAdjust="0"/>
    <p:restoredTop sz="47239" autoAdjust="0"/>
  </p:normalViewPr>
  <p:slideViewPr>
    <p:cSldViewPr snapToGrid="0">
      <p:cViewPr varScale="1">
        <p:scale>
          <a:sx n="50" d="100"/>
          <a:sy n="50" d="100"/>
        </p:scale>
        <p:origin x="2298" y="48"/>
      </p:cViewPr>
      <p:guideLst/>
    </p:cSldViewPr>
  </p:slideViewPr>
  <p:outlineViewPr>
    <p:cViewPr>
      <p:scale>
        <a:sx n="33" d="100"/>
        <a:sy n="33" d="100"/>
      </p:scale>
      <p:origin x="0" y="-6516"/>
    </p:cViewPr>
  </p:outlineViewPr>
  <p:notesTextViewPr>
    <p:cViewPr>
      <p:scale>
        <a:sx n="125" d="100"/>
        <a:sy n="125" d="100"/>
      </p:scale>
      <p:origin x="0" y="0"/>
    </p:cViewPr>
  </p:notesTextViewPr>
  <p:sorterViewPr>
    <p:cViewPr varScale="1">
      <p:scale>
        <a:sx n="1" d="1"/>
        <a:sy n="1" d="1"/>
      </p:scale>
      <p:origin x="0" y="-17212"/>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4/7/2020 8:52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4/7/2020 8:00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PU_cach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Cod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PU_cach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Cod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80981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While most people assume IoT means IP-enabled, remember from earlier that IoT does not require devices to have direct IP or Internet connectivity.  A non-IP device using Bluetooth, Zigbee, etc. can communicate with an IoT Edge device that has Internet connectivity.</a:t>
            </a:r>
          </a:p>
          <a:p>
            <a:endParaRPr lang="en-US"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“Other IoT Hardware” includes network switches and routers, specialized protocol gateways, etc.  Some students may have smart home devices today with gateway hubs that fall into this category.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20761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69382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kern="1200" dirty="0">
                <a:solidFill>
                  <a:schemeClr val="tx1"/>
                </a:solidFill>
                <a:effectLst/>
                <a:latin typeface="Segoe UI Light" pitchFamily="34" charset="0"/>
                <a:ea typeface="+mn-ea"/>
                <a:cs typeface="+mn-cs"/>
              </a:rPr>
              <a:t>“We’re next going to look at some specifics from the completed architecture diagram from before.  We’re not going through each piece here, just some of the high-level pieces.  [click] We’re going to start with the IoT Devices…”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88929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The only entry on here that may not be self-evident is the breakdown of the SDKs.  Microsoft provides SDKs in all three categories.  The topic to emphasize here is the SDKs topic – but note we deep dive on the three categories later.</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Microsoft provides a number of IoT SDKs (https://docs.microsoft.com/en-us/azure/iot-hub/iot-hub-devguide-sdks) that range across a variety of languages and devices and are designed to provide the software and services needed to accelerate your solution development. The company breaks down their SDKs into three categories:</a:t>
            </a:r>
          </a:p>
          <a:p>
            <a:endParaRPr lang="en-US"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1" i="0" u="none" strike="noStrike" kern="1200" dirty="0">
                <a:solidFill>
                  <a:schemeClr val="tx1"/>
                </a:solidFill>
                <a:effectLst/>
                <a:latin typeface="Segoe UI Light" pitchFamily="34" charset="0"/>
                <a:ea typeface="+mn-ea"/>
                <a:cs typeface="+mn-cs"/>
              </a:rPr>
              <a:t>Device SDKs</a:t>
            </a:r>
            <a:r>
              <a:rPr lang="en-US" sz="900" b="0" i="0" u="none" strike="noStrike" kern="1200" dirty="0">
                <a:solidFill>
                  <a:schemeClr val="tx1"/>
                </a:solidFill>
                <a:effectLst/>
                <a:latin typeface="Segoe UI Light" pitchFamily="34" charset="0"/>
                <a:ea typeface="+mn-ea"/>
                <a:cs typeface="+mn-cs"/>
              </a:rPr>
              <a:t> enable you to build apps that run on your IoT devices using device client or module client. These apps send telemetry to your IoT hub, and optionally receive messages, job, method, or twin updates from your IoT hub. You can also use module client to author modules for Azure IoT Edge runtime. The device SDK comes in the following platform flavors: .NET, C, Java, Node.js, Python, and iOS.</a:t>
            </a:r>
          </a:p>
          <a:p>
            <a:pPr marL="171450" indent="-171450">
              <a:buFont typeface="Arial" panose="020B0604020202020204" pitchFamily="34" charset="0"/>
              <a:buChar char="•"/>
            </a:pPr>
            <a:r>
              <a:rPr lang="en-US" sz="900" b="1" i="0" u="none" strike="noStrike" kern="1200" dirty="0">
                <a:solidFill>
                  <a:schemeClr val="tx1"/>
                </a:solidFill>
                <a:effectLst/>
                <a:latin typeface="Segoe UI Light" pitchFamily="34" charset="0"/>
                <a:ea typeface="+mn-ea"/>
                <a:cs typeface="+mn-cs"/>
              </a:rPr>
              <a:t>Service SDKs </a:t>
            </a:r>
            <a:r>
              <a:rPr lang="en-US" sz="900" b="0" i="0" u="none" strike="noStrike" kern="1200" dirty="0">
                <a:solidFill>
                  <a:schemeClr val="tx1"/>
                </a:solidFill>
                <a:effectLst/>
                <a:latin typeface="Segoe UI Light" pitchFamily="34" charset="0"/>
                <a:ea typeface="+mn-ea"/>
                <a:cs typeface="+mn-cs"/>
              </a:rPr>
              <a:t>enable you to manage your IoT hub, and optionally send messages, schedule jobs, invoke direct methods, or send desired property updates to your IoT devices or modules.</a:t>
            </a:r>
          </a:p>
          <a:p>
            <a:pPr marL="171450" indent="-171450">
              <a:buFont typeface="Arial" panose="020B0604020202020204" pitchFamily="34" charset="0"/>
              <a:buChar char="•"/>
            </a:pPr>
            <a:r>
              <a:rPr lang="en-US" sz="900" b="1" i="0" u="none" strike="noStrike" kern="1200" dirty="0">
                <a:solidFill>
                  <a:schemeClr val="tx1"/>
                </a:solidFill>
                <a:effectLst/>
                <a:latin typeface="Segoe UI Light" pitchFamily="34" charset="0"/>
                <a:ea typeface="+mn-ea"/>
                <a:cs typeface="+mn-cs"/>
              </a:rPr>
              <a:t>Device Provisioning SDKs</a:t>
            </a:r>
            <a:r>
              <a:rPr lang="en-US" sz="900" b="0" i="0" u="none" strike="noStrike" kern="1200" dirty="0">
                <a:solidFill>
                  <a:schemeClr val="tx1"/>
                </a:solidFill>
                <a:effectLst/>
                <a:latin typeface="Segoe UI Light" pitchFamily="34" charset="0"/>
                <a:ea typeface="+mn-ea"/>
                <a:cs typeface="+mn-cs"/>
              </a:rPr>
              <a:t> enable you to provision devices to your IoT Hub using the Device Provisioning Service.</a:t>
            </a:r>
          </a:p>
          <a:p>
            <a:endParaRPr lang="en-US"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993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kern="1200" dirty="0">
                <a:solidFill>
                  <a:schemeClr val="tx1"/>
                </a:solidFill>
                <a:effectLst/>
                <a:latin typeface="Segoe UI Light" pitchFamily="34" charset="0"/>
                <a:ea typeface="+mn-ea"/>
                <a:cs typeface="+mn-cs"/>
              </a:rPr>
              <a:t>“Next, we’ll look at the Azure IoT Hub, the Microsoft Cloud Gateway offering…”</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479594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5992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kern="1200" dirty="0">
                <a:solidFill>
                  <a:schemeClr val="tx1"/>
                </a:solidFill>
                <a:effectLst/>
                <a:latin typeface="Segoe UI Light" pitchFamily="34" charset="0"/>
                <a:ea typeface="+mn-ea"/>
                <a:cs typeface="+mn-cs"/>
              </a:rPr>
              <a:t>“And last, for now at least, we’re going to mention the Azure IoT Hub Device Provisioning Service, or DPS…”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06233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57295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62031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30975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51829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516002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22844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dirty="0"/>
              <a:t>Correct Answer:</a:t>
            </a:r>
            <a:r>
              <a:rPr lang="en-US" sz="900" b="1" dirty="0"/>
              <a:t> </a:t>
            </a:r>
            <a:r>
              <a:rPr lang="en-US" sz="900" b="0" dirty="0"/>
              <a:t>B</a:t>
            </a:r>
          </a:p>
          <a:p>
            <a:endParaRPr lang="en-US" sz="900" b="0" dirty="0"/>
          </a:p>
          <a:p>
            <a:r>
              <a:rPr lang="en-US" sz="900" b="0" dirty="0"/>
              <a:t>Explanation: </a:t>
            </a:r>
          </a:p>
          <a:p>
            <a:endParaRPr lang="en-US" sz="900" b="0" dirty="0"/>
          </a:p>
          <a:p>
            <a:r>
              <a:rPr lang="en-US" sz="900" b="0" dirty="0"/>
              <a:t>In the student workbook/</a:t>
            </a:r>
            <a:r>
              <a:rPr lang="en-US" sz="900" b="0" dirty="0" err="1"/>
              <a:t>skillpipe</a:t>
            </a:r>
            <a:r>
              <a:rPr lang="en-US" sz="900" b="0" dirty="0"/>
              <a:t> content, topic </a:t>
            </a:r>
            <a:r>
              <a:rPr lang="en-US" sz="900" b="0" i="1" dirty="0"/>
              <a:t>Subsystems of an IoT Architecture </a:t>
            </a:r>
            <a:r>
              <a:rPr lang="en-US" sz="900" b="0" dirty="0"/>
              <a:t>includes the following:</a:t>
            </a:r>
          </a:p>
          <a:p>
            <a:endParaRPr lang="en-US" sz="900" b="0" dirty="0"/>
          </a:p>
          <a:p>
            <a:r>
              <a:rPr lang="en-US" sz="900" b="0" dirty="0"/>
              <a:t>IoT Devices: The physical devices where our data originates.</a:t>
            </a:r>
          </a:p>
          <a:p>
            <a:endParaRPr lang="en-US" sz="900" b="0" dirty="0"/>
          </a:p>
          <a:p>
            <a:r>
              <a:rPr lang="en-US" sz="900" b="0" dirty="0"/>
              <a:t>Cloud Gateway: The Cloud Gateway provides a cloud hub for secure connectivity, telemetry and event ingestion and device management (including command and control) capabilities.</a:t>
            </a:r>
          </a:p>
          <a:p>
            <a:endParaRPr lang="en-US" sz="900" b="0" dirty="0"/>
          </a:p>
          <a:p>
            <a:r>
              <a:rPr lang="en-US" sz="900" b="0" dirty="0"/>
              <a:t>User Interface and Reporting: The user interface for an IoT application can be delivered on a wide array of device types, in native applications, and browsers.</a:t>
            </a:r>
          </a:p>
          <a:p>
            <a:endParaRPr lang="en-US" sz="900" b="0" dirty="0"/>
          </a:p>
          <a:p>
            <a:r>
              <a:rPr lang="en-US" sz="900" b="0" dirty="0"/>
              <a:t>Stream Processing: Processes large streams of data records and evaluates rules for those streams.</a:t>
            </a:r>
          </a:p>
          <a:p>
            <a:endParaRPr lang="en-US" sz="900" b="0" dirty="0"/>
          </a:p>
          <a:p>
            <a:r>
              <a:rPr lang="en-US" sz="900" b="0" dirty="0"/>
              <a:t>Storage: Storage can be divided into warm path (data that is required to be available for reporting and visualization immediately from devices), and cold path (data that is stored longer term and used for batch processing).</a:t>
            </a:r>
          </a:p>
          <a:p>
            <a:endParaRPr lang="en-US" sz="900" b="0" dirty="0"/>
          </a:p>
          <a:p>
            <a:r>
              <a:rPr lang="en-US" sz="900" b="0" dirty="0"/>
              <a:t>Business Process Integration:  Facilitates executing actions based on insights garnered from device telemetry data during stream processing. Integration could include storage of informational messages, alarms, sending email or SMS, integration with CRM, and more.</a:t>
            </a:r>
          </a:p>
          <a:p>
            <a:endParaRPr lang="en-US" sz="900"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dirty="0"/>
              <a:t>Correct Answer:</a:t>
            </a:r>
            <a:r>
              <a:rPr lang="en-US" sz="900" b="1" dirty="0"/>
              <a:t> </a:t>
            </a:r>
            <a:r>
              <a:rPr lang="en-US" sz="900" b="0" dirty="0"/>
              <a:t>D</a:t>
            </a:r>
          </a:p>
          <a:p>
            <a:endParaRPr lang="en-US" sz="900" b="0" dirty="0"/>
          </a:p>
          <a:p>
            <a:r>
              <a:rPr lang="en-US" sz="900" b="0" dirty="0"/>
              <a:t>Explanation: </a:t>
            </a:r>
          </a:p>
          <a:p>
            <a:endParaRPr lang="en-US" sz="900" b="0" dirty="0"/>
          </a:p>
          <a:p>
            <a:r>
              <a:rPr lang="en-US" sz="900" b="0" dirty="0"/>
              <a:t>In the student workbook/</a:t>
            </a:r>
            <a:r>
              <a:rPr lang="en-US" sz="900" b="0" dirty="0" err="1"/>
              <a:t>skillpipe</a:t>
            </a:r>
            <a:r>
              <a:rPr lang="en-US" sz="900" b="0" dirty="0"/>
              <a:t> content, topic </a:t>
            </a:r>
            <a:r>
              <a:rPr lang="en-US" sz="900" b="0" i="1" dirty="0"/>
              <a:t>Cross-Cutting Architectural Concerns</a:t>
            </a:r>
            <a:r>
              <a:rPr lang="en-US" sz="900" b="0" dirty="0"/>
              <a:t> includes the following:</a:t>
            </a:r>
          </a:p>
          <a:p>
            <a:endParaRPr lang="en-US" sz="900" b="0" dirty="0"/>
          </a:p>
          <a:p>
            <a:r>
              <a:rPr lang="en-US" sz="900" b="0" dirty="0"/>
              <a:t>There are multiple cross-cutting needs for IoT solutions that are critical for success, including: 1) security requirements; including user management and auditing, device connectivity, in-transit telemetry, and at rest security, 2) logging and monitoring for an IoT cloud application is critical for determining health and for troubleshooting failures both for individual subsystems and the application as a whole, and 3) high availability and disaster recovery which is used to rapidly recover from systemic failures.</a:t>
            </a:r>
          </a:p>
          <a:p>
            <a:endParaRPr lang="en-US" sz="900" b="0" dirty="0"/>
          </a:p>
          <a:p>
            <a:r>
              <a:rPr lang="en-US" sz="900" b="0" dirty="0"/>
              <a:t>Security: Security is a critical consideration in each of the subsystems. Protecting IoT solutions requires secure provisioning of devices, secure connectivity between devices, edge devices, and the cloud, secure access to the backend solutions, and secure data protection in the cloud during processing and storage (encryption at rest).  </a:t>
            </a:r>
          </a:p>
          <a:p>
            <a:endParaRPr lang="en-US" sz="900" b="0" dirty="0"/>
          </a:p>
          <a:p>
            <a:r>
              <a:rPr lang="en-US" sz="900" b="0" dirty="0"/>
              <a:t>Logging and monitoring: Logging actions and monitoring activity associated with your IoT solution is critical for determining system uptime and troubleshooting failures.</a:t>
            </a:r>
          </a:p>
          <a:p>
            <a:endParaRPr lang="en-US" sz="900" b="0" dirty="0"/>
          </a:p>
          <a:p>
            <a:r>
              <a:rPr lang="en-US" sz="900" b="0" dirty="0"/>
              <a:t>High availability and disaster recovery: High availability and disaster recovery (HA/DR) focuses on ensuring an IoT system is always available, including from failures resulting from disasters. The technology used in IoT subsystems have different failover and cross-region support characteristics. For IoT applications, this can result in requiring hosting of duplicate services and duplicating application data across regions depending on acceptable failover downtime and data loss.</a:t>
            </a:r>
          </a:p>
          <a:p>
            <a:endParaRPr lang="en-US" sz="900"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723797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dirty="0"/>
              <a:t>Correct Answer:</a:t>
            </a:r>
            <a:r>
              <a:rPr lang="en-US" sz="900" b="1" dirty="0"/>
              <a:t> </a:t>
            </a:r>
            <a:r>
              <a:rPr lang="en-US" sz="900" b="0" dirty="0"/>
              <a:t>D</a:t>
            </a:r>
          </a:p>
          <a:p>
            <a:endParaRPr lang="en-US" sz="900"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dirty="0"/>
              <a:t>Note: Although Microsoft documentation not longer refers to IoT Central as a SaaS offering, it does meet the definition for SaaS and the SaaS/PaaS distinction may be helpful to some students as these products are introduced.</a:t>
            </a:r>
          </a:p>
          <a:p>
            <a:endParaRPr lang="en-US" sz="900" b="0" dirty="0"/>
          </a:p>
          <a:p>
            <a:r>
              <a:rPr lang="en-US" sz="900" b="0" dirty="0"/>
              <a:t>Explanation: </a:t>
            </a:r>
          </a:p>
          <a:p>
            <a:endParaRPr lang="en-US" sz="900" b="0" dirty="0"/>
          </a:p>
          <a:p>
            <a:r>
              <a:rPr lang="en-US" sz="900" b="0" dirty="0"/>
              <a:t>In the student workbook/</a:t>
            </a:r>
            <a:r>
              <a:rPr lang="en-US" sz="900" b="0" dirty="0" err="1"/>
              <a:t>skillpipe</a:t>
            </a:r>
            <a:r>
              <a:rPr lang="en-US" sz="900" b="0" dirty="0"/>
              <a:t> content, topic </a:t>
            </a:r>
            <a:r>
              <a:rPr lang="en-US" sz="900" b="0" i="1" dirty="0"/>
              <a:t>Azure IoT Services and Technologies </a:t>
            </a:r>
            <a:r>
              <a:rPr lang="en-US" sz="900" b="0" dirty="0"/>
              <a:t>includes the following:</a:t>
            </a:r>
          </a:p>
          <a:p>
            <a:endParaRPr lang="en-US" sz="900" b="0" dirty="0"/>
          </a:p>
          <a:p>
            <a:r>
              <a:rPr lang="en-US" sz="900" b="0" dirty="0"/>
              <a:t>Azure IoT Central (SaaS)</a:t>
            </a:r>
          </a:p>
          <a:p>
            <a:r>
              <a:rPr lang="en-US" sz="900" b="0" dirty="0"/>
              <a:t>The IoT Central application platform reduces the burden and cost of developing, managing, and maintaining enterprise-grade IoT solutions. IoT Central's customizable web UI in lets you monitor device conditions, create rules, and manage millions of devices and their data throughout their life cycle. The API surface within IoT Central gives you programmatic access to configure and interact with your IoT solution.</a:t>
            </a:r>
          </a:p>
          <a:p>
            <a:endParaRPr lang="en-US" sz="900" b="0" dirty="0"/>
          </a:p>
          <a:p>
            <a:r>
              <a:rPr lang="en-US" sz="900" b="0" dirty="0"/>
              <a:t>Azure IoT Central is a fully managed application platform that you can use to create custom IoT solutions. IoT Central uses application templates to create solutions. There are templates for generic solutions and for specific industries such as energy, healthcare, government, and retail. IoT Central application templates let you deploy an IoT Central application in minutes that you can then customize with themes, dashboards, and views.</a:t>
            </a:r>
          </a:p>
          <a:p>
            <a:endParaRPr lang="en-US" sz="900" b="0" dirty="0"/>
          </a:p>
          <a:p>
            <a:r>
              <a:rPr lang="en-US" sz="900" b="0" dirty="0"/>
              <a:t>Technologies (PaaS)</a:t>
            </a:r>
          </a:p>
          <a:p>
            <a:r>
              <a:rPr lang="en-US" sz="900" b="0" dirty="0"/>
              <a:t>With the most comprehensive IoT portfolio of platform services, Platform-as-a-Service (PaaS) technologies that span the Azure platform enable you to easily create, customize, and control all aspects of your IoT solution. Establish bi-directional communications with billions of IoT devices and manage your IoT devices at scale. Then integrate your IoT device data with other platform services, such as Azure Cosmos DB and Azure Time Series Insights, to enhance insights across your solution.</a:t>
            </a:r>
          </a:p>
          <a:p>
            <a:endParaRPr lang="en-US" sz="900" b="0" dirty="0"/>
          </a:p>
          <a:p>
            <a:r>
              <a:rPr lang="en-US" sz="900" b="0" dirty="0"/>
              <a:t>IoT Hub</a:t>
            </a:r>
          </a:p>
          <a:p>
            <a:r>
              <a:rPr lang="en-US" sz="900" b="0" dirty="0"/>
              <a:t>Azure IoT Hub is a fully managed service that enables reliable and secure bidirectional communications between millions of IoT devices and a solution back end. The Azure IoT Hub Device Provisioning Service is a helper service for IoT Hub that enables zero-touch, just-in-time provisioning to the right IoT hub without requiring human intervention, enabling customers to provision millions of devices in a secure and scalable manner.</a:t>
            </a:r>
          </a:p>
          <a:p>
            <a:endParaRPr lang="en-US" sz="900"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82065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dirty="0"/>
              <a:t>Correct Answer:</a:t>
            </a:r>
            <a:r>
              <a:rPr lang="en-US" sz="900" b="1" dirty="0"/>
              <a:t> </a:t>
            </a:r>
            <a:r>
              <a:rPr lang="en-US" sz="900" b="0" dirty="0"/>
              <a:t>B, C, D</a:t>
            </a:r>
          </a:p>
          <a:p>
            <a:endParaRPr lang="en-US" sz="900" b="0" dirty="0"/>
          </a:p>
          <a:p>
            <a:r>
              <a:rPr lang="en-US" sz="900" b="0" dirty="0"/>
              <a:t>Explanation: </a:t>
            </a:r>
          </a:p>
          <a:p>
            <a:endParaRPr lang="en-US" sz="900" b="0" dirty="0"/>
          </a:p>
          <a:p>
            <a:r>
              <a:rPr lang="en-US" sz="900" b="0" dirty="0"/>
              <a:t>In the student workbook/</a:t>
            </a:r>
            <a:r>
              <a:rPr lang="en-US" sz="900" b="0" dirty="0" err="1"/>
              <a:t>skillpipe</a:t>
            </a:r>
            <a:r>
              <a:rPr lang="en-US" sz="900" b="0" dirty="0"/>
              <a:t> content, topic </a:t>
            </a:r>
            <a:r>
              <a:rPr lang="en-US" sz="900" b="0" i="1" dirty="0"/>
              <a:t>Features of Azure IoT Hub </a:t>
            </a:r>
            <a:r>
              <a:rPr lang="en-US" sz="900" b="0" dirty="0"/>
              <a:t>includes the following:</a:t>
            </a:r>
          </a:p>
          <a:p>
            <a:endParaRPr lang="en-US" sz="900" b="0" dirty="0"/>
          </a:p>
          <a:p>
            <a:r>
              <a:rPr lang="en-US" sz="900" b="0" dirty="0"/>
              <a:t>Secure your communications</a:t>
            </a:r>
          </a:p>
          <a:p>
            <a:endParaRPr lang="en-US" sz="900" b="0" dirty="0"/>
          </a:p>
          <a:p>
            <a:r>
              <a:rPr lang="en-US" sz="900" b="0" dirty="0"/>
              <a:t>IoT Hub gives you a secure communication channel for your devices to send data.</a:t>
            </a:r>
          </a:p>
          <a:p>
            <a:pPr marL="171450" indent="-171450">
              <a:buFont typeface="Arial" panose="020B0604020202020204" pitchFamily="34" charset="0"/>
              <a:buChar char="•"/>
            </a:pPr>
            <a:r>
              <a:rPr lang="en-US" sz="900" b="0" dirty="0"/>
              <a:t>Per-device authentication enables each device to connect securely to IoT Hub and for each device to be managed securely.</a:t>
            </a:r>
          </a:p>
          <a:p>
            <a:pPr marL="171450" indent="-171450">
              <a:buFont typeface="Arial" panose="020B0604020202020204" pitchFamily="34" charset="0"/>
              <a:buChar char="•"/>
            </a:pPr>
            <a:r>
              <a:rPr lang="en-US" sz="900" b="0" dirty="0"/>
              <a:t>You have complete control over device access and can control connections at the per-device level.</a:t>
            </a:r>
          </a:p>
          <a:p>
            <a:pPr marL="171450" indent="-171450">
              <a:buFont typeface="Arial" panose="020B0604020202020204" pitchFamily="34" charset="0"/>
              <a:buChar char="•"/>
            </a:pPr>
            <a:r>
              <a:rPr lang="en-US" sz="900" b="0" dirty="0"/>
              <a:t>The IoT Hub Device Provisioning Service automatically provisions devices to the correct IoT hub when the device first boots up.</a:t>
            </a:r>
          </a:p>
          <a:p>
            <a:pPr marL="171450" indent="-171450">
              <a:buFont typeface="Arial" panose="020B0604020202020204" pitchFamily="34" charset="0"/>
              <a:buChar char="•"/>
            </a:pPr>
            <a:r>
              <a:rPr lang="en-US" sz="900" b="0" dirty="0"/>
              <a:t>Multiple authentication types support a variety of device capabilities:</a:t>
            </a:r>
          </a:p>
          <a:p>
            <a:pPr marL="384432" lvl="1" indent="-171450">
              <a:buFont typeface="Arial" panose="020B0604020202020204" pitchFamily="34" charset="0"/>
              <a:buChar char="•"/>
            </a:pPr>
            <a:r>
              <a:rPr lang="en-US" sz="900" b="0" dirty="0"/>
              <a:t>SAS token-based authentication to quickly get started with your IoT solution.</a:t>
            </a:r>
          </a:p>
          <a:p>
            <a:pPr marL="384432" lvl="1" indent="-171450">
              <a:buFont typeface="Arial" panose="020B0604020202020204" pitchFamily="34" charset="0"/>
              <a:buChar char="•"/>
            </a:pPr>
            <a:r>
              <a:rPr lang="en-US" sz="900" b="0" dirty="0"/>
              <a:t>Individual X.509 certificate authentication for secure, standards-based authentication.</a:t>
            </a:r>
          </a:p>
          <a:p>
            <a:pPr marL="384432" lvl="1" indent="-171450">
              <a:buFont typeface="Arial" panose="020B0604020202020204" pitchFamily="34" charset="0"/>
              <a:buChar char="•"/>
            </a:pPr>
            <a:r>
              <a:rPr lang="en-US" sz="900" b="0" dirty="0"/>
              <a:t>X.509 CA authentication for simple, standards-based enrollment.</a:t>
            </a:r>
          </a:p>
          <a:p>
            <a:endParaRPr lang="en-US" sz="900" b="0" dirty="0"/>
          </a:p>
          <a:p>
            <a:r>
              <a:rPr lang="en-US" sz="900" b="0" dirty="0"/>
              <a:t>Route device data</a:t>
            </a:r>
          </a:p>
          <a:p>
            <a:endParaRPr lang="en-US" sz="900" b="0" dirty="0"/>
          </a:p>
          <a:p>
            <a:r>
              <a:rPr lang="en-US" sz="900" b="0" dirty="0"/>
              <a:t>Built-in message routing functionality gives you flexibility to set up automatic rules-based message fan-out:</a:t>
            </a:r>
          </a:p>
          <a:p>
            <a:pPr marL="171450" indent="-171450">
              <a:buFont typeface="Arial" panose="020B0604020202020204" pitchFamily="34" charset="0"/>
              <a:buChar char="•"/>
            </a:pPr>
            <a:r>
              <a:rPr lang="en-US" sz="900" b="0" dirty="0"/>
              <a:t>Use message routing to control where your hub sends device telemetry.</a:t>
            </a:r>
          </a:p>
          <a:p>
            <a:pPr marL="171450" indent="-171450">
              <a:buFont typeface="Arial" panose="020B0604020202020204" pitchFamily="34" charset="0"/>
              <a:buChar char="•"/>
            </a:pPr>
            <a:r>
              <a:rPr lang="en-US" sz="900" b="0" dirty="0"/>
              <a:t>There is no additional cost to route messages to multiple endpoints.</a:t>
            </a:r>
          </a:p>
          <a:p>
            <a:pPr marL="171450" indent="-171450">
              <a:buFont typeface="Arial" panose="020B0604020202020204" pitchFamily="34" charset="0"/>
              <a:buChar char="•"/>
            </a:pPr>
            <a:r>
              <a:rPr lang="en-US" sz="900" b="0" dirty="0"/>
              <a:t>No-code routing rules take the place of custom message dispatcher code.</a:t>
            </a:r>
          </a:p>
          <a:p>
            <a:endParaRPr lang="en-US" sz="900" b="0" dirty="0"/>
          </a:p>
          <a:p>
            <a:r>
              <a:rPr lang="en-US" sz="900" b="0" dirty="0"/>
              <a:t>Configure and control your devices</a:t>
            </a:r>
          </a:p>
          <a:p>
            <a:endParaRPr lang="en-US" sz="900" b="0" dirty="0"/>
          </a:p>
          <a:p>
            <a:r>
              <a:rPr lang="en-US" sz="900" b="0" dirty="0"/>
              <a:t>You can manage your devices connected to IoT Hub with an array of built-in functionality.</a:t>
            </a:r>
          </a:p>
          <a:p>
            <a:pPr marL="171450" indent="-171450">
              <a:buFont typeface="Arial" panose="020B0604020202020204" pitchFamily="34" charset="0"/>
              <a:buChar char="•"/>
            </a:pPr>
            <a:r>
              <a:rPr lang="en-US" sz="900" b="0" dirty="0"/>
              <a:t>Store, synchronize, and query device metadata and state information for all your devices.</a:t>
            </a:r>
          </a:p>
          <a:p>
            <a:pPr marL="171450" indent="-171450">
              <a:buFont typeface="Arial" panose="020B0604020202020204" pitchFamily="34" charset="0"/>
              <a:buChar char="•"/>
            </a:pPr>
            <a:r>
              <a:rPr lang="en-US" sz="900" b="0" dirty="0"/>
              <a:t>Set device state either per-device or based on common characteristics of devices.</a:t>
            </a:r>
          </a:p>
          <a:p>
            <a:pPr marL="171450" indent="-171450">
              <a:buFont typeface="Arial" panose="020B0604020202020204" pitchFamily="34" charset="0"/>
              <a:buChar char="•"/>
            </a:pPr>
            <a:r>
              <a:rPr lang="en-US" sz="900" b="0" dirty="0"/>
              <a:t>Automatically respond to a device-reported state change with message routing integration.</a:t>
            </a:r>
          </a:p>
          <a:p>
            <a:endParaRPr lang="en-US" sz="900"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664571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dirty="0"/>
              <a:t>Correct Answer:</a:t>
            </a:r>
            <a:r>
              <a:rPr lang="en-US" sz="900" b="1" dirty="0"/>
              <a:t> </a:t>
            </a:r>
            <a:r>
              <a:rPr lang="en-US" sz="900" b="0" dirty="0"/>
              <a:t>A, B, C, D</a:t>
            </a:r>
          </a:p>
          <a:p>
            <a:endParaRPr lang="en-US" sz="900" b="0" dirty="0"/>
          </a:p>
          <a:p>
            <a:r>
              <a:rPr lang="en-US" sz="900" b="0" dirty="0"/>
              <a:t>Explanation: </a:t>
            </a:r>
          </a:p>
          <a:p>
            <a:endParaRPr lang="en-US" sz="900" b="0" dirty="0"/>
          </a:p>
          <a:p>
            <a:r>
              <a:rPr lang="en-US" sz="900" b="0" dirty="0"/>
              <a:t>In the student workbook/</a:t>
            </a:r>
            <a:r>
              <a:rPr lang="en-US" sz="900" b="0" dirty="0" err="1"/>
              <a:t>skillpipe</a:t>
            </a:r>
            <a:r>
              <a:rPr lang="en-US" sz="900" b="0" dirty="0"/>
              <a:t> content, topic </a:t>
            </a:r>
            <a:r>
              <a:rPr lang="en-US" sz="900" b="0" i="1" dirty="0"/>
              <a:t>Features of Azure IoT Hub Device Provisioning Service</a:t>
            </a:r>
            <a:r>
              <a:rPr lang="en-US" sz="900" b="0" dirty="0"/>
              <a:t> includes the following:</a:t>
            </a:r>
          </a:p>
          <a:p>
            <a:endParaRPr lang="en-US" sz="900" b="0" dirty="0"/>
          </a:p>
          <a:p>
            <a:r>
              <a:rPr lang="en-US" sz="882" kern="1200" dirty="0">
                <a:solidFill>
                  <a:schemeClr val="tx1"/>
                </a:solidFill>
                <a:effectLst/>
                <a:latin typeface="Segoe UI Light" pitchFamily="34" charset="0"/>
                <a:ea typeface="+mn-ea"/>
                <a:cs typeface="+mn-cs"/>
              </a:rPr>
              <a:t>Features of the Device Provisioning Service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Device Provisioning Service has many features, making it ideal for provisioning devices.</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Secure attestation support for both X.509 and TPM-based identities.</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Enrollment list containing the complete record of devices/groups of devices that may at some point register. The enrollment list contains information about the desired configuration of the device once it registers, and it can be updated at any time.</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Multiple allocation policies to control how the Device Provisioning Service assigns devices to IoT hubs in support of your scenarios.</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Monitoring and diagnostics logging to make sure everything is working properly.</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Multi-hub support allows the Device Provisioning Service to assign devices to more than one IoT hub. The Device Provisioning Service can talk to hubs across multiple Azure subscriptions.</a:t>
            </a: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Cross-region support allows the Device Provisioning Service to assign devices to IoT hubs in other regions.</a:t>
            </a:r>
          </a:p>
          <a:p>
            <a:endParaRPr lang="en-US" sz="900"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090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courseware goal for this module is to be relatively high-level and quick.  This does not mean “rushed,” but it does mean to avoid deep dives and ratholes as the rest of the course will present plenty of more appropriate opportunities for these. </a:t>
            </a:r>
          </a:p>
          <a:p>
            <a:endParaRPr lang="en-US" dirty="0"/>
          </a:p>
          <a:p>
            <a:r>
              <a:rPr lang="en-US" dirty="0"/>
              <a:t>You might find a “parking lot” useful here for any deep dives that you deflect to make sure you loop back to them later in the course where appropriate.</a:t>
            </a:r>
          </a:p>
          <a:p>
            <a:endParaRPr lang="en-US" dirty="0"/>
          </a:p>
          <a:p>
            <a:r>
              <a:rPr lang="en-US" dirty="0"/>
              <a:t>We’ve geared things towards the developer side, but it’s very possible that architects and data analysts will be in the room.  They are </a:t>
            </a:r>
            <a:r>
              <a:rPr lang="en-US" b="1" dirty="0"/>
              <a:t>not</a:t>
            </a:r>
            <a:r>
              <a:rPr lang="en-US" b="0" dirty="0"/>
              <a:t> the target audience, but this module, as much as the student introductions, should tell you this.  This content should be consumable by all of those groups, although labs may be a bit difficult for some.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870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r>
              <a:rPr lang="en-US" dirty="0"/>
              <a:t>This is the high-level architecture.  Feel free to walk through the components quickly for the presentation of this slide – there’s going to be more details later.  For now we’re just presenting the big picture.</a:t>
            </a:r>
          </a:p>
          <a:p>
            <a:endParaRPr lang="en-US" dirty="0"/>
          </a:p>
          <a:p>
            <a:r>
              <a:rPr lang="en-US" dirty="0"/>
              <a:t>Make sure you explain the Cloud Gateway is critical: </a:t>
            </a:r>
          </a:p>
          <a:p>
            <a:pPr marL="0" indent="0">
              <a:buNone/>
            </a:pPr>
            <a:r>
              <a:rPr lang="en-US" dirty="0"/>
              <a:t>“A key part of the architecture is the </a:t>
            </a:r>
            <a:r>
              <a:rPr lang="en-US" i="1" dirty="0"/>
              <a:t>cloud gateway </a:t>
            </a:r>
            <a:r>
              <a:rPr lang="en-US" dirty="0"/>
              <a:t>role… this is defined in the Microsoft documentation as ‘… a central message hub for bi-directional communication between your IoT application and the devices it manages.’”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2802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r>
              <a:rPr lang="en-US" dirty="0"/>
              <a:t>This is an expanded architecture, bringing in </a:t>
            </a:r>
            <a:r>
              <a:rPr lang="en-US" i="1" dirty="0"/>
              <a:t>optional subsystems</a:t>
            </a:r>
            <a:r>
              <a:rPr lang="en-US" dirty="0"/>
              <a:t> within the reference architecture.  (That same term is used in the </a:t>
            </a:r>
            <a:r>
              <a:rPr lang="en-US" dirty="0" err="1"/>
              <a:t>SkillPipe</a:t>
            </a:r>
            <a:r>
              <a:rPr lang="en-US" dirty="0"/>
              <a:t>.)  This is also intended to be a quick walk-through, not a deep dive.</a:t>
            </a:r>
          </a:p>
          <a:p>
            <a:endParaRPr lang="en-US" dirty="0"/>
          </a:p>
          <a:p>
            <a:r>
              <a:rPr lang="en-US" dirty="0"/>
              <a:t>You may want to start mentioning Azure specific components here, or at least mention that we are going to specifically call out solutions later.</a:t>
            </a:r>
          </a:p>
          <a:p>
            <a:endParaRPr lang="en-US" dirty="0"/>
          </a:p>
          <a:p>
            <a:r>
              <a:rPr lang="en-US" sz="882" b="0" kern="1200" dirty="0">
                <a:solidFill>
                  <a:schemeClr val="tx1"/>
                </a:solidFill>
                <a:effectLst/>
                <a:latin typeface="Segoe UI Light" pitchFamily="34" charset="0"/>
                <a:ea typeface="+mn-ea"/>
                <a:cs typeface="+mn-cs"/>
              </a:rPr>
              <a:t>Azure IoT in Docs : </a:t>
            </a:r>
            <a:r>
              <a:rPr lang="en-US" sz="882" b="0" u="sng" kern="1200" dirty="0">
                <a:solidFill>
                  <a:schemeClr val="tx1"/>
                </a:solidFill>
                <a:effectLst/>
                <a:latin typeface="Segoe UI Light" pitchFamily="34" charset="0"/>
                <a:ea typeface="+mn-ea"/>
                <a:cs typeface="+mn-cs"/>
              </a:rPr>
              <a:t>https://docs.microsoft.com/en-us/azure/iot-fundamentals/iot-introduction</a:t>
            </a:r>
            <a:endParaRPr lang="en-US" sz="882" b="0" kern="1200" dirty="0">
              <a:solidFill>
                <a:schemeClr val="tx1"/>
              </a:solidFill>
              <a:effectLst/>
              <a:latin typeface="Segoe UI Light" pitchFamily="34" charset="0"/>
              <a:ea typeface="+mn-ea"/>
              <a:cs typeface="+mn-cs"/>
            </a:endParaRP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Azure IoT Reference Architecture in Docs : </a:t>
            </a:r>
            <a:r>
              <a:rPr lang="en-US" sz="882" b="0" u="sng" kern="1200" dirty="0">
                <a:solidFill>
                  <a:schemeClr val="tx1"/>
                </a:solidFill>
                <a:effectLst/>
                <a:latin typeface="Segoe UI Light" pitchFamily="34" charset="0"/>
                <a:ea typeface="+mn-ea"/>
                <a:cs typeface="+mn-cs"/>
              </a:rPr>
              <a:t>https://docs.microsoft.com/en-us/azure/architecture/reference-architectures/iot/</a:t>
            </a:r>
            <a:endParaRPr lang="en-US" sz="882" b="0" kern="1200" dirty="0">
              <a:solidFill>
                <a:schemeClr val="tx1"/>
              </a:solidFill>
              <a:effectLst/>
              <a:latin typeface="Segoe UI Light" pitchFamily="34" charset="0"/>
              <a:ea typeface="+mn-ea"/>
              <a:cs typeface="+mn-cs"/>
            </a:endParaRP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Azure IoT Reference Architecture PDF : </a:t>
            </a:r>
            <a:r>
              <a:rPr lang="en-US" sz="882" b="0" u="sng" kern="1200" dirty="0">
                <a:solidFill>
                  <a:schemeClr val="tx1"/>
                </a:solidFill>
                <a:effectLst/>
                <a:latin typeface="Segoe UI Light" pitchFamily="34" charset="0"/>
                <a:ea typeface="+mn-ea"/>
                <a:cs typeface="+mn-cs"/>
              </a:rPr>
              <a:t>http://download.microsoft.com/download/A/4/D/A4DAD253-BC21-41D3-B9D9-87D2AE6F0719/Microsoft_Azure_IoT_Reference_Architecture.pdf</a:t>
            </a:r>
            <a:endParaRPr lang="en-US" sz="882" b="0" kern="1200" dirty="0">
              <a:solidFill>
                <a:schemeClr val="tx1"/>
              </a:solidFill>
              <a:effectLst/>
              <a:latin typeface="Segoe UI Light" pitchFamily="34" charset="0"/>
              <a:ea typeface="+mn-ea"/>
              <a:cs typeface="+mn-cs"/>
            </a:endParaRPr>
          </a:p>
          <a:p>
            <a:br>
              <a:rPr lang="en-US" sz="882" b="0" kern="1200" dirty="0">
                <a:solidFill>
                  <a:schemeClr val="tx1"/>
                </a:solidFill>
                <a:effectLst/>
                <a:latin typeface="Segoe UI Light" pitchFamily="34" charset="0"/>
                <a:ea typeface="+mn-ea"/>
                <a:cs typeface="+mn-cs"/>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94064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333333"/>
                </a:solidFill>
                <a:effectLst/>
                <a:latin typeface="Helvetica Neue"/>
              </a:rPr>
              <a:t>This slide sets up future parts of the course, where we tackle different parts of the data flow – we’re “planting the seed” for those topics.  You should reference that we’re going to talk about these topics later.  This also can be seen as a “hey, data analysts?  We see you!” slide.</a:t>
            </a:r>
          </a:p>
          <a:p>
            <a:pPr algn="l">
              <a:buFont typeface="Arial" panose="020B0604020202020204" pitchFamily="34" charset="0"/>
              <a:buNone/>
            </a:pPr>
            <a:endParaRPr lang="en-US" b="0" i="0" dirty="0">
              <a:solidFill>
                <a:srgbClr val="333333"/>
              </a:solidFill>
              <a:effectLst/>
              <a:latin typeface="Helvetica Neue"/>
            </a:endParaRPr>
          </a:p>
          <a:p>
            <a:r>
              <a:rPr lang="en-US" dirty="0"/>
              <a:t>The concept of things (devices) feeding data to find business insights to generate actions is a critical part of how the Microsoft tools are designed and intended to fit together.  This concept is going to come up again and again through the course, so we’re introducing it here.</a:t>
            </a:r>
          </a:p>
          <a:p>
            <a:endParaRPr lang="en-US" dirty="0"/>
          </a:p>
          <a:p>
            <a:r>
              <a:rPr lang="en-US" dirty="0"/>
              <a:t>A key point is that this is not specific to a business vertical – it’s a general design that isn’t specific to any particular customer or business area.  It’s not like having a desktop app vs. a mobile app, where you are changing the high level fundamental design in many cases.</a:t>
            </a:r>
          </a:p>
          <a:p>
            <a:endParaRPr lang="en-US" dirty="0"/>
          </a:p>
          <a:p>
            <a:pPr algn="l">
              <a:buFont typeface="Arial" panose="020B0604020202020204" pitchFamily="34" charset="0"/>
              <a:buChar char="•"/>
            </a:pPr>
            <a:r>
              <a:rPr lang="en-US" b="0" i="0" dirty="0">
                <a:solidFill>
                  <a:srgbClr val="333333"/>
                </a:solidFill>
                <a:effectLst/>
                <a:latin typeface="Helvetica Neue"/>
              </a:rPr>
              <a:t>Storage includes </a:t>
            </a:r>
            <a:r>
              <a:rPr lang="en-US" b="0" i="0" u="none" strike="noStrike" dirty="0">
                <a:solidFill>
                  <a:srgbClr val="0088CC"/>
                </a:solidFill>
                <a:effectLst/>
                <a:latin typeface="Helvetica Neue"/>
                <a:hlinkClick r:id="rId3">
                  <a:extLst>
                    <a:ext uri="{A12FA001-AC4F-418D-AE19-62706E023703}">
                      <ahyp:hlinkClr xmlns:ahyp="http://schemas.microsoft.com/office/drawing/2018/hyperlinkcolor" val="tx"/>
                    </a:ext>
                  </a:extLst>
                </a:hlinkClick>
              </a:rPr>
              <a:t>in-memory caches</a:t>
            </a:r>
            <a:r>
              <a:rPr lang="en-US" b="0" i="0" dirty="0">
                <a:solidFill>
                  <a:srgbClr val="333333"/>
                </a:solidFill>
                <a:effectLst/>
                <a:latin typeface="Helvetica Neue"/>
              </a:rPr>
              <a:t>, temporary queues and permanent archives (e.g. a database).</a:t>
            </a:r>
          </a:p>
          <a:p>
            <a:pPr algn="l">
              <a:buFont typeface="Arial" panose="020B0604020202020204" pitchFamily="34" charset="0"/>
              <a:buChar char="•"/>
            </a:pPr>
            <a:r>
              <a:rPr lang="en-US" b="0" i="0" dirty="0">
                <a:solidFill>
                  <a:srgbClr val="333333"/>
                </a:solidFill>
                <a:effectLst/>
                <a:latin typeface="Helvetica Neue"/>
              </a:rPr>
              <a:t>Routing allows sending data records to one or more storage endpoints, analysis processes, and actions. Routing makes decisions on what data should go which target and when.</a:t>
            </a:r>
          </a:p>
          <a:p>
            <a:pPr algn="l">
              <a:buFont typeface="Arial" panose="020B0604020202020204" pitchFamily="34" charset="0"/>
              <a:buChar char="•"/>
            </a:pPr>
            <a:r>
              <a:rPr lang="en-US" b="0" i="0" dirty="0">
                <a:solidFill>
                  <a:srgbClr val="333333"/>
                </a:solidFill>
                <a:effectLst/>
                <a:latin typeface="Helvetica Neue"/>
              </a:rPr>
              <a:t>Analysis is used to run data records through a set of conditions and can produce different output data records. For instance, input telemetry data encoded in one format may return output telemetry </a:t>
            </a:r>
            <a:r>
              <a:rPr lang="en-US" b="0" i="0" u="none" strike="noStrike" dirty="0">
                <a:solidFill>
                  <a:srgbClr val="0088CC"/>
                </a:solidFill>
                <a:effectLst/>
                <a:latin typeface="Helvetica Neue"/>
                <a:hlinkClick r:id="rId4">
                  <a:extLst>
                    <a:ext uri="{A12FA001-AC4F-418D-AE19-62706E023703}">
                      <ahyp:hlinkClr xmlns:ahyp="http://schemas.microsoft.com/office/drawing/2018/hyperlinkcolor" val="tx"/>
                    </a:ext>
                  </a:extLst>
                </a:hlinkClick>
              </a:rPr>
              <a:t>encoded</a:t>
            </a:r>
            <a:r>
              <a:rPr lang="en-US" b="0" i="0" dirty="0">
                <a:solidFill>
                  <a:srgbClr val="333333"/>
                </a:solidFill>
                <a:effectLst/>
                <a:latin typeface="Helvetica Neue"/>
              </a:rPr>
              <a:t> in another format.</a:t>
            </a:r>
          </a:p>
          <a:p>
            <a:pPr algn="l">
              <a:buFont typeface="Arial" panose="020B0604020202020204" pitchFamily="34" charset="0"/>
              <a:buChar char="•"/>
            </a:pPr>
            <a:r>
              <a:rPr lang="en-US" b="0" i="0" dirty="0">
                <a:solidFill>
                  <a:srgbClr val="333333"/>
                </a:solidFill>
                <a:effectLst/>
                <a:latin typeface="Helvetica Neue"/>
              </a:rPr>
              <a:t>Original input data records and analysis output records are typically stored and available to display, and may trigger actions such as emails, instant messages, incident tickets, CRM tasks, device commands, etc.</a:t>
            </a:r>
          </a:p>
          <a:p>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86705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333333"/>
                </a:solidFill>
                <a:effectLst/>
                <a:latin typeface="Helvetica Neue"/>
              </a:rPr>
              <a:t>This slide sets up future parts of the course, where we tackle different parts of the data flow – we’re “planting the seed” for those topics.  You should reference that we’re going to talk about these topics later.  This also can be seen as a “hey, data analysts?  We see you!” slide.</a:t>
            </a:r>
          </a:p>
          <a:p>
            <a:pPr algn="l">
              <a:buFont typeface="Arial" panose="020B0604020202020204" pitchFamily="34" charset="0"/>
              <a:buNone/>
            </a:pPr>
            <a:endParaRPr lang="en-US" b="0" i="0" dirty="0">
              <a:solidFill>
                <a:srgbClr val="333333"/>
              </a:solidFill>
              <a:effectLst/>
              <a:latin typeface="Helvetica Neue"/>
            </a:endParaRPr>
          </a:p>
          <a:p>
            <a:pPr algn="l">
              <a:buFont typeface="Arial" panose="020B0604020202020204" pitchFamily="34" charset="0"/>
              <a:buChar char="•"/>
            </a:pPr>
            <a:r>
              <a:rPr lang="en-US" b="0" i="0" dirty="0">
                <a:solidFill>
                  <a:srgbClr val="333333"/>
                </a:solidFill>
                <a:effectLst/>
                <a:latin typeface="Helvetica Neue"/>
              </a:rPr>
              <a:t>Storage includes </a:t>
            </a:r>
            <a:r>
              <a:rPr lang="en-US" b="0" i="0" u="none" strike="noStrike" dirty="0">
                <a:solidFill>
                  <a:srgbClr val="0088CC"/>
                </a:solidFill>
                <a:effectLst/>
                <a:latin typeface="Helvetica Neue"/>
                <a:hlinkClick r:id="rId3">
                  <a:extLst>
                    <a:ext uri="{A12FA001-AC4F-418D-AE19-62706E023703}">
                      <ahyp:hlinkClr xmlns:ahyp="http://schemas.microsoft.com/office/drawing/2018/hyperlinkcolor" val="tx"/>
                    </a:ext>
                  </a:extLst>
                </a:hlinkClick>
              </a:rPr>
              <a:t>in-memory caches</a:t>
            </a:r>
            <a:r>
              <a:rPr lang="en-US" b="0" i="0" dirty="0">
                <a:solidFill>
                  <a:srgbClr val="333333"/>
                </a:solidFill>
                <a:effectLst/>
                <a:latin typeface="Helvetica Neue"/>
              </a:rPr>
              <a:t>, temporary queues and permanent archives (e.g. a database).</a:t>
            </a:r>
          </a:p>
          <a:p>
            <a:pPr algn="l">
              <a:buFont typeface="Arial" panose="020B0604020202020204" pitchFamily="34" charset="0"/>
              <a:buChar char="•"/>
            </a:pPr>
            <a:r>
              <a:rPr lang="en-US" b="0" i="0" dirty="0">
                <a:solidFill>
                  <a:srgbClr val="333333"/>
                </a:solidFill>
                <a:effectLst/>
                <a:latin typeface="Helvetica Neue"/>
              </a:rPr>
              <a:t>Routing allows sending data records to one or more storage endpoints, analysis processes, and actions. Routing makes decisions on what data should go which target and when.</a:t>
            </a:r>
          </a:p>
          <a:p>
            <a:pPr algn="l">
              <a:buFont typeface="Arial" panose="020B0604020202020204" pitchFamily="34" charset="0"/>
              <a:buChar char="•"/>
            </a:pPr>
            <a:r>
              <a:rPr lang="en-US" b="0" i="0" dirty="0">
                <a:solidFill>
                  <a:srgbClr val="333333"/>
                </a:solidFill>
                <a:effectLst/>
                <a:latin typeface="Helvetica Neue"/>
              </a:rPr>
              <a:t>Analysis is used to run data records through a set of conditions and can produce different output data records. For instance, input telemetry data encoded in one format may return output telemetry </a:t>
            </a:r>
            <a:r>
              <a:rPr lang="en-US" b="0" i="0" u="none" strike="noStrike" dirty="0">
                <a:solidFill>
                  <a:srgbClr val="0088CC"/>
                </a:solidFill>
                <a:effectLst/>
                <a:latin typeface="Helvetica Neue"/>
                <a:hlinkClick r:id="rId4">
                  <a:extLst>
                    <a:ext uri="{A12FA001-AC4F-418D-AE19-62706E023703}">
                      <ahyp:hlinkClr xmlns:ahyp="http://schemas.microsoft.com/office/drawing/2018/hyperlinkcolor" val="tx"/>
                    </a:ext>
                  </a:extLst>
                </a:hlinkClick>
              </a:rPr>
              <a:t>encoded</a:t>
            </a:r>
            <a:r>
              <a:rPr lang="en-US" b="0" i="0" dirty="0">
                <a:solidFill>
                  <a:srgbClr val="333333"/>
                </a:solidFill>
                <a:effectLst/>
                <a:latin typeface="Helvetica Neue"/>
              </a:rPr>
              <a:t> in another format.</a:t>
            </a:r>
          </a:p>
          <a:p>
            <a:pPr algn="l">
              <a:buFont typeface="Arial" panose="020B0604020202020204" pitchFamily="34" charset="0"/>
              <a:buChar char="•"/>
            </a:pPr>
            <a:r>
              <a:rPr lang="en-US" b="0" i="0" dirty="0">
                <a:solidFill>
                  <a:srgbClr val="333333"/>
                </a:solidFill>
                <a:effectLst/>
                <a:latin typeface="Helvetica Neue"/>
              </a:rPr>
              <a:t>Original input data records and analysis output records are typically stored and available to display, and may trigger actions such as emails, instant messages, incident tickets, CRM tasks, device commands, etc.</a:t>
            </a:r>
          </a:p>
          <a:p>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6484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kern="1200" dirty="0">
                <a:solidFill>
                  <a:schemeClr val="tx1"/>
                </a:solidFill>
                <a:effectLst/>
                <a:latin typeface="Segoe UI Light" pitchFamily="34" charset="0"/>
                <a:ea typeface="+mn-ea"/>
                <a:cs typeface="+mn-cs"/>
              </a:rPr>
              <a:t>“In addition to the individual components, there are cross-cutting architectural needs that impact the full solution…”</a:t>
            </a:r>
          </a:p>
          <a:p>
            <a:pPr marL="171450" indent="-171450">
              <a:buFont typeface="Arial" panose="020B0604020202020204" pitchFamily="34" charset="0"/>
              <a:buChar char="•"/>
            </a:pPr>
            <a:endParaRPr lang="en-US" sz="882"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Security considerations will be addressed throughout the course as they apply to specific tasks or Azure services. In addition, end-to-end security considerations and tools that support a broader security consideration will be covered within a module near the end of the course.</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The implementation of monitoring and logging, along with troubleshooting tasks and considerations, will be covered in a module near the end of the course. </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High-availability and disaster recovery will not be addressed beyond the context of individual Azure services within this course because these topics tend to be the responsibility of a separate job role (not the IoT developer). </a:t>
            </a:r>
          </a:p>
          <a:p>
            <a:pPr marL="0" indent="0">
              <a:buFont typeface="Arial" panose="020B0604020202020204" pitchFamily="34" charset="0"/>
              <a:buNone/>
            </a:pPr>
            <a:endParaRPr lang="en-US" sz="882" b="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0" kern="1200" dirty="0">
                <a:solidFill>
                  <a:schemeClr val="tx1"/>
                </a:solidFill>
                <a:effectLst/>
                <a:latin typeface="Segoe UI Light" pitchFamily="34" charset="0"/>
                <a:ea typeface="+mn-ea"/>
                <a:cs typeface="+mn-cs"/>
              </a:rPr>
              <a:t>Again, we’re presenting the architecture at a high level but will be bringing up the pieces later.</a:t>
            </a:r>
            <a:br>
              <a:rPr lang="en-US" sz="882" b="0" kern="1200" dirty="0">
                <a:solidFill>
                  <a:schemeClr val="tx1"/>
                </a:solidFill>
                <a:effectLst/>
                <a:latin typeface="Segoe UI Light" pitchFamily="34" charset="0"/>
                <a:ea typeface="+mn-ea"/>
                <a:cs typeface="+mn-cs"/>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08521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F5B7-7C65-4F0D-9BBF-F0897403E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246C1-A983-409F-B9FE-68C384273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A63DE6-9AD6-4807-B823-DB4DFC623F40}"/>
              </a:ext>
            </a:extLst>
          </p:cNvPr>
          <p:cNvSpPr>
            <a:spLocks noGrp="1"/>
          </p:cNvSpPr>
          <p:nvPr>
            <p:ph type="dt" sz="half" idx="10"/>
          </p:nvPr>
        </p:nvSpPr>
        <p:spPr/>
        <p:txBody>
          <a:bodyPr/>
          <a:lstStyle/>
          <a:p>
            <a:fld id="{FFDB6D7C-7927-4CBB-8A3C-B48A277CE5CB}" type="datetimeFigureOut">
              <a:rPr lang="en-US" smtClean="0"/>
              <a:t>4/7/2020</a:t>
            </a:fld>
            <a:endParaRPr lang="en-US" dirty="0"/>
          </a:p>
        </p:txBody>
      </p:sp>
      <p:sp>
        <p:nvSpPr>
          <p:cNvPr id="5" name="Footer Placeholder 4">
            <a:extLst>
              <a:ext uri="{FF2B5EF4-FFF2-40B4-BE49-F238E27FC236}">
                <a16:creationId xmlns:a16="http://schemas.microsoft.com/office/drawing/2014/main" id="{58A701A2-24E3-4835-819E-21D2679845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30F422-37F2-4084-B734-881EF6003C2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7315110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4FCC-6ED6-4512-85AB-51C9214EF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300BB-399B-4E67-A276-3DEDF30F6A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1456C-3008-40D6-95DC-69CDD35D0418}"/>
              </a:ext>
            </a:extLst>
          </p:cNvPr>
          <p:cNvSpPr>
            <a:spLocks noGrp="1"/>
          </p:cNvSpPr>
          <p:nvPr>
            <p:ph type="dt" sz="half" idx="10"/>
          </p:nvPr>
        </p:nvSpPr>
        <p:spPr/>
        <p:txBody>
          <a:bodyPr/>
          <a:lstStyle/>
          <a:p>
            <a:fld id="{FFDB6D7C-7927-4CBB-8A3C-B48A277CE5CB}" type="datetimeFigureOut">
              <a:rPr lang="en-US" smtClean="0"/>
              <a:t>4/7/2020</a:t>
            </a:fld>
            <a:endParaRPr lang="en-US" dirty="0"/>
          </a:p>
        </p:txBody>
      </p:sp>
      <p:sp>
        <p:nvSpPr>
          <p:cNvPr id="5" name="Footer Placeholder 4">
            <a:extLst>
              <a:ext uri="{FF2B5EF4-FFF2-40B4-BE49-F238E27FC236}">
                <a16:creationId xmlns:a16="http://schemas.microsoft.com/office/drawing/2014/main" id="{F8F47DDE-0B1D-4A5F-A599-28DB1A37B1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53505C-670F-44C0-8BE4-0CAED6002B19}"/>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792431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1E0C-E478-4FBD-9EA4-E16921F64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E3CC3-F8E2-4AD4-B6AD-5BA299DD8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65AD30-8A59-40BC-8C58-069790260485}"/>
              </a:ext>
            </a:extLst>
          </p:cNvPr>
          <p:cNvSpPr>
            <a:spLocks noGrp="1"/>
          </p:cNvSpPr>
          <p:nvPr>
            <p:ph type="dt" sz="half" idx="10"/>
          </p:nvPr>
        </p:nvSpPr>
        <p:spPr/>
        <p:txBody>
          <a:bodyPr/>
          <a:lstStyle/>
          <a:p>
            <a:fld id="{FFDB6D7C-7927-4CBB-8A3C-B48A277CE5CB}" type="datetimeFigureOut">
              <a:rPr lang="en-US" smtClean="0"/>
              <a:t>4/7/2020</a:t>
            </a:fld>
            <a:endParaRPr lang="en-US" dirty="0"/>
          </a:p>
        </p:txBody>
      </p:sp>
      <p:sp>
        <p:nvSpPr>
          <p:cNvPr id="5" name="Footer Placeholder 4">
            <a:extLst>
              <a:ext uri="{FF2B5EF4-FFF2-40B4-BE49-F238E27FC236}">
                <a16:creationId xmlns:a16="http://schemas.microsoft.com/office/drawing/2014/main" id="{04AF7994-73FC-4008-AD72-A817FFD21D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F0A866-95AC-4DB5-B33E-288AAD79B89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2388982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4259-AFCC-48B8-8B6F-8CD0AD954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361F0-DB6A-474A-94BF-65317AF93F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25B24E-5823-43C6-B813-E2383A1338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6B3D83-3D9D-47D9-8531-177E95300F2B}"/>
              </a:ext>
            </a:extLst>
          </p:cNvPr>
          <p:cNvSpPr>
            <a:spLocks noGrp="1"/>
          </p:cNvSpPr>
          <p:nvPr>
            <p:ph type="dt" sz="half" idx="10"/>
          </p:nvPr>
        </p:nvSpPr>
        <p:spPr/>
        <p:txBody>
          <a:bodyPr/>
          <a:lstStyle/>
          <a:p>
            <a:fld id="{FFDB6D7C-7927-4CBB-8A3C-B48A277CE5CB}" type="datetimeFigureOut">
              <a:rPr lang="en-US" smtClean="0"/>
              <a:t>4/7/2020</a:t>
            </a:fld>
            <a:endParaRPr lang="en-US" dirty="0"/>
          </a:p>
        </p:txBody>
      </p:sp>
      <p:sp>
        <p:nvSpPr>
          <p:cNvPr id="6" name="Footer Placeholder 5">
            <a:extLst>
              <a:ext uri="{FF2B5EF4-FFF2-40B4-BE49-F238E27FC236}">
                <a16:creationId xmlns:a16="http://schemas.microsoft.com/office/drawing/2014/main" id="{555FD5D9-7A42-4264-B9B8-E0AA2315F4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E68B93-3462-465F-88E4-90787688719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0326363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B33E-EB93-4519-988B-4D072B6F7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0A28B-9D46-4E5D-856A-CA6EEC3E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DC2E64-6735-4601-A495-6C6FB598AE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A198F-0E43-4A61-ACE9-0787B544C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7BB433-5592-4F90-AD76-0860E6EF8B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DDAEED-1A97-48D8-81D3-26705AB4AB9B}"/>
              </a:ext>
            </a:extLst>
          </p:cNvPr>
          <p:cNvSpPr>
            <a:spLocks noGrp="1"/>
          </p:cNvSpPr>
          <p:nvPr>
            <p:ph type="dt" sz="half" idx="10"/>
          </p:nvPr>
        </p:nvSpPr>
        <p:spPr/>
        <p:txBody>
          <a:bodyPr/>
          <a:lstStyle/>
          <a:p>
            <a:fld id="{FFDB6D7C-7927-4CBB-8A3C-B48A277CE5CB}" type="datetimeFigureOut">
              <a:rPr lang="en-US" smtClean="0"/>
              <a:t>4/7/2020</a:t>
            </a:fld>
            <a:endParaRPr lang="en-US" dirty="0"/>
          </a:p>
        </p:txBody>
      </p:sp>
      <p:sp>
        <p:nvSpPr>
          <p:cNvPr id="8" name="Footer Placeholder 7">
            <a:extLst>
              <a:ext uri="{FF2B5EF4-FFF2-40B4-BE49-F238E27FC236}">
                <a16:creationId xmlns:a16="http://schemas.microsoft.com/office/drawing/2014/main" id="{A77AA654-6676-4D3A-B66B-3AE9B7D947A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0EB38EF-AD90-4A80-8EEE-2C4FCA70CA3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1456205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4/7/2020</a:t>
            </a:fld>
            <a:endParaRPr lang="en-US" dirty="0"/>
          </a:p>
        </p:txBody>
      </p:sp>
      <p:sp>
        <p:nvSpPr>
          <p:cNvPr id="4" name="Footer Placeholder 3">
            <a:extLst>
              <a:ext uri="{FF2B5EF4-FFF2-40B4-BE49-F238E27FC236}">
                <a16:creationId xmlns:a16="http://schemas.microsoft.com/office/drawing/2014/main" id="{8BB2F196-29E3-433F-83F0-7C4BFC0646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647988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9512A-442B-445B-8D79-11331254F4F2}"/>
              </a:ext>
            </a:extLst>
          </p:cNvPr>
          <p:cNvSpPr>
            <a:spLocks noGrp="1"/>
          </p:cNvSpPr>
          <p:nvPr>
            <p:ph type="dt" sz="half" idx="10"/>
          </p:nvPr>
        </p:nvSpPr>
        <p:spPr/>
        <p:txBody>
          <a:bodyPr/>
          <a:lstStyle/>
          <a:p>
            <a:fld id="{FFDB6D7C-7927-4CBB-8A3C-B48A277CE5CB}" type="datetimeFigureOut">
              <a:rPr lang="en-US" smtClean="0"/>
              <a:t>4/7/2020</a:t>
            </a:fld>
            <a:endParaRPr lang="en-US" dirty="0"/>
          </a:p>
        </p:txBody>
      </p:sp>
      <p:sp>
        <p:nvSpPr>
          <p:cNvPr id="3" name="Footer Placeholder 2">
            <a:extLst>
              <a:ext uri="{FF2B5EF4-FFF2-40B4-BE49-F238E27FC236}">
                <a16:creationId xmlns:a16="http://schemas.microsoft.com/office/drawing/2014/main" id="{CDCD38F0-640D-496E-AC2A-19F6D6DD007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615D18-6441-4021-A2AA-66C4CC1F706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3169939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C11E-9619-43E2-8F8E-2D5ADFEFD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EE4029-1003-479B-AD74-5E72E7B0A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B3791F-4F6D-45FA-97DE-2E1CB1A23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B8D37A-478D-4E24-A8D9-9DA34A40F6D3}"/>
              </a:ext>
            </a:extLst>
          </p:cNvPr>
          <p:cNvSpPr>
            <a:spLocks noGrp="1"/>
          </p:cNvSpPr>
          <p:nvPr>
            <p:ph type="dt" sz="half" idx="10"/>
          </p:nvPr>
        </p:nvSpPr>
        <p:spPr/>
        <p:txBody>
          <a:bodyPr/>
          <a:lstStyle/>
          <a:p>
            <a:fld id="{FFDB6D7C-7927-4CBB-8A3C-B48A277CE5CB}" type="datetimeFigureOut">
              <a:rPr lang="en-US" smtClean="0"/>
              <a:t>4/7/2020</a:t>
            </a:fld>
            <a:endParaRPr lang="en-US" dirty="0"/>
          </a:p>
        </p:txBody>
      </p:sp>
      <p:sp>
        <p:nvSpPr>
          <p:cNvPr id="6" name="Footer Placeholder 5">
            <a:extLst>
              <a:ext uri="{FF2B5EF4-FFF2-40B4-BE49-F238E27FC236}">
                <a16:creationId xmlns:a16="http://schemas.microsoft.com/office/drawing/2014/main" id="{C4B4E305-4C98-4F91-A918-133362E1F3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CBA3A7-3FFC-4B1F-9463-FD99D2613343}"/>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42027382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0A59-CF47-4310-B53B-222DECD78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1FAD8-A270-4835-B6F9-CB8CC4957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642CE73-0152-4ABF-9391-BD897F5B4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4/7/2020</a:t>
            </a:fld>
            <a:endParaRPr lang="en-US" dirty="0"/>
          </a:p>
        </p:txBody>
      </p:sp>
      <p:sp>
        <p:nvSpPr>
          <p:cNvPr id="6" name="Footer Placeholder 5">
            <a:extLst>
              <a:ext uri="{FF2B5EF4-FFF2-40B4-BE49-F238E27FC236}">
                <a16:creationId xmlns:a16="http://schemas.microsoft.com/office/drawing/2014/main" id="{9C878014-89C8-4906-AF20-FD3EAA6F1B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345378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9135-BDF2-4FF6-B594-2B7338476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71F54D-FAA0-4CF3-89AA-6905162343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B9852-5935-4919-835C-FF0E00171BDB}"/>
              </a:ext>
            </a:extLst>
          </p:cNvPr>
          <p:cNvSpPr>
            <a:spLocks noGrp="1"/>
          </p:cNvSpPr>
          <p:nvPr>
            <p:ph type="dt" sz="half" idx="10"/>
          </p:nvPr>
        </p:nvSpPr>
        <p:spPr/>
        <p:txBody>
          <a:bodyPr/>
          <a:lstStyle/>
          <a:p>
            <a:fld id="{FFDB6D7C-7927-4CBB-8A3C-B48A277CE5CB}" type="datetimeFigureOut">
              <a:rPr lang="en-US" smtClean="0"/>
              <a:t>4/7/2020</a:t>
            </a:fld>
            <a:endParaRPr lang="en-US" dirty="0"/>
          </a:p>
        </p:txBody>
      </p:sp>
      <p:sp>
        <p:nvSpPr>
          <p:cNvPr id="5" name="Footer Placeholder 4">
            <a:extLst>
              <a:ext uri="{FF2B5EF4-FFF2-40B4-BE49-F238E27FC236}">
                <a16:creationId xmlns:a16="http://schemas.microsoft.com/office/drawing/2014/main" id="{1104246B-2ED3-4279-93A9-FAA416EA9B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982B13-C31F-42A2-9D54-F5119C54A361}"/>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580227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2366B-7E81-469A-BAA3-5A92E7328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282072-61C5-4488-812B-291E09DE07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054FC-70F5-40C9-B405-89ECB59DD9DD}"/>
              </a:ext>
            </a:extLst>
          </p:cNvPr>
          <p:cNvSpPr>
            <a:spLocks noGrp="1"/>
          </p:cNvSpPr>
          <p:nvPr>
            <p:ph type="dt" sz="half" idx="10"/>
          </p:nvPr>
        </p:nvSpPr>
        <p:spPr/>
        <p:txBody>
          <a:bodyPr/>
          <a:lstStyle/>
          <a:p>
            <a:fld id="{FFDB6D7C-7927-4CBB-8A3C-B48A277CE5CB}" type="datetimeFigureOut">
              <a:rPr lang="en-US" smtClean="0"/>
              <a:t>4/7/2020</a:t>
            </a:fld>
            <a:endParaRPr lang="en-US" dirty="0"/>
          </a:p>
        </p:txBody>
      </p:sp>
      <p:sp>
        <p:nvSpPr>
          <p:cNvPr id="5" name="Footer Placeholder 4">
            <a:extLst>
              <a:ext uri="{FF2B5EF4-FFF2-40B4-BE49-F238E27FC236}">
                <a16:creationId xmlns:a16="http://schemas.microsoft.com/office/drawing/2014/main" id="{49258689-0BFE-4EC2-8D34-A9818FC628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6F4B48-1582-498E-878F-4306C2FE19CB}"/>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9321214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46821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2083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BF869-825D-431A-AAA3-26B4CD7B6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0D95FF-A385-4514-97F5-8A57A5CAF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03DD2-D998-4965-9C06-C3DB37B73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B6D7C-7927-4CBB-8A3C-B48A277CE5CB}" type="datetimeFigureOut">
              <a:rPr lang="en-US" smtClean="0"/>
              <a:t>4/7/2020</a:t>
            </a:fld>
            <a:endParaRPr lang="en-US" dirty="0"/>
          </a:p>
        </p:txBody>
      </p:sp>
      <p:sp>
        <p:nvSpPr>
          <p:cNvPr id="5" name="Footer Placeholder 4">
            <a:extLst>
              <a:ext uri="{FF2B5EF4-FFF2-40B4-BE49-F238E27FC236}">
                <a16:creationId xmlns:a16="http://schemas.microsoft.com/office/drawing/2014/main" id="{ADAF7B06-0636-43B6-846A-1E876A320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46E1733-FBDD-46C8-B66A-725B3888F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648C3-0431-4A67-B30B-7E65BA631734}" type="slidenum">
              <a:rPr lang="en-US" smtClean="0"/>
              <a:t>‹#›</a:t>
            </a:fld>
            <a:endParaRPr lang="en-US" dirty="0"/>
          </a:p>
        </p:txBody>
      </p:sp>
    </p:spTree>
    <p:extLst>
      <p:ext uri="{BB962C8B-B14F-4D97-AF65-F5344CB8AC3E}">
        <p14:creationId xmlns:p14="http://schemas.microsoft.com/office/powerpoint/2010/main" val="2013966221"/>
      </p:ext>
    </p:extLst>
  </p:cSld>
  <p:clrMap bg1="lt1" tx1="dk1" bg2="lt2" tx2="dk2" accent1="accent1" accent2="accent2" accent3="accent3" accent4="accent4" accent5="accent5" accent6="accent6" hlink="hlink" folHlink="folHlink"/>
  <p:sldLayoutIdLst>
    <p:sldLayoutId id="2147484744" r:id="rId1"/>
    <p:sldLayoutId id="2147484745" r:id="rId2"/>
    <p:sldLayoutId id="2147484746" r:id="rId3"/>
    <p:sldLayoutId id="2147484747" r:id="rId4"/>
    <p:sldLayoutId id="2147484748" r:id="rId5"/>
    <p:sldLayoutId id="2147484749" r:id="rId6"/>
    <p:sldLayoutId id="2147484750" r:id="rId7"/>
    <p:sldLayoutId id="2147484751" r:id="rId8"/>
    <p:sldLayoutId id="2147484752" r:id="rId9"/>
    <p:sldLayoutId id="2147484753" r:id="rId10"/>
    <p:sldLayoutId id="2147484754" r:id="rId11"/>
    <p:sldLayoutId id="2147484755" r:id="rId12"/>
    <p:sldLayoutId id="214748475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593337" cy="1107996"/>
          </a:xfrm>
        </p:spPr>
        <p:txBody>
          <a:bodyPr/>
          <a:lstStyle/>
          <a:p>
            <a:r>
              <a:rPr lang="en-US" dirty="0"/>
              <a:t>AZ-220T01</a:t>
            </a:r>
            <a:br>
              <a:rPr lang="en-US" dirty="0"/>
            </a:br>
            <a:r>
              <a:rPr lang="en-US" dirty="0"/>
              <a:t>Module 01: </a:t>
            </a:r>
            <a:br>
              <a:rPr lang="en-US" dirty="0"/>
            </a:br>
            <a:r>
              <a:rPr lang="en-US" dirty="0"/>
              <a:t>Introduction to IoT and Azure IoT Services</a:t>
            </a:r>
          </a:p>
        </p:txBody>
      </p:sp>
      <p:sp>
        <p:nvSpPr>
          <p:cNvPr id="3" name="Text Placeholder 2">
            <a:extLst>
              <a:ext uri="{FF2B5EF4-FFF2-40B4-BE49-F238E27FC236}">
                <a16:creationId xmlns:a16="http://schemas.microsoft.com/office/drawing/2014/main" id="{2D87A7C3-38B2-4294-8337-40ABE809F0E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IoT Hardware and Cloud Services</a:t>
            </a:r>
            <a:endParaRPr lang="en-US" dirty="0"/>
          </a:p>
        </p:txBody>
      </p:sp>
    </p:spTree>
    <p:extLst>
      <p:ext uri="{BB962C8B-B14F-4D97-AF65-F5344CB8AC3E}">
        <p14:creationId xmlns:p14="http://schemas.microsoft.com/office/powerpoint/2010/main" val="14763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Hardware Components</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584200" y="1373502"/>
            <a:ext cx="11018520" cy="3754874"/>
          </a:xfrm>
        </p:spPr>
        <p:txBody>
          <a:bodyPr/>
          <a:lstStyle/>
          <a:p>
            <a:pPr marL="0" indent="0">
              <a:buNone/>
            </a:pPr>
            <a:r>
              <a:rPr lang="en-US" b="1" dirty="0"/>
              <a:t>IoT Devices:</a:t>
            </a:r>
          </a:p>
          <a:p>
            <a:r>
              <a:rPr lang="en-IE" sz="2000" dirty="0"/>
              <a:t>IP-enabled devices</a:t>
            </a:r>
          </a:p>
          <a:p>
            <a:r>
              <a:rPr lang="en-IE" sz="2000" dirty="0"/>
              <a:t>Non-IP enabled devices</a:t>
            </a:r>
            <a:endParaRPr lang="en-IE" dirty="0"/>
          </a:p>
          <a:p>
            <a:pPr marL="0" indent="0">
              <a:buNone/>
            </a:pPr>
            <a:endParaRPr lang="en-IE" b="1" dirty="0"/>
          </a:p>
          <a:p>
            <a:pPr marL="0" indent="0">
              <a:buNone/>
            </a:pPr>
            <a:r>
              <a:rPr lang="en-IE" b="1" dirty="0"/>
              <a:t>IoT Edge Devices</a:t>
            </a:r>
          </a:p>
          <a:p>
            <a:pPr marL="0" indent="0">
              <a:buNone/>
            </a:pPr>
            <a:endParaRPr lang="en-IE" b="1" dirty="0"/>
          </a:p>
          <a:p>
            <a:pPr marL="0" indent="0">
              <a:buNone/>
            </a:pPr>
            <a:r>
              <a:rPr lang="en-IE" b="1" dirty="0"/>
              <a:t>Other IoT Hardware</a:t>
            </a:r>
            <a:endParaRPr lang="en-IE" sz="2000" dirty="0"/>
          </a:p>
          <a:p>
            <a:endParaRPr lang="en-US" dirty="0"/>
          </a:p>
        </p:txBody>
      </p:sp>
    </p:spTree>
    <p:extLst>
      <p:ext uri="{BB962C8B-B14F-4D97-AF65-F5344CB8AC3E}">
        <p14:creationId xmlns:p14="http://schemas.microsoft.com/office/powerpoint/2010/main" val="392651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IoT Services and Technologies</a:t>
            </a:r>
            <a:endParaRPr lang="en-US" dirty="0"/>
          </a:p>
        </p:txBody>
      </p:sp>
      <p:pic>
        <p:nvPicPr>
          <p:cNvPr id="6" name="Picture 5" descr="Table showing PaaS and SaaS offerings on top of the PaaS technologies for IoT">
            <a:extLst>
              <a:ext uri="{FF2B5EF4-FFF2-40B4-BE49-F238E27FC236}">
                <a16:creationId xmlns:a16="http://schemas.microsoft.com/office/drawing/2014/main" id="{A8341634-4A7E-47ED-B118-3E55A153FBD4}"/>
              </a:ext>
            </a:extLst>
          </p:cNvPr>
          <p:cNvPicPr>
            <a:picLocks noChangeAspect="1"/>
          </p:cNvPicPr>
          <p:nvPr/>
        </p:nvPicPr>
        <p:blipFill>
          <a:blip r:embed="rId3"/>
          <a:stretch>
            <a:fillRect/>
          </a:stretch>
        </p:blipFill>
        <p:spPr>
          <a:xfrm>
            <a:off x="1528924" y="1517219"/>
            <a:ext cx="9134152" cy="4763843"/>
          </a:xfrm>
          <a:prstGeom prst="rect">
            <a:avLst/>
          </a:prstGeom>
        </p:spPr>
      </p:pic>
      <p:pic>
        <p:nvPicPr>
          <p:cNvPr id="3" name="Picture 2" descr="A table listing the Azure IoT technologies, services, and solutions">
            <a:extLst>
              <a:ext uri="{FF2B5EF4-FFF2-40B4-BE49-F238E27FC236}">
                <a16:creationId xmlns:a16="http://schemas.microsoft.com/office/drawing/2014/main" id="{4BEA3264-E5B9-4817-8FD4-2E333735750D}"/>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17184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Microsoft Offerings</a:t>
            </a:r>
            <a:endParaRPr lang="en-US" dirty="0"/>
          </a:p>
        </p:txBody>
      </p:sp>
      <p:pic>
        <p:nvPicPr>
          <p:cNvPr id="9" name="Picture 8" descr="Core Subsystems diagram that includes: Devices, Cloud Gateway, Storage, Stream Analytics, and Business Integration&#10;&#10;Adds Cross-cutting concerns along the top">
            <a:extLst>
              <a:ext uri="{FF2B5EF4-FFF2-40B4-BE49-F238E27FC236}">
                <a16:creationId xmlns:a16="http://schemas.microsoft.com/office/drawing/2014/main" id="{619DAD4E-E1F0-49C9-8DF4-9646D471A2FE}"/>
              </a:ext>
            </a:extLst>
          </p:cNvPr>
          <p:cNvPicPr>
            <a:picLocks noChangeAspect="1"/>
          </p:cNvPicPr>
          <p:nvPr/>
        </p:nvPicPr>
        <p:blipFill>
          <a:blip r:embed="rId3"/>
          <a:srcRect/>
          <a:stretch/>
        </p:blipFill>
        <p:spPr>
          <a:xfrm>
            <a:off x="1720167" y="1164105"/>
            <a:ext cx="8751666" cy="5236695"/>
          </a:xfrm>
          <a:prstGeom prst="rect">
            <a:avLst/>
          </a:prstGeom>
        </p:spPr>
      </p:pic>
      <p:sp>
        <p:nvSpPr>
          <p:cNvPr id="4" name="Rectangle: Rounded Corners 3">
            <a:extLst>
              <a:ext uri="{FF2B5EF4-FFF2-40B4-BE49-F238E27FC236}">
                <a16:creationId xmlns:a16="http://schemas.microsoft.com/office/drawing/2014/main" id="{82D20A09-EBA5-4E3A-B174-955CE86F8DF1}"/>
              </a:ext>
            </a:extLst>
          </p:cNvPr>
          <p:cNvSpPr/>
          <p:nvPr/>
        </p:nvSpPr>
        <p:spPr bwMode="auto">
          <a:xfrm>
            <a:off x="1662955" y="2426447"/>
            <a:ext cx="1289421" cy="2593789"/>
          </a:xfrm>
          <a:prstGeom prst="round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1817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Introduction to IoT Device Software</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584200" y="1436688"/>
            <a:ext cx="5211763" cy="4708981"/>
          </a:xfrm>
        </p:spPr>
        <p:txBody>
          <a:bodyPr/>
          <a:lstStyle/>
          <a:p>
            <a:r>
              <a:rPr lang="en-US" dirty="0"/>
              <a:t>OS Support</a:t>
            </a:r>
          </a:p>
          <a:p>
            <a:pPr lvl="1"/>
            <a:r>
              <a:rPr lang="en-US" dirty="0"/>
              <a:t>Windows 10 IoT</a:t>
            </a:r>
          </a:p>
          <a:p>
            <a:pPr lvl="1"/>
            <a:r>
              <a:rPr lang="en-US" dirty="0"/>
              <a:t>Ubuntu Core</a:t>
            </a:r>
          </a:p>
          <a:p>
            <a:pPr lvl="1"/>
            <a:r>
              <a:rPr lang="en-US" dirty="0"/>
              <a:t>Riot</a:t>
            </a:r>
          </a:p>
          <a:p>
            <a:pPr lvl="1"/>
            <a:r>
              <a:rPr lang="en-US" dirty="0"/>
              <a:t>QNX</a:t>
            </a:r>
          </a:p>
          <a:p>
            <a:pPr lvl="1"/>
            <a:r>
              <a:rPr lang="en-US" dirty="0"/>
              <a:t>Android Automotive</a:t>
            </a:r>
          </a:p>
          <a:p>
            <a:pPr lvl="1"/>
            <a:r>
              <a:rPr lang="en-US" dirty="0"/>
              <a:t>etc.</a:t>
            </a:r>
          </a:p>
          <a:p>
            <a:pPr lvl="1"/>
            <a:endParaRPr lang="en-US" dirty="0"/>
          </a:p>
          <a:p>
            <a:r>
              <a:rPr lang="en-US" dirty="0"/>
              <a:t>Software Development Kits</a:t>
            </a:r>
          </a:p>
          <a:p>
            <a:pPr lvl="1"/>
            <a:r>
              <a:rPr lang="en-US" dirty="0"/>
              <a:t>Device SDKs</a:t>
            </a:r>
          </a:p>
          <a:p>
            <a:pPr lvl="1"/>
            <a:r>
              <a:rPr lang="en-US" dirty="0"/>
              <a:t>Service SDKs</a:t>
            </a:r>
          </a:p>
          <a:p>
            <a:pPr lvl="1"/>
            <a:r>
              <a:rPr lang="en-US" dirty="0"/>
              <a:t>Device Provisioning SDKs</a:t>
            </a:r>
          </a:p>
        </p:txBody>
      </p:sp>
      <p:sp>
        <p:nvSpPr>
          <p:cNvPr id="2" name="Text Placeholder 1">
            <a:extLst>
              <a:ext uri="{FF2B5EF4-FFF2-40B4-BE49-F238E27FC236}">
                <a16:creationId xmlns:a16="http://schemas.microsoft.com/office/drawing/2014/main" id="{9F9EB382-61E0-4E44-ACC2-646534EC3997}"/>
              </a:ext>
            </a:extLst>
          </p:cNvPr>
          <p:cNvSpPr>
            <a:spLocks noGrp="1"/>
          </p:cNvSpPr>
          <p:nvPr>
            <p:ph type="body" sz="quarter" idx="11"/>
          </p:nvPr>
        </p:nvSpPr>
        <p:spPr>
          <a:xfrm>
            <a:off x="6389688" y="1436688"/>
            <a:ext cx="5211762" cy="2708434"/>
          </a:xfrm>
        </p:spPr>
        <p:txBody>
          <a:bodyPr/>
          <a:lstStyle/>
          <a:p>
            <a:r>
              <a:rPr lang="en-US" dirty="0"/>
              <a:t>Programming Language Support</a:t>
            </a:r>
          </a:p>
          <a:p>
            <a:pPr lvl="1"/>
            <a:r>
              <a:rPr lang="en-US" dirty="0"/>
              <a:t>C/C++</a:t>
            </a:r>
          </a:p>
          <a:p>
            <a:pPr lvl="1"/>
            <a:r>
              <a:rPr lang="en-US" dirty="0"/>
              <a:t>Java</a:t>
            </a:r>
          </a:p>
          <a:p>
            <a:pPr lvl="1"/>
            <a:r>
              <a:rPr lang="en-US" dirty="0"/>
              <a:t>C#</a:t>
            </a:r>
          </a:p>
          <a:p>
            <a:pPr lvl="1"/>
            <a:r>
              <a:rPr lang="en-US" dirty="0"/>
              <a:t>Python</a:t>
            </a:r>
          </a:p>
          <a:p>
            <a:pPr lvl="1"/>
            <a:r>
              <a:rPr lang="en-US" dirty="0"/>
              <a:t>etc.</a:t>
            </a:r>
          </a:p>
        </p:txBody>
      </p:sp>
    </p:spTree>
    <p:extLst>
      <p:ext uri="{BB962C8B-B14F-4D97-AF65-F5344CB8AC3E}">
        <p14:creationId xmlns:p14="http://schemas.microsoft.com/office/powerpoint/2010/main" val="183055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Microsoft Offerings</a:t>
            </a:r>
            <a:endParaRPr lang="en-US" dirty="0"/>
          </a:p>
        </p:txBody>
      </p:sp>
      <p:pic>
        <p:nvPicPr>
          <p:cNvPr id="9" name="Picture 8" descr="Core Subsystems diagram that includes: Devices, Cloud Gateway, Storage, Stream Analytics, and Business Integration&#10;&#10;Adds Cross-cutting concerns along the top">
            <a:extLst>
              <a:ext uri="{FF2B5EF4-FFF2-40B4-BE49-F238E27FC236}">
                <a16:creationId xmlns:a16="http://schemas.microsoft.com/office/drawing/2014/main" id="{619DAD4E-E1F0-49C9-8DF4-9646D471A2FE}"/>
              </a:ext>
            </a:extLst>
          </p:cNvPr>
          <p:cNvPicPr>
            <a:picLocks noChangeAspect="1"/>
          </p:cNvPicPr>
          <p:nvPr/>
        </p:nvPicPr>
        <p:blipFill>
          <a:blip r:embed="rId3"/>
          <a:srcRect/>
          <a:stretch/>
        </p:blipFill>
        <p:spPr>
          <a:xfrm>
            <a:off x="1720167" y="1164105"/>
            <a:ext cx="8751666" cy="5236695"/>
          </a:xfrm>
          <a:prstGeom prst="rect">
            <a:avLst/>
          </a:prstGeom>
        </p:spPr>
      </p:pic>
      <p:sp>
        <p:nvSpPr>
          <p:cNvPr id="4" name="Rectangle: Rounded Corners 3">
            <a:extLst>
              <a:ext uri="{FF2B5EF4-FFF2-40B4-BE49-F238E27FC236}">
                <a16:creationId xmlns:a16="http://schemas.microsoft.com/office/drawing/2014/main" id="{82D20A09-EBA5-4E3A-B174-955CE86F8DF1}"/>
              </a:ext>
            </a:extLst>
          </p:cNvPr>
          <p:cNvSpPr/>
          <p:nvPr/>
        </p:nvSpPr>
        <p:spPr bwMode="auto">
          <a:xfrm>
            <a:off x="3569449" y="3251196"/>
            <a:ext cx="1289421" cy="1016004"/>
          </a:xfrm>
          <a:prstGeom prst="round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70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Features of Azure IoT Hub</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584200" y="1373502"/>
            <a:ext cx="11018520" cy="2646878"/>
          </a:xfrm>
        </p:spPr>
        <p:txBody>
          <a:bodyPr/>
          <a:lstStyle/>
          <a:p>
            <a:pPr marL="0" indent="0">
              <a:buNone/>
            </a:pPr>
            <a:r>
              <a:rPr lang="en-US" b="1" dirty="0"/>
              <a:t>Azure IoT Hub provides feature support in the following areas:</a:t>
            </a:r>
          </a:p>
          <a:p>
            <a:r>
              <a:rPr lang="en-US" sz="2000" b="1" dirty="0"/>
              <a:t>Security</a:t>
            </a:r>
          </a:p>
          <a:p>
            <a:r>
              <a:rPr lang="en-IE" sz="2000" b="1" dirty="0"/>
              <a:t>Scalability</a:t>
            </a:r>
          </a:p>
          <a:p>
            <a:r>
              <a:rPr lang="en-IE" sz="2000" b="1" dirty="0"/>
              <a:t>Routing</a:t>
            </a:r>
          </a:p>
          <a:p>
            <a:r>
              <a:rPr lang="en-IE" sz="2000" b="1" dirty="0"/>
              <a:t>Service Integration</a:t>
            </a:r>
          </a:p>
          <a:p>
            <a:r>
              <a:rPr lang="en-IE" sz="2000" b="1" dirty="0"/>
              <a:t>Device Management</a:t>
            </a:r>
          </a:p>
          <a:p>
            <a:r>
              <a:rPr lang="en-IE" sz="2000" b="1" dirty="0"/>
              <a:t>Monitoring</a:t>
            </a:r>
          </a:p>
        </p:txBody>
      </p:sp>
    </p:spTree>
    <p:extLst>
      <p:ext uri="{BB962C8B-B14F-4D97-AF65-F5344CB8AC3E}">
        <p14:creationId xmlns:p14="http://schemas.microsoft.com/office/powerpoint/2010/main" val="378963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Microsoft Offerings</a:t>
            </a:r>
            <a:endParaRPr lang="en-US" dirty="0"/>
          </a:p>
        </p:txBody>
      </p:sp>
      <p:pic>
        <p:nvPicPr>
          <p:cNvPr id="9" name="Picture 8" descr="Core Subsystems diagram that includes: Devices, Cloud Gateway, Storage, Stream Analytics, and Business Integration&#10;&#10;Adds Cross-cutting concerns along the top">
            <a:extLst>
              <a:ext uri="{FF2B5EF4-FFF2-40B4-BE49-F238E27FC236}">
                <a16:creationId xmlns:a16="http://schemas.microsoft.com/office/drawing/2014/main" id="{619DAD4E-E1F0-49C9-8DF4-9646D471A2FE}"/>
              </a:ext>
            </a:extLst>
          </p:cNvPr>
          <p:cNvPicPr>
            <a:picLocks noChangeAspect="1"/>
          </p:cNvPicPr>
          <p:nvPr/>
        </p:nvPicPr>
        <p:blipFill>
          <a:blip r:embed="rId3"/>
          <a:srcRect/>
          <a:stretch/>
        </p:blipFill>
        <p:spPr>
          <a:xfrm>
            <a:off x="1720167" y="1164105"/>
            <a:ext cx="8751666" cy="5236695"/>
          </a:xfrm>
          <a:prstGeom prst="rect">
            <a:avLst/>
          </a:prstGeom>
        </p:spPr>
      </p:pic>
      <p:sp>
        <p:nvSpPr>
          <p:cNvPr id="4" name="Rectangle: Rounded Corners 3">
            <a:extLst>
              <a:ext uri="{FF2B5EF4-FFF2-40B4-BE49-F238E27FC236}">
                <a16:creationId xmlns:a16="http://schemas.microsoft.com/office/drawing/2014/main" id="{82D20A09-EBA5-4E3A-B174-955CE86F8DF1}"/>
              </a:ext>
            </a:extLst>
          </p:cNvPr>
          <p:cNvSpPr/>
          <p:nvPr/>
        </p:nvSpPr>
        <p:spPr bwMode="auto">
          <a:xfrm>
            <a:off x="1997638" y="4530161"/>
            <a:ext cx="1289421" cy="1016004"/>
          </a:xfrm>
          <a:prstGeom prst="round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186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Features of Azure IoT Hub Device Provisioning Service</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584200" y="1373502"/>
            <a:ext cx="11018520" cy="2277547"/>
          </a:xfrm>
        </p:spPr>
        <p:txBody>
          <a:bodyPr/>
          <a:lstStyle/>
          <a:p>
            <a:pPr marL="0" indent="0">
              <a:buNone/>
            </a:pPr>
            <a:r>
              <a:rPr lang="en-US" b="1" dirty="0"/>
              <a:t>Features of the Device Provisioning Service include:</a:t>
            </a:r>
          </a:p>
          <a:p>
            <a:r>
              <a:rPr lang="en-US" sz="2000" b="1" dirty="0"/>
              <a:t>Secure attestation</a:t>
            </a:r>
          </a:p>
          <a:p>
            <a:r>
              <a:rPr lang="en-IE" sz="2000" b="1" dirty="0" err="1"/>
              <a:t>Enrollment</a:t>
            </a:r>
            <a:r>
              <a:rPr lang="en-IE" sz="2000" b="1" dirty="0"/>
              <a:t> list</a:t>
            </a:r>
          </a:p>
          <a:p>
            <a:r>
              <a:rPr lang="en-IE" sz="2000" b="1" dirty="0"/>
              <a:t>Allocation policies</a:t>
            </a:r>
          </a:p>
          <a:p>
            <a:r>
              <a:rPr lang="en-IE" sz="2000" b="1" dirty="0"/>
              <a:t>Monitoring</a:t>
            </a:r>
          </a:p>
          <a:p>
            <a:r>
              <a:rPr lang="en-IE" sz="2000" b="1" dirty="0"/>
              <a:t>Multi-hub support</a:t>
            </a:r>
          </a:p>
        </p:txBody>
      </p:sp>
    </p:spTree>
    <p:extLst>
      <p:ext uri="{BB962C8B-B14F-4D97-AF65-F5344CB8AC3E}">
        <p14:creationId xmlns:p14="http://schemas.microsoft.com/office/powerpoint/2010/main" val="177142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Course Lab Scenario</a:t>
            </a:r>
            <a:endParaRPr lang="en-US" dirty="0"/>
          </a:p>
        </p:txBody>
      </p:sp>
    </p:spTree>
    <p:extLst>
      <p:ext uri="{BB962C8B-B14F-4D97-AF65-F5344CB8AC3E}">
        <p14:creationId xmlns:p14="http://schemas.microsoft.com/office/powerpoint/2010/main" val="94261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343273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Scenario Overview</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584200" y="1373502"/>
            <a:ext cx="11018520" cy="3681008"/>
          </a:xfrm>
        </p:spPr>
        <p:txBody>
          <a:bodyPr/>
          <a:lstStyle/>
          <a:p>
            <a:pPr marL="0" indent="0">
              <a:buNone/>
            </a:pPr>
            <a:r>
              <a:rPr lang="en-US" b="1" dirty="0"/>
              <a:t>Contoso – cheese manufacturing and shipping</a:t>
            </a:r>
          </a:p>
          <a:p>
            <a:r>
              <a:rPr lang="en-US" sz="2000" b="1" dirty="0"/>
              <a:t>Monitor product temperature and humidity in the factory and warehouses</a:t>
            </a:r>
            <a:endParaRPr lang="en-IE" sz="2000" b="1" dirty="0"/>
          </a:p>
          <a:p>
            <a:r>
              <a:rPr lang="en-IE" sz="2000" b="1" dirty="0"/>
              <a:t>Monitor vehicles during shipping</a:t>
            </a:r>
          </a:p>
          <a:p>
            <a:r>
              <a:rPr lang="en-IE" sz="2000" b="1" dirty="0"/>
              <a:t>Support factory equipment </a:t>
            </a:r>
          </a:p>
          <a:p>
            <a:pPr marL="0" indent="0">
              <a:buNone/>
            </a:pPr>
            <a:endParaRPr lang="en-US" b="1" dirty="0"/>
          </a:p>
          <a:p>
            <a:pPr marL="0" indent="0">
              <a:buNone/>
            </a:pPr>
            <a:r>
              <a:rPr lang="en-US" b="1" dirty="0"/>
              <a:t>Your role as an Azure IoT Developer</a:t>
            </a:r>
          </a:p>
          <a:p>
            <a:r>
              <a:rPr lang="en-IE" sz="2000" b="1" dirty="0"/>
              <a:t>Device configuration and lifecycle management</a:t>
            </a:r>
          </a:p>
          <a:p>
            <a:r>
              <a:rPr lang="en-IE" sz="2000" b="1" dirty="0"/>
              <a:t>Support data analytics and architect roles</a:t>
            </a:r>
          </a:p>
          <a:p>
            <a:r>
              <a:rPr lang="en-IE" sz="2000" b="1" dirty="0"/>
              <a:t>Implement Azure IoT Edge scenarios</a:t>
            </a:r>
          </a:p>
        </p:txBody>
      </p:sp>
    </p:spTree>
    <p:extLst>
      <p:ext uri="{BB962C8B-B14F-4D97-AF65-F5344CB8AC3E}">
        <p14:creationId xmlns:p14="http://schemas.microsoft.com/office/powerpoint/2010/main" val="203335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6415-FE8E-462B-9311-0B81AB8F656E}"/>
              </a:ext>
            </a:extLst>
          </p:cNvPr>
          <p:cNvSpPr>
            <a:spLocks noGrp="1"/>
          </p:cNvSpPr>
          <p:nvPr>
            <p:ph type="title"/>
          </p:nvPr>
        </p:nvSpPr>
        <p:spPr/>
        <p:txBody>
          <a:bodyPr/>
          <a:lstStyle/>
          <a:p>
            <a:r>
              <a:rPr lang="en-US" dirty="0"/>
              <a:t>Lab Naming and Region</a:t>
            </a:r>
          </a:p>
        </p:txBody>
      </p:sp>
      <p:sp>
        <p:nvSpPr>
          <p:cNvPr id="3" name="Text Placeholder 2">
            <a:extLst>
              <a:ext uri="{FF2B5EF4-FFF2-40B4-BE49-F238E27FC236}">
                <a16:creationId xmlns:a16="http://schemas.microsoft.com/office/drawing/2014/main" id="{4315120F-8821-4F1F-82D4-8C2F06122A05}"/>
              </a:ext>
            </a:extLst>
          </p:cNvPr>
          <p:cNvSpPr>
            <a:spLocks noGrp="1"/>
          </p:cNvSpPr>
          <p:nvPr>
            <p:ph type="body" sz="quarter" idx="10"/>
          </p:nvPr>
        </p:nvSpPr>
        <p:spPr>
          <a:xfrm>
            <a:off x="584200" y="1435497"/>
            <a:ext cx="11018520" cy="1895904"/>
          </a:xfrm>
        </p:spPr>
        <p:txBody>
          <a:bodyPr/>
          <a:lstStyle/>
          <a:p>
            <a:r>
              <a:rPr lang="en-US" dirty="0"/>
              <a:t>Resource group name is specific and given in the lab</a:t>
            </a:r>
          </a:p>
          <a:p>
            <a:r>
              <a:rPr lang="en-US" dirty="0"/>
              <a:t>Azure IoT Hub, DPS, etc. will have </a:t>
            </a:r>
            <a:r>
              <a:rPr lang="en-US" i="1" dirty="0">
                <a:latin typeface="Consolas" panose="020B0609020204030204" pitchFamily="49" charset="0"/>
              </a:rPr>
              <a:t>{YOURID}</a:t>
            </a:r>
            <a:r>
              <a:rPr lang="en-US" dirty="0"/>
              <a:t> which is your initials plus </a:t>
            </a:r>
            <a:r>
              <a:rPr lang="en-US" dirty="0">
                <a:latin typeface="Consolas" panose="020B0609020204030204" pitchFamily="49" charset="0"/>
              </a:rPr>
              <a:t>YYMMDD</a:t>
            </a:r>
            <a:r>
              <a:rPr lang="en-US" dirty="0"/>
              <a:t>, e. g. “</a:t>
            </a:r>
            <a:r>
              <a:rPr lang="en-US" dirty="0">
                <a:latin typeface="Consolas" panose="020B0609020204030204" pitchFamily="49" charset="0"/>
              </a:rPr>
              <a:t>AZ-220-HUB-CAH200113</a:t>
            </a:r>
            <a:r>
              <a:rPr lang="en-US" dirty="0"/>
              <a:t>”</a:t>
            </a:r>
          </a:p>
          <a:p>
            <a:r>
              <a:rPr lang="en-US" dirty="0"/>
              <a:t>Everything should be in the same region</a:t>
            </a:r>
          </a:p>
        </p:txBody>
      </p:sp>
    </p:spTree>
    <p:extLst>
      <p:ext uri="{BB962C8B-B14F-4D97-AF65-F5344CB8AC3E}">
        <p14:creationId xmlns:p14="http://schemas.microsoft.com/office/powerpoint/2010/main" val="11452891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06: Module 1 Labs</a:t>
            </a:r>
            <a:endParaRPr lang="en-US" dirty="0"/>
          </a:p>
        </p:txBody>
      </p:sp>
    </p:spTree>
    <p:extLst>
      <p:ext uri="{BB962C8B-B14F-4D97-AF65-F5344CB8AC3E}">
        <p14:creationId xmlns:p14="http://schemas.microsoft.com/office/powerpoint/2010/main" val="375148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1 Labs</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584200" y="1373502"/>
            <a:ext cx="11018520" cy="4518160"/>
          </a:xfrm>
        </p:spPr>
        <p:txBody>
          <a:bodyPr/>
          <a:lstStyle/>
          <a:p>
            <a:r>
              <a:rPr lang="en-US" b="1" dirty="0"/>
              <a:t>Lab 1: Getting Started with Azure</a:t>
            </a:r>
          </a:p>
          <a:p>
            <a:pPr lvl="1"/>
            <a:r>
              <a:rPr lang="en-US" dirty="0"/>
              <a:t>You will explore the Azure portal and examine some ways that you can customize the UI</a:t>
            </a:r>
          </a:p>
          <a:p>
            <a:pPr lvl="1"/>
            <a:r>
              <a:rPr lang="en-US" dirty="0"/>
              <a:t>You will create a custom dashboard that you can use during this course and populate it with a resource group tile</a:t>
            </a:r>
          </a:p>
          <a:p>
            <a:pPr marL="228600" lvl="1" indent="0">
              <a:buNone/>
            </a:pPr>
            <a:endParaRPr lang="en-US" dirty="0"/>
          </a:p>
          <a:p>
            <a:r>
              <a:rPr lang="en-US" b="1" dirty="0"/>
              <a:t>Lab 2: Getting Started with Azure IoT Services</a:t>
            </a:r>
          </a:p>
          <a:p>
            <a:pPr lvl="1"/>
            <a:r>
              <a:rPr lang="en-US" dirty="0"/>
              <a:t>You will use the Azure portal to create an IoT Hub resource</a:t>
            </a:r>
          </a:p>
          <a:p>
            <a:pPr lvl="1"/>
            <a:r>
              <a:rPr lang="en-US" dirty="0"/>
              <a:t>You will use the Azure portal to explore the features and capabilities of your new IoT Hub</a:t>
            </a:r>
          </a:p>
          <a:p>
            <a:pPr lvl="1"/>
            <a:r>
              <a:rPr lang="en-US" dirty="0"/>
              <a:t>You will use the Azure portal to create an instance of the IoT Hub Device Provisioning Service</a:t>
            </a:r>
          </a:p>
          <a:p>
            <a:pPr lvl="1"/>
            <a:r>
              <a:rPr lang="en-US" dirty="0"/>
              <a:t>You will link your IoT Hub and Device Provisioning Service</a:t>
            </a:r>
          </a:p>
          <a:p>
            <a:pPr lvl="1"/>
            <a:r>
              <a:rPr lang="en-US" dirty="0"/>
              <a:t>You will use the Azure portal to explore the features and capabilities of your new Device Provisioning Service</a:t>
            </a:r>
          </a:p>
        </p:txBody>
      </p:sp>
    </p:spTree>
    <p:extLst>
      <p:ext uri="{BB962C8B-B14F-4D97-AF65-F5344CB8AC3E}">
        <p14:creationId xmlns:p14="http://schemas.microsoft.com/office/powerpoint/2010/main" val="26600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07: Module review questions</a:t>
            </a:r>
            <a:endParaRPr lang="en-US" dirty="0"/>
          </a:p>
        </p:txBody>
      </p:sp>
    </p:spTree>
    <p:extLst>
      <p:ext uri="{BB962C8B-B14F-4D97-AF65-F5344CB8AC3E}">
        <p14:creationId xmlns:p14="http://schemas.microsoft.com/office/powerpoint/2010/main" val="99088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1.1</a:t>
            </a:r>
          </a:p>
        </p:txBody>
      </p:sp>
      <p:sp>
        <p:nvSpPr>
          <p:cNvPr id="6" name="Text Placeholder 5"/>
          <p:cNvSpPr>
            <a:spLocks noGrp="1"/>
          </p:cNvSpPr>
          <p:nvPr>
            <p:ph type="body" sz="quarter" idx="10"/>
          </p:nvPr>
        </p:nvSpPr>
        <p:spPr>
          <a:xfrm>
            <a:off x="586740" y="1347271"/>
            <a:ext cx="11018520" cy="4493538"/>
          </a:xfrm>
        </p:spPr>
        <p:txBody>
          <a:bodyPr vert="horz" wrap="square" lIns="0" tIns="0" rIns="0" bIns="0" rtlCol="0" anchor="t">
            <a:spAutoFit/>
          </a:bodyPr>
          <a:lstStyle/>
          <a:p>
            <a:r>
              <a:rPr lang="en-US" sz="2000" dirty="0"/>
              <a:t>You have been asked to join a team that will be working on an IoT solution for your company. You begin by reviewing a high-level reference architecture diagram for the proposed IoT solution. You see “cloud gateway” listed on the diagram.</a:t>
            </a:r>
          </a:p>
          <a:p>
            <a:endParaRPr lang="en-US" sz="2000" dirty="0"/>
          </a:p>
          <a:p>
            <a:r>
              <a:rPr lang="en-US" sz="2000" dirty="0">
                <a:latin typeface="Segoe UI Semilight"/>
                <a:cs typeface="Segoe UI Semilight"/>
              </a:rPr>
              <a:t>What is the primary purpose of the cloud gateway? (choose one best answer)</a:t>
            </a:r>
            <a:endParaRPr lang="en-US" sz="2000" dirty="0"/>
          </a:p>
          <a:p>
            <a:endParaRPr lang="en-US" sz="2000" dirty="0"/>
          </a:p>
          <a:p>
            <a:pPr marL="457200" indent="-457200">
              <a:buFont typeface="+mj-lt"/>
              <a:buAutoNum type="alphaUcPeriod"/>
            </a:pPr>
            <a:r>
              <a:rPr lang="en-US" sz="2000" dirty="0">
                <a:latin typeface="Segoe UI Semilight"/>
                <a:cs typeface="Segoe UI Semilight"/>
              </a:rPr>
              <a:t>It facilitates the execution of actions based on insights garnered from device telemetry data during stream processing.</a:t>
            </a:r>
          </a:p>
          <a:p>
            <a:pPr marL="457200" indent="-457200">
              <a:buFont typeface="+mj-lt"/>
              <a:buAutoNum type="alphaUcPeriod"/>
            </a:pPr>
            <a:r>
              <a:rPr lang="en-US" sz="2000" dirty="0"/>
              <a:t>It provides secure connectivity, telemetry and event ingestion, and device management capabilities</a:t>
            </a:r>
          </a:p>
          <a:p>
            <a:pPr marL="457200" indent="-457200">
              <a:buFont typeface="+mj-lt"/>
              <a:buAutoNum type="alphaUcPeriod"/>
            </a:pPr>
            <a:r>
              <a:rPr lang="en-US" sz="2000" dirty="0">
                <a:latin typeface="Segoe UI Semilight"/>
                <a:cs typeface="Segoe UI Semilight"/>
              </a:rPr>
              <a:t>It provides operational information and displays reports through a browser interface.</a:t>
            </a:r>
          </a:p>
          <a:p>
            <a:pPr marL="457200" indent="-457200">
              <a:buFont typeface="+mj-lt"/>
              <a:buAutoNum type="alphaUcPeriod"/>
            </a:pPr>
            <a:r>
              <a:rPr lang="en-US" sz="2000" dirty="0">
                <a:latin typeface="Segoe UI Semilight"/>
                <a:cs typeface="Segoe UI Semilight"/>
              </a:rPr>
              <a:t>It gathers input values from connected sensors and sends telemetry to the cloud. </a:t>
            </a:r>
            <a:endParaRPr lang="en-US" sz="2000" dirty="0"/>
          </a:p>
          <a:p>
            <a:pPr marL="457200" indent="-457200">
              <a:buFont typeface="+mj-lt"/>
              <a:buAutoNum type="alphaUcPeriod"/>
            </a:pPr>
            <a:r>
              <a:rPr lang="en-US" sz="2000" dirty="0"/>
              <a:t>It provides immediate and long-term access to telemetry data.</a:t>
            </a: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1.2</a:t>
            </a:r>
          </a:p>
        </p:txBody>
      </p:sp>
      <p:sp>
        <p:nvSpPr>
          <p:cNvPr id="6" name="Text Placeholder 5"/>
          <p:cNvSpPr>
            <a:spLocks noGrp="1"/>
          </p:cNvSpPr>
          <p:nvPr>
            <p:ph type="body" sz="quarter" idx="10"/>
          </p:nvPr>
        </p:nvSpPr>
        <p:spPr>
          <a:xfrm>
            <a:off x="586740" y="1347271"/>
            <a:ext cx="11018520" cy="5416868"/>
          </a:xfrm>
        </p:spPr>
        <p:txBody>
          <a:bodyPr vert="horz" wrap="square" lIns="0" tIns="0" rIns="0" bIns="0" rtlCol="0" anchor="t">
            <a:spAutoFit/>
          </a:bodyPr>
          <a:lstStyle/>
          <a:p>
            <a:r>
              <a:rPr lang="en-US" sz="2000" dirty="0">
                <a:latin typeface="Segoe UI Semilight"/>
                <a:cs typeface="Segoe UI Semilight"/>
              </a:rPr>
              <a:t>You have been asked to join a team that will be working on an IoT solution for your company. You know that security is an important consideration. When you review the proposed architecture diagram, you don’t see security listed.</a:t>
            </a:r>
          </a:p>
          <a:p>
            <a:endParaRPr lang="en-US" sz="2000" dirty="0"/>
          </a:p>
          <a:p>
            <a:r>
              <a:rPr lang="en-US" sz="2000" dirty="0">
                <a:latin typeface="Segoe UI Semilight"/>
                <a:cs typeface="Segoe UI Semilight"/>
              </a:rPr>
              <a:t>Where should security be called out on the architecture diagram? (choose one best answer)</a:t>
            </a:r>
            <a:endParaRPr lang="en-US" sz="2000" dirty="0"/>
          </a:p>
          <a:p>
            <a:endParaRPr lang="en-US" sz="2000" dirty="0"/>
          </a:p>
          <a:p>
            <a:pPr marL="457200" indent="-457200">
              <a:buFont typeface="+mj-lt"/>
              <a:buAutoNum type="alphaUcPeriod"/>
            </a:pPr>
            <a:r>
              <a:rPr lang="en-US" sz="2000" dirty="0"/>
              <a:t>Security is associated primarily with devices and should appear on the device side of the diagram.</a:t>
            </a:r>
          </a:p>
          <a:p>
            <a:pPr marL="457200" indent="-457200">
              <a:buFont typeface="+mj-lt"/>
              <a:buAutoNum type="alphaUcPeriod"/>
            </a:pPr>
            <a:r>
              <a:rPr lang="en-US" sz="2000" dirty="0"/>
              <a:t>Security is associated primarily with communication between the Cloud Gateway and the other services/devices and should appear next to Cloud Gateway on the diagram. </a:t>
            </a:r>
          </a:p>
          <a:p>
            <a:pPr marL="457200" indent="-457200">
              <a:buFont typeface="+mj-lt"/>
              <a:buAutoNum type="alphaUcPeriod"/>
            </a:pPr>
            <a:r>
              <a:rPr lang="en-US" sz="2000" dirty="0"/>
              <a:t>Security is associated primarily with data storage and retrieval and should appear next to storage on the diagram.</a:t>
            </a:r>
          </a:p>
          <a:p>
            <a:pPr marL="457200" indent="-457200">
              <a:buFont typeface="+mj-lt"/>
              <a:buAutoNum type="alphaUcPeriod"/>
            </a:pPr>
            <a:r>
              <a:rPr lang="en-US" sz="2000" dirty="0"/>
              <a:t>Security is associated with all subsystems of the solution and should appear across the top of the diagram.</a:t>
            </a:r>
          </a:p>
          <a:p>
            <a:pPr marL="457200" indent="-457200">
              <a:buFont typeface="+mj-lt"/>
              <a:buAutoNum type="alphaUcPeriod"/>
            </a:pPr>
            <a:r>
              <a:rPr lang="en-US" sz="2000" dirty="0"/>
              <a:t>Security is associated primarily with cloud services and should appear on the cloud side of the diagram. </a:t>
            </a:r>
          </a:p>
        </p:txBody>
      </p:sp>
    </p:spTree>
    <p:extLst>
      <p:ext uri="{BB962C8B-B14F-4D97-AF65-F5344CB8AC3E}">
        <p14:creationId xmlns:p14="http://schemas.microsoft.com/office/powerpoint/2010/main" val="24360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1.3</a:t>
            </a:r>
          </a:p>
        </p:txBody>
      </p:sp>
      <p:sp>
        <p:nvSpPr>
          <p:cNvPr id="6" name="Text Placeholder 5"/>
          <p:cNvSpPr>
            <a:spLocks noGrp="1"/>
          </p:cNvSpPr>
          <p:nvPr>
            <p:ph type="body" sz="quarter" idx="10"/>
          </p:nvPr>
        </p:nvSpPr>
        <p:spPr>
          <a:xfrm>
            <a:off x="586740" y="1347271"/>
            <a:ext cx="11018520" cy="3816429"/>
          </a:xfrm>
        </p:spPr>
        <p:txBody>
          <a:bodyPr vert="horz" wrap="square" lIns="0" tIns="0" rIns="0" bIns="0" rtlCol="0" anchor="t">
            <a:spAutoFit/>
          </a:bodyPr>
          <a:lstStyle/>
          <a:p>
            <a:r>
              <a:rPr lang="en-US" sz="2000" dirty="0"/>
              <a:t>You have been asked to join a team that will be working on an IoT solution for your company. Your team is small and will need a fully managed SaaS solution that can be started quickly and operated with minimal IoT experience. You are asked to help choose one of the Microsoft Azure offerings for IoT.</a:t>
            </a:r>
          </a:p>
          <a:p>
            <a:endParaRPr lang="en-US" sz="2000" dirty="0"/>
          </a:p>
          <a:p>
            <a:r>
              <a:rPr lang="en-US" sz="2000" dirty="0">
                <a:latin typeface="Segoe UI Semilight"/>
                <a:cs typeface="Segoe UI Semilight"/>
              </a:rPr>
              <a:t>Which of the Microsoft offerings should you recommend? (choose one best answer)</a:t>
            </a:r>
            <a:endParaRPr lang="en-US" sz="2000" dirty="0"/>
          </a:p>
          <a:p>
            <a:endParaRPr lang="en-US" sz="2000" dirty="0"/>
          </a:p>
          <a:p>
            <a:pPr marL="457200" indent="-457200">
              <a:buFont typeface="+mj-lt"/>
              <a:buAutoNum type="alphaUcPeriod"/>
            </a:pPr>
            <a:r>
              <a:rPr lang="en-US" sz="2000" dirty="0">
                <a:latin typeface="Segoe UI Semilight"/>
                <a:cs typeface="Segoe UI Semilight"/>
              </a:rPr>
              <a:t>IoT Hub, IoT Hub Device Provisioning Service, Stream Analytics, and Cosmos DB.</a:t>
            </a:r>
          </a:p>
          <a:p>
            <a:pPr marL="457200" indent="-457200">
              <a:buFont typeface="+mj-lt"/>
              <a:buAutoNum type="alphaUcPeriod"/>
            </a:pPr>
            <a:r>
              <a:rPr lang="en-US" sz="2000" dirty="0">
                <a:latin typeface="Segoe UI Semilight"/>
                <a:cs typeface="Segoe UI Semilight"/>
              </a:rPr>
              <a:t>IoT Hub, Stream Analytics, and Cosmos DB.</a:t>
            </a:r>
          </a:p>
          <a:p>
            <a:pPr marL="457200" indent="-457200">
              <a:buFont typeface="+mj-lt"/>
              <a:buAutoNum type="alphaUcPeriod"/>
            </a:pPr>
            <a:r>
              <a:rPr lang="en-US" sz="2000" dirty="0">
                <a:latin typeface="Segoe UI Semilight"/>
                <a:cs typeface="Segoe UI Semilight"/>
              </a:rPr>
              <a:t>IoT Hub, Stream Analytics, and Azure Storage.</a:t>
            </a:r>
          </a:p>
          <a:p>
            <a:pPr marL="457200" indent="-457200">
              <a:buFont typeface="+mj-lt"/>
              <a:buAutoNum type="alphaUcPeriod"/>
            </a:pPr>
            <a:r>
              <a:rPr lang="en-US" sz="2000" dirty="0"/>
              <a:t>IoT Central.</a:t>
            </a:r>
          </a:p>
        </p:txBody>
      </p:sp>
    </p:spTree>
    <p:extLst>
      <p:ext uri="{BB962C8B-B14F-4D97-AF65-F5344CB8AC3E}">
        <p14:creationId xmlns:p14="http://schemas.microsoft.com/office/powerpoint/2010/main" val="3781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1.4</a:t>
            </a:r>
          </a:p>
        </p:txBody>
      </p:sp>
      <p:sp>
        <p:nvSpPr>
          <p:cNvPr id="6" name="Text Placeholder 5"/>
          <p:cNvSpPr>
            <a:spLocks noGrp="1"/>
          </p:cNvSpPr>
          <p:nvPr>
            <p:ph type="body" sz="quarter" idx="10"/>
          </p:nvPr>
        </p:nvSpPr>
        <p:spPr>
          <a:xfrm>
            <a:off x="586740" y="1347271"/>
            <a:ext cx="11018520" cy="3508653"/>
          </a:xfrm>
        </p:spPr>
        <p:txBody>
          <a:bodyPr vert="horz" wrap="square" lIns="0" tIns="0" rIns="0" bIns="0" rtlCol="0" anchor="t">
            <a:spAutoFit/>
          </a:bodyPr>
          <a:lstStyle/>
          <a:p>
            <a:r>
              <a:rPr lang="en-US" sz="2000" dirty="0"/>
              <a:t>You have joined a team that is developing an IoT solution for your company. You will be implementing IoT Hub, the IoT Hub Device Provisioning Service, Azure Stream Analytics, Azure Storage, and Time Series Insights. You need to understand the features and capabilities of IoT Hub.</a:t>
            </a:r>
          </a:p>
          <a:p>
            <a:endParaRPr lang="en-US" sz="2000" dirty="0"/>
          </a:p>
          <a:p>
            <a:r>
              <a:rPr lang="en-US" sz="2000" dirty="0">
                <a:latin typeface="Segoe UI Semilight"/>
                <a:cs typeface="Segoe UI Semilight"/>
              </a:rPr>
              <a:t>Which of the following are features of IoT Hub? (choose all correct answers)</a:t>
            </a:r>
            <a:endParaRPr lang="en-US" sz="2000" dirty="0"/>
          </a:p>
          <a:p>
            <a:endParaRPr lang="en-US" sz="2000" dirty="0"/>
          </a:p>
          <a:p>
            <a:pPr marL="457200" indent="-457200">
              <a:buFont typeface="+mj-lt"/>
              <a:buAutoNum type="alphaUcPeriod"/>
            </a:pPr>
            <a:r>
              <a:rPr lang="en-US" sz="2000" dirty="0"/>
              <a:t>Provides control over device access by using resource groups.</a:t>
            </a:r>
          </a:p>
          <a:p>
            <a:pPr marL="457200" indent="-457200">
              <a:buFont typeface="+mj-lt"/>
              <a:buAutoNum type="alphaUcPeriod"/>
            </a:pPr>
            <a:r>
              <a:rPr lang="en-US" sz="2000" dirty="0"/>
              <a:t>Provides individual X.509 certificate authentication for secure, standards-based authentication.</a:t>
            </a:r>
          </a:p>
          <a:p>
            <a:pPr marL="457200" indent="-457200">
              <a:buFont typeface="+mj-lt"/>
              <a:buAutoNum type="alphaUcPeriod"/>
            </a:pPr>
            <a:r>
              <a:rPr lang="en-US" sz="2000" dirty="0"/>
              <a:t>Enables routing of messages to multiple endpoints at no additional cost.</a:t>
            </a:r>
          </a:p>
          <a:p>
            <a:pPr marL="457200" indent="-457200">
              <a:buFont typeface="+mj-lt"/>
              <a:buAutoNum type="alphaUcPeriod"/>
            </a:pPr>
            <a:r>
              <a:rPr lang="en-US" sz="2000" dirty="0"/>
              <a:t>Enables storage, synchronization, and querying of device metadata for all your devices.</a:t>
            </a:r>
          </a:p>
        </p:txBody>
      </p:sp>
    </p:spTree>
    <p:extLst>
      <p:ext uri="{BB962C8B-B14F-4D97-AF65-F5344CB8AC3E}">
        <p14:creationId xmlns:p14="http://schemas.microsoft.com/office/powerpoint/2010/main" val="156638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1.5</a:t>
            </a:r>
          </a:p>
        </p:txBody>
      </p:sp>
      <p:sp>
        <p:nvSpPr>
          <p:cNvPr id="6" name="Text Placeholder 5"/>
          <p:cNvSpPr>
            <a:spLocks noGrp="1"/>
          </p:cNvSpPr>
          <p:nvPr>
            <p:ph type="body" sz="quarter" idx="10"/>
          </p:nvPr>
        </p:nvSpPr>
        <p:spPr>
          <a:xfrm>
            <a:off x="586740" y="1347271"/>
            <a:ext cx="11018520" cy="4739759"/>
          </a:xfrm>
        </p:spPr>
        <p:txBody>
          <a:bodyPr vert="horz" wrap="square" lIns="0" tIns="0" rIns="0" bIns="0" rtlCol="0" anchor="t">
            <a:spAutoFit/>
          </a:bodyPr>
          <a:lstStyle/>
          <a:p>
            <a:r>
              <a:rPr lang="en-US" sz="2000" dirty="0"/>
              <a:t>You have joined a team that is developing an IoT solution for your company. You will be implementing IoT Hub, the IoT Hub Device Provisioning Service, Azure Stream Analytics, Azure Storage, and Time Series Insights. You need to understand the features and capabilities of the Device Provisioning Service.</a:t>
            </a:r>
          </a:p>
          <a:p>
            <a:endParaRPr lang="en-US" sz="2000" dirty="0"/>
          </a:p>
          <a:p>
            <a:r>
              <a:rPr lang="en-US" sz="2000" dirty="0">
                <a:latin typeface="Segoe UI Semilight"/>
                <a:cs typeface="Segoe UI Semilight"/>
              </a:rPr>
              <a:t>Which of the following are features of the Device Provisioning Service? (choose all correct answers)</a:t>
            </a:r>
            <a:endParaRPr lang="en-US" sz="2000" dirty="0"/>
          </a:p>
          <a:p>
            <a:endParaRPr lang="en-US" sz="2000" dirty="0"/>
          </a:p>
          <a:p>
            <a:pPr marL="457200" indent="-457200">
              <a:buFont typeface="+mj-lt"/>
              <a:buAutoNum type="alphaUcPeriod"/>
            </a:pPr>
            <a:r>
              <a:rPr lang="en-US" sz="2000" dirty="0"/>
              <a:t>Secure attestation support for both X.509 and TPM-based identities.</a:t>
            </a:r>
          </a:p>
          <a:p>
            <a:pPr marL="457200" indent="-457200">
              <a:buFont typeface="+mj-lt"/>
              <a:buAutoNum type="alphaUcPeriod"/>
            </a:pPr>
            <a:r>
              <a:rPr lang="en-US" sz="2000" dirty="0"/>
              <a:t>Multiple allocation policies to control how the Device Provisioning Service assigns devices to IoT hubs.</a:t>
            </a:r>
          </a:p>
          <a:p>
            <a:pPr marL="457200" indent="-457200">
              <a:buFont typeface="+mj-lt"/>
              <a:buAutoNum type="alphaUcPeriod"/>
            </a:pPr>
            <a:r>
              <a:rPr lang="en-US" sz="2000" dirty="0"/>
              <a:t>Multi-hub support that allows the Device Provisioning Service to assign devices to more than one IoT hub.</a:t>
            </a:r>
          </a:p>
          <a:p>
            <a:pPr marL="457200" indent="-457200">
              <a:buFont typeface="+mj-lt"/>
              <a:buAutoNum type="alphaUcPeriod"/>
            </a:pPr>
            <a:r>
              <a:rPr lang="en-US" sz="2000" dirty="0"/>
              <a:t>Cross-region support that allows the Device Provisioning Service to assign devices to IoT hubs in other regions.</a:t>
            </a:r>
          </a:p>
        </p:txBody>
      </p:sp>
    </p:spTree>
    <p:extLst>
      <p:ext uri="{BB962C8B-B14F-4D97-AF65-F5344CB8AC3E}">
        <p14:creationId xmlns:p14="http://schemas.microsoft.com/office/powerpoint/2010/main" val="191550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1 – Learning objectives</a:t>
            </a:r>
          </a:p>
        </p:txBody>
      </p:sp>
      <p:sp>
        <p:nvSpPr>
          <p:cNvPr id="6" name="Text Placeholder 5"/>
          <p:cNvSpPr>
            <a:spLocks noGrp="1"/>
          </p:cNvSpPr>
          <p:nvPr>
            <p:ph type="body" sz="quarter" idx="10"/>
          </p:nvPr>
        </p:nvSpPr>
        <p:spPr>
          <a:xfrm>
            <a:off x="586390" y="1434370"/>
            <a:ext cx="11018520" cy="2843855"/>
          </a:xfrm>
        </p:spPr>
        <p:txBody>
          <a:bodyPr vert="horz" wrap="square" lIns="0" tIns="0" rIns="0" bIns="0" rtlCol="0" anchor="t">
            <a:spAutoFit/>
          </a:bodyPr>
          <a:lstStyle/>
          <a:p>
            <a:pPr marL="457200" indent="-457200">
              <a:buFont typeface="Arial" panose="020B0604020202020204" pitchFamily="34" charset="0"/>
              <a:buChar char="•"/>
            </a:pPr>
            <a:r>
              <a:rPr lang="en-US" dirty="0"/>
              <a:t>Describe the core components of an Azure IoT solution architecture</a:t>
            </a:r>
          </a:p>
          <a:p>
            <a:pPr marL="457200" indent="-457200">
              <a:buFont typeface="Arial" panose="020B0604020202020204" pitchFamily="34" charset="0"/>
              <a:buChar char="•"/>
            </a:pPr>
            <a:r>
              <a:rPr lang="en-US" dirty="0"/>
              <a:t>Describe the Azure IoT services and how they contribute to an IoT solution</a:t>
            </a:r>
          </a:p>
          <a:p>
            <a:pPr marL="457200" indent="-457200">
              <a:buFont typeface="Arial" panose="020B0604020202020204" pitchFamily="34" charset="0"/>
              <a:buChar char="•"/>
            </a:pPr>
            <a:r>
              <a:rPr lang="en-US" dirty="0"/>
              <a:t>Create an Azure account and use the Azure portal to create an IoT Hub and Device Provisioning Service</a:t>
            </a:r>
          </a:p>
          <a:p>
            <a:pPr marL="457200" indent="-457200">
              <a:buFont typeface="Arial" panose="020B0604020202020204" pitchFamily="34" charset="0"/>
              <a:buChar char="•"/>
            </a:pPr>
            <a:endParaRPr lang="en-IE"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a:latin typeface="Segoe UI Semibold (Headings)"/>
                <a:cs typeface="Segoe UI"/>
              </a:rPr>
              <a:t>Lesson 02: Introduction to IoT Solution </a:t>
            </a:r>
            <a:r>
              <a:rPr lang="en-US" dirty="0">
                <a:latin typeface="Segoe UI Semibold (Headings)"/>
                <a:cs typeface="Segoe UI"/>
              </a:rPr>
              <a:t>Architecture</a:t>
            </a:r>
            <a:endParaRPr lang="en-US" dirty="0">
              <a:cs typeface="Segoe UI"/>
            </a:endParaRPr>
          </a:p>
        </p:txBody>
      </p:sp>
    </p:spTree>
    <p:extLst>
      <p:ext uri="{BB962C8B-B14F-4D97-AF65-F5344CB8AC3E}">
        <p14:creationId xmlns:p14="http://schemas.microsoft.com/office/powerpoint/2010/main" val="17619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Core Subsystems of an IoT Architecture</a:t>
            </a:r>
            <a:endParaRPr lang="en-US" dirty="0"/>
          </a:p>
        </p:txBody>
      </p:sp>
      <p:pic>
        <p:nvPicPr>
          <p:cNvPr id="9" name="Picture 8" descr="Core Subsystems diagram that includes: Devices, Cloud Gateway, Storage, Stream Analytics, and Business Integration">
            <a:extLst>
              <a:ext uri="{FF2B5EF4-FFF2-40B4-BE49-F238E27FC236}">
                <a16:creationId xmlns:a16="http://schemas.microsoft.com/office/drawing/2014/main" id="{619DAD4E-E1F0-49C9-8DF4-9646D471A2FE}"/>
              </a:ext>
            </a:extLst>
          </p:cNvPr>
          <p:cNvPicPr>
            <a:picLocks noChangeAspect="1"/>
          </p:cNvPicPr>
          <p:nvPr/>
        </p:nvPicPr>
        <p:blipFill>
          <a:blip r:embed="rId3"/>
          <a:stretch>
            <a:fillRect/>
          </a:stretch>
        </p:blipFill>
        <p:spPr>
          <a:xfrm>
            <a:off x="1350714" y="1164105"/>
            <a:ext cx="9490572" cy="5236695"/>
          </a:xfrm>
          <a:prstGeom prst="rect">
            <a:avLst/>
          </a:prstGeom>
        </p:spPr>
      </p:pic>
      <p:sp>
        <p:nvSpPr>
          <p:cNvPr id="2" name="Rectangle: Rounded Corners 1">
            <a:extLst>
              <a:ext uri="{FF2B5EF4-FFF2-40B4-BE49-F238E27FC236}">
                <a16:creationId xmlns:a16="http://schemas.microsoft.com/office/drawing/2014/main" id="{8CA6E1D5-CCC8-48D6-8BB2-2FED2C4BFDD3}"/>
              </a:ext>
            </a:extLst>
          </p:cNvPr>
          <p:cNvSpPr/>
          <p:nvPr/>
        </p:nvSpPr>
        <p:spPr bwMode="auto">
          <a:xfrm>
            <a:off x="1407381" y="2838616"/>
            <a:ext cx="1431235" cy="1192695"/>
          </a:xfrm>
          <a:prstGeom prst="round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6163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1.45833E-6 -4.44444E-6 L 0.17617 -0.00069 " pathEditMode="relative" rAng="0" ptsTypes="AA">
                                      <p:cBhvr>
                                        <p:cTn id="12" dur="500" fill="hold"/>
                                        <p:tgtEl>
                                          <p:spTgt spid="2"/>
                                        </p:tgtEl>
                                        <p:attrNameLst>
                                          <p:attrName>ppt_x</p:attrName>
                                          <p:attrName>ppt_y</p:attrName>
                                        </p:attrNameLst>
                                      </p:cBhvr>
                                      <p:rCtr x="8802" y="-46"/>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0.17617 -0.00069 L 0.39857 -0.18888 " pathEditMode="relative" rAng="0" ptsTypes="AA">
                                      <p:cBhvr>
                                        <p:cTn id="16" dur="500" fill="hold"/>
                                        <p:tgtEl>
                                          <p:spTgt spid="2"/>
                                        </p:tgtEl>
                                        <p:attrNameLst>
                                          <p:attrName>ppt_x</p:attrName>
                                          <p:attrName>ppt_y</p:attrName>
                                        </p:attrNameLst>
                                      </p:cBhvr>
                                      <p:rCtr x="11146" y="-942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3" nodeType="clickEffect">
                                  <p:stCondLst>
                                    <p:cond delay="0"/>
                                  </p:stCondLst>
                                  <p:childTnLst>
                                    <p:animMotion origin="layout" path="M 0.39857 -0.18889 L 0.39857 -0.00069 " pathEditMode="relative" rAng="0" ptsTypes="AA">
                                      <p:cBhvr>
                                        <p:cTn id="20" dur="500" fill="hold"/>
                                        <p:tgtEl>
                                          <p:spTgt spid="2"/>
                                        </p:tgtEl>
                                        <p:attrNameLst>
                                          <p:attrName>ppt_x</p:attrName>
                                          <p:attrName>ppt_y</p:attrName>
                                        </p:attrNameLst>
                                      </p:cBhvr>
                                      <p:rCtr x="26" y="9236"/>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4" nodeType="clickEffect">
                                  <p:stCondLst>
                                    <p:cond delay="0"/>
                                  </p:stCondLst>
                                  <p:childTnLst>
                                    <p:animMotion origin="layout" path="M 0.39857 -0.00069 L 0.39857 0.19954 " pathEditMode="relative" rAng="0" ptsTypes="AA">
                                      <p:cBhvr>
                                        <p:cTn id="24" dur="500" fill="hold"/>
                                        <p:tgtEl>
                                          <p:spTgt spid="2"/>
                                        </p:tgtEl>
                                        <p:attrNameLst>
                                          <p:attrName>ppt_x</p:attrName>
                                          <p:attrName>ppt_y</p:attrName>
                                        </p:attrNameLst>
                                      </p:cBhvr>
                                      <p:rCtr x="0" y="10000"/>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5" nodeType="clickEffect">
                                  <p:stCondLst>
                                    <p:cond delay="0"/>
                                  </p:stCondLst>
                                  <p:childTnLst>
                                    <p:animMotion origin="layout" path="M 0.39857 0.19954 L 0.6418 0.00834 " pathEditMode="relative" rAng="0" ptsTypes="AA">
                                      <p:cBhvr>
                                        <p:cTn id="28" dur="500" fill="hold"/>
                                        <p:tgtEl>
                                          <p:spTgt spid="2"/>
                                        </p:tgtEl>
                                        <p:attrNameLst>
                                          <p:attrName>ppt_x</p:attrName>
                                          <p:attrName>ppt_y</p:attrName>
                                        </p:attrNameLst>
                                      </p:cBhvr>
                                      <p:rCtr x="12122" y="-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Optional Subsystems of an IoT Architecture</a:t>
            </a:r>
            <a:endParaRPr lang="en-US" dirty="0"/>
          </a:p>
        </p:txBody>
      </p:sp>
      <p:pic>
        <p:nvPicPr>
          <p:cNvPr id="9" name="Picture 8" descr="Core Subsystems diagram that includes: Devices, Cloud Gateway, Storage, Stream Analytics, and Business Integration&#10;&#10;Adds additional capabilities such as bulk device provisioning and data transformations">
            <a:extLst>
              <a:ext uri="{FF2B5EF4-FFF2-40B4-BE49-F238E27FC236}">
                <a16:creationId xmlns:a16="http://schemas.microsoft.com/office/drawing/2014/main" id="{619DAD4E-E1F0-49C9-8DF4-9646D471A2FE}"/>
              </a:ext>
            </a:extLst>
          </p:cNvPr>
          <p:cNvPicPr>
            <a:picLocks noChangeAspect="1"/>
          </p:cNvPicPr>
          <p:nvPr/>
        </p:nvPicPr>
        <p:blipFill>
          <a:blip r:embed="rId3"/>
          <a:srcRect/>
          <a:stretch/>
        </p:blipFill>
        <p:spPr>
          <a:xfrm>
            <a:off x="1350714" y="1301962"/>
            <a:ext cx="9490572" cy="4960980"/>
          </a:xfrm>
          <a:prstGeom prst="rect">
            <a:avLst/>
          </a:prstGeom>
        </p:spPr>
      </p:pic>
      <p:sp>
        <p:nvSpPr>
          <p:cNvPr id="4" name="Rectangle: Rounded Corners 3">
            <a:extLst>
              <a:ext uri="{FF2B5EF4-FFF2-40B4-BE49-F238E27FC236}">
                <a16:creationId xmlns:a16="http://schemas.microsoft.com/office/drawing/2014/main" id="{3C8C1610-821C-4110-A9B6-FA95BD47DFA9}"/>
              </a:ext>
            </a:extLst>
          </p:cNvPr>
          <p:cNvSpPr/>
          <p:nvPr/>
        </p:nvSpPr>
        <p:spPr bwMode="auto">
          <a:xfrm>
            <a:off x="1350714" y="2011681"/>
            <a:ext cx="1431235" cy="1192695"/>
          </a:xfrm>
          <a:prstGeom prst="round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501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1.04167E-6 -4.07407E-6 L 0.02695 0.31644 " pathEditMode="relative" rAng="0" ptsTypes="AA">
                                      <p:cBhvr>
                                        <p:cTn id="12" dur="500" fill="hold"/>
                                        <p:tgtEl>
                                          <p:spTgt spid="4"/>
                                        </p:tgtEl>
                                        <p:attrNameLst>
                                          <p:attrName>ppt_x</p:attrName>
                                          <p:attrName>ppt_y</p:attrName>
                                        </p:attrNameLst>
                                      </p:cBhvr>
                                      <p:rCtr x="1341" y="15810"/>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0.02695 0.31644 L 0.26823 0.08704 " pathEditMode="relative" rAng="0" ptsTypes="AA">
                                      <p:cBhvr>
                                        <p:cTn id="16" dur="500" fill="hold"/>
                                        <p:tgtEl>
                                          <p:spTgt spid="4"/>
                                        </p:tgtEl>
                                        <p:attrNameLst>
                                          <p:attrName>ppt_x</p:attrName>
                                          <p:attrName>ppt_y</p:attrName>
                                        </p:attrNameLst>
                                      </p:cBhvr>
                                      <p:rCtr x="12057" y="-1148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3" nodeType="clickEffect">
                                  <p:stCondLst>
                                    <p:cond delay="0"/>
                                  </p:stCondLst>
                                  <p:childTnLst>
                                    <p:animMotion origin="layout" path="M 0.26823 0.08704 L 0.37188 0.29676 " pathEditMode="relative" rAng="0" ptsTypes="AA">
                                      <p:cBhvr>
                                        <p:cTn id="20" dur="500" fill="hold"/>
                                        <p:tgtEl>
                                          <p:spTgt spid="4"/>
                                        </p:tgtEl>
                                        <p:attrNameLst>
                                          <p:attrName>ppt_x</p:attrName>
                                          <p:attrName>ppt_y</p:attrName>
                                        </p:attrNameLst>
                                      </p:cBhvr>
                                      <p:rCtr x="5117" y="10486"/>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4" nodeType="clickEffect">
                                  <p:stCondLst>
                                    <p:cond delay="0"/>
                                  </p:stCondLst>
                                  <p:childTnLst>
                                    <p:animMotion origin="layout" path="M 0.37188 0.29676 L 0.60534 -0.07315 " pathEditMode="relative" rAng="0" ptsTypes="AA">
                                      <p:cBhvr>
                                        <p:cTn id="24" dur="500" fill="hold"/>
                                        <p:tgtEl>
                                          <p:spTgt spid="4"/>
                                        </p:tgtEl>
                                        <p:attrNameLst>
                                          <p:attrName>ppt_x</p:attrName>
                                          <p:attrName>ppt_y</p:attrName>
                                        </p:attrNameLst>
                                      </p:cBhvr>
                                      <p:rCtr x="11667" y="-19190"/>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5" nodeType="clickEffect">
                                  <p:stCondLst>
                                    <p:cond delay="0"/>
                                  </p:stCondLst>
                                  <p:childTnLst>
                                    <p:animMotion origin="layout" path="M 0.60534 -0.07315 L 0.63737 0.30024 " pathEditMode="relative" rAng="0" ptsTypes="AA">
                                      <p:cBhvr>
                                        <p:cTn id="28" dur="500" fill="hold"/>
                                        <p:tgtEl>
                                          <p:spTgt spid="4"/>
                                        </p:tgtEl>
                                        <p:attrNameLst>
                                          <p:attrName>ppt_x</p:attrName>
                                          <p:attrName>ppt_y</p:attrName>
                                        </p:attrNameLst>
                                      </p:cBhvr>
                                      <p:rCtr x="1602" y="19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4" grpId="5"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Data Flow and Processing</a:t>
            </a:r>
            <a:endParaRPr lang="en-US" dirty="0"/>
          </a:p>
        </p:txBody>
      </p:sp>
      <p:pic>
        <p:nvPicPr>
          <p:cNvPr id="7" name="Picture 6" descr="A close up of a logo&#10;&#10;Description automatically generated">
            <a:extLst>
              <a:ext uri="{FF2B5EF4-FFF2-40B4-BE49-F238E27FC236}">
                <a16:creationId xmlns:a16="http://schemas.microsoft.com/office/drawing/2014/main" id="{70FE5D1F-1FDF-4CEA-BBAB-747555EAD03B}"/>
              </a:ext>
            </a:extLst>
          </p:cNvPr>
          <p:cNvPicPr>
            <a:picLocks noChangeAspect="1"/>
          </p:cNvPicPr>
          <p:nvPr/>
        </p:nvPicPr>
        <p:blipFill>
          <a:blip r:embed="rId3"/>
          <a:stretch>
            <a:fillRect/>
          </a:stretch>
        </p:blipFill>
        <p:spPr>
          <a:xfrm>
            <a:off x="527582" y="3184496"/>
            <a:ext cx="11131756" cy="2349612"/>
          </a:xfrm>
          <a:prstGeom prst="rect">
            <a:avLst/>
          </a:prstGeom>
        </p:spPr>
      </p:pic>
      <p:sp>
        <p:nvSpPr>
          <p:cNvPr id="2" name="Text Placeholder 1">
            <a:extLst>
              <a:ext uri="{FF2B5EF4-FFF2-40B4-BE49-F238E27FC236}">
                <a16:creationId xmlns:a16="http://schemas.microsoft.com/office/drawing/2014/main" id="{FAF21064-A352-4365-9323-BB581C33503A}"/>
              </a:ext>
            </a:extLst>
          </p:cNvPr>
          <p:cNvSpPr>
            <a:spLocks noGrp="1"/>
          </p:cNvSpPr>
          <p:nvPr>
            <p:ph type="body" sz="quarter" idx="10"/>
          </p:nvPr>
        </p:nvSpPr>
        <p:spPr>
          <a:xfrm>
            <a:off x="584200" y="1435497"/>
            <a:ext cx="11018520" cy="1292662"/>
          </a:xfrm>
        </p:spPr>
        <p:txBody>
          <a:bodyPr/>
          <a:lstStyle/>
          <a:p>
            <a:pPr marL="0" indent="0">
              <a:buNone/>
            </a:pPr>
            <a:r>
              <a:rPr lang="en-US" dirty="0"/>
              <a:t>An IoT solution is all about the data… Data flows from </a:t>
            </a:r>
            <a:r>
              <a:rPr lang="en-US" i="1" dirty="0"/>
              <a:t>things,</a:t>
            </a:r>
            <a:r>
              <a:rPr lang="en-US" b="1" dirty="0"/>
              <a:t> </a:t>
            </a:r>
            <a:r>
              <a:rPr lang="en-US" dirty="0"/>
              <a:t>and is processed through </a:t>
            </a:r>
            <a:r>
              <a:rPr lang="en-US" i="1" dirty="0"/>
              <a:t>storage</a:t>
            </a:r>
            <a:r>
              <a:rPr lang="en-US" dirty="0"/>
              <a:t>, </a:t>
            </a:r>
            <a:r>
              <a:rPr lang="en-US" i="1" dirty="0"/>
              <a:t>routing</a:t>
            </a:r>
            <a:r>
              <a:rPr lang="en-US" dirty="0"/>
              <a:t>, and </a:t>
            </a:r>
            <a:r>
              <a:rPr lang="en-US" i="1" dirty="0"/>
              <a:t>analysis</a:t>
            </a:r>
            <a:r>
              <a:rPr lang="en-US" dirty="0"/>
              <a:t>, to get </a:t>
            </a:r>
            <a:r>
              <a:rPr lang="en-US" i="1" dirty="0"/>
              <a:t>actions</a:t>
            </a:r>
            <a:r>
              <a:rPr lang="en-US" dirty="0"/>
              <a:t> and </a:t>
            </a:r>
            <a:r>
              <a:rPr lang="en-US" i="1" dirty="0"/>
              <a:t>displays</a:t>
            </a:r>
            <a:r>
              <a:rPr lang="en-US" dirty="0"/>
              <a:t>…</a:t>
            </a:r>
          </a:p>
        </p:txBody>
      </p:sp>
    </p:spTree>
    <p:extLst>
      <p:ext uri="{BB962C8B-B14F-4D97-AF65-F5344CB8AC3E}">
        <p14:creationId xmlns:p14="http://schemas.microsoft.com/office/powerpoint/2010/main" val="6364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Data Flow and Processing</a:t>
            </a:r>
            <a:endParaRPr lang="en-US" dirty="0"/>
          </a:p>
        </p:txBody>
      </p:sp>
      <p:pic>
        <p:nvPicPr>
          <p:cNvPr id="7" name="Picture 6" descr="A close up of a logo&#10;&#10;Description automatically generated">
            <a:extLst>
              <a:ext uri="{FF2B5EF4-FFF2-40B4-BE49-F238E27FC236}">
                <a16:creationId xmlns:a16="http://schemas.microsoft.com/office/drawing/2014/main" id="{70FE5D1F-1FDF-4CEA-BBAB-747555EAD03B}"/>
              </a:ext>
            </a:extLst>
          </p:cNvPr>
          <p:cNvPicPr>
            <a:picLocks noChangeAspect="1"/>
          </p:cNvPicPr>
          <p:nvPr/>
        </p:nvPicPr>
        <p:blipFill>
          <a:blip r:embed="rId3"/>
          <a:stretch>
            <a:fillRect/>
          </a:stretch>
        </p:blipFill>
        <p:spPr>
          <a:xfrm>
            <a:off x="6511159" y="196853"/>
            <a:ext cx="5091561" cy="1074691"/>
          </a:xfrm>
          <a:prstGeom prst="rect">
            <a:avLst/>
          </a:prstGeom>
        </p:spPr>
      </p:pic>
      <p:sp>
        <p:nvSpPr>
          <p:cNvPr id="2" name="Text Placeholder 1">
            <a:extLst>
              <a:ext uri="{FF2B5EF4-FFF2-40B4-BE49-F238E27FC236}">
                <a16:creationId xmlns:a16="http://schemas.microsoft.com/office/drawing/2014/main" id="{FAF21064-A352-4365-9323-BB581C33503A}"/>
              </a:ext>
            </a:extLst>
          </p:cNvPr>
          <p:cNvSpPr>
            <a:spLocks noGrp="1"/>
          </p:cNvSpPr>
          <p:nvPr>
            <p:ph type="body" sz="quarter" idx="10"/>
          </p:nvPr>
        </p:nvSpPr>
        <p:spPr>
          <a:xfrm>
            <a:off x="584200" y="1435497"/>
            <a:ext cx="11018520" cy="1292662"/>
          </a:xfrm>
        </p:spPr>
        <p:txBody>
          <a:bodyPr/>
          <a:lstStyle/>
          <a:p>
            <a:pPr marL="0" indent="0">
              <a:buNone/>
            </a:pPr>
            <a:r>
              <a:rPr lang="en-US" dirty="0"/>
              <a:t>An IoT solution is all about the data… Data flows from </a:t>
            </a:r>
            <a:r>
              <a:rPr lang="en-US" i="1" dirty="0"/>
              <a:t>things,</a:t>
            </a:r>
            <a:r>
              <a:rPr lang="en-US" b="1" dirty="0"/>
              <a:t> </a:t>
            </a:r>
            <a:r>
              <a:rPr lang="en-US" dirty="0"/>
              <a:t>and is processed through </a:t>
            </a:r>
            <a:r>
              <a:rPr lang="en-US" i="1" dirty="0"/>
              <a:t>storage</a:t>
            </a:r>
            <a:r>
              <a:rPr lang="en-US" dirty="0"/>
              <a:t>, </a:t>
            </a:r>
            <a:r>
              <a:rPr lang="en-US" i="1" dirty="0"/>
              <a:t>routing</a:t>
            </a:r>
            <a:r>
              <a:rPr lang="en-US" dirty="0"/>
              <a:t>, and </a:t>
            </a:r>
            <a:r>
              <a:rPr lang="en-US" i="1" dirty="0"/>
              <a:t>analysis</a:t>
            </a:r>
            <a:r>
              <a:rPr lang="en-US" dirty="0"/>
              <a:t>, to get </a:t>
            </a:r>
            <a:r>
              <a:rPr lang="en-US" i="1" dirty="0"/>
              <a:t>actions</a:t>
            </a:r>
            <a:r>
              <a:rPr lang="en-US" dirty="0"/>
              <a:t> and </a:t>
            </a:r>
            <a:r>
              <a:rPr lang="en-US" i="1" dirty="0"/>
              <a:t>displays</a:t>
            </a:r>
            <a:r>
              <a:rPr lang="en-US" dirty="0"/>
              <a:t>…</a:t>
            </a:r>
          </a:p>
        </p:txBody>
      </p:sp>
      <p:sp>
        <p:nvSpPr>
          <p:cNvPr id="5" name="Text Placeholder 1">
            <a:extLst>
              <a:ext uri="{FF2B5EF4-FFF2-40B4-BE49-F238E27FC236}">
                <a16:creationId xmlns:a16="http://schemas.microsoft.com/office/drawing/2014/main" id="{A272A0A1-0BB9-4F2B-A58E-40B489CF9993}"/>
              </a:ext>
            </a:extLst>
          </p:cNvPr>
          <p:cNvSpPr txBox="1">
            <a:spLocks/>
          </p:cNvSpPr>
          <p:nvPr/>
        </p:nvSpPr>
        <p:spPr>
          <a:xfrm>
            <a:off x="584200" y="2841786"/>
            <a:ext cx="11018520" cy="327474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Storage </a:t>
            </a:r>
            <a:r>
              <a:rPr lang="en-US" dirty="0"/>
              <a:t>includes different locations for different needs</a:t>
            </a:r>
            <a:endParaRPr lang="en-US" b="1" dirty="0"/>
          </a:p>
          <a:p>
            <a:r>
              <a:rPr lang="en-US" b="1" dirty="0"/>
              <a:t>Routing </a:t>
            </a:r>
            <a:r>
              <a:rPr lang="en-US" dirty="0"/>
              <a:t>makes decisions on what data should go to which target and when</a:t>
            </a:r>
          </a:p>
          <a:p>
            <a:r>
              <a:rPr lang="en-US" b="1" dirty="0"/>
              <a:t>Analysis </a:t>
            </a:r>
            <a:r>
              <a:rPr lang="en-US" dirty="0"/>
              <a:t>transforms inputs to outputs to produce </a:t>
            </a:r>
            <a:r>
              <a:rPr lang="en-US" i="1" dirty="0"/>
              <a:t>insights</a:t>
            </a:r>
            <a:r>
              <a:rPr lang="en-US" dirty="0"/>
              <a:t> while maintaining the original data</a:t>
            </a:r>
          </a:p>
          <a:p>
            <a:r>
              <a:rPr lang="en-US" b="1" dirty="0"/>
              <a:t>Actions/Displays </a:t>
            </a:r>
            <a:r>
              <a:rPr lang="en-US" dirty="0"/>
              <a:t>report on the data and trigger </a:t>
            </a:r>
            <a:r>
              <a:rPr lang="en-US" i="1" dirty="0"/>
              <a:t>actions</a:t>
            </a:r>
            <a:r>
              <a:rPr lang="en-US" dirty="0"/>
              <a:t> (tasks) based on the data, either pre-analysis or post-analysis</a:t>
            </a:r>
            <a:endParaRPr lang="en-US" b="1" dirty="0"/>
          </a:p>
        </p:txBody>
      </p:sp>
    </p:spTree>
    <p:extLst>
      <p:ext uri="{BB962C8B-B14F-4D97-AF65-F5344CB8AC3E}">
        <p14:creationId xmlns:p14="http://schemas.microsoft.com/office/powerpoint/2010/main" val="383027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Cross-Cutting Architectural Needs</a:t>
            </a:r>
            <a:endParaRPr lang="en-US" dirty="0"/>
          </a:p>
        </p:txBody>
      </p:sp>
      <p:pic>
        <p:nvPicPr>
          <p:cNvPr id="9" name="Picture 8" descr="Core Subsystems diagram that includes: Devices, Cloud Gateway, Storage, Stream Analytics, and Business Integration&#10;&#10;Adds Cross-cutting concerns along the top">
            <a:extLst>
              <a:ext uri="{FF2B5EF4-FFF2-40B4-BE49-F238E27FC236}">
                <a16:creationId xmlns:a16="http://schemas.microsoft.com/office/drawing/2014/main" id="{619DAD4E-E1F0-49C9-8DF4-9646D471A2FE}"/>
              </a:ext>
            </a:extLst>
          </p:cNvPr>
          <p:cNvPicPr>
            <a:picLocks noChangeAspect="1"/>
          </p:cNvPicPr>
          <p:nvPr/>
        </p:nvPicPr>
        <p:blipFill>
          <a:blip r:embed="rId3"/>
          <a:srcRect/>
          <a:stretch/>
        </p:blipFill>
        <p:spPr>
          <a:xfrm>
            <a:off x="1720167" y="1164105"/>
            <a:ext cx="8751666" cy="5236695"/>
          </a:xfrm>
          <a:prstGeom prst="rect">
            <a:avLst/>
          </a:prstGeom>
        </p:spPr>
      </p:pic>
      <p:sp>
        <p:nvSpPr>
          <p:cNvPr id="4" name="Rectangle: Rounded Corners 3">
            <a:extLst>
              <a:ext uri="{FF2B5EF4-FFF2-40B4-BE49-F238E27FC236}">
                <a16:creationId xmlns:a16="http://schemas.microsoft.com/office/drawing/2014/main" id="{82D20A09-EBA5-4E3A-B174-955CE86F8DF1}"/>
              </a:ext>
            </a:extLst>
          </p:cNvPr>
          <p:cNvSpPr/>
          <p:nvPr/>
        </p:nvSpPr>
        <p:spPr bwMode="auto">
          <a:xfrm>
            <a:off x="1519520" y="1191173"/>
            <a:ext cx="9152959" cy="267128"/>
          </a:xfrm>
          <a:prstGeom prst="round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1322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0 4.44444E-6 L 0 0.03333 " pathEditMode="relative" rAng="0" ptsTypes="AA">
                                      <p:cBhvr>
                                        <p:cTn id="12" dur="500" fill="hold"/>
                                        <p:tgtEl>
                                          <p:spTgt spid="4"/>
                                        </p:tgtEl>
                                        <p:attrNameLst>
                                          <p:attrName>ppt_x</p:attrName>
                                          <p:attrName>ppt_y</p:attrName>
                                        </p:attrNameLst>
                                      </p:cBhvr>
                                      <p:rCtr x="0" y="1667"/>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0 0.03333 L 0 0.06597 " pathEditMode="relative" rAng="0" ptsTypes="AA">
                                      <p:cBhvr>
                                        <p:cTn id="16" dur="500" fill="hold"/>
                                        <p:tgtEl>
                                          <p:spTgt spid="4"/>
                                        </p:tgtEl>
                                        <p:attrNameLst>
                                          <p:attrName>ppt_x</p:attrName>
                                          <p:attrName>ppt_y</p:attrName>
                                        </p:attrNameLst>
                                      </p:cBhvr>
                                      <p:rCtr x="0" y="1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88350DC2C9724A906EBD1DB416E736" ma:contentTypeVersion="11" ma:contentTypeDescription="Create a new document." ma:contentTypeScope="" ma:versionID="3305d56686ae4a6950b198aea993a1d2">
  <xsd:schema xmlns:xsd="http://www.w3.org/2001/XMLSchema" xmlns:xs="http://www.w3.org/2001/XMLSchema" xmlns:p="http://schemas.microsoft.com/office/2006/metadata/properties" xmlns:ns1="http://schemas.microsoft.com/sharepoint/v3" xmlns:ns2="7973f1c9-1709-40fe-a9b9-0d237034d0a7" targetNamespace="http://schemas.microsoft.com/office/2006/metadata/properties" ma:root="true" ma:fieldsID="ce29e2dd32399962d95a41b120f40218" ns1:_="" ns2:_="">
    <xsd:import namespace="http://schemas.microsoft.com/sharepoint/v3"/>
    <xsd:import namespace="7973f1c9-1709-40fe-a9b9-0d237034d0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73f1c9-1709-40fe-a9b9-0d237034d0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B33B50-4770-47DF-90A7-56E100F597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973f1c9-1709-40fe-a9b9-0d237034d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34DF37-73C3-492E-997F-10F010438C9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03B46E0-EE5B-4D49-A5B9-B6E7589FED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4782</Words>
  <Application>Microsoft Office PowerPoint</Application>
  <PresentationFormat>Widescreen</PresentationFormat>
  <Paragraphs>374</Paragraphs>
  <Slides>29</Slides>
  <Notes>28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29</vt:i4>
      </vt:variant>
    </vt:vector>
  </HeadingPairs>
  <TitlesOfParts>
    <vt:vector size="43" baseType="lpstr">
      <vt:lpstr>Arial</vt:lpstr>
      <vt:lpstr>Calibri</vt:lpstr>
      <vt:lpstr>Calibri Light</vt:lpstr>
      <vt:lpstr>Consolas</vt:lpstr>
      <vt:lpstr>Helvetica Neue</vt:lpstr>
      <vt:lpstr>Segoe UI</vt:lpstr>
      <vt:lpstr>Segoe UI Light</vt:lpstr>
      <vt:lpstr>Segoe UI Semibold</vt:lpstr>
      <vt:lpstr>Segoe UI Semibold (Headings)</vt:lpstr>
      <vt:lpstr>Segoe UI Semilight</vt:lpstr>
      <vt:lpstr>Wingdings</vt:lpstr>
      <vt:lpstr>WHITE TEMPLATE</vt:lpstr>
      <vt:lpstr>SOFT BLACK TEMPLATE</vt:lpstr>
      <vt:lpstr>Office Theme</vt:lpstr>
      <vt:lpstr>AZ-220T01 Module 01:  Introduction to IoT and Azure IoT Services</vt:lpstr>
      <vt:lpstr>Lesson 01: Learning objectives</vt:lpstr>
      <vt:lpstr>Module 1 – Learning objectives</vt:lpstr>
      <vt:lpstr>Lesson 02: Introduction to IoT Solution Architecture</vt:lpstr>
      <vt:lpstr>Core Subsystems of an IoT Architecture</vt:lpstr>
      <vt:lpstr>Optional Subsystems of an IoT Architecture</vt:lpstr>
      <vt:lpstr>Data Flow and Processing</vt:lpstr>
      <vt:lpstr>Data Flow and Processing</vt:lpstr>
      <vt:lpstr>Cross-Cutting Architectural Needs</vt:lpstr>
      <vt:lpstr>Lesson 04: IoT Hardware and Cloud Services</vt:lpstr>
      <vt:lpstr>IoT Hardware Components</vt:lpstr>
      <vt:lpstr>Azure IoT Services and Technologies</vt:lpstr>
      <vt:lpstr>Microsoft Offerings</vt:lpstr>
      <vt:lpstr>Introduction to IoT Device Software</vt:lpstr>
      <vt:lpstr>Microsoft Offerings</vt:lpstr>
      <vt:lpstr>Features of Azure IoT Hub</vt:lpstr>
      <vt:lpstr>Microsoft Offerings</vt:lpstr>
      <vt:lpstr>Features of Azure IoT Hub Device Provisioning Service</vt:lpstr>
      <vt:lpstr>Lesson 05: Course Lab Scenario</vt:lpstr>
      <vt:lpstr>Scenario Overview</vt:lpstr>
      <vt:lpstr>Lab Naming and Region</vt:lpstr>
      <vt:lpstr>Lesson 06: Module 1 Labs</vt:lpstr>
      <vt:lpstr>Module 1 Labs</vt:lpstr>
      <vt:lpstr>Lesson 07: Module review questions</vt:lpstr>
      <vt:lpstr>Module Review: Question 1.1</vt:lpstr>
      <vt:lpstr>Module Review: Question 1.2</vt:lpstr>
      <vt:lpstr>Module Review: Question 1.3</vt:lpstr>
      <vt:lpstr>Module Review: Question 1.4</vt:lpstr>
      <vt:lpstr>Module Review: Question 1.5</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01:  Introduction to IoT and Azure IoT Services</dc:title>
  <dc:subject/>
  <dc:creator/>
  <cp:keywords/>
  <dc:description/>
  <cp:lastModifiedBy/>
  <cp:revision>1</cp:revision>
  <dcterms:created xsi:type="dcterms:W3CDTF">2020-01-07T19:38:10Z</dcterms:created>
  <dcterms:modified xsi:type="dcterms:W3CDTF">2020-04-07T16:03:58Z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cahowd@microsoft.com</vt:lpwstr>
  </property>
  <property fmtid="{D5CDD505-2E9C-101B-9397-08002B2CF9AE}" pid="5" name="MSIP_Label_f42aa342-8706-4288-bd11-ebb85995028c_SetDate">
    <vt:lpwstr>2020-01-07T19:38:54.9798913Z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61f867b0-286d-49fa-a540-bf7dd4b5adea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0x010100CB88350DC2C9724A906EBD1DB416E736</vt:lpwstr>
  </property>
</Properties>
</file>