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642" r:id="rId5"/>
  </p:sldMasterIdLst>
  <p:notesMasterIdLst>
    <p:notesMasterId r:id="rId48"/>
  </p:notesMasterIdLst>
  <p:handoutMasterIdLst>
    <p:handoutMasterId r:id="rId49"/>
  </p:handoutMasterIdLst>
  <p:sldIdLst>
    <p:sldId id="1719" r:id="rId6"/>
    <p:sldId id="1856" r:id="rId7"/>
    <p:sldId id="1660" r:id="rId8"/>
    <p:sldId id="1860" r:id="rId9"/>
    <p:sldId id="1935" r:id="rId10"/>
    <p:sldId id="1857" r:id="rId11"/>
    <p:sldId id="1897" r:id="rId12"/>
    <p:sldId id="1905" r:id="rId13"/>
    <p:sldId id="1938" r:id="rId14"/>
    <p:sldId id="1902" r:id="rId15"/>
    <p:sldId id="1898" r:id="rId16"/>
    <p:sldId id="1937" r:id="rId17"/>
    <p:sldId id="1936" r:id="rId18"/>
    <p:sldId id="1901" r:id="rId19"/>
    <p:sldId id="1939" r:id="rId20"/>
    <p:sldId id="1940" r:id="rId21"/>
    <p:sldId id="1864" r:id="rId22"/>
    <p:sldId id="1906" r:id="rId23"/>
    <p:sldId id="1908" r:id="rId24"/>
    <p:sldId id="1909" r:id="rId25"/>
    <p:sldId id="1942" r:id="rId26"/>
    <p:sldId id="1943" r:id="rId27"/>
    <p:sldId id="1910" r:id="rId28"/>
    <p:sldId id="1911" r:id="rId29"/>
    <p:sldId id="1912" r:id="rId30"/>
    <p:sldId id="1941" r:id="rId31"/>
    <p:sldId id="1881" r:id="rId32"/>
    <p:sldId id="1916" r:id="rId33"/>
    <p:sldId id="1917" r:id="rId34"/>
    <p:sldId id="1944" r:id="rId35"/>
    <p:sldId id="1921" r:id="rId36"/>
    <p:sldId id="1946" r:id="rId37"/>
    <p:sldId id="1918" r:id="rId38"/>
    <p:sldId id="1945" r:id="rId39"/>
    <p:sldId id="1896" r:id="rId40"/>
    <p:sldId id="1923" r:id="rId41"/>
    <p:sldId id="1922" r:id="rId42"/>
    <p:sldId id="1548" r:id="rId43"/>
    <p:sldId id="1947" r:id="rId44"/>
    <p:sldId id="1948" r:id="rId45"/>
    <p:sldId id="1949" r:id="rId46"/>
    <p:sldId id="1950" r:id="rId4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568DDC4F-A0DF-4476-859F-90F91F076DA7}">
          <p14:sldIdLst>
            <p14:sldId id="1719"/>
          </p14:sldIdLst>
        </p14:section>
        <p14:section name="Lesson 01: Learning objectives" id="{373ADC31-A8BC-4EF3-BD0F-0C29CF54B6F2}">
          <p14:sldIdLst>
            <p14:sldId id="1856"/>
            <p14:sldId id="1660"/>
          </p14:sldIdLst>
        </p14:section>
        <p14:section name="Lesson 02: IoT Hub Concepts" id="{75294B96-D798-493A-9A44-087C7A23E80B}">
          <p14:sldIdLst>
            <p14:sldId id="1860"/>
            <p14:sldId id="1935"/>
            <p14:sldId id="1857"/>
            <p14:sldId id="1897"/>
            <p14:sldId id="1905"/>
          </p14:sldIdLst>
        </p14:section>
        <p14:section name="Lesson 03: IoT Device Lifecycle Concepts" id="{8E2113ED-66A1-404A-90F9-DE04E94AB014}">
          <p14:sldIdLst>
            <p14:sldId id="1938"/>
            <p14:sldId id="1902"/>
            <p14:sldId id="1898"/>
            <p14:sldId id="1937"/>
            <p14:sldId id="1936"/>
            <p14:sldId id="1901"/>
            <p14:sldId id="1939"/>
            <p14:sldId id="1940"/>
          </p14:sldIdLst>
        </p14:section>
        <p14:section name="Lesson 04: IoT Hub Developer Tools" id="{AECBAFE7-F608-4809-8E94-8AEF9C1BDD8A}">
          <p14:sldIdLst>
            <p14:sldId id="1864"/>
            <p14:sldId id="1906"/>
            <p14:sldId id="1908"/>
            <p14:sldId id="1909"/>
            <p14:sldId id="1942"/>
            <p14:sldId id="1943"/>
            <p14:sldId id="1910"/>
            <p14:sldId id="1911"/>
            <p14:sldId id="1912"/>
            <p14:sldId id="1941"/>
          </p14:sldIdLst>
        </p14:section>
        <p14:section name="Lesson 05: Device Configuration and Communication" id="{57EB11CA-4AF0-4820-9DE0-0D2D9049C943}">
          <p14:sldIdLst>
            <p14:sldId id="1881"/>
            <p14:sldId id="1916"/>
            <p14:sldId id="1917"/>
            <p14:sldId id="1944"/>
            <p14:sldId id="1921"/>
            <p14:sldId id="1946"/>
            <p14:sldId id="1918"/>
            <p14:sldId id="1945"/>
          </p14:sldIdLst>
        </p14:section>
        <p14:section name="Lesson 06: Module 2 Labs" id="{6AE3BA72-3E3F-4F71-BBDC-DAB8C1732A46}">
          <p14:sldIdLst>
            <p14:sldId id="1896"/>
            <p14:sldId id="1923"/>
          </p14:sldIdLst>
        </p14:section>
        <p14:section name="Lesson 07: Module 2 review questions" id="{9C69E924-8B3A-44C5-A713-465598EFE5C6}">
          <p14:sldIdLst>
            <p14:sldId id="1922"/>
            <p14:sldId id="1548"/>
            <p14:sldId id="1947"/>
            <p14:sldId id="1948"/>
            <p14:sldId id="1949"/>
            <p14:sldId id="195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72"/>
    <a:srgbClr val="0078D7"/>
    <a:srgbClr val="107C10"/>
    <a:srgbClr val="B4009E"/>
    <a:srgbClr val="5C2D91"/>
    <a:srgbClr val="0078D4"/>
    <a:srgbClr val="1A1A1A"/>
    <a:srgbClr val="FFFFFF"/>
    <a:srgbClr val="00BCF2"/>
    <a:srgbClr val="40C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6F092E-9881-4D8F-83FC-BA00E051D492}" v="4" dt="2020-04-24T22:07:05.894"/>
    <p1510:client id="{7C353D25-74F1-432F-9340-5BD3CF768680}" v="97" dt="2020-04-07T18:43:24.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92" autoAdjust="0"/>
    <p:restoredTop sz="65523" autoAdjust="0"/>
  </p:normalViewPr>
  <p:slideViewPr>
    <p:cSldViewPr snapToGrid="0">
      <p:cViewPr varScale="1">
        <p:scale>
          <a:sx n="71" d="100"/>
          <a:sy n="71" d="100"/>
        </p:scale>
        <p:origin x="1434" y="6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130" d="100"/>
        <a:sy n="130" d="100"/>
      </p:scale>
      <p:origin x="0" y="-5157"/>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4/24/2020 3:06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4/24/2020 3:05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Azure/azure-c-shared-utility/blob/master/devdoc/porting_guide.m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zure.microsoft.com/en-us/blog/benefits-of-using-the-azure-iot-sdks-in-your-azure-iot-solutio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Microsoft/vscode-azure-iot-toolkit/wiki"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github.com/Microsoft/vscode-iot-workbench/blob/master/README.md" TargetMode="External"/><Relationship Id="rId4" Type="http://schemas.openxmlformats.org/officeDocument/2006/relationships/hyperlink" Target="https://github.com/Microsoft/vscode-azure-iot-edge/blob/master/README.md"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zure.microsoft.com/en-us/pricing/details/iot-hub/"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microsoft.com/en-us/pricing/details/iot-hub/"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samples/azure-samples/iot-hub-dotnet-autoscale/iot-hub-dotnet-autoscal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Plan: establish a device metadata scheme that supports device grouping for bulk operations</a:t>
            </a:r>
          </a:p>
          <a:p>
            <a:pPr marL="171450" indent="-171450">
              <a:buFont typeface="Arial" panose="020B0604020202020204" pitchFamily="34" charset="0"/>
              <a:buChar char="•"/>
            </a:pPr>
            <a:r>
              <a:rPr lang="en-US" dirty="0"/>
              <a:t>Provision: securely provision new devices to IoT Hub</a:t>
            </a:r>
          </a:p>
          <a:p>
            <a:pPr marL="171450" indent="-171450">
              <a:buFont typeface="Arial" panose="020B0604020202020204" pitchFamily="34" charset="0"/>
              <a:buChar char="•"/>
            </a:pPr>
            <a:r>
              <a:rPr lang="en-US" dirty="0"/>
              <a:t>Configure: facilitate bulk configuration and device management operations</a:t>
            </a:r>
          </a:p>
          <a:p>
            <a:pPr marL="171450" indent="-171450">
              <a:buFont typeface="Arial" panose="020B0604020202020204" pitchFamily="34" charset="0"/>
              <a:buChar char="•"/>
            </a:pPr>
            <a:r>
              <a:rPr lang="en-US" dirty="0"/>
              <a:t>Monitor: monitor overall device collection health and status</a:t>
            </a:r>
          </a:p>
          <a:p>
            <a:pPr marL="171450" indent="-171450">
              <a:buFont typeface="Arial" panose="020B0604020202020204" pitchFamily="34" charset="0"/>
              <a:buChar char="•"/>
            </a:pPr>
            <a:r>
              <a:rPr lang="en-US" dirty="0"/>
              <a:t>Retire: replace or decommission devices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the Telemetry phase, the device is in the production “live” state.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70096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82568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41239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The official documentation on this is problematic and complicated with respect to identity as it confuses device identity, module identity, etc. while here we want device identity only.</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31419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“Device configuration is generally done using a feature called device twins…”</a:t>
            </a:r>
          </a:p>
          <a:p>
            <a:endParaRPr lang="en-US" dirty="0"/>
          </a:p>
          <a:p>
            <a:r>
              <a:rPr lang="en-US" dirty="0"/>
              <a:t>Device twins are not available in the Basic tier.  Don’t explain that now per se, although it may have already been mentioned in the earlier slide on the different levels of IoT Hub – just explain that Device Twins are the primary configuration mechanism, and be sure to introduce </a:t>
            </a:r>
            <a:r>
              <a:rPr lang="en-US" b="1" dirty="0"/>
              <a:t>tags</a:t>
            </a:r>
            <a:r>
              <a:rPr lang="en-US" dirty="0"/>
              <a:t>, </a:t>
            </a:r>
            <a:r>
              <a:rPr lang="en-US" b="1" dirty="0"/>
              <a:t>desired </a:t>
            </a:r>
            <a:r>
              <a:rPr lang="en-US" dirty="0"/>
              <a:t>properties, and </a:t>
            </a:r>
            <a:r>
              <a:rPr lang="en-US" b="1" dirty="0"/>
              <a:t>reported </a:t>
            </a:r>
            <a:r>
              <a:rPr lang="en-US" dirty="0"/>
              <a:t>properties, as well as briefly cover why you would use tags.  Much later, we reference tags, assuming the student already knows what we mean.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63921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device is live, you need to monitor it during its lifecycle to ensure it’s working correctly…”</a:t>
            </a:r>
          </a:p>
          <a:p>
            <a:endParaRPr lang="en-US" dirty="0"/>
          </a:p>
          <a:p>
            <a:r>
              <a:rPr lang="en-US" dirty="0"/>
              <a:t>Again tell them that yes, we’ll do this more in detail later, we’re still in the overview here…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4/24/2020 3:05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27817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device has reached the end of its useful life, it is appropriate to remove it from the system – this is referred to as ‘retirement’…”</a:t>
            </a:r>
          </a:p>
          <a:p>
            <a:endParaRPr lang="en-US" dirty="0"/>
          </a:p>
          <a:p>
            <a:r>
              <a:rPr lang="en-US" dirty="0"/>
              <a:t>Why might you disable instead of delete?  If you think a device might be compromised and you’re investigating, for example, or if you have a provisioning workflow that requires you to perform configuration steps before the device can initially register.</a:t>
            </a:r>
          </a:p>
          <a:p>
            <a:endParaRPr lang="en-US" dirty="0"/>
          </a:p>
          <a:p>
            <a:r>
              <a:rPr lang="en-US" dirty="0" err="1"/>
              <a:t>deat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4/24/2020 3:05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0546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95919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SDKs are covered more on the following slides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16607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SDKs are covered more on the next slides.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23247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 SDK has a porting guide (</a:t>
            </a:r>
            <a:r>
              <a:rPr lang="en-US" dirty="0">
                <a:hlinkClick r:id="rId3"/>
              </a:rPr>
              <a:t>https://github.com/Azure/azure-c-shared-utility/blob/master/devdoc/porting_guide.md</a:t>
            </a:r>
            <a:r>
              <a:rPr lang="en-US" dirty="0"/>
              <a:t>) to port it to other platforms.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99607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platform list comes from </a:t>
            </a:r>
            <a:r>
              <a:rPr lang="en-US" dirty="0">
                <a:hlinkClick r:id="rId3"/>
              </a:rPr>
              <a:t>https://azure.microsoft.com/en-us/blog/benefits-of-using-the-azure-iot-sdks-in-your-azure-iot-solution/</a:t>
            </a:r>
            <a:r>
              <a:rPr lang="en-US" dirty="0"/>
              <a:t> and is not necessarily the current list.</a:t>
            </a:r>
          </a:p>
          <a:p>
            <a:endParaRPr lang="en-US" dirty="0"/>
          </a:p>
          <a:p>
            <a:r>
              <a:rPr lang="en-US" dirty="0"/>
              <a:t>This is not a comprehensive list of platforms, hence the title of the slide.</a:t>
            </a:r>
          </a:p>
          <a:p>
            <a:endParaRPr lang="en-US" dirty="0"/>
          </a:p>
          <a:p>
            <a:r>
              <a:rPr lang="en-US" dirty="0"/>
              <a:t>That blog lists the .NET </a:t>
            </a:r>
            <a:r>
              <a:rPr lang="en-US" dirty="0" err="1"/>
              <a:t>MicroFramework</a:t>
            </a:r>
            <a:r>
              <a:rPr lang="en-US" dirty="0"/>
              <a:t> – however, the SDKs have deprecated that support, so it’s not listed here.</a:t>
            </a:r>
          </a:p>
          <a:p>
            <a:endParaRPr lang="en-US" dirty="0"/>
          </a:p>
          <a:p>
            <a:r>
              <a:rPr lang="en-US" dirty="0"/>
              <a:t>The students will see a lot of SDK code in the labs so we’re not showing them on slides here except for a brief look later.  Of course, as an instructor, you’re welcome to show some demo code if you wish – just be mindful of time.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99387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good time to mention that the </a:t>
            </a:r>
            <a:r>
              <a:rPr lang="en-US" dirty="0" err="1"/>
              <a:t>WebSockets</a:t>
            </a:r>
            <a:r>
              <a:rPr lang="en-US" dirty="0"/>
              <a:t> support means that on networks where 80 and 443 are allowed outgoing but other ports are not, there’s a solution available. </a:t>
            </a:r>
          </a:p>
          <a:p>
            <a:endParaRPr lang="en-US" dirty="0"/>
          </a:p>
          <a:p>
            <a:r>
              <a:rPr lang="en-US" dirty="0"/>
              <a:t>We’re going to return to the protocols in the next lesson, in the context of device communications rather than the SDK.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94691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backend scenarios, we’re going to cover a lot of these in detail more later.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06909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Azure </a:t>
            </a:r>
            <a:r>
              <a:rPr lang="en-US" sz="882" b="1" i="0" kern="1200" dirty="0" err="1">
                <a:solidFill>
                  <a:schemeClr val="tx1"/>
                </a:solidFill>
                <a:effectLst/>
                <a:latin typeface="Segoe UI Light" pitchFamily="34" charset="0"/>
                <a:ea typeface="+mn-ea"/>
                <a:cs typeface="+mn-cs"/>
              </a:rPr>
              <a:t>loT</a:t>
            </a:r>
            <a:r>
              <a:rPr lang="en-US" sz="882" b="1" i="0" kern="1200" dirty="0">
                <a:solidFill>
                  <a:schemeClr val="tx1"/>
                </a:solidFill>
                <a:effectLst/>
                <a:latin typeface="Segoe UI Light" pitchFamily="34" charset="0"/>
                <a:ea typeface="+mn-ea"/>
                <a:cs typeface="+mn-cs"/>
              </a:rPr>
              <a:t> Hub Toolkit</a:t>
            </a:r>
          </a:p>
          <a:p>
            <a:r>
              <a:rPr lang="en-US" sz="882" b="0" i="0" kern="1200" dirty="0">
                <a:solidFill>
                  <a:schemeClr val="tx1"/>
                </a:solidFill>
                <a:effectLst/>
                <a:latin typeface="Segoe UI Light" pitchFamily="34" charset="0"/>
                <a:ea typeface="+mn-ea"/>
                <a:cs typeface="+mn-cs"/>
              </a:rPr>
              <a:t>Azure </a:t>
            </a:r>
            <a:r>
              <a:rPr lang="en-US" sz="882" b="0" i="0" kern="1200" dirty="0" err="1">
                <a:solidFill>
                  <a:schemeClr val="tx1"/>
                </a:solidFill>
                <a:effectLst/>
                <a:latin typeface="Segoe UI Light" pitchFamily="34" charset="0"/>
                <a:ea typeface="+mn-ea"/>
                <a:cs typeface="+mn-cs"/>
              </a:rPr>
              <a:t>loT</a:t>
            </a:r>
            <a:r>
              <a:rPr lang="en-US" sz="882" b="0" i="0" kern="1200" dirty="0">
                <a:solidFill>
                  <a:schemeClr val="tx1"/>
                </a:solidFill>
                <a:effectLst/>
                <a:latin typeface="Segoe UI Light" pitchFamily="34" charset="0"/>
                <a:ea typeface="+mn-ea"/>
                <a:cs typeface="+mn-cs"/>
              </a:rPr>
              <a:t> Hub Toolkit extension provides everything that you need to start building IoT applications:</a:t>
            </a:r>
          </a:p>
          <a:p>
            <a:r>
              <a:rPr lang="en-US" sz="882" b="0" i="0" kern="1200" dirty="0">
                <a:solidFill>
                  <a:schemeClr val="tx1"/>
                </a:solidFill>
                <a:effectLst/>
                <a:latin typeface="Segoe UI Light" pitchFamily="34" charset="0"/>
                <a:ea typeface="+mn-ea"/>
                <a:cs typeface="+mn-cs"/>
              </a:rPr>
              <a:t>IoT Hub Management</a:t>
            </a:r>
          </a:p>
          <a:p>
            <a:r>
              <a:rPr lang="en-US" sz="882" b="0" i="0" kern="1200" dirty="0">
                <a:solidFill>
                  <a:schemeClr val="tx1"/>
                </a:solidFill>
                <a:effectLst/>
                <a:latin typeface="Segoe UI Light" pitchFamily="34" charset="0"/>
                <a:ea typeface="+mn-ea"/>
                <a:cs typeface="+mn-cs"/>
              </a:rPr>
              <a:t>Device Management</a:t>
            </a:r>
          </a:p>
          <a:p>
            <a:r>
              <a:rPr lang="en-US" sz="882" b="0" i="0" kern="1200" dirty="0">
                <a:solidFill>
                  <a:schemeClr val="tx1"/>
                </a:solidFill>
                <a:effectLst/>
                <a:latin typeface="Segoe UI Light" pitchFamily="34" charset="0"/>
                <a:ea typeface="+mn-ea"/>
                <a:cs typeface="+mn-cs"/>
              </a:rPr>
              <a:t>Module management</a:t>
            </a:r>
          </a:p>
          <a:p>
            <a:r>
              <a:rPr lang="en-US" sz="882" b="0" i="0" kern="1200" dirty="0">
                <a:solidFill>
                  <a:schemeClr val="tx1"/>
                </a:solidFill>
                <a:effectLst/>
                <a:latin typeface="Segoe UI Light" pitchFamily="34" charset="0"/>
                <a:ea typeface="+mn-ea"/>
                <a:cs typeface="+mn-cs"/>
              </a:rPr>
              <a:t>Interact with IoT Hub</a:t>
            </a:r>
          </a:p>
          <a:p>
            <a:r>
              <a:rPr lang="en-US" sz="882" b="0" i="0" kern="1200" dirty="0">
                <a:solidFill>
                  <a:schemeClr val="tx1"/>
                </a:solidFill>
                <a:effectLst/>
                <a:latin typeface="Segoe UI Light" pitchFamily="34" charset="0"/>
                <a:ea typeface="+mn-ea"/>
                <a:cs typeface="+mn-cs"/>
              </a:rPr>
              <a:t>Interact with Azure IoT Edge</a:t>
            </a:r>
          </a:p>
          <a:p>
            <a:r>
              <a:rPr lang="en-US" sz="882" b="0" i="0" kern="1200" dirty="0">
                <a:solidFill>
                  <a:schemeClr val="tx1"/>
                </a:solidFill>
                <a:effectLst/>
                <a:latin typeface="Segoe UI Light" pitchFamily="34" charset="0"/>
                <a:ea typeface="+mn-ea"/>
                <a:cs typeface="+mn-cs"/>
              </a:rPr>
              <a:t>Endpoints management</a:t>
            </a:r>
          </a:p>
          <a:p>
            <a:r>
              <a:rPr lang="en-US" sz="882" b="0" i="0" kern="1200" dirty="0">
                <a:solidFill>
                  <a:schemeClr val="tx1"/>
                </a:solidFill>
                <a:effectLst/>
                <a:latin typeface="Segoe UI Light" pitchFamily="34" charset="0"/>
                <a:ea typeface="+mn-ea"/>
                <a:cs typeface="+mn-cs"/>
              </a:rPr>
              <a:t>For more information on the Azure </a:t>
            </a:r>
            <a:r>
              <a:rPr lang="en-US" sz="882" b="0" i="0" kern="1200" dirty="0" err="1">
                <a:solidFill>
                  <a:schemeClr val="tx1"/>
                </a:solidFill>
                <a:effectLst/>
                <a:latin typeface="Segoe UI Light" pitchFamily="34" charset="0"/>
                <a:ea typeface="+mn-ea"/>
                <a:cs typeface="+mn-cs"/>
              </a:rPr>
              <a:t>loT</a:t>
            </a:r>
            <a:r>
              <a:rPr lang="en-US" sz="882" b="0" i="0" kern="1200" dirty="0">
                <a:solidFill>
                  <a:schemeClr val="tx1"/>
                </a:solidFill>
                <a:effectLst/>
                <a:latin typeface="Segoe UI Light" pitchFamily="34" charset="0"/>
                <a:ea typeface="+mn-ea"/>
                <a:cs typeface="+mn-cs"/>
              </a:rPr>
              <a:t> Hub Toolkit for Visual Studio Code, see: </a:t>
            </a:r>
            <a:r>
              <a:rPr lang="en-US" sz="882" b="0" i="0" u="none" strike="noStrike" kern="1200" dirty="0">
                <a:solidFill>
                  <a:schemeClr val="tx1"/>
                </a:solidFill>
                <a:effectLst/>
                <a:latin typeface="Segoe UI Light" pitchFamily="34" charset="0"/>
                <a:ea typeface="+mn-ea"/>
                <a:cs typeface="+mn-cs"/>
                <a:hlinkClick r:id="rId3"/>
              </a:rPr>
              <a:t>https://github.com/Microsoft/vscode-azure-iot-toolkit/wiki</a:t>
            </a: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a:t>
            </a:r>
            <a:r>
              <a:rPr lang="en-US" sz="882" b="1" i="0" kern="1200" dirty="0" err="1">
                <a:solidFill>
                  <a:schemeClr val="tx1"/>
                </a:solidFill>
                <a:effectLst/>
                <a:latin typeface="Segoe UI Light" pitchFamily="34" charset="0"/>
                <a:ea typeface="+mn-ea"/>
                <a:cs typeface="+mn-cs"/>
              </a:rPr>
              <a:t>loT</a:t>
            </a:r>
            <a:r>
              <a:rPr lang="en-US" sz="882" b="1" i="0" kern="1200" dirty="0">
                <a:solidFill>
                  <a:schemeClr val="tx1"/>
                </a:solidFill>
                <a:effectLst/>
                <a:latin typeface="Segoe UI Light" pitchFamily="34" charset="0"/>
                <a:ea typeface="+mn-ea"/>
                <a:cs typeface="+mn-cs"/>
              </a:rPr>
              <a:t> Edge</a:t>
            </a:r>
          </a:p>
          <a:p>
            <a:r>
              <a:rPr lang="en-US" sz="882" b="0" i="0" kern="1200" dirty="0">
                <a:solidFill>
                  <a:schemeClr val="tx1"/>
                </a:solidFill>
                <a:effectLst/>
                <a:latin typeface="Segoe UI Light" pitchFamily="34" charset="0"/>
                <a:ea typeface="+mn-ea"/>
                <a:cs typeface="+mn-cs"/>
              </a:rPr>
              <a:t>Azure IoT Edge extension makes it easy to code, build, deploy, and debug your IoT Edge solutions in Visual Studio Code, by providing a rich set of functionalities:</a:t>
            </a:r>
          </a:p>
          <a:p>
            <a:r>
              <a:rPr lang="en-US" sz="882" b="0" i="0" kern="1200" dirty="0">
                <a:solidFill>
                  <a:schemeClr val="tx1"/>
                </a:solidFill>
                <a:effectLst/>
                <a:latin typeface="Segoe UI Light" pitchFamily="34" charset="0"/>
                <a:ea typeface="+mn-ea"/>
                <a:cs typeface="+mn-cs"/>
              </a:rPr>
              <a:t>Create new IoT Edge solution</a:t>
            </a:r>
          </a:p>
          <a:p>
            <a:r>
              <a:rPr lang="en-US" sz="882" b="0" i="0" kern="1200" dirty="0">
                <a:solidFill>
                  <a:schemeClr val="tx1"/>
                </a:solidFill>
                <a:effectLst/>
                <a:latin typeface="Segoe UI Light" pitchFamily="34" charset="0"/>
                <a:ea typeface="+mn-ea"/>
                <a:cs typeface="+mn-cs"/>
              </a:rPr>
              <a:t>Add new IoT Edge module to Edge solution</a:t>
            </a:r>
          </a:p>
          <a:p>
            <a:r>
              <a:rPr lang="en-US" sz="882" b="0" i="0" kern="1200" dirty="0">
                <a:solidFill>
                  <a:schemeClr val="tx1"/>
                </a:solidFill>
                <a:effectLst/>
                <a:latin typeface="Segoe UI Light" pitchFamily="34" charset="0"/>
                <a:ea typeface="+mn-ea"/>
                <a:cs typeface="+mn-cs"/>
              </a:rPr>
              <a:t>Build and publish IoT Edge modules</a:t>
            </a:r>
          </a:p>
          <a:p>
            <a:r>
              <a:rPr lang="en-US" sz="882" b="0" i="0" kern="1200" dirty="0">
                <a:solidFill>
                  <a:schemeClr val="tx1"/>
                </a:solidFill>
                <a:effectLst/>
                <a:latin typeface="Segoe UI Light" pitchFamily="34" charset="0"/>
                <a:ea typeface="+mn-ea"/>
                <a:cs typeface="+mn-cs"/>
              </a:rPr>
              <a:t>Debug IoT Edge modules locally and remotely</a:t>
            </a:r>
          </a:p>
          <a:p>
            <a:r>
              <a:rPr lang="en-US" sz="882" b="0" i="0" kern="1200" dirty="0">
                <a:solidFill>
                  <a:schemeClr val="tx1"/>
                </a:solidFill>
                <a:effectLst/>
                <a:latin typeface="Segoe UI Light" pitchFamily="34" charset="0"/>
                <a:ea typeface="+mn-ea"/>
                <a:cs typeface="+mn-cs"/>
              </a:rPr>
              <a:t>IntelliSense and code snippets for the deployment manifest</a:t>
            </a:r>
          </a:p>
          <a:p>
            <a:r>
              <a:rPr lang="en-US" sz="882" b="0" i="0" kern="1200" dirty="0">
                <a:solidFill>
                  <a:schemeClr val="tx1"/>
                </a:solidFill>
                <a:effectLst/>
                <a:latin typeface="Segoe UI Light" pitchFamily="34" charset="0"/>
                <a:ea typeface="+mn-ea"/>
                <a:cs typeface="+mn-cs"/>
              </a:rPr>
              <a:t>Manage IoT Edge devices and modules in IoT Hub (with Azure IoT Toolkit)</a:t>
            </a:r>
          </a:p>
          <a:p>
            <a:r>
              <a:rPr lang="en-US" sz="882" b="0" i="0" kern="1200" dirty="0">
                <a:solidFill>
                  <a:schemeClr val="tx1"/>
                </a:solidFill>
                <a:effectLst/>
                <a:latin typeface="Segoe UI Light" pitchFamily="34" charset="0"/>
                <a:ea typeface="+mn-ea"/>
                <a:cs typeface="+mn-cs"/>
              </a:rPr>
              <a:t>Deploy IoT solutions to IoT Edge devices</a:t>
            </a:r>
          </a:p>
          <a:p>
            <a:r>
              <a:rPr lang="en-US" sz="882" b="0" i="0" kern="1200" dirty="0">
                <a:solidFill>
                  <a:schemeClr val="tx1"/>
                </a:solidFill>
                <a:effectLst/>
                <a:latin typeface="Segoe UI Light" pitchFamily="34" charset="0"/>
                <a:ea typeface="+mn-ea"/>
                <a:cs typeface="+mn-cs"/>
              </a:rPr>
              <a:t>For more information about the Azure IoT Edge for Visual Studio Code, see: </a:t>
            </a:r>
            <a:r>
              <a:rPr lang="en-US" sz="882" b="0" i="0" u="none" strike="noStrike" kern="1200" dirty="0">
                <a:solidFill>
                  <a:schemeClr val="tx1"/>
                </a:solidFill>
                <a:effectLst/>
                <a:latin typeface="Segoe UI Light" pitchFamily="34" charset="0"/>
                <a:ea typeface="+mn-ea"/>
                <a:cs typeface="+mn-cs"/>
                <a:hlinkClick r:id="rId4"/>
              </a:rPr>
              <a:t>https://github.com/Microsoft/vscode-azure-iot-edge/blob/master/README.md</a:t>
            </a: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a:t>
            </a:r>
            <a:r>
              <a:rPr lang="en-US" sz="882" b="1" i="0" kern="1200" dirty="0" err="1">
                <a:solidFill>
                  <a:schemeClr val="tx1"/>
                </a:solidFill>
                <a:effectLst/>
                <a:latin typeface="Segoe UI Light" pitchFamily="34" charset="0"/>
                <a:ea typeface="+mn-ea"/>
                <a:cs typeface="+mn-cs"/>
              </a:rPr>
              <a:t>loT</a:t>
            </a:r>
            <a:r>
              <a:rPr lang="en-US" sz="882" b="1" i="0" kern="1200" dirty="0">
                <a:solidFill>
                  <a:schemeClr val="tx1"/>
                </a:solidFill>
                <a:effectLst/>
                <a:latin typeface="Segoe UI Light" pitchFamily="34" charset="0"/>
                <a:ea typeface="+mn-ea"/>
                <a:cs typeface="+mn-cs"/>
              </a:rPr>
              <a:t> Device Workbench</a:t>
            </a:r>
          </a:p>
          <a:p>
            <a:r>
              <a:rPr lang="en-US" sz="882" b="0" i="0" kern="1200" dirty="0">
                <a:solidFill>
                  <a:schemeClr val="tx1"/>
                </a:solidFill>
                <a:effectLst/>
                <a:latin typeface="Segoe UI Light" pitchFamily="34" charset="0"/>
                <a:ea typeface="+mn-ea"/>
                <a:cs typeface="+mn-cs"/>
              </a:rPr>
              <a:t>The Azure IoT Device Workbench is a Visual Studio Code extension that provides an integrated environment to code, build, deploy, and debug your IoT device project with multiple Azure services supported. The extension also supports working with IoT Plug and Play by defining device capability model schemas and generating skeleton device code and projects.</a:t>
            </a:r>
          </a:p>
          <a:p>
            <a:r>
              <a:rPr lang="en-US" sz="882" b="0" i="0" kern="1200" dirty="0">
                <a:solidFill>
                  <a:schemeClr val="tx1"/>
                </a:solidFill>
                <a:effectLst/>
                <a:latin typeface="Segoe UI Light" pitchFamily="34" charset="0"/>
                <a:ea typeface="+mn-ea"/>
                <a:cs typeface="+mn-cs"/>
              </a:rPr>
              <a:t>For more information on the Azure IoT Device Workbench for Visual Studio Code, see: </a:t>
            </a:r>
            <a:r>
              <a:rPr lang="en-US" sz="882" b="0" i="0" u="none" strike="noStrike" kern="1200" dirty="0">
                <a:solidFill>
                  <a:schemeClr val="tx1"/>
                </a:solidFill>
                <a:effectLst/>
                <a:latin typeface="Segoe UI Light" pitchFamily="34" charset="0"/>
                <a:ea typeface="+mn-ea"/>
                <a:cs typeface="+mn-cs"/>
                <a:hlinkClick r:id="rId5"/>
              </a:rPr>
              <a:t>https://github.com/Microsoft/vscode-iot-workbench/blob/master/README.md</a:t>
            </a: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86193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easily demo these in Cloud Shell if you’d like once Cloud Shell is introduced (next slide)…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50130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want to spend a minute demoing Cloud Shell in a simple way – show that for example “</a:t>
            </a:r>
            <a:r>
              <a:rPr lang="en-US" dirty="0" err="1"/>
              <a:t>az</a:t>
            </a:r>
            <a:r>
              <a:rPr lang="en-US" dirty="0"/>
              <a:t> --version“ works, which means the CLI is installed without you having to do anything.  You can do this in the Azure Portal or directly at shell.azure.com.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4/24/2020 3:05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05956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335988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cloud-to-device is only available in Free and Standard tiers, not the Basic tier.</a:t>
            </a:r>
          </a:p>
          <a:p>
            <a:endParaRPr lang="en-US" dirty="0"/>
          </a:p>
          <a:p>
            <a:r>
              <a:rPr lang="en-US" dirty="0"/>
              <a:t>Cloud-to-device messages aren’t looked at as closely as device-to-cloud through the course.  They are handled by calls against the device SDK that ask for messages, and they can be sent from device SDK calls (for example, by management tools requesting device behavior).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76045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65890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 expects a candidate to know how to choose an appropriate protocol; however, in real life, it’s often dictated by someone besides the IoT developer, such as a network engineer or a security engineer.  The developer needs to be able to act as a trusted advisor though and be able to intelligently communicate with the decision makers on protocol selection.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4/24/2020 3:05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4907338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Benefits</a:t>
            </a:r>
          </a:p>
          <a:p>
            <a:r>
              <a:rPr lang="en-US" sz="882" b="0" i="0" kern="1200" dirty="0">
                <a:solidFill>
                  <a:schemeClr val="tx1"/>
                </a:solidFill>
                <a:effectLst/>
                <a:latin typeface="Segoe UI Light" pitchFamily="34" charset="0"/>
                <a:ea typeface="+mn-ea"/>
                <a:cs typeface="+mn-cs"/>
              </a:rPr>
              <a:t>IoT Hub device streams provide the following benefits:</a:t>
            </a:r>
          </a:p>
          <a:p>
            <a:r>
              <a:rPr lang="en-US" sz="882" b="0" i="0" kern="1200" dirty="0">
                <a:solidFill>
                  <a:schemeClr val="tx1"/>
                </a:solidFill>
                <a:effectLst/>
                <a:latin typeface="Segoe UI Light" pitchFamily="34" charset="0"/>
                <a:ea typeface="+mn-ea"/>
                <a:cs typeface="+mn-cs"/>
              </a:rPr>
              <a:t>Firewall-friendly secure connectivity: IoT devices can be reached from service endpoints without opening of inbound firewall port at the device or network perimeters (only outbound connectivity to IoT Hub is needed over port 443).</a:t>
            </a:r>
          </a:p>
          <a:p>
            <a:r>
              <a:rPr lang="en-US" sz="882" b="0" i="0" kern="1200" dirty="0">
                <a:solidFill>
                  <a:schemeClr val="tx1"/>
                </a:solidFill>
                <a:effectLst/>
                <a:latin typeface="Segoe UI Light" pitchFamily="34" charset="0"/>
                <a:ea typeface="+mn-ea"/>
                <a:cs typeface="+mn-cs"/>
              </a:rPr>
              <a:t>Authentication: Both device and service sides of the tunnel need to authenticate with IoT Hub using their corresponding credentials.</a:t>
            </a:r>
          </a:p>
          <a:p>
            <a:r>
              <a:rPr lang="en-US" sz="882" b="0" i="0" kern="1200" dirty="0">
                <a:solidFill>
                  <a:schemeClr val="tx1"/>
                </a:solidFill>
                <a:effectLst/>
                <a:latin typeface="Segoe UI Light" pitchFamily="34" charset="0"/>
                <a:ea typeface="+mn-ea"/>
                <a:cs typeface="+mn-cs"/>
              </a:rPr>
              <a:t>Encryption: By default, IoT Hub device streams use TLS-enabled connections. This ensures that the traffic is always encrypted regardless of whether the application uses encryption or not.</a:t>
            </a:r>
          </a:p>
          <a:p>
            <a:r>
              <a:rPr lang="en-US" sz="882" b="0" i="0" kern="1200" dirty="0">
                <a:solidFill>
                  <a:schemeClr val="tx1"/>
                </a:solidFill>
                <a:effectLst/>
                <a:latin typeface="Segoe UI Light" pitchFamily="34" charset="0"/>
                <a:ea typeface="+mn-ea"/>
                <a:cs typeface="+mn-cs"/>
              </a:rPr>
              <a:t>Simplicity of connectivity: In many cases, the use of device streams eliminates the need for complex setup of Virtual Private Networks to enable connectivity to IoT devices.</a:t>
            </a:r>
          </a:p>
          <a:p>
            <a:r>
              <a:rPr lang="en-US" sz="882" b="0" i="0" kern="1200" dirty="0">
                <a:solidFill>
                  <a:schemeClr val="tx1"/>
                </a:solidFill>
                <a:effectLst/>
                <a:latin typeface="Segoe UI Light" pitchFamily="34" charset="0"/>
                <a:ea typeface="+mn-ea"/>
                <a:cs typeface="+mn-cs"/>
              </a:rPr>
              <a:t>Compatibility with TCP/IP stack: IoT Hub device streams can accommodate TCP/IP application traffic. This means that a wide range of proprietary as well as standards-based protocols can leverage this feature.</a:t>
            </a:r>
          </a:p>
          <a:p>
            <a:r>
              <a:rPr lang="en-US" sz="882" b="0" i="0" kern="1200" dirty="0">
                <a:solidFill>
                  <a:schemeClr val="tx1"/>
                </a:solidFill>
                <a:effectLst/>
                <a:latin typeface="Segoe UI Light" pitchFamily="34" charset="0"/>
                <a:ea typeface="+mn-ea"/>
                <a:cs typeface="+mn-cs"/>
              </a:rPr>
              <a:t>Ease of use in private network setups: Service can communicate with a device by referencing its device ID, rather than device's IP address. This is useful in situations where a device is located inside a private network and has a private IP address, or its IP address is assigned dynamically and is unknown to the service side.</a:t>
            </a:r>
          </a:p>
          <a:p>
            <a:r>
              <a:rPr lang="en-US" sz="882" b="1" i="0" kern="1200" dirty="0">
                <a:solidFill>
                  <a:schemeClr val="tx1"/>
                </a:solidFill>
                <a:effectLst/>
                <a:latin typeface="Segoe UI Light" pitchFamily="34" charset="0"/>
                <a:ea typeface="+mn-ea"/>
                <a:cs typeface="+mn-cs"/>
              </a:rPr>
              <a:t>Connectivity Requirements</a:t>
            </a:r>
          </a:p>
          <a:p>
            <a:r>
              <a:rPr lang="en-US" sz="882" b="0" i="0" kern="1200" dirty="0">
                <a:solidFill>
                  <a:schemeClr val="tx1"/>
                </a:solidFill>
                <a:effectLst/>
                <a:latin typeface="Segoe UI Light" pitchFamily="34" charset="0"/>
                <a:ea typeface="+mn-ea"/>
                <a:cs typeface="+mn-cs"/>
              </a:rPr>
              <a:t>Both the device and the service sides of a device stream must be capable of establishing TLS-enabled connections to IoT Hub and its streaming endpoint. This requires outbound connectivity over port 443 to these endpoints. The hostname associated with these endpoints can be found on the Overview tab of IoT Hub</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564524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E3E3E3"/>
                </a:solidFill>
                <a:effectLst/>
                <a:latin typeface="Segoe UI" panose="020B0502040204020203" pitchFamily="34" charset="0"/>
              </a:rPr>
              <a:t>The device application registers a callback in advance to be notified of when a new device stream is initiated to the device. This step typically takes place when the device boots up and connects to IoT Hub.</a:t>
            </a:r>
          </a:p>
          <a:p>
            <a:pPr algn="l">
              <a:buFont typeface="+mj-lt"/>
              <a:buAutoNum type="arabicPeriod"/>
            </a:pPr>
            <a:r>
              <a:rPr lang="en-US" b="0" i="0" dirty="0">
                <a:solidFill>
                  <a:srgbClr val="E3E3E3"/>
                </a:solidFill>
                <a:effectLst/>
                <a:latin typeface="Segoe UI" panose="020B0502040204020203" pitchFamily="34" charset="0"/>
              </a:rPr>
              <a:t>The service-side program initiates a device stream when needed by providing the device ID (</a:t>
            </a:r>
            <a:r>
              <a:rPr lang="en-US" b="0" i="1" dirty="0">
                <a:solidFill>
                  <a:srgbClr val="E3E3E3"/>
                </a:solidFill>
                <a:effectLst/>
                <a:latin typeface="Segoe UI" panose="020B0502040204020203" pitchFamily="34" charset="0"/>
              </a:rPr>
              <a:t>not</a:t>
            </a:r>
            <a:r>
              <a:rPr lang="en-US" b="0" i="0" dirty="0">
                <a:solidFill>
                  <a:srgbClr val="E3E3E3"/>
                </a:solidFill>
                <a:effectLst/>
                <a:latin typeface="Segoe UI" panose="020B0502040204020203" pitchFamily="34" charset="0"/>
              </a:rPr>
              <a:t> the IP address).</a:t>
            </a:r>
          </a:p>
          <a:p>
            <a:pPr algn="l">
              <a:buFont typeface="+mj-lt"/>
              <a:buAutoNum type="arabicPeriod"/>
            </a:pPr>
            <a:r>
              <a:rPr lang="en-US" b="0" i="0" dirty="0">
                <a:solidFill>
                  <a:srgbClr val="E3E3E3"/>
                </a:solidFill>
                <a:effectLst/>
                <a:latin typeface="Segoe UI" panose="020B0502040204020203" pitchFamily="34" charset="0"/>
              </a:rPr>
              <a:t>IoT hub notifies the device-side program by invoking the callback registered in step 1. The device may accept or reject the stream initiation request. This logic can be specific to your application scenario. If the stream request is rejected by the device, IoT Hub informs the service accordingly; otherwise, the steps below follow.</a:t>
            </a:r>
          </a:p>
          <a:p>
            <a:pPr algn="l">
              <a:buFont typeface="+mj-lt"/>
              <a:buAutoNum type="arabicPeriod"/>
            </a:pPr>
            <a:r>
              <a:rPr lang="en-US" b="0" i="0" dirty="0">
                <a:solidFill>
                  <a:srgbClr val="E3E3E3"/>
                </a:solidFill>
                <a:effectLst/>
                <a:latin typeface="Segoe UI" panose="020B0502040204020203" pitchFamily="34" charset="0"/>
              </a:rPr>
              <a:t>The device creates a secure outbound TCP connection to the streaming endpoint over port 443 and upgrades the connection to a WebSocket. The URL of the streaming endpoint as well as the credentials to use to authenticate are both provided to the device by IoT Hub as part of the request sent in step 3.</a:t>
            </a:r>
          </a:p>
          <a:p>
            <a:pPr algn="l">
              <a:buFont typeface="+mj-lt"/>
              <a:buAutoNum type="arabicPeriod"/>
            </a:pPr>
            <a:r>
              <a:rPr lang="en-US" b="0" i="0" dirty="0">
                <a:solidFill>
                  <a:srgbClr val="E3E3E3"/>
                </a:solidFill>
                <a:effectLst/>
                <a:latin typeface="Segoe UI" panose="020B0502040204020203" pitchFamily="34" charset="0"/>
              </a:rPr>
              <a:t>The service is notified of the result of device accepting the stream and proceeds to create its own WebSocket client to the streaming endpoint. Similarly, it receives the streaming endpoint URL and authentication information from IoT Hub.</a:t>
            </a:r>
          </a:p>
          <a:p>
            <a:endParaRPr lang="en-US" sz="882" b="1" i="0" kern="1200" dirty="0">
              <a:solidFill>
                <a:schemeClr val="tx1"/>
              </a:solidFill>
              <a:effectLst/>
              <a:latin typeface="Segoe UI Light" pitchFamily="34" charset="0"/>
              <a:ea typeface="+mn-ea"/>
              <a:cs typeface="+mn-cs"/>
            </a:endParaRP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Device stream workflows</a:t>
            </a:r>
          </a:p>
          <a:p>
            <a:r>
              <a:rPr lang="en-US" sz="882" b="0" i="0" kern="1200" dirty="0">
                <a:solidFill>
                  <a:schemeClr val="tx1"/>
                </a:solidFill>
                <a:effectLst/>
                <a:latin typeface="Segoe UI Light" pitchFamily="34" charset="0"/>
                <a:ea typeface="+mn-ea"/>
                <a:cs typeface="+mn-cs"/>
              </a:rPr>
              <a:t>A device stream is initiated when the service requests to connect to a device by providing its device ID. This workflow particularly fits into a client/server communication model, including SSH and RDP, where a user intends to remotely connect to the SSH or RDP server running on the device using an SSH or RDP client program.</a:t>
            </a:r>
          </a:p>
          <a:p>
            <a:r>
              <a:rPr lang="en-US" sz="882" b="0" i="0" kern="1200" dirty="0">
                <a:solidFill>
                  <a:schemeClr val="tx1"/>
                </a:solidFill>
                <a:effectLst/>
                <a:latin typeface="Segoe UI Light" pitchFamily="34" charset="0"/>
                <a:ea typeface="+mn-ea"/>
                <a:cs typeface="+mn-cs"/>
              </a:rPr>
              <a:t>The device stream creation process involves a negotiation between the device, service, IoT hub's main and streaming endpoints. While IoT hub's main endpoint orchestrates the creation of a device stream, the streaming endpoint handles the traffic that flows between the service and device.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4/24/2020 3:05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087476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intended to illustrate that there are sample code projects out there.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893131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intended to give a quick look at what code might look like on the device side, in this case in C#.  It’s not meant to be a detailed review, so don’t spend a lot of time on it – it’s just to give a feel of the code and </a:t>
            </a:r>
            <a:r>
              <a:rPr lang="en-US"/>
              <a:t>what using the SDKs looks like.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796433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09884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568339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71241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IoT Hub Tiers </a:t>
            </a:r>
            <a:r>
              <a:rPr lang="en-US" sz="882" kern="1200" dirty="0">
                <a:solidFill>
                  <a:schemeClr val="tx1"/>
                </a:solidFill>
                <a:effectLst/>
                <a:latin typeface="Segoe UI Light" pitchFamily="34" charset="0"/>
                <a:ea typeface="+mn-ea"/>
                <a:cs typeface="+mn-cs"/>
              </a:rPr>
              <a:t>includes the following:</a:t>
            </a:r>
          </a:p>
          <a:p>
            <a:endParaRPr lang="en-US" sz="900" b="0" dirty="0"/>
          </a:p>
          <a:p>
            <a:r>
              <a:rPr lang="en-US" sz="900" b="0" dirty="0"/>
              <a:t>A table showing that the Basic tier does not support Azure IoT Edge, but the Standard tier does support Azure IoT Edge </a:t>
            </a:r>
          </a:p>
          <a:p>
            <a:endParaRPr lang="en-US" sz="900" b="0" dirty="0"/>
          </a:p>
          <a:p>
            <a:r>
              <a:rPr lang="en-US" sz="900" b="0" dirty="0"/>
              <a:t>A table showing that:</a:t>
            </a:r>
          </a:p>
          <a:p>
            <a:r>
              <a:rPr lang="en-US" sz="900" b="0" dirty="0"/>
              <a:t>- B1/S1 </a:t>
            </a:r>
            <a:r>
              <a:rPr lang="en-US" sz="882" kern="1200" dirty="0">
                <a:solidFill>
                  <a:schemeClr val="tx1"/>
                </a:solidFill>
                <a:effectLst/>
                <a:latin typeface="Segoe UI Light" pitchFamily="34" charset="0"/>
                <a:ea typeface="+mn-ea"/>
                <a:cs typeface="+mn-cs"/>
              </a:rPr>
              <a:t>support an average of 278 messages/minute per unit (400,000 messages/day per unit)</a:t>
            </a:r>
          </a:p>
          <a:p>
            <a:r>
              <a:rPr lang="en-US" sz="882" b="0" kern="1200" dirty="0">
                <a:solidFill>
                  <a:schemeClr val="tx1"/>
                </a:solidFill>
                <a:effectLst/>
                <a:latin typeface="Segoe UI Light" pitchFamily="34" charset="0"/>
                <a:ea typeface="+mn-ea"/>
                <a:cs typeface="+mn-cs"/>
              </a:rPr>
              <a:t>- B2/S2 support an </a:t>
            </a:r>
            <a:r>
              <a:rPr lang="en-US" sz="882" kern="1200" dirty="0">
                <a:solidFill>
                  <a:schemeClr val="tx1"/>
                </a:solidFill>
                <a:effectLst/>
                <a:latin typeface="Segoe UI Light" pitchFamily="34" charset="0"/>
                <a:ea typeface="+mn-ea"/>
                <a:cs typeface="+mn-cs"/>
              </a:rPr>
              <a:t>average of 4,167 messages/minute per unit (6 million messages/day per unit)</a:t>
            </a:r>
            <a:endParaRPr lang="en-US" sz="882" b="0" kern="1200" dirty="0">
              <a:solidFill>
                <a:schemeClr val="tx1"/>
              </a:solidFill>
              <a:effectLst/>
              <a:latin typeface="Segoe UI Light" pitchFamily="34" charset="0"/>
              <a:ea typeface="+mn-ea"/>
              <a:cs typeface="+mn-cs"/>
            </a:endParaRPr>
          </a:p>
          <a:p>
            <a:endParaRPr lang="en-US" sz="900" b="0" dirty="0"/>
          </a:p>
          <a:p>
            <a:r>
              <a:rPr lang="en-US" sz="882" kern="1200" dirty="0">
                <a:solidFill>
                  <a:schemeClr val="tx1"/>
                </a:solidFill>
                <a:effectLst/>
                <a:latin typeface="Segoe UI Light" pitchFamily="34" charset="0"/>
                <a:ea typeface="+mn-ea"/>
                <a:cs typeface="+mn-cs"/>
              </a:rPr>
              <a:t>Message throughput</a:t>
            </a:r>
          </a:p>
          <a:p>
            <a:r>
              <a:rPr lang="en-US" sz="882" kern="1200" dirty="0">
                <a:solidFill>
                  <a:schemeClr val="tx1"/>
                </a:solidFill>
                <a:effectLst/>
                <a:latin typeface="Segoe UI Light" pitchFamily="34" charset="0"/>
                <a:ea typeface="+mn-ea"/>
                <a:cs typeface="+mn-cs"/>
              </a:rPr>
              <a:t>Message traffic is measured for your IoT hub on a per-unit basis. When you create an IoT hub, you choose its tier and edition, and set the number of units available. You can purchase up to 200 units for the B1, B2, S1, or S2 edition, or up to 10 units for the B3 or S3 edition. After your IoT hub is created, you can change the number of units available within its edition, upgrade or downgrade between editions within its tier (B1 to B2), or upgrade from the basic to the standard tier (B1 to S1) without interrupting your existing operations.</a:t>
            </a:r>
            <a:endParaRPr lang="en-US" sz="900"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Introduction to Device Twins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Device twins are JSON documents that store device state information including metadata, configurations, and conditions. Azure IoT Hub maintains a device twin for each device that you connect to IoT Hub.</a:t>
            </a:r>
          </a:p>
          <a:p>
            <a:r>
              <a:rPr lang="en-US" sz="882" kern="1200" dirty="0">
                <a:solidFill>
                  <a:schemeClr val="tx1"/>
                </a:solidFill>
                <a:effectLst/>
                <a:latin typeface="Segoe UI Light" pitchFamily="34" charset="0"/>
                <a:ea typeface="+mn-ea"/>
                <a:cs typeface="+mn-cs"/>
              </a:rPr>
              <a:t>Device twins store device-related information that:</a:t>
            </a:r>
          </a:p>
          <a:p>
            <a:pPr lvl="0"/>
            <a:r>
              <a:rPr lang="en-US" sz="882" kern="1200" dirty="0">
                <a:solidFill>
                  <a:schemeClr val="tx1"/>
                </a:solidFill>
                <a:effectLst/>
                <a:latin typeface="Segoe UI Light" pitchFamily="34" charset="0"/>
                <a:ea typeface="+mn-ea"/>
                <a:cs typeface="+mn-cs"/>
              </a:rPr>
              <a:t>- Device and back ends can use to synchronize device conditions and configuration.</a:t>
            </a:r>
          </a:p>
          <a:p>
            <a:pPr lvl="0"/>
            <a:r>
              <a:rPr lang="en-US" sz="882" kern="1200" dirty="0">
                <a:solidFill>
                  <a:schemeClr val="tx1"/>
                </a:solidFill>
                <a:effectLst/>
                <a:latin typeface="Segoe UI Light" pitchFamily="34" charset="0"/>
                <a:ea typeface="+mn-ea"/>
                <a:cs typeface="+mn-cs"/>
              </a:rPr>
              <a:t>- The solution back end can use to query and target long-running operations.</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The lifecycle of a device twin is linked to the corresponding device identity. Device twins are implicitly created and deleted when a device identity is created or deleted in IoT Hub.</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 device twin is a JSON document that includes:</a:t>
            </a:r>
          </a:p>
          <a:p>
            <a:pPr lvl="0"/>
            <a:r>
              <a:rPr lang="en-US" sz="882" kern="1200" dirty="0">
                <a:solidFill>
                  <a:schemeClr val="tx1"/>
                </a:solidFill>
                <a:effectLst/>
                <a:latin typeface="Segoe UI Light" pitchFamily="34" charset="0"/>
                <a:ea typeface="+mn-ea"/>
                <a:cs typeface="+mn-cs"/>
              </a:rPr>
              <a:t>- Tags. A section of the JSON document that the solution back end can read from and write to. Tags are not visible to device apps.</a:t>
            </a:r>
          </a:p>
          <a:p>
            <a:pPr lvl="0"/>
            <a:r>
              <a:rPr lang="en-US" sz="882" kern="1200" dirty="0">
                <a:solidFill>
                  <a:schemeClr val="tx1"/>
                </a:solidFill>
                <a:effectLst/>
                <a:latin typeface="Segoe UI Light" pitchFamily="34" charset="0"/>
                <a:ea typeface="+mn-ea"/>
                <a:cs typeface="+mn-cs"/>
              </a:rPr>
              <a:t>- Desired properties. Used along with reported properties to synchronize device configuration or conditions. The solution back end can set desired properties, and the device app can read them. The device app can also receive notifications of changes in the desired properties.</a:t>
            </a:r>
          </a:p>
          <a:p>
            <a:pPr lvl="0"/>
            <a:r>
              <a:rPr lang="en-US" sz="882" kern="1200" dirty="0">
                <a:solidFill>
                  <a:schemeClr val="tx1"/>
                </a:solidFill>
                <a:effectLst/>
                <a:latin typeface="Segoe UI Light" pitchFamily="34" charset="0"/>
                <a:ea typeface="+mn-ea"/>
                <a:cs typeface="+mn-cs"/>
              </a:rPr>
              <a:t>- Reported properties. Used along with desired properties to synchronize device configuration or conditions. The device app can set reported properties, and the solution back end can read and query them.</a:t>
            </a:r>
          </a:p>
          <a:p>
            <a:pPr lvl="0"/>
            <a:r>
              <a:rPr lang="en-US" sz="882" kern="1200" dirty="0">
                <a:solidFill>
                  <a:schemeClr val="tx1"/>
                </a:solidFill>
                <a:effectLst/>
                <a:latin typeface="Segoe UI Light" pitchFamily="34" charset="0"/>
                <a:ea typeface="+mn-ea"/>
                <a:cs typeface="+mn-cs"/>
              </a:rPr>
              <a:t>- Device identity properties. The root of the device twin JSON document contains the read-only properties from the corresponding device identity stored in the identity registry.</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Usage</a:t>
            </a:r>
          </a:p>
          <a:p>
            <a:r>
              <a:rPr lang="en-US" sz="882" kern="1200" dirty="0">
                <a:solidFill>
                  <a:schemeClr val="tx1"/>
                </a:solidFill>
                <a:effectLst/>
                <a:latin typeface="Segoe UI Light" pitchFamily="34" charset="0"/>
                <a:ea typeface="+mn-ea"/>
                <a:cs typeface="+mn-cs"/>
              </a:rPr>
              <a:t>Use device twins to:</a:t>
            </a:r>
          </a:p>
          <a:p>
            <a:pPr lvl="0"/>
            <a:r>
              <a:rPr lang="en-US" sz="882" kern="1200" dirty="0">
                <a:solidFill>
                  <a:schemeClr val="tx1"/>
                </a:solidFill>
                <a:effectLst/>
                <a:latin typeface="Segoe UI Light" pitchFamily="34" charset="0"/>
                <a:ea typeface="+mn-ea"/>
                <a:cs typeface="+mn-cs"/>
              </a:rPr>
              <a:t>- Store device-specific metadata in the cloud. For example, the deployment location of a vending machine.</a:t>
            </a:r>
          </a:p>
          <a:p>
            <a:pPr lvl="0"/>
            <a:r>
              <a:rPr lang="en-US" sz="882" kern="1200" dirty="0">
                <a:solidFill>
                  <a:schemeClr val="tx1"/>
                </a:solidFill>
                <a:effectLst/>
                <a:latin typeface="Segoe UI Light" pitchFamily="34" charset="0"/>
                <a:ea typeface="+mn-ea"/>
                <a:cs typeface="+mn-cs"/>
              </a:rPr>
              <a:t>- Report current state information such as available capabilities and conditions from your device app. For example, a device is connected to your IoT hub over cellular or Wi-Fi.</a:t>
            </a:r>
          </a:p>
          <a:p>
            <a:pPr lvl="0"/>
            <a:r>
              <a:rPr lang="en-US" sz="882" kern="1200" dirty="0">
                <a:solidFill>
                  <a:schemeClr val="tx1"/>
                </a:solidFill>
                <a:effectLst/>
                <a:latin typeface="Segoe UI Light" pitchFamily="34" charset="0"/>
                <a:ea typeface="+mn-ea"/>
                <a:cs typeface="+mn-cs"/>
              </a:rPr>
              <a:t>- Synchronize the state of long-running workflows between device app and back-end app. For example, when the solution back end specifies the new firmware version to install, and the device app reports the various stages of the update process.</a:t>
            </a:r>
          </a:p>
          <a:p>
            <a:pPr lvl="0"/>
            <a:r>
              <a:rPr lang="en-US" sz="882" kern="1200" dirty="0">
                <a:solidFill>
                  <a:schemeClr val="tx1"/>
                </a:solidFill>
                <a:effectLst/>
                <a:latin typeface="Segoe UI Light" pitchFamily="34" charset="0"/>
                <a:ea typeface="+mn-ea"/>
                <a:cs typeface="+mn-cs"/>
              </a:rPr>
              <a:t>- Query your device metadata, configuration, or state.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16739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927089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 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Azure CLI Support for IoT Hub</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Command</a:t>
            </a:r>
            <a:br>
              <a:rPr lang="en-US" sz="882" kern="1200" dirty="0">
                <a:solidFill>
                  <a:schemeClr val="tx1"/>
                </a:solidFill>
                <a:effectLst/>
                <a:latin typeface="Segoe UI Light" pitchFamily="34" charset="0"/>
                <a:ea typeface="+mn-ea"/>
                <a:cs typeface="+mn-cs"/>
              </a:rPr>
            </a:br>
            <a:r>
              <a:rPr lang="en-US" sz="882" kern="1200" dirty="0">
                <a:solidFill>
                  <a:schemeClr val="tx1"/>
                </a:solidFill>
                <a:effectLst/>
                <a:latin typeface="Segoe UI Light" pitchFamily="34" charset="0"/>
                <a:ea typeface="+mn-ea"/>
                <a:cs typeface="+mn-cs"/>
              </a:rPr>
              <a:t>    </a:t>
            </a:r>
            <a:r>
              <a:rPr lang="en-US" sz="882" kern="1200" dirty="0" err="1">
                <a:solidFill>
                  <a:schemeClr val="tx1"/>
                </a:solidFill>
                <a:effectLst/>
                <a:latin typeface="Segoe UI Light" pitchFamily="34" charset="0"/>
                <a:ea typeface="+mn-ea"/>
                <a:cs typeface="+mn-cs"/>
              </a:rPr>
              <a:t>az</a:t>
            </a:r>
            <a:r>
              <a:rPr lang="en-US" sz="882" kern="1200" dirty="0">
                <a:solidFill>
                  <a:schemeClr val="tx1"/>
                </a:solidFill>
                <a:effectLst/>
                <a:latin typeface="Segoe UI Light" pitchFamily="34" charset="0"/>
                <a:ea typeface="+mn-ea"/>
                <a:cs typeface="+mn-cs"/>
              </a:rPr>
              <a:t> </a:t>
            </a:r>
            <a:r>
              <a:rPr lang="en-US" sz="882" kern="1200" dirty="0" err="1">
                <a:solidFill>
                  <a:schemeClr val="tx1"/>
                </a:solidFill>
                <a:effectLst/>
                <a:latin typeface="Segoe UI Light" pitchFamily="34" charset="0"/>
                <a:ea typeface="+mn-ea"/>
                <a:cs typeface="+mn-cs"/>
              </a:rPr>
              <a:t>iot</a:t>
            </a:r>
            <a:r>
              <a:rPr lang="en-US" sz="882" kern="1200" dirty="0">
                <a:solidFill>
                  <a:schemeClr val="tx1"/>
                </a:solidFill>
                <a:effectLst/>
                <a:latin typeface="Segoe UI Light" pitchFamily="34" charset="0"/>
                <a:ea typeface="+mn-ea"/>
                <a:cs typeface="+mn-cs"/>
              </a:rPr>
              <a:t> hub create : Create an Azure IoT hub.</a:t>
            </a:r>
            <a:br>
              <a:rPr lang="en-US" sz="882" kern="1200" dirty="0">
                <a:solidFill>
                  <a:schemeClr val="tx1"/>
                </a:solidFill>
                <a:effectLst/>
                <a:latin typeface="Segoe UI Light" pitchFamily="34" charset="0"/>
                <a:ea typeface="+mn-ea"/>
                <a:cs typeface="+mn-cs"/>
              </a:rPr>
            </a:br>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Arguments</a:t>
            </a:r>
            <a:br>
              <a:rPr lang="en-US" sz="882" kern="1200" dirty="0">
                <a:solidFill>
                  <a:schemeClr val="tx1"/>
                </a:solidFill>
                <a:effectLst/>
                <a:latin typeface="Segoe UI Light" pitchFamily="34" charset="0"/>
                <a:ea typeface="+mn-ea"/>
                <a:cs typeface="+mn-cs"/>
              </a:rPr>
            </a:br>
            <a:r>
              <a:rPr lang="en-US" sz="882" kern="1200" dirty="0">
                <a:solidFill>
                  <a:schemeClr val="tx1"/>
                </a:solidFill>
                <a:effectLst/>
                <a:latin typeface="Segoe UI Light" pitchFamily="34" charset="0"/>
                <a:ea typeface="+mn-ea"/>
                <a:cs typeface="+mn-cs"/>
              </a:rPr>
              <a:t>--name –n		[Required] : IoT Hub name.</a:t>
            </a:r>
          </a:p>
          <a:p>
            <a:br>
              <a:rPr lang="en-US" sz="882" kern="1200" dirty="0">
                <a:solidFill>
                  <a:schemeClr val="tx1"/>
                </a:solidFill>
                <a:effectLst/>
                <a:latin typeface="Segoe UI Light" pitchFamily="34" charset="0"/>
                <a:ea typeface="+mn-ea"/>
                <a:cs typeface="+mn-cs"/>
              </a:rPr>
            </a:br>
            <a:r>
              <a:rPr lang="en-US" sz="882" kern="1200" dirty="0">
                <a:solidFill>
                  <a:schemeClr val="tx1"/>
                </a:solidFill>
                <a:effectLst/>
                <a:latin typeface="Segoe UI Light" pitchFamily="34" charset="0"/>
                <a:ea typeface="+mn-ea"/>
                <a:cs typeface="+mn-cs"/>
              </a:rPr>
              <a:t>--resource-group –g	[Required] : Name of resource group. </a:t>
            </a:r>
          </a:p>
          <a:p>
            <a:r>
              <a:rPr lang="en-US" sz="882" kern="1200" dirty="0">
                <a:solidFill>
                  <a:schemeClr val="tx1"/>
                </a:solidFill>
                <a:effectLst/>
                <a:latin typeface="Segoe UI Light" pitchFamily="34" charset="0"/>
                <a:ea typeface="+mn-ea"/>
                <a:cs typeface="+mn-cs"/>
              </a:rPr>
              <a:t>		You can configure the default group using `</a:t>
            </a:r>
            <a:r>
              <a:rPr lang="en-US" sz="882" kern="1200" dirty="0" err="1">
                <a:solidFill>
                  <a:schemeClr val="tx1"/>
                </a:solidFill>
                <a:effectLst/>
                <a:latin typeface="Segoe UI Light" pitchFamily="34" charset="0"/>
                <a:ea typeface="+mn-ea"/>
                <a:cs typeface="+mn-cs"/>
              </a:rPr>
              <a:t>az</a:t>
            </a:r>
            <a:r>
              <a:rPr lang="en-US" sz="882" kern="1200" dirty="0">
                <a:solidFill>
                  <a:schemeClr val="tx1"/>
                </a:solidFill>
                <a:effectLst/>
                <a:latin typeface="Segoe UI Light" pitchFamily="34" charset="0"/>
                <a:ea typeface="+mn-ea"/>
                <a:cs typeface="+mn-cs"/>
              </a:rPr>
              <a:t> configure -defaults group=&lt;name&gt;`.</a:t>
            </a:r>
            <a:br>
              <a:rPr lang="en-US" sz="882" kern="1200" dirty="0">
                <a:solidFill>
                  <a:schemeClr val="tx1"/>
                </a:solidFill>
                <a:effectLst/>
                <a:latin typeface="Segoe UI Light" pitchFamily="34" charset="0"/>
                <a:ea typeface="+mn-ea"/>
                <a:cs typeface="+mn-cs"/>
              </a:rPr>
            </a:br>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--location –l		Location of your IoT Hub. Default is the location of target resource group.</a:t>
            </a:r>
            <a:br>
              <a:rPr lang="en-US" sz="882" kern="1200" dirty="0">
                <a:solidFill>
                  <a:schemeClr val="tx1"/>
                </a:solidFill>
                <a:effectLst/>
                <a:latin typeface="Segoe UI Light" pitchFamily="34" charset="0"/>
                <a:ea typeface="+mn-ea"/>
                <a:cs typeface="+mn-cs"/>
              </a:rPr>
            </a:br>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t>
            </a:r>
            <a:r>
              <a:rPr lang="en-US" sz="882" kern="1200" dirty="0" err="1">
                <a:solidFill>
                  <a:schemeClr val="tx1"/>
                </a:solidFill>
                <a:effectLst/>
                <a:latin typeface="Segoe UI Light" pitchFamily="34" charset="0"/>
                <a:ea typeface="+mn-ea"/>
                <a:cs typeface="+mn-cs"/>
              </a:rPr>
              <a:t>sku</a:t>
            </a:r>
            <a:r>
              <a:rPr lang="en-US" sz="882" kern="1200" dirty="0">
                <a:solidFill>
                  <a:schemeClr val="tx1"/>
                </a:solidFill>
                <a:effectLst/>
                <a:latin typeface="Segoe UI Light" pitchFamily="34" charset="0"/>
                <a:ea typeface="+mn-ea"/>
                <a:cs typeface="+mn-cs"/>
              </a:rPr>
              <a:t>		Pricing tier for Azure IoT Hub. Default value is F1, which is free. </a:t>
            </a:r>
          </a:p>
          <a:p>
            <a:r>
              <a:rPr lang="en-US" sz="882" kern="1200" dirty="0">
                <a:solidFill>
                  <a:schemeClr val="tx1"/>
                </a:solidFill>
                <a:effectLst/>
                <a:latin typeface="Segoe UI Light" pitchFamily="34" charset="0"/>
                <a:ea typeface="+mn-ea"/>
                <a:cs typeface="+mn-cs"/>
              </a:rPr>
              <a:t>		Note that only one free IoT hub instance is allowed in each subscription. Exception will be thrown</a:t>
            </a:r>
            <a:br>
              <a:rPr lang="en-US" sz="882" kern="1200" dirty="0">
                <a:solidFill>
                  <a:schemeClr val="tx1"/>
                </a:solidFill>
                <a:effectLst/>
                <a:latin typeface="Segoe UI Light" pitchFamily="34" charset="0"/>
                <a:ea typeface="+mn-ea"/>
                <a:cs typeface="+mn-cs"/>
              </a:rPr>
            </a:br>
            <a:r>
              <a:rPr lang="en-US" sz="882" kern="1200" dirty="0">
                <a:solidFill>
                  <a:schemeClr val="tx1"/>
                </a:solidFill>
                <a:effectLst/>
                <a:latin typeface="Segoe UI Light" pitchFamily="34" charset="0"/>
                <a:ea typeface="+mn-ea"/>
                <a:cs typeface="+mn-cs"/>
              </a:rPr>
              <a:t>		if free instances exceed one.  </a:t>
            </a:r>
          </a:p>
          <a:p>
            <a:r>
              <a:rPr lang="en-US" sz="882" kern="1200" dirty="0">
                <a:solidFill>
                  <a:schemeClr val="tx1"/>
                </a:solidFill>
                <a:effectLst/>
                <a:latin typeface="Segoe UI Light" pitchFamily="34" charset="0"/>
                <a:ea typeface="+mn-ea"/>
                <a:cs typeface="+mn-cs"/>
              </a:rPr>
              <a:t>		Allowed values: B1, B2, B3, F1, S1, S2, S3.</a:t>
            </a:r>
          </a:p>
          <a:p>
            <a:r>
              <a:rPr lang="en-US" sz="882" kern="1200" dirty="0">
                <a:solidFill>
                  <a:schemeClr val="tx1"/>
                </a:solidFill>
                <a:effectLst/>
                <a:latin typeface="Segoe UI Light" pitchFamily="34" charset="0"/>
                <a:ea typeface="+mn-ea"/>
                <a:cs typeface="+mn-cs"/>
              </a:rPr>
              <a:t>		Default: F1.</a:t>
            </a:r>
            <a:br>
              <a:rPr lang="en-US" sz="882" kern="1200" dirty="0">
                <a:solidFill>
                  <a:schemeClr val="tx1"/>
                </a:solidFill>
                <a:effectLst/>
                <a:latin typeface="Segoe UI Light" pitchFamily="34" charset="0"/>
                <a:ea typeface="+mn-ea"/>
                <a:cs typeface="+mn-cs"/>
              </a:rPr>
            </a:br>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command for creating an Azure Resource Group can be found in the lab setup scripts.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example:</a:t>
            </a:r>
          </a:p>
          <a:p>
            <a:endParaRPr lang="en-US" sz="882" kern="1200" dirty="0">
              <a:solidFill>
                <a:schemeClr val="tx1"/>
              </a:solidFill>
              <a:effectLst/>
              <a:latin typeface="Segoe UI Light" pitchFamily="34" charset="0"/>
              <a:ea typeface="+mn-ea"/>
              <a:cs typeface="+mn-cs"/>
            </a:endParaRPr>
          </a:p>
          <a:p>
            <a:r>
              <a:rPr lang="en-US" sz="882" kern="1200" dirty="0" err="1">
                <a:solidFill>
                  <a:schemeClr val="tx1"/>
                </a:solidFill>
                <a:effectLst/>
                <a:latin typeface="Segoe UI Light" pitchFamily="34" charset="0"/>
                <a:ea typeface="+mn-ea"/>
                <a:cs typeface="+mn-cs"/>
              </a:rPr>
              <a:t>YourID</a:t>
            </a:r>
            <a:r>
              <a:rPr lang="en-US" sz="882" kern="1200" dirty="0">
                <a:solidFill>
                  <a:schemeClr val="tx1"/>
                </a:solidFill>
                <a:effectLst/>
                <a:latin typeface="Segoe UI Light" pitchFamily="34" charset="0"/>
                <a:ea typeface="+mn-ea"/>
                <a:cs typeface="+mn-cs"/>
              </a:rPr>
              <a:t>="{YOUR-ID}"</a:t>
            </a:r>
          </a:p>
          <a:p>
            <a:r>
              <a:rPr lang="en-US" sz="882" kern="1200" dirty="0" err="1">
                <a:solidFill>
                  <a:schemeClr val="tx1"/>
                </a:solidFill>
                <a:effectLst/>
                <a:latin typeface="Segoe UI Light" pitchFamily="34" charset="0"/>
                <a:ea typeface="+mn-ea"/>
                <a:cs typeface="+mn-cs"/>
              </a:rPr>
              <a:t>RGName</a:t>
            </a:r>
            <a:r>
              <a:rPr lang="en-US" sz="882" kern="1200" dirty="0">
                <a:solidFill>
                  <a:schemeClr val="tx1"/>
                </a:solidFill>
                <a:effectLst/>
                <a:latin typeface="Segoe UI Light" pitchFamily="34" charset="0"/>
                <a:ea typeface="+mn-ea"/>
                <a:cs typeface="+mn-cs"/>
              </a:rPr>
              <a:t>="AZ-220-RG"</a:t>
            </a:r>
          </a:p>
          <a:p>
            <a:r>
              <a:rPr lang="en-US" sz="882" kern="1200" dirty="0" err="1">
                <a:solidFill>
                  <a:schemeClr val="tx1"/>
                </a:solidFill>
                <a:effectLst/>
                <a:latin typeface="Segoe UI Light" pitchFamily="34" charset="0"/>
                <a:ea typeface="+mn-ea"/>
                <a:cs typeface="+mn-cs"/>
              </a:rPr>
              <a:t>IoTHubName</a:t>
            </a:r>
            <a:r>
              <a:rPr lang="en-US" sz="882" kern="1200" dirty="0">
                <a:solidFill>
                  <a:schemeClr val="tx1"/>
                </a:solidFill>
                <a:effectLst/>
                <a:latin typeface="Segoe UI Light" pitchFamily="34" charset="0"/>
                <a:ea typeface="+mn-ea"/>
                <a:cs typeface="+mn-cs"/>
              </a:rPr>
              <a:t>="AZ-220-HUB-$</a:t>
            </a:r>
            <a:r>
              <a:rPr lang="en-US" sz="882" kern="1200" dirty="0" err="1">
                <a:solidFill>
                  <a:schemeClr val="tx1"/>
                </a:solidFill>
                <a:effectLst/>
                <a:latin typeface="Segoe UI Light" pitchFamily="34" charset="0"/>
                <a:ea typeface="+mn-ea"/>
                <a:cs typeface="+mn-cs"/>
              </a:rPr>
              <a:t>YourID</a:t>
            </a:r>
            <a:r>
              <a:rPr lang="en-US" sz="882" kern="1200" dirty="0">
                <a:solidFill>
                  <a:schemeClr val="tx1"/>
                </a:solidFill>
                <a:effectLst/>
                <a:latin typeface="Segoe UI Light" pitchFamily="34" charset="0"/>
                <a:ea typeface="+mn-ea"/>
                <a:cs typeface="+mn-cs"/>
              </a:rPr>
              <a:t>"</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Location="{YOUR-LOCATION}"</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 create resource group</a:t>
            </a:r>
          </a:p>
          <a:p>
            <a:r>
              <a:rPr lang="en-US" sz="882" kern="1200" dirty="0" err="1">
                <a:solidFill>
                  <a:schemeClr val="tx1"/>
                </a:solidFill>
                <a:effectLst/>
                <a:latin typeface="Segoe UI Light" pitchFamily="34" charset="0"/>
                <a:ea typeface="+mn-ea"/>
                <a:cs typeface="+mn-cs"/>
              </a:rPr>
              <a:t>az</a:t>
            </a:r>
            <a:r>
              <a:rPr lang="en-US" sz="882" kern="1200" dirty="0">
                <a:solidFill>
                  <a:schemeClr val="tx1"/>
                </a:solidFill>
                <a:effectLst/>
                <a:latin typeface="Segoe UI Light" pitchFamily="34" charset="0"/>
                <a:ea typeface="+mn-ea"/>
                <a:cs typeface="+mn-cs"/>
              </a:rPr>
              <a:t> group create --name $</a:t>
            </a:r>
            <a:r>
              <a:rPr lang="en-US" sz="882" kern="1200" dirty="0" err="1">
                <a:solidFill>
                  <a:schemeClr val="tx1"/>
                </a:solidFill>
                <a:effectLst/>
                <a:latin typeface="Segoe UI Light" pitchFamily="34" charset="0"/>
                <a:ea typeface="+mn-ea"/>
                <a:cs typeface="+mn-cs"/>
              </a:rPr>
              <a:t>RGName</a:t>
            </a:r>
            <a:r>
              <a:rPr lang="en-US" sz="882" kern="1200" dirty="0">
                <a:solidFill>
                  <a:schemeClr val="tx1"/>
                </a:solidFill>
                <a:effectLst/>
                <a:latin typeface="Segoe UI Light" pitchFamily="34" charset="0"/>
                <a:ea typeface="+mn-ea"/>
                <a:cs typeface="+mn-cs"/>
              </a:rPr>
              <a:t> --location $Location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817947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 C, 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Communication</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Device-to-Cloud Communications</a:t>
            </a:r>
          </a:p>
          <a:p>
            <a:r>
              <a:rPr lang="en-US" sz="882" kern="1200" dirty="0">
                <a:solidFill>
                  <a:schemeClr val="tx1"/>
                </a:solidFill>
                <a:effectLst/>
                <a:latin typeface="Segoe UI Light" pitchFamily="34" charset="0"/>
                <a:ea typeface="+mn-ea"/>
                <a:cs typeface="+mn-cs"/>
              </a:rPr>
              <a:t>When sending information from the device app to the solution back end, IoT Hub exposes three options:</a:t>
            </a:r>
          </a:p>
          <a:p>
            <a:pPr lvl="0"/>
            <a:r>
              <a:rPr lang="en-US" sz="882" kern="1200" dirty="0">
                <a:solidFill>
                  <a:schemeClr val="tx1"/>
                </a:solidFill>
                <a:effectLst/>
                <a:latin typeface="Segoe UI Light" pitchFamily="34" charset="0"/>
                <a:ea typeface="+mn-ea"/>
                <a:cs typeface="+mn-cs"/>
              </a:rPr>
              <a:t>- Device-to-cloud messages for time series telemetry and alerts.</a:t>
            </a:r>
          </a:p>
          <a:p>
            <a:pPr lvl="0"/>
            <a:r>
              <a:rPr lang="en-US" sz="882" kern="1200" dirty="0">
                <a:solidFill>
                  <a:schemeClr val="tx1"/>
                </a:solidFill>
                <a:effectLst/>
                <a:latin typeface="Segoe UI Light" pitchFamily="34" charset="0"/>
                <a:ea typeface="+mn-ea"/>
                <a:cs typeface="+mn-cs"/>
              </a:rPr>
              <a:t>- Device twin's reported properties for reporting device state information such as available capabilities, conditions, or the state of long-running workflows. For example, configuration and software updates.</a:t>
            </a:r>
          </a:p>
          <a:p>
            <a:pPr lvl="0"/>
            <a:r>
              <a:rPr lang="en-US" sz="882" kern="1200" dirty="0">
                <a:solidFill>
                  <a:schemeClr val="tx1"/>
                </a:solidFill>
                <a:effectLst/>
                <a:latin typeface="Segoe UI Light" pitchFamily="34" charset="0"/>
                <a:ea typeface="+mn-ea"/>
                <a:cs typeface="+mn-cs"/>
              </a:rPr>
              <a:t>- File uploads for media files and large telemetry batches uploaded by intermittently connected devices or compressed to save bandwidth.</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128252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C, D, 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Communication Protocols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Port numbers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Devices can communicate with IoT Hub in Azure using various protocols. Typically, the choice of protocol is driven by the specific requirements of the solution. The following table lists the outbound ports that must be open for a device to be able to use a specific protocol:</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Protocol		Port</a:t>
            </a:r>
          </a:p>
          <a:p>
            <a:r>
              <a:rPr lang="en-US" sz="882" kern="1200" dirty="0">
                <a:solidFill>
                  <a:schemeClr val="tx1"/>
                </a:solidFill>
                <a:effectLst/>
                <a:latin typeface="Segoe UI Light" pitchFamily="34" charset="0"/>
                <a:ea typeface="+mn-ea"/>
                <a:cs typeface="+mn-cs"/>
              </a:rPr>
              <a:t>MQTT		8883</a:t>
            </a:r>
          </a:p>
          <a:p>
            <a:r>
              <a:rPr lang="en-US" sz="882" kern="1200" dirty="0">
                <a:solidFill>
                  <a:schemeClr val="tx1"/>
                </a:solidFill>
                <a:effectLst/>
                <a:latin typeface="Segoe UI Light" pitchFamily="34" charset="0"/>
                <a:ea typeface="+mn-ea"/>
                <a:cs typeface="+mn-cs"/>
              </a:rPr>
              <a:t>MQTT over </a:t>
            </a:r>
            <a:r>
              <a:rPr lang="en-US" sz="882" kern="1200" dirty="0" err="1">
                <a:solidFill>
                  <a:schemeClr val="tx1"/>
                </a:solidFill>
                <a:effectLst/>
                <a:latin typeface="Segoe UI Light" pitchFamily="34" charset="0"/>
                <a:ea typeface="+mn-ea"/>
                <a:cs typeface="+mn-cs"/>
              </a:rPr>
              <a:t>WebSockets</a:t>
            </a:r>
            <a:r>
              <a:rPr lang="en-US" sz="882" kern="1200" dirty="0">
                <a:solidFill>
                  <a:schemeClr val="tx1"/>
                </a:solidFill>
                <a:effectLst/>
                <a:latin typeface="Segoe UI Light" pitchFamily="34" charset="0"/>
                <a:ea typeface="+mn-ea"/>
                <a:cs typeface="+mn-cs"/>
              </a:rPr>
              <a:t>	443</a:t>
            </a:r>
          </a:p>
          <a:p>
            <a:r>
              <a:rPr lang="en-US" sz="882" kern="1200" dirty="0">
                <a:solidFill>
                  <a:schemeClr val="tx1"/>
                </a:solidFill>
                <a:effectLst/>
                <a:latin typeface="Segoe UI Light" pitchFamily="34" charset="0"/>
                <a:ea typeface="+mn-ea"/>
                <a:cs typeface="+mn-cs"/>
              </a:rPr>
              <a:t>AMQP		5671</a:t>
            </a:r>
          </a:p>
          <a:p>
            <a:r>
              <a:rPr lang="en-US" sz="882" kern="1200" dirty="0">
                <a:solidFill>
                  <a:schemeClr val="tx1"/>
                </a:solidFill>
                <a:effectLst/>
                <a:latin typeface="Segoe UI Light" pitchFamily="34" charset="0"/>
                <a:ea typeface="+mn-ea"/>
                <a:cs typeface="+mn-cs"/>
              </a:rPr>
              <a:t>AMQP over </a:t>
            </a:r>
            <a:r>
              <a:rPr lang="en-US" sz="882" kern="1200" dirty="0" err="1">
                <a:solidFill>
                  <a:schemeClr val="tx1"/>
                </a:solidFill>
                <a:effectLst/>
                <a:latin typeface="Segoe UI Light" pitchFamily="34" charset="0"/>
                <a:ea typeface="+mn-ea"/>
                <a:cs typeface="+mn-cs"/>
              </a:rPr>
              <a:t>WebSockets</a:t>
            </a:r>
            <a:r>
              <a:rPr lang="en-US" sz="882" kern="1200" dirty="0">
                <a:solidFill>
                  <a:schemeClr val="tx1"/>
                </a:solidFill>
                <a:effectLst/>
                <a:latin typeface="Segoe UI Light" pitchFamily="34" charset="0"/>
                <a:ea typeface="+mn-ea"/>
                <a:cs typeface="+mn-cs"/>
              </a:rPr>
              <a:t>	443</a:t>
            </a:r>
          </a:p>
          <a:p>
            <a:r>
              <a:rPr lang="en-US" sz="882" kern="1200" dirty="0">
                <a:solidFill>
                  <a:schemeClr val="tx1"/>
                </a:solidFill>
                <a:effectLst/>
                <a:latin typeface="Segoe UI Light" pitchFamily="34" charset="0"/>
                <a:ea typeface="+mn-ea"/>
                <a:cs typeface="+mn-cs"/>
              </a:rPr>
              <a:t>HTTPS		443</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21659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them you won’t be spending a lot of time on the feature details – the point of the table is to show that there is a difference.  It is good to point out though that we will be using features in the course – like device twins – that are only in Free and Standard.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IoT Hub’s free tier is meant for testing and evaluation. The free tier does not support upgrading to Basic or Standard. It enables you to transmit up to a total of 8,000 messages per day and register up to 500 device identities. The device identity limit is only present for the Free Edition.</a:t>
            </a:r>
          </a:p>
          <a:p>
            <a:endParaRPr lang="en-US" dirty="0"/>
          </a:p>
          <a:p>
            <a:r>
              <a:rPr lang="en-US" dirty="0"/>
              <a:t>You may also want the pricing page to be handy: </a:t>
            </a:r>
            <a:r>
              <a:rPr lang="en-US" dirty="0">
                <a:hlinkClick r:id="rId3"/>
              </a:rPr>
              <a:t>https://azure.microsoft.com/en-us/pricing/details/iot-hub/</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9605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them you won’t be spending a lot of time on the tier details, either – the point of the table is to show that there is a difference.  </a:t>
            </a:r>
          </a:p>
          <a:p>
            <a:endParaRPr lang="en-US" dirty="0"/>
          </a:p>
          <a:p>
            <a:r>
              <a:rPr lang="en-US" dirty="0"/>
              <a:t>You may also want the pricing page to be handy: </a:t>
            </a:r>
            <a:r>
              <a:rPr lang="en-US" dirty="0">
                <a:hlinkClick r:id="rId3"/>
              </a:rPr>
              <a:t>https://azure.microsoft.com/en-us/pricing/details/iot-hub/</a:t>
            </a:r>
            <a:endParaRPr lang="en-US" dirty="0"/>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Autoscaling is done through a Microsoft-provided sample that lives in Azure Functions: </a:t>
            </a:r>
            <a:r>
              <a:rPr lang="en-US" dirty="0">
                <a:hlinkClick r:id="rId4"/>
              </a:rPr>
              <a:t>https://docs.microsoft.com/en-us/samples/azure-samples/iot-hub-dotnet-autoscale/iot-hub-dotnet-autoscale/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85681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“IoT Hub has connectivity through </a:t>
            </a:r>
            <a:r>
              <a:rPr lang="en-US" i="1" dirty="0"/>
              <a:t>endpoints</a:t>
            </a:r>
            <a:r>
              <a:rPr lang="en-US" i="0" dirty="0"/>
              <a:t> to many different capabilities and services…”</a:t>
            </a:r>
            <a:endParaRPr lang="en-US" dirty="0"/>
          </a:p>
          <a:p>
            <a:endParaRPr lang="en-US" dirty="0"/>
          </a:p>
          <a:p>
            <a:r>
              <a:rPr lang="en-US" dirty="0"/>
              <a:t>Built-in Endpoints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Device endpoints (left)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Service endpoints (right, top)</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Device identity management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Device twin management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Jobs management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Resource provider (right, bottom) - enables Azure subscription owners to create and delete IoT hubs, and to update IoT hub properties.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2" b="0" kern="1200" dirty="0">
                <a:solidFill>
                  <a:schemeClr val="tx1"/>
                </a:solidFill>
                <a:effectLst/>
                <a:latin typeface="Segoe UI Light" pitchFamily="34" charset="0"/>
                <a:ea typeface="+mn-ea"/>
                <a:cs typeface="+mn-cs"/>
              </a:rPr>
              <a:t>Custom endpoints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Azure Storage containers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Event Hubs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Service Bus Queues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Service Bus Topics</a:t>
            </a:r>
          </a:p>
          <a:p>
            <a:pPr marL="171450" indent="-171450">
              <a:buFont typeface="Arial" panose="020B0604020202020204" pitchFamily="34" charset="0"/>
              <a:buChar char="•"/>
            </a:pPr>
            <a:endParaRPr lang="en-US" sz="882" b="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0" kern="1200" dirty="0">
                <a:solidFill>
                  <a:schemeClr val="tx1"/>
                </a:solidFill>
                <a:effectLst/>
                <a:latin typeface="Segoe UI Light" pitchFamily="34" charset="0"/>
                <a:ea typeface="+mn-ea"/>
                <a:cs typeface="+mn-cs"/>
              </a:rPr>
              <a:t>All endpoints use TLS and never expose unencrypted connectivity.</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882" b="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01470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talking more about this in future slides – for now we’re introducing the terms for later reference, for the most part.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38926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4/24/2020 3:05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92018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catalog.azureiotsolutions.com/alldevices"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0.sv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2.sv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4.sv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4.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AZ-220T01</a:t>
            </a:r>
            <a:br>
              <a:rPr lang="en-US" dirty="0"/>
            </a:br>
            <a:r>
              <a:rPr lang="en-US" dirty="0"/>
              <a:t>Module 02:</a:t>
            </a:r>
            <a:br>
              <a:rPr lang="en-US" dirty="0"/>
            </a:br>
            <a:r>
              <a:rPr lang="en-US" dirty="0"/>
              <a:t>Devices and Device Communication</a:t>
            </a:r>
          </a:p>
        </p:txBody>
      </p:sp>
      <p:sp>
        <p:nvSpPr>
          <p:cNvPr id="3" name="Text Placeholder 2">
            <a:extLst>
              <a:ext uri="{FF2B5EF4-FFF2-40B4-BE49-F238E27FC236}">
                <a16:creationId xmlns:a16="http://schemas.microsoft.com/office/drawing/2014/main" id="{F9051B5C-89BA-4BF3-98B4-8BA6B8CED21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Lifecycle Terms and Concepts</a:t>
            </a:r>
          </a:p>
        </p:txBody>
      </p:sp>
      <p:pic>
        <p:nvPicPr>
          <p:cNvPr id="7" name="Picture 6" descr="Device Lifecycle diagram, showing the five phases: Plan, Provision, Configure, Monitor, and Retire.&#10;&#10;Configure and Monitor form their own iterative loop within the overall lifecycle">
            <a:extLst>
              <a:ext uri="{FF2B5EF4-FFF2-40B4-BE49-F238E27FC236}">
                <a16:creationId xmlns:a16="http://schemas.microsoft.com/office/drawing/2014/main" id="{AEF85AB2-601D-4726-8534-813B8E661B50}"/>
              </a:ext>
            </a:extLst>
          </p:cNvPr>
          <p:cNvPicPr>
            <a:picLocks noChangeAspect="1"/>
          </p:cNvPicPr>
          <p:nvPr/>
        </p:nvPicPr>
        <p:blipFill>
          <a:blip r:embed="rId3"/>
          <a:srcRect/>
          <a:stretch/>
        </p:blipFill>
        <p:spPr>
          <a:xfrm>
            <a:off x="3178111" y="1426186"/>
            <a:ext cx="5835777" cy="4867038"/>
          </a:xfrm>
          <a:prstGeom prst="rect">
            <a:avLst/>
          </a:prstGeom>
        </p:spPr>
      </p:pic>
      <p:sp>
        <p:nvSpPr>
          <p:cNvPr id="2" name="Rectangle 1">
            <a:extLst>
              <a:ext uri="{FF2B5EF4-FFF2-40B4-BE49-F238E27FC236}">
                <a16:creationId xmlns:a16="http://schemas.microsoft.com/office/drawing/2014/main" id="{931E5CBC-6F0B-4C82-B139-0BC178389DF4}"/>
              </a:ext>
            </a:extLst>
          </p:cNvPr>
          <p:cNvSpPr/>
          <p:nvPr/>
        </p:nvSpPr>
        <p:spPr bwMode="auto">
          <a:xfrm>
            <a:off x="3178111" y="4231465"/>
            <a:ext cx="5997420" cy="2251316"/>
          </a:xfrm>
          <a:prstGeom prst="rect">
            <a:avLst/>
          </a:prstGeom>
          <a:noFill/>
          <a:ln w="3810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12996E87-4F31-4FC1-AA58-AA67B571808C}"/>
              </a:ext>
            </a:extLst>
          </p:cNvPr>
          <p:cNvSpPr txBox="1"/>
          <p:nvPr/>
        </p:nvSpPr>
        <p:spPr>
          <a:xfrm>
            <a:off x="9282737" y="5093239"/>
            <a:ext cx="172964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Data Collection</a:t>
            </a:r>
          </a:p>
          <a:p>
            <a:pPr algn="l"/>
            <a:r>
              <a:rPr lang="en-US" sz="2000" dirty="0">
                <a:gradFill>
                  <a:gsLst>
                    <a:gs pos="2917">
                      <a:schemeClr val="tx1"/>
                    </a:gs>
                    <a:gs pos="30000">
                      <a:schemeClr val="tx1"/>
                    </a:gs>
                  </a:gsLst>
                  <a:lin ang="5400000" scaled="0"/>
                </a:gradFill>
              </a:rPr>
              <a:t>(Telemetry)</a:t>
            </a:r>
          </a:p>
        </p:txBody>
      </p:sp>
    </p:spTree>
    <p:extLst>
      <p:ext uri="{BB962C8B-B14F-4D97-AF65-F5344CB8AC3E}">
        <p14:creationId xmlns:p14="http://schemas.microsoft.com/office/powerpoint/2010/main" val="256182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Device Types</a:t>
            </a:r>
          </a:p>
        </p:txBody>
      </p:sp>
      <p:sp>
        <p:nvSpPr>
          <p:cNvPr id="6" name="Text Placeholder 5"/>
          <p:cNvSpPr>
            <a:spLocks noGrp="1"/>
          </p:cNvSpPr>
          <p:nvPr>
            <p:ph type="body" sz="quarter" idx="10"/>
          </p:nvPr>
        </p:nvSpPr>
        <p:spPr>
          <a:xfrm>
            <a:off x="586390" y="1434370"/>
            <a:ext cx="11018520" cy="5084469"/>
          </a:xfrm>
        </p:spPr>
        <p:txBody>
          <a:bodyPr/>
          <a:lstStyle/>
          <a:p>
            <a:pPr marL="457200" indent="-457200">
              <a:buFont typeface="Arial" panose="020B0604020202020204" pitchFamily="34" charset="0"/>
              <a:buChar char="•"/>
            </a:pPr>
            <a:r>
              <a:rPr lang="en-US" dirty="0"/>
              <a:t>IoT Devices: Typically a small-scale, standalone computing device that may collect data or control other devices</a:t>
            </a:r>
          </a:p>
          <a:p>
            <a:pPr marL="457200" indent="-457200">
              <a:buFont typeface="Arial" panose="020B0604020202020204" pitchFamily="34" charset="0"/>
              <a:buChar char="•"/>
            </a:pPr>
            <a:r>
              <a:rPr lang="en-US" dirty="0"/>
              <a:t>IoT Edge Devices: IoT Edge devices have the IoT Edge runtime installed; can be used as a field gateway device</a:t>
            </a:r>
          </a:p>
          <a:p>
            <a:pPr marL="457200" indent="-457200">
              <a:buFont typeface="Arial" panose="020B0604020202020204" pitchFamily="34" charset="0"/>
              <a:buChar char="•"/>
            </a:pPr>
            <a:endParaRPr lang="en-US" dirty="0"/>
          </a:p>
          <a:p>
            <a:r>
              <a:rPr lang="en-US" dirty="0"/>
              <a:t>Note that while we often think of “IoT Devices” as hardware, there are also “simulated devices,” a software representation of a physical device that runs on your local machine or in the cloud.</a:t>
            </a:r>
          </a:p>
          <a:p>
            <a:r>
              <a:rPr lang="en-US" dirty="0"/>
              <a:t>Simulated devices can be used in various stages during the rollout of an IoT solution to represent individual device behaviors or to generate a telemetry workload.</a:t>
            </a:r>
          </a:p>
        </p:txBody>
      </p:sp>
      <p:sp>
        <p:nvSpPr>
          <p:cNvPr id="2" name="Rectangle: Rounded Corners 1">
            <a:extLst>
              <a:ext uri="{FF2B5EF4-FFF2-40B4-BE49-F238E27FC236}">
                <a16:creationId xmlns:a16="http://schemas.microsoft.com/office/drawing/2014/main" id="{50E6A9F6-4622-4F5B-967D-AD457F0B78A7}"/>
              </a:ext>
            </a:extLst>
          </p:cNvPr>
          <p:cNvSpPr/>
          <p:nvPr/>
        </p:nvSpPr>
        <p:spPr bwMode="auto">
          <a:xfrm>
            <a:off x="9560525" y="237586"/>
            <a:ext cx="2043212" cy="993226"/>
          </a:xfrm>
          <a:prstGeom prst="round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Plan</a:t>
            </a:r>
          </a:p>
        </p:txBody>
      </p:sp>
    </p:spTree>
    <p:extLst>
      <p:ext uri="{BB962C8B-B14F-4D97-AF65-F5344CB8AC3E}">
        <p14:creationId xmlns:p14="http://schemas.microsoft.com/office/powerpoint/2010/main" val="2193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 Certified for IoT Device Catalog</a:t>
            </a:r>
          </a:p>
        </p:txBody>
      </p:sp>
      <p:sp>
        <p:nvSpPr>
          <p:cNvPr id="6" name="Text Placeholder 5"/>
          <p:cNvSpPr>
            <a:spLocks noGrp="1"/>
          </p:cNvSpPr>
          <p:nvPr>
            <p:ph type="body" sz="quarter" idx="10"/>
          </p:nvPr>
        </p:nvSpPr>
        <p:spPr>
          <a:xfrm>
            <a:off x="586390" y="1434370"/>
            <a:ext cx="11018520" cy="1292662"/>
          </a:xfrm>
        </p:spPr>
        <p:txBody>
          <a:bodyPr/>
          <a:lstStyle/>
          <a:p>
            <a:r>
              <a:rPr lang="en-US" dirty="0"/>
              <a:t>Microsoft maintains an online device catalog that provides a list of hardware devices certified to work with IoT Hub at </a:t>
            </a:r>
            <a:r>
              <a:rPr lang="en-US" dirty="0">
                <a:hlinkClick r:id="rId3"/>
              </a:rPr>
              <a:t>https://catalog.azureiotsolutions.com/alldevices</a:t>
            </a:r>
            <a:r>
              <a:rPr lang="en-US" dirty="0"/>
              <a:t>.</a:t>
            </a:r>
            <a:endParaRPr lang="en-IE" dirty="0"/>
          </a:p>
        </p:txBody>
      </p:sp>
      <p:pic>
        <p:nvPicPr>
          <p:cNvPr id="2" name="Picture 1">
            <a:extLst>
              <a:ext uri="{FF2B5EF4-FFF2-40B4-BE49-F238E27FC236}">
                <a16:creationId xmlns:a16="http://schemas.microsoft.com/office/drawing/2014/main" id="{E80DB368-1EE7-4B8A-82D0-7FAFB5BE993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864132" y="3096960"/>
            <a:ext cx="8643498" cy="3303840"/>
          </a:xfrm>
          <a:prstGeom prst="rect">
            <a:avLst/>
          </a:prstGeom>
        </p:spPr>
      </p:pic>
      <p:sp>
        <p:nvSpPr>
          <p:cNvPr id="5" name="Rectangle: Rounded Corners 4">
            <a:extLst>
              <a:ext uri="{FF2B5EF4-FFF2-40B4-BE49-F238E27FC236}">
                <a16:creationId xmlns:a16="http://schemas.microsoft.com/office/drawing/2014/main" id="{4175DBAB-96CC-472F-BEE8-78B59D67F7F4}"/>
              </a:ext>
            </a:extLst>
          </p:cNvPr>
          <p:cNvSpPr/>
          <p:nvPr/>
        </p:nvSpPr>
        <p:spPr bwMode="auto">
          <a:xfrm>
            <a:off x="9560525" y="237586"/>
            <a:ext cx="2043212" cy="993226"/>
          </a:xfrm>
          <a:prstGeom prst="round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Plan</a:t>
            </a:r>
          </a:p>
        </p:txBody>
      </p:sp>
    </p:spTree>
    <p:extLst>
      <p:ext uri="{BB962C8B-B14F-4D97-AF65-F5344CB8AC3E}">
        <p14:creationId xmlns:p14="http://schemas.microsoft.com/office/powerpoint/2010/main" val="364172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Device Registration</a:t>
            </a:r>
          </a:p>
        </p:txBody>
      </p:sp>
      <p:sp>
        <p:nvSpPr>
          <p:cNvPr id="6" name="Text Placeholder 5"/>
          <p:cNvSpPr>
            <a:spLocks noGrp="1"/>
          </p:cNvSpPr>
          <p:nvPr>
            <p:ph type="body" sz="quarter" idx="10"/>
          </p:nvPr>
        </p:nvSpPr>
        <p:spPr>
          <a:xfrm>
            <a:off x="586390" y="1434370"/>
            <a:ext cx="11018520" cy="1895904"/>
          </a:xfrm>
        </p:spPr>
        <p:txBody>
          <a:bodyPr/>
          <a:lstStyle/>
          <a:p>
            <a:r>
              <a:rPr lang="en-IE" dirty="0"/>
              <a:t>Creating a </a:t>
            </a:r>
            <a:r>
              <a:rPr lang="en-IE" i="1" dirty="0"/>
              <a:t>device registration</a:t>
            </a:r>
            <a:r>
              <a:rPr lang="en-IE" dirty="0"/>
              <a:t> in the IoT Hub </a:t>
            </a:r>
            <a:r>
              <a:rPr lang="en-IE" i="1" dirty="0"/>
              <a:t>identity registry</a:t>
            </a:r>
            <a:r>
              <a:rPr lang="en-IE" dirty="0"/>
              <a:t> requires, at a minimum:</a:t>
            </a:r>
          </a:p>
          <a:p>
            <a:pPr marL="457200" indent="-457200">
              <a:buFont typeface="Arial" panose="020B0604020202020204" pitchFamily="34" charset="0"/>
              <a:buChar char="•"/>
            </a:pPr>
            <a:r>
              <a:rPr lang="en-IE" dirty="0"/>
              <a:t>A </a:t>
            </a:r>
            <a:r>
              <a:rPr lang="en-IE" i="1" dirty="0"/>
              <a:t>device id</a:t>
            </a:r>
            <a:r>
              <a:rPr lang="en-IE" b="1" i="1" dirty="0"/>
              <a:t> </a:t>
            </a:r>
            <a:r>
              <a:rPr lang="en-IE" dirty="0"/>
              <a:t>– the unique identifier you assign to a device</a:t>
            </a:r>
          </a:p>
          <a:p>
            <a:pPr marL="457200" indent="-457200">
              <a:buFont typeface="Arial" panose="020B0604020202020204" pitchFamily="34" charset="0"/>
              <a:buChar char="•"/>
            </a:pPr>
            <a:r>
              <a:rPr lang="en-IE" dirty="0"/>
              <a:t>The </a:t>
            </a:r>
            <a:r>
              <a:rPr lang="en-IE" i="1" dirty="0"/>
              <a:t>authentication type</a:t>
            </a:r>
            <a:r>
              <a:rPr lang="en-IE" dirty="0"/>
              <a:t> – symmetric key or X.509 certificate</a:t>
            </a:r>
          </a:p>
        </p:txBody>
      </p:sp>
      <p:pic>
        <p:nvPicPr>
          <p:cNvPr id="2" name="Picture 1">
            <a:extLst>
              <a:ext uri="{FF2B5EF4-FFF2-40B4-BE49-F238E27FC236}">
                <a16:creationId xmlns:a16="http://schemas.microsoft.com/office/drawing/2014/main" id="{8A9AFE3D-5616-4460-91FD-20F89DAD945A}"/>
              </a:ext>
            </a:extLst>
          </p:cNvPr>
          <p:cNvPicPr>
            <a:picLocks noChangeAspect="1"/>
          </p:cNvPicPr>
          <p:nvPr/>
        </p:nvPicPr>
        <p:blipFill>
          <a:blip r:embed="rId3"/>
          <a:stretch>
            <a:fillRect/>
          </a:stretch>
        </p:blipFill>
        <p:spPr>
          <a:xfrm>
            <a:off x="1296178" y="3429000"/>
            <a:ext cx="9598943" cy="2101543"/>
          </a:xfrm>
          <a:prstGeom prst="rect">
            <a:avLst/>
          </a:prstGeom>
        </p:spPr>
      </p:pic>
      <p:sp>
        <p:nvSpPr>
          <p:cNvPr id="3" name="TextBox 2">
            <a:extLst>
              <a:ext uri="{FF2B5EF4-FFF2-40B4-BE49-F238E27FC236}">
                <a16:creationId xmlns:a16="http://schemas.microsoft.com/office/drawing/2014/main" id="{AE7561ED-B988-4BFD-846C-96760C37D107}"/>
              </a:ext>
            </a:extLst>
          </p:cNvPr>
          <p:cNvSpPr txBox="1"/>
          <p:nvPr/>
        </p:nvSpPr>
        <p:spPr>
          <a:xfrm>
            <a:off x="586390" y="5754469"/>
            <a:ext cx="11018520" cy="1292662"/>
          </a:xfrm>
          <a:prstGeom prst="rect">
            <a:avLst/>
          </a:prstGeom>
          <a:noFill/>
        </p:spPr>
        <p:txBody>
          <a:bodyPr wrap="square" lIns="0" tIns="0" rIns="0" bIns="0" rtlCol="0">
            <a:spAutoFit/>
          </a:bodyPr>
          <a:lstStyle/>
          <a:p>
            <a:r>
              <a:rPr lang="en-IE" sz="2800" dirty="0">
                <a:latin typeface="Segoe UI Semilight" panose="020B0402040204020203" pitchFamily="34" charset="0"/>
                <a:cs typeface="Segoe UI Semilight" panose="020B0402040204020203" pitchFamily="34" charset="0"/>
              </a:rPr>
              <a:t>Both are used to authenticate the device to the IoT Hub, and both of these will be discussed in more detail later in the course.</a:t>
            </a:r>
          </a:p>
          <a:p>
            <a:pPr algn="l"/>
            <a:endParaRPr lang="en-US"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8" name="Rectangle: Rounded Corners 7">
            <a:extLst>
              <a:ext uri="{FF2B5EF4-FFF2-40B4-BE49-F238E27FC236}">
                <a16:creationId xmlns:a16="http://schemas.microsoft.com/office/drawing/2014/main" id="{28DCDF3B-B5C5-4934-AB3A-AC9093E27828}"/>
              </a:ext>
            </a:extLst>
          </p:cNvPr>
          <p:cNvSpPr/>
          <p:nvPr/>
        </p:nvSpPr>
        <p:spPr bwMode="auto">
          <a:xfrm>
            <a:off x="9560525" y="237586"/>
            <a:ext cx="2043212" cy="993226"/>
          </a:xfrm>
          <a:prstGeom prst="roundRect">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Provision</a:t>
            </a:r>
          </a:p>
        </p:txBody>
      </p:sp>
    </p:spTree>
    <p:extLst>
      <p:ext uri="{BB962C8B-B14F-4D97-AF65-F5344CB8AC3E}">
        <p14:creationId xmlns:p14="http://schemas.microsoft.com/office/powerpoint/2010/main" val="227236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Device Twins</a:t>
            </a:r>
          </a:p>
        </p:txBody>
      </p:sp>
      <p:pic>
        <p:nvPicPr>
          <p:cNvPr id="7" name="Picture 6" descr="Diagram illustrating the components of a device twin: Tags, Desired Properties, Reported Properties">
            <a:extLst>
              <a:ext uri="{FF2B5EF4-FFF2-40B4-BE49-F238E27FC236}">
                <a16:creationId xmlns:a16="http://schemas.microsoft.com/office/drawing/2014/main" id="{AEF85AB2-601D-4726-8534-813B8E661B50}"/>
              </a:ext>
            </a:extLst>
          </p:cNvPr>
          <p:cNvPicPr>
            <a:picLocks noChangeAspect="1"/>
          </p:cNvPicPr>
          <p:nvPr/>
        </p:nvPicPr>
        <p:blipFill>
          <a:blip r:embed="rId3"/>
          <a:stretch>
            <a:fillRect/>
          </a:stretch>
        </p:blipFill>
        <p:spPr>
          <a:xfrm>
            <a:off x="1326792" y="1426186"/>
            <a:ext cx="9538416" cy="4867038"/>
          </a:xfrm>
          <a:prstGeom prst="rect">
            <a:avLst/>
          </a:prstGeom>
        </p:spPr>
      </p:pic>
      <p:sp>
        <p:nvSpPr>
          <p:cNvPr id="5" name="Rectangle: Rounded Corners 4">
            <a:extLst>
              <a:ext uri="{FF2B5EF4-FFF2-40B4-BE49-F238E27FC236}">
                <a16:creationId xmlns:a16="http://schemas.microsoft.com/office/drawing/2014/main" id="{3E858478-3EE1-4E87-884A-45E47089C0C3}"/>
              </a:ext>
            </a:extLst>
          </p:cNvPr>
          <p:cNvSpPr/>
          <p:nvPr/>
        </p:nvSpPr>
        <p:spPr bwMode="auto">
          <a:xfrm>
            <a:off x="9560525" y="237586"/>
            <a:ext cx="2043212" cy="993226"/>
          </a:xfrm>
          <a:prstGeom prst="round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Configure</a:t>
            </a:r>
          </a:p>
        </p:txBody>
      </p:sp>
    </p:spTree>
    <p:extLst>
      <p:ext uri="{BB962C8B-B14F-4D97-AF65-F5344CB8AC3E}">
        <p14:creationId xmlns:p14="http://schemas.microsoft.com/office/powerpoint/2010/main" val="1850105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F42F-8168-49A0-BDCE-A714CDA6974D}"/>
              </a:ext>
            </a:extLst>
          </p:cNvPr>
          <p:cNvSpPr>
            <a:spLocks noGrp="1"/>
          </p:cNvSpPr>
          <p:nvPr>
            <p:ph type="title"/>
          </p:nvPr>
        </p:nvSpPr>
        <p:spPr/>
        <p:txBody>
          <a:bodyPr/>
          <a:lstStyle/>
          <a:p>
            <a:r>
              <a:rPr lang="en-US" dirty="0"/>
              <a:t>Device Monitoring</a:t>
            </a:r>
          </a:p>
        </p:txBody>
      </p:sp>
      <p:sp>
        <p:nvSpPr>
          <p:cNvPr id="3" name="Text Placeholder 2">
            <a:extLst>
              <a:ext uri="{FF2B5EF4-FFF2-40B4-BE49-F238E27FC236}">
                <a16:creationId xmlns:a16="http://schemas.microsoft.com/office/drawing/2014/main" id="{5A8EB619-3B6C-4111-BB62-FD1E82A9BA9C}"/>
              </a:ext>
            </a:extLst>
          </p:cNvPr>
          <p:cNvSpPr>
            <a:spLocks noGrp="1"/>
          </p:cNvSpPr>
          <p:nvPr>
            <p:ph type="body" sz="quarter" idx="10"/>
          </p:nvPr>
        </p:nvSpPr>
        <p:spPr>
          <a:xfrm>
            <a:off x="584200" y="1435100"/>
            <a:ext cx="5212080" cy="2462213"/>
          </a:xfrm>
        </p:spPr>
        <p:txBody>
          <a:bodyPr/>
          <a:lstStyle/>
          <a:p>
            <a:r>
              <a:rPr lang="en-US" dirty="0"/>
              <a:t>While the device is live, you need to </a:t>
            </a:r>
            <a:r>
              <a:rPr lang="en-US" i="1" dirty="0"/>
              <a:t>monitor </a:t>
            </a:r>
            <a:r>
              <a:rPr lang="en-US" dirty="0"/>
              <a:t>it…</a:t>
            </a:r>
          </a:p>
          <a:p>
            <a:pPr marL="457200" indent="-457200">
              <a:buFont typeface="Arial" panose="020B0604020202020204" pitchFamily="34" charset="0"/>
              <a:buChar char="•"/>
            </a:pPr>
            <a:r>
              <a:rPr lang="en-US" i="1" dirty="0"/>
              <a:t>Status</a:t>
            </a:r>
            <a:r>
              <a:rPr lang="en-US" dirty="0"/>
              <a:t> – what’s happening with ongoing operations?</a:t>
            </a:r>
          </a:p>
          <a:p>
            <a:pPr marL="457200" indent="-457200">
              <a:buFont typeface="Arial" panose="020B0604020202020204" pitchFamily="34" charset="0"/>
              <a:buChar char="•"/>
            </a:pPr>
            <a:r>
              <a:rPr lang="en-US" i="1" dirty="0"/>
              <a:t>Health </a:t>
            </a:r>
            <a:r>
              <a:rPr lang="en-US" dirty="0"/>
              <a:t>– is it working right?</a:t>
            </a:r>
          </a:p>
        </p:txBody>
      </p:sp>
      <p:sp>
        <p:nvSpPr>
          <p:cNvPr id="10" name="Text Placeholder 9">
            <a:extLst>
              <a:ext uri="{FF2B5EF4-FFF2-40B4-BE49-F238E27FC236}">
                <a16:creationId xmlns:a16="http://schemas.microsoft.com/office/drawing/2014/main" id="{6EBF8045-1064-4BB5-B690-7BEB939C2456}"/>
              </a:ext>
            </a:extLst>
          </p:cNvPr>
          <p:cNvSpPr>
            <a:spLocks noGrp="1"/>
          </p:cNvSpPr>
          <p:nvPr>
            <p:ph type="body" sz="quarter" idx="12"/>
          </p:nvPr>
        </p:nvSpPr>
        <p:spPr/>
        <p:txBody>
          <a:bodyPr/>
          <a:lstStyle/>
          <a:p>
            <a:endParaRPr lang="en-US"/>
          </a:p>
        </p:txBody>
      </p:sp>
      <p:pic>
        <p:nvPicPr>
          <p:cNvPr id="5" name="Graphic 4" descr="Heart with pulse">
            <a:extLst>
              <a:ext uri="{FF2B5EF4-FFF2-40B4-BE49-F238E27FC236}">
                <a16:creationId xmlns:a16="http://schemas.microsoft.com/office/drawing/2014/main" id="{043A3094-F58F-4391-83BF-A491520DD5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80003" y="878351"/>
            <a:ext cx="4165248" cy="4165248"/>
          </a:xfrm>
          <a:prstGeom prst="rect">
            <a:avLst/>
          </a:prstGeom>
        </p:spPr>
      </p:pic>
      <p:sp>
        <p:nvSpPr>
          <p:cNvPr id="11" name="Rectangle: Rounded Corners 10">
            <a:extLst>
              <a:ext uri="{FF2B5EF4-FFF2-40B4-BE49-F238E27FC236}">
                <a16:creationId xmlns:a16="http://schemas.microsoft.com/office/drawing/2014/main" id="{498702EE-0CD1-49C2-B424-9A74E8016087}"/>
              </a:ext>
            </a:extLst>
          </p:cNvPr>
          <p:cNvSpPr/>
          <p:nvPr/>
        </p:nvSpPr>
        <p:spPr bwMode="auto">
          <a:xfrm>
            <a:off x="9560525" y="237586"/>
            <a:ext cx="2043212" cy="993226"/>
          </a:xfrm>
          <a:prstGeom prst="round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Monitor</a:t>
            </a:r>
          </a:p>
        </p:txBody>
      </p:sp>
    </p:spTree>
    <p:extLst>
      <p:ext uri="{BB962C8B-B14F-4D97-AF65-F5344CB8AC3E}">
        <p14:creationId xmlns:p14="http://schemas.microsoft.com/office/powerpoint/2010/main" val="3197854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126C-00AC-405B-B847-DAA04B4CF11A}"/>
              </a:ext>
            </a:extLst>
          </p:cNvPr>
          <p:cNvSpPr>
            <a:spLocks noGrp="1"/>
          </p:cNvSpPr>
          <p:nvPr>
            <p:ph type="title"/>
          </p:nvPr>
        </p:nvSpPr>
        <p:spPr/>
        <p:txBody>
          <a:bodyPr/>
          <a:lstStyle/>
          <a:p>
            <a:r>
              <a:rPr lang="en-US" dirty="0"/>
              <a:t>Device Retirement</a:t>
            </a:r>
          </a:p>
        </p:txBody>
      </p:sp>
      <p:sp>
        <p:nvSpPr>
          <p:cNvPr id="3" name="Text Placeholder 2">
            <a:extLst>
              <a:ext uri="{FF2B5EF4-FFF2-40B4-BE49-F238E27FC236}">
                <a16:creationId xmlns:a16="http://schemas.microsoft.com/office/drawing/2014/main" id="{9D303EA9-4EC9-43F2-8FAF-5B6D8DDABF0E}"/>
              </a:ext>
            </a:extLst>
          </p:cNvPr>
          <p:cNvSpPr>
            <a:spLocks noGrp="1"/>
          </p:cNvSpPr>
          <p:nvPr>
            <p:ph type="body" sz="quarter" idx="10"/>
          </p:nvPr>
        </p:nvSpPr>
        <p:spPr>
          <a:xfrm>
            <a:off x="584200" y="1435100"/>
            <a:ext cx="5212080" cy="3323987"/>
          </a:xfrm>
        </p:spPr>
        <p:txBody>
          <a:bodyPr/>
          <a:lstStyle/>
          <a:p>
            <a:r>
              <a:rPr lang="en-US" dirty="0"/>
              <a:t>At the end of a device’s lifecycle, it should be </a:t>
            </a:r>
            <a:r>
              <a:rPr lang="en-US" i="1" dirty="0"/>
              <a:t>retired</a:t>
            </a:r>
            <a:r>
              <a:rPr lang="en-US" dirty="0"/>
              <a:t>…</a:t>
            </a:r>
          </a:p>
          <a:p>
            <a:pPr marL="457200" indent="-457200">
              <a:buFont typeface="Arial" panose="020B0604020202020204" pitchFamily="34" charset="0"/>
              <a:buChar char="•"/>
            </a:pPr>
            <a:r>
              <a:rPr lang="en-US" i="1" dirty="0"/>
              <a:t>Disable</a:t>
            </a:r>
            <a:r>
              <a:rPr lang="en-US" dirty="0"/>
              <a:t> – temporarily removes the ability of the device to communicate with the IoT Hub</a:t>
            </a:r>
          </a:p>
          <a:p>
            <a:pPr marL="457200" indent="-457200">
              <a:buFont typeface="Arial" panose="020B0604020202020204" pitchFamily="34" charset="0"/>
              <a:buChar char="•"/>
            </a:pPr>
            <a:r>
              <a:rPr lang="en-US" i="1" dirty="0"/>
              <a:t>Delete</a:t>
            </a:r>
            <a:r>
              <a:rPr lang="en-US" dirty="0"/>
              <a:t> – removes the device registration completely</a:t>
            </a:r>
          </a:p>
        </p:txBody>
      </p:sp>
      <p:sp>
        <p:nvSpPr>
          <p:cNvPr id="6" name="Text Placeholder 5">
            <a:extLst>
              <a:ext uri="{FF2B5EF4-FFF2-40B4-BE49-F238E27FC236}">
                <a16:creationId xmlns:a16="http://schemas.microsoft.com/office/drawing/2014/main" id="{1DAEC9C4-492D-4E59-8E64-300929CE0A65}"/>
              </a:ext>
            </a:extLst>
          </p:cNvPr>
          <p:cNvSpPr>
            <a:spLocks noGrp="1"/>
          </p:cNvSpPr>
          <p:nvPr>
            <p:ph type="body" sz="quarter" idx="12"/>
          </p:nvPr>
        </p:nvSpPr>
        <p:spPr/>
        <p:txBody>
          <a:bodyPr/>
          <a:lstStyle/>
          <a:p>
            <a:endParaRPr lang="en-US"/>
          </a:p>
        </p:txBody>
      </p:sp>
      <p:sp>
        <p:nvSpPr>
          <p:cNvPr id="7" name="Rectangle: Rounded Corners 6">
            <a:extLst>
              <a:ext uri="{FF2B5EF4-FFF2-40B4-BE49-F238E27FC236}">
                <a16:creationId xmlns:a16="http://schemas.microsoft.com/office/drawing/2014/main" id="{7E1CACE0-AC30-4424-BE4D-6DA1D4DB1F2B}"/>
              </a:ext>
            </a:extLst>
          </p:cNvPr>
          <p:cNvSpPr/>
          <p:nvPr/>
        </p:nvSpPr>
        <p:spPr bwMode="auto">
          <a:xfrm>
            <a:off x="9560525" y="237586"/>
            <a:ext cx="2043212" cy="993226"/>
          </a:xfrm>
          <a:prstGeom prst="round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Retire</a:t>
            </a:r>
          </a:p>
        </p:txBody>
      </p:sp>
      <p:pic>
        <p:nvPicPr>
          <p:cNvPr id="8" name="Graphic 7" descr="Skull">
            <a:extLst>
              <a:ext uri="{FF2B5EF4-FFF2-40B4-BE49-F238E27FC236}">
                <a16:creationId xmlns:a16="http://schemas.microsoft.com/office/drawing/2014/main" id="{77B384CE-448C-46CB-A745-7A06590E6E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0040" y="1453581"/>
            <a:ext cx="3446342" cy="3446342"/>
          </a:xfrm>
          <a:prstGeom prst="rect">
            <a:avLst/>
          </a:prstGeom>
        </p:spPr>
      </p:pic>
    </p:spTree>
    <p:extLst>
      <p:ext uri="{BB962C8B-B14F-4D97-AF65-F5344CB8AC3E}">
        <p14:creationId xmlns:p14="http://schemas.microsoft.com/office/powerpoint/2010/main" val="3383146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IoT Hub Developer tools</a:t>
            </a:r>
          </a:p>
        </p:txBody>
      </p:sp>
    </p:spTree>
    <p:extLst>
      <p:ext uri="{BB962C8B-B14F-4D97-AF65-F5344CB8AC3E}">
        <p14:creationId xmlns:p14="http://schemas.microsoft.com/office/powerpoint/2010/main" val="352855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Developer Tools Overview</a:t>
            </a:r>
          </a:p>
        </p:txBody>
      </p:sp>
      <p:sp>
        <p:nvSpPr>
          <p:cNvPr id="6" name="Text Placeholder 5"/>
          <p:cNvSpPr>
            <a:spLocks noGrp="1"/>
          </p:cNvSpPr>
          <p:nvPr>
            <p:ph type="body" sz="quarter" idx="10"/>
          </p:nvPr>
        </p:nvSpPr>
        <p:spPr>
          <a:xfrm>
            <a:off x="586390" y="1434370"/>
            <a:ext cx="11018520" cy="1982081"/>
          </a:xfrm>
        </p:spPr>
        <p:txBody>
          <a:bodyPr/>
          <a:lstStyle/>
          <a:p>
            <a:pPr marL="457200" indent="-457200">
              <a:buFont typeface="Arial" panose="020B0604020202020204" pitchFamily="34" charset="0"/>
              <a:buChar char="•"/>
            </a:pPr>
            <a:r>
              <a:rPr lang="en-IE" dirty="0"/>
              <a:t>Software Development Kits (SDKs)</a:t>
            </a:r>
          </a:p>
          <a:p>
            <a:pPr marL="457200" indent="-457200">
              <a:buFont typeface="Arial" panose="020B0604020202020204" pitchFamily="34" charset="0"/>
              <a:buChar char="•"/>
            </a:pPr>
            <a:r>
              <a:rPr lang="en-IE" dirty="0"/>
              <a:t>Visual Studio</a:t>
            </a:r>
          </a:p>
          <a:p>
            <a:pPr marL="457200" indent="-457200">
              <a:buFont typeface="Arial" panose="020B0604020202020204" pitchFamily="34" charset="0"/>
              <a:buChar char="•"/>
            </a:pPr>
            <a:r>
              <a:rPr lang="en-IE" dirty="0"/>
              <a:t>Visual Studio Code</a:t>
            </a:r>
          </a:p>
          <a:p>
            <a:pPr marL="457200" indent="-457200">
              <a:buFont typeface="Arial" panose="020B0604020202020204" pitchFamily="34" charset="0"/>
              <a:buChar char="•"/>
            </a:pPr>
            <a:r>
              <a:rPr lang="en-IE" dirty="0"/>
              <a:t>Command-Line Interfaces (CLIs)</a:t>
            </a:r>
          </a:p>
        </p:txBody>
      </p:sp>
      <p:pic>
        <p:nvPicPr>
          <p:cNvPr id="3" name="Graphic 2" descr="Tools">
            <a:extLst>
              <a:ext uri="{FF2B5EF4-FFF2-40B4-BE49-F238E27FC236}">
                <a16:creationId xmlns:a16="http://schemas.microsoft.com/office/drawing/2014/main" id="{E12F6202-7720-4D3F-907A-CB0F929F63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58371" y="1408598"/>
            <a:ext cx="4015706" cy="4015706"/>
          </a:xfrm>
          <a:prstGeom prst="rect">
            <a:avLst/>
          </a:prstGeom>
        </p:spPr>
      </p:pic>
    </p:spTree>
    <p:extLst>
      <p:ext uri="{BB962C8B-B14F-4D97-AF65-F5344CB8AC3E}">
        <p14:creationId xmlns:p14="http://schemas.microsoft.com/office/powerpoint/2010/main" val="374637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SDKs</a:t>
            </a:r>
          </a:p>
        </p:txBody>
      </p:sp>
      <p:sp>
        <p:nvSpPr>
          <p:cNvPr id="6" name="Text Placeholder 5"/>
          <p:cNvSpPr>
            <a:spLocks noGrp="1"/>
          </p:cNvSpPr>
          <p:nvPr>
            <p:ph type="body" sz="quarter" idx="10"/>
          </p:nvPr>
        </p:nvSpPr>
        <p:spPr>
          <a:xfrm>
            <a:off x="586390" y="1434370"/>
            <a:ext cx="11018520" cy="4050340"/>
          </a:xfrm>
        </p:spPr>
        <p:txBody>
          <a:bodyPr/>
          <a:lstStyle/>
          <a:p>
            <a:pPr marL="457200" indent="-457200">
              <a:buFont typeface="Arial" panose="020B0604020202020204" pitchFamily="34" charset="0"/>
              <a:buChar char="•"/>
            </a:pPr>
            <a:r>
              <a:rPr lang="en-IE" dirty="0"/>
              <a:t>Benefits of using the SDKs</a:t>
            </a:r>
          </a:p>
          <a:p>
            <a:pPr marL="571500" lvl="1" indent="-342900">
              <a:buFont typeface="Arial" panose="020B0604020202020204" pitchFamily="34" charset="0"/>
              <a:buChar char="•"/>
            </a:pPr>
            <a:r>
              <a:rPr lang="en-US" dirty="0"/>
              <a:t>Develop a “future-proof” solution with minimal code</a:t>
            </a:r>
          </a:p>
          <a:p>
            <a:pPr marL="571500" lvl="1" indent="-342900">
              <a:buFont typeface="Arial" panose="020B0604020202020204" pitchFamily="34" charset="0"/>
              <a:buChar char="•"/>
            </a:pPr>
            <a:r>
              <a:rPr lang="en-US" dirty="0"/>
              <a:t>Leverage features designed for a complete software solution and focus on your specific need</a:t>
            </a:r>
          </a:p>
          <a:p>
            <a:pPr marL="571500" lvl="1" indent="-342900">
              <a:buFont typeface="Arial" panose="020B0604020202020204" pitchFamily="34" charset="0"/>
              <a:buChar char="•"/>
            </a:pPr>
            <a:r>
              <a:rPr lang="en-US" dirty="0"/>
              <a:t>Develop with your preferred language for different platforms</a:t>
            </a:r>
          </a:p>
          <a:p>
            <a:pPr marL="571500" lvl="1" indent="-342900">
              <a:buFont typeface="Arial" panose="020B0604020202020204" pitchFamily="34" charset="0"/>
              <a:buChar char="•"/>
            </a:pPr>
            <a:r>
              <a:rPr lang="en-US" dirty="0"/>
              <a:t>Benefit from the flexibility of open source with support from Microsoft and community</a:t>
            </a:r>
            <a:endParaRPr lang="en-IE" dirty="0"/>
          </a:p>
          <a:p>
            <a:pPr marL="457200" indent="-457200">
              <a:buFont typeface="Arial" panose="020B0604020202020204" pitchFamily="34" charset="0"/>
              <a:buChar char="•"/>
            </a:pPr>
            <a:r>
              <a:rPr lang="en-IE" dirty="0"/>
              <a:t>Included SDKs</a:t>
            </a:r>
          </a:p>
          <a:p>
            <a:pPr marL="571500" lvl="1" indent="-342900">
              <a:buFont typeface="Arial" panose="020B0604020202020204" pitchFamily="34" charset="0"/>
              <a:buChar char="•"/>
            </a:pPr>
            <a:r>
              <a:rPr lang="en-IE" dirty="0"/>
              <a:t>IoT Hub Device SDKs </a:t>
            </a:r>
          </a:p>
          <a:p>
            <a:pPr marL="571500" lvl="1" indent="-342900">
              <a:buFont typeface="Arial" panose="020B0604020202020204" pitchFamily="34" charset="0"/>
              <a:buChar char="•"/>
            </a:pPr>
            <a:r>
              <a:rPr lang="en-IE" dirty="0"/>
              <a:t>IoT Hub Service SDKs</a:t>
            </a:r>
          </a:p>
          <a:p>
            <a:pPr marL="457200" indent="-457200">
              <a:buFont typeface="Arial" panose="020B0604020202020204" pitchFamily="34" charset="0"/>
              <a:buChar char="•"/>
            </a:pPr>
            <a:r>
              <a:rPr lang="en-IE" dirty="0"/>
              <a:t>Platform support</a:t>
            </a:r>
          </a:p>
          <a:p>
            <a:pPr marL="571500" lvl="1" indent="-342900">
              <a:buFont typeface="Arial" panose="020B0604020202020204" pitchFamily="34" charset="0"/>
              <a:buChar char="•"/>
            </a:pPr>
            <a:r>
              <a:rPr lang="en-US" dirty="0"/>
              <a:t>C, .NET (C#), Node.js, Java, and Python</a:t>
            </a:r>
            <a:endParaRPr lang="en-IE" dirty="0"/>
          </a:p>
        </p:txBody>
      </p:sp>
    </p:spTree>
    <p:extLst>
      <p:ext uri="{BB962C8B-B14F-4D97-AF65-F5344CB8AC3E}">
        <p14:creationId xmlns:p14="http://schemas.microsoft.com/office/powerpoint/2010/main" val="261381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p>
        </p:txBody>
      </p:sp>
    </p:spTree>
    <p:extLst>
      <p:ext uri="{BB962C8B-B14F-4D97-AF65-F5344CB8AC3E}">
        <p14:creationId xmlns:p14="http://schemas.microsoft.com/office/powerpoint/2010/main" val="341461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Azure IoT Hub Device SDKs: Languages</a:t>
            </a:r>
            <a:endParaRPr lang="en-US" dirty="0"/>
          </a:p>
        </p:txBody>
      </p:sp>
      <p:sp>
        <p:nvSpPr>
          <p:cNvPr id="6" name="Text Placeholder 5"/>
          <p:cNvSpPr>
            <a:spLocks noGrp="1"/>
          </p:cNvSpPr>
          <p:nvPr>
            <p:ph type="body" sz="quarter" idx="10"/>
          </p:nvPr>
        </p:nvSpPr>
        <p:spPr>
          <a:xfrm>
            <a:off x="584200" y="1435497"/>
            <a:ext cx="11018520" cy="2499146"/>
          </a:xfrm>
        </p:spPr>
        <p:txBody>
          <a:bodyPr/>
          <a:lstStyle/>
          <a:p>
            <a:pPr marL="457200" indent="-457200">
              <a:buFont typeface="Arial" panose="020B0604020202020204" pitchFamily="34" charset="0"/>
              <a:buChar char="•"/>
            </a:pPr>
            <a:r>
              <a:rPr lang="en-US" dirty="0"/>
              <a:t>C (easily ported!)</a:t>
            </a:r>
          </a:p>
          <a:p>
            <a:pPr marL="457200" indent="-457200">
              <a:buFont typeface="Arial" panose="020B0604020202020204" pitchFamily="34" charset="0"/>
              <a:buChar char="•"/>
            </a:pPr>
            <a:r>
              <a:rPr lang="en-US" dirty="0"/>
              <a:t>C#</a:t>
            </a:r>
          </a:p>
          <a:p>
            <a:pPr marL="457200" indent="-457200">
              <a:buFont typeface="Arial" panose="020B0604020202020204" pitchFamily="34" charset="0"/>
              <a:buChar char="•"/>
            </a:pPr>
            <a:r>
              <a:rPr lang="en-US" dirty="0"/>
              <a:t>Java</a:t>
            </a:r>
          </a:p>
          <a:p>
            <a:pPr marL="457200" indent="-457200">
              <a:buFont typeface="Arial" panose="020B0604020202020204" pitchFamily="34" charset="0"/>
              <a:buChar char="•"/>
            </a:pPr>
            <a:r>
              <a:rPr lang="en-US" dirty="0"/>
              <a:t>Node.js</a:t>
            </a:r>
          </a:p>
          <a:p>
            <a:pPr marL="457200" indent="-457200">
              <a:buFont typeface="Arial" panose="020B0604020202020204" pitchFamily="34" charset="0"/>
              <a:buChar char="•"/>
            </a:pPr>
            <a:r>
              <a:rPr lang="en-US" dirty="0"/>
              <a:t>Python</a:t>
            </a:r>
          </a:p>
        </p:txBody>
      </p:sp>
      <p:pic>
        <p:nvPicPr>
          <p:cNvPr id="5" name="Graphic 4" descr="Programmer">
            <a:extLst>
              <a:ext uri="{FF2B5EF4-FFF2-40B4-BE49-F238E27FC236}">
                <a16:creationId xmlns:a16="http://schemas.microsoft.com/office/drawing/2014/main" id="{0F740F40-5B4D-4F21-B4F1-9EAA34E9C4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7983" y="837701"/>
            <a:ext cx="3694737" cy="3694737"/>
          </a:xfrm>
          <a:prstGeom prst="rect">
            <a:avLst/>
          </a:prstGeom>
        </p:spPr>
      </p:pic>
    </p:spTree>
    <p:extLst>
      <p:ext uri="{BB962C8B-B14F-4D97-AF65-F5344CB8AC3E}">
        <p14:creationId xmlns:p14="http://schemas.microsoft.com/office/powerpoint/2010/main" val="35377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Azure IoT Hub Device SDKs: Sample Platforms</a:t>
            </a:r>
            <a:endParaRPr lang="en-US" dirty="0"/>
          </a:p>
        </p:txBody>
      </p:sp>
      <p:sp>
        <p:nvSpPr>
          <p:cNvPr id="6" name="Text Placeholder 5"/>
          <p:cNvSpPr>
            <a:spLocks noGrp="1"/>
          </p:cNvSpPr>
          <p:nvPr>
            <p:ph type="body" sz="quarter" idx="10"/>
          </p:nvPr>
        </p:nvSpPr>
        <p:spPr/>
        <p:txBody>
          <a:bodyPr/>
          <a:lstStyle/>
          <a:p>
            <a:r>
              <a:rPr lang="en-US" dirty="0"/>
              <a:t>Linux (Ubuntu, Debian, Raspbian)</a:t>
            </a:r>
          </a:p>
          <a:p>
            <a:r>
              <a:rPr lang="en-US" dirty="0"/>
              <a:t>Windows</a:t>
            </a:r>
          </a:p>
          <a:p>
            <a:r>
              <a:rPr lang="en-US" dirty="0"/>
              <a:t>MBED</a:t>
            </a:r>
          </a:p>
          <a:p>
            <a:r>
              <a:rPr lang="en-US" dirty="0"/>
              <a:t>Arduino</a:t>
            </a:r>
          </a:p>
          <a:p>
            <a:pPr lvl="1"/>
            <a:r>
              <a:rPr lang="en-US" dirty="0"/>
              <a:t>Huzzah, </a:t>
            </a:r>
            <a:r>
              <a:rPr lang="en-US" dirty="0" err="1"/>
              <a:t>ThingDev</a:t>
            </a:r>
            <a:r>
              <a:rPr lang="en-US" dirty="0"/>
              <a:t>, FeatherM0</a:t>
            </a:r>
          </a:p>
          <a:p>
            <a:pPr lvl="1"/>
            <a:r>
              <a:rPr lang="en-US" dirty="0" err="1"/>
              <a:t>FreeRTOS</a:t>
            </a:r>
            <a:r>
              <a:rPr lang="en-US" dirty="0"/>
              <a:t> (ESP32, ESP8266)</a:t>
            </a:r>
          </a:p>
          <a:p>
            <a:r>
              <a:rPr lang="en-US" dirty="0"/>
              <a:t>.NET Variations</a:t>
            </a:r>
          </a:p>
          <a:p>
            <a:pPr lvl="1"/>
            <a:r>
              <a:rPr lang="en-US" dirty="0"/>
              <a:t>.NET Framework 4.5</a:t>
            </a:r>
          </a:p>
          <a:p>
            <a:pPr lvl="1"/>
            <a:r>
              <a:rPr lang="en-US" dirty="0"/>
              <a:t>PCL (Profile 7 – UWP, </a:t>
            </a:r>
            <a:r>
              <a:rPr lang="en-US" dirty="0" err="1"/>
              <a:t>Xamarin.iOS</a:t>
            </a:r>
            <a:r>
              <a:rPr lang="en-US" dirty="0"/>
              <a:t>, </a:t>
            </a:r>
            <a:r>
              <a:rPr lang="en-US" dirty="0" err="1"/>
              <a:t>Xamarin.Android</a:t>
            </a:r>
            <a:r>
              <a:rPr lang="en-US" dirty="0"/>
              <a:t>)</a:t>
            </a:r>
          </a:p>
          <a:p>
            <a:pPr lvl="1"/>
            <a:r>
              <a:rPr lang="en-US" dirty="0"/>
              <a:t>.NET Standard 1.3</a:t>
            </a:r>
          </a:p>
          <a:p>
            <a:r>
              <a:rPr lang="en-US" dirty="0"/>
              <a:t>Intel Edison</a:t>
            </a:r>
          </a:p>
          <a:p>
            <a:pPr lvl="1"/>
            <a:endParaRPr lang="en-US" dirty="0"/>
          </a:p>
        </p:txBody>
      </p:sp>
      <p:pic>
        <p:nvPicPr>
          <p:cNvPr id="3" name="Graphic 2" descr="Processor">
            <a:extLst>
              <a:ext uri="{FF2B5EF4-FFF2-40B4-BE49-F238E27FC236}">
                <a16:creationId xmlns:a16="http://schemas.microsoft.com/office/drawing/2014/main" id="{35B234AA-85B1-404A-B512-127D568722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7713" y="1435497"/>
            <a:ext cx="3775007" cy="3775007"/>
          </a:xfrm>
          <a:prstGeom prst="rect">
            <a:avLst/>
          </a:prstGeom>
        </p:spPr>
      </p:pic>
    </p:spTree>
    <p:extLst>
      <p:ext uri="{BB962C8B-B14F-4D97-AF65-F5344CB8AC3E}">
        <p14:creationId xmlns:p14="http://schemas.microsoft.com/office/powerpoint/2010/main" val="343494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Azure IoT Hub Device SDKs: Protocols</a:t>
            </a:r>
            <a:endParaRPr lang="en-US" dirty="0"/>
          </a:p>
        </p:txBody>
      </p:sp>
      <p:sp>
        <p:nvSpPr>
          <p:cNvPr id="6" name="Text Placeholder 5"/>
          <p:cNvSpPr>
            <a:spLocks noGrp="1"/>
          </p:cNvSpPr>
          <p:nvPr>
            <p:ph type="body" sz="quarter" idx="10"/>
          </p:nvPr>
        </p:nvSpPr>
        <p:spPr>
          <a:xfrm>
            <a:off x="584200" y="1435497"/>
            <a:ext cx="11018520" cy="2868478"/>
          </a:xfrm>
        </p:spPr>
        <p:txBody>
          <a:bodyPr/>
          <a:lstStyle/>
          <a:p>
            <a:pPr marL="457200" indent="-457200">
              <a:buFont typeface="Arial" panose="020B0604020202020204" pitchFamily="34" charset="0"/>
              <a:buChar char="•"/>
            </a:pPr>
            <a:r>
              <a:rPr lang="en-US" dirty="0"/>
              <a:t>MQTT</a:t>
            </a:r>
          </a:p>
          <a:p>
            <a:pPr marL="457200" indent="-457200">
              <a:buFont typeface="Arial" panose="020B0604020202020204" pitchFamily="34" charset="0"/>
              <a:buChar char="•"/>
            </a:pPr>
            <a:r>
              <a:rPr lang="en-US" dirty="0"/>
              <a:t>MQTT over </a:t>
            </a:r>
            <a:r>
              <a:rPr lang="en-US" dirty="0" err="1"/>
              <a:t>WebSockets</a:t>
            </a:r>
            <a:endParaRPr lang="en-US" dirty="0"/>
          </a:p>
          <a:p>
            <a:pPr marL="457200" indent="-457200">
              <a:buFont typeface="Arial" panose="020B0604020202020204" pitchFamily="34" charset="0"/>
              <a:buChar char="•"/>
            </a:pPr>
            <a:r>
              <a:rPr lang="en-US" dirty="0"/>
              <a:t>AMQP</a:t>
            </a:r>
          </a:p>
          <a:p>
            <a:pPr marL="457200" indent="-457200">
              <a:buFont typeface="Arial" panose="020B0604020202020204" pitchFamily="34" charset="0"/>
              <a:buChar char="•"/>
            </a:pPr>
            <a:r>
              <a:rPr lang="en-US" dirty="0"/>
              <a:t>AMQP over </a:t>
            </a:r>
            <a:r>
              <a:rPr lang="en-US" dirty="0" err="1"/>
              <a:t>WebSockets</a:t>
            </a:r>
            <a:endParaRPr lang="en-US" dirty="0"/>
          </a:p>
          <a:p>
            <a:pPr marL="457200" indent="-457200">
              <a:buFont typeface="Arial" panose="020B0604020202020204" pitchFamily="34" charset="0"/>
              <a:buChar char="•"/>
            </a:pPr>
            <a:r>
              <a:rPr lang="en-US" dirty="0"/>
              <a:t>HTTPS</a:t>
            </a:r>
          </a:p>
          <a:p>
            <a:pPr marL="685800" lvl="1" indent="-457200">
              <a:buFont typeface="Arial" panose="020B0604020202020204" pitchFamily="34" charset="0"/>
              <a:buChar char="•"/>
            </a:pPr>
            <a:endParaRPr lang="en-US" dirty="0"/>
          </a:p>
        </p:txBody>
      </p:sp>
      <p:pic>
        <p:nvPicPr>
          <p:cNvPr id="3" name="Graphic 2" descr="Cell Tower">
            <a:extLst>
              <a:ext uri="{FF2B5EF4-FFF2-40B4-BE49-F238E27FC236}">
                <a16:creationId xmlns:a16="http://schemas.microsoft.com/office/drawing/2014/main" id="{329103F8-0E7F-4951-84FD-DDD9196084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3316" y="1115034"/>
            <a:ext cx="3509404" cy="3509404"/>
          </a:xfrm>
          <a:prstGeom prst="rect">
            <a:avLst/>
          </a:prstGeom>
        </p:spPr>
      </p:pic>
    </p:spTree>
    <p:extLst>
      <p:ext uri="{BB962C8B-B14F-4D97-AF65-F5344CB8AC3E}">
        <p14:creationId xmlns:p14="http://schemas.microsoft.com/office/powerpoint/2010/main" val="230134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Azure IoT Hub Service SDKs</a:t>
            </a:r>
            <a:endParaRPr lang="en-US" dirty="0"/>
          </a:p>
        </p:txBody>
      </p:sp>
      <p:sp>
        <p:nvSpPr>
          <p:cNvPr id="6" name="Text Placeholder 5"/>
          <p:cNvSpPr>
            <a:spLocks noGrp="1"/>
          </p:cNvSpPr>
          <p:nvPr>
            <p:ph type="body" sz="quarter" idx="10"/>
          </p:nvPr>
        </p:nvSpPr>
        <p:spPr>
          <a:xfrm>
            <a:off x="586390" y="1434370"/>
            <a:ext cx="11018520" cy="5010602"/>
          </a:xfrm>
        </p:spPr>
        <p:txBody>
          <a:bodyPr/>
          <a:lstStyle/>
          <a:p>
            <a:pPr marL="457200" indent="-457200">
              <a:buFont typeface="Arial" panose="020B0604020202020204" pitchFamily="34" charset="0"/>
              <a:buChar char="•"/>
            </a:pPr>
            <a:r>
              <a:rPr lang="en-IE" dirty="0"/>
              <a:t>Coding language support</a:t>
            </a:r>
          </a:p>
          <a:p>
            <a:pPr marL="685800" lvl="1" indent="-457200">
              <a:buFont typeface="Arial" panose="020B0604020202020204" pitchFamily="34" charset="0"/>
              <a:buChar char="•"/>
            </a:pPr>
            <a:r>
              <a:rPr lang="en-IE" dirty="0"/>
              <a:t>C</a:t>
            </a:r>
          </a:p>
          <a:p>
            <a:pPr marL="685800" lvl="1" indent="-457200">
              <a:buFont typeface="Arial" panose="020B0604020202020204" pitchFamily="34" charset="0"/>
              <a:buChar char="•"/>
            </a:pPr>
            <a:r>
              <a:rPr lang="en-IE" dirty="0"/>
              <a:t>C#</a:t>
            </a:r>
          </a:p>
          <a:p>
            <a:pPr marL="685800" lvl="1" indent="-457200">
              <a:buFont typeface="Arial" panose="020B0604020202020204" pitchFamily="34" charset="0"/>
              <a:buChar char="•"/>
            </a:pPr>
            <a:r>
              <a:rPr lang="en-IE" dirty="0"/>
              <a:t>Java</a:t>
            </a:r>
          </a:p>
          <a:p>
            <a:pPr marL="685800" lvl="1" indent="-457200">
              <a:buFont typeface="Arial" panose="020B0604020202020204" pitchFamily="34" charset="0"/>
              <a:buChar char="•"/>
            </a:pPr>
            <a:r>
              <a:rPr lang="en-IE" dirty="0"/>
              <a:t>Node.js</a:t>
            </a:r>
          </a:p>
          <a:p>
            <a:pPr marL="685800" lvl="1" indent="-457200">
              <a:buFont typeface="Arial" panose="020B0604020202020204" pitchFamily="34" charset="0"/>
              <a:buChar char="•"/>
            </a:pPr>
            <a:r>
              <a:rPr lang="en-IE" dirty="0"/>
              <a:t>Python</a:t>
            </a:r>
          </a:p>
          <a:p>
            <a:pPr marL="457200" indent="-457200">
              <a:buFont typeface="Arial" panose="020B0604020202020204" pitchFamily="34" charset="0"/>
              <a:buChar char="•"/>
            </a:pPr>
            <a:r>
              <a:rPr lang="en-IE" dirty="0"/>
              <a:t>Backend Scenarios</a:t>
            </a:r>
          </a:p>
          <a:p>
            <a:pPr marL="685800" lvl="1" indent="-457200">
              <a:buFont typeface="Arial" panose="020B0604020202020204" pitchFamily="34" charset="0"/>
              <a:buChar char="•"/>
            </a:pPr>
            <a:r>
              <a:rPr lang="en-IE" dirty="0"/>
              <a:t>Identity registry</a:t>
            </a:r>
          </a:p>
          <a:p>
            <a:pPr marL="685800" lvl="1" indent="-457200">
              <a:buFont typeface="Arial" panose="020B0604020202020204" pitchFamily="34" charset="0"/>
              <a:buChar char="•"/>
            </a:pPr>
            <a:r>
              <a:rPr lang="en-IE" dirty="0"/>
              <a:t>Cloud-to-device messaging</a:t>
            </a:r>
          </a:p>
          <a:p>
            <a:pPr marL="685800" lvl="1" indent="-457200">
              <a:buFont typeface="Arial" panose="020B0604020202020204" pitchFamily="34" charset="0"/>
              <a:buChar char="•"/>
            </a:pPr>
            <a:r>
              <a:rPr lang="en-IE" dirty="0"/>
              <a:t>Direct method operation</a:t>
            </a:r>
          </a:p>
          <a:p>
            <a:pPr marL="685800" lvl="1" indent="-457200">
              <a:buFont typeface="Arial" panose="020B0604020202020204" pitchFamily="34" charset="0"/>
              <a:buChar char="•"/>
            </a:pPr>
            <a:r>
              <a:rPr lang="en-IE" dirty="0"/>
              <a:t>Querying</a:t>
            </a:r>
          </a:p>
          <a:p>
            <a:pPr marL="685800" lvl="1" indent="-457200">
              <a:buFont typeface="Arial" panose="020B0604020202020204" pitchFamily="34" charset="0"/>
              <a:buChar char="•"/>
            </a:pPr>
            <a:r>
              <a:rPr lang="en-IE" dirty="0"/>
              <a:t>Jobs</a:t>
            </a:r>
          </a:p>
          <a:p>
            <a:pPr marL="685800" lvl="1" indent="-457200">
              <a:buFont typeface="Arial" panose="020B0604020202020204" pitchFamily="34" charset="0"/>
              <a:buChar char="•"/>
            </a:pPr>
            <a:r>
              <a:rPr lang="en-IE" dirty="0"/>
              <a:t>File uploads</a:t>
            </a:r>
          </a:p>
        </p:txBody>
      </p:sp>
      <p:pic>
        <p:nvPicPr>
          <p:cNvPr id="3" name="Graphic 2" descr="Server">
            <a:extLst>
              <a:ext uri="{FF2B5EF4-FFF2-40B4-BE49-F238E27FC236}">
                <a16:creationId xmlns:a16="http://schemas.microsoft.com/office/drawing/2014/main" id="{C1F04390-CC44-458E-84D2-EB0982976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93030" y="1623060"/>
            <a:ext cx="3611880" cy="3611880"/>
          </a:xfrm>
          <a:prstGeom prst="rect">
            <a:avLst/>
          </a:prstGeom>
        </p:spPr>
      </p:pic>
    </p:spTree>
    <p:extLst>
      <p:ext uri="{BB962C8B-B14F-4D97-AF65-F5344CB8AC3E}">
        <p14:creationId xmlns:p14="http://schemas.microsoft.com/office/powerpoint/2010/main" val="150541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Visual Studio Code Extensions</a:t>
            </a:r>
            <a:endParaRPr lang="en-US" dirty="0"/>
          </a:p>
        </p:txBody>
      </p:sp>
      <p:sp>
        <p:nvSpPr>
          <p:cNvPr id="6" name="Text Placeholder 5"/>
          <p:cNvSpPr>
            <a:spLocks noGrp="1"/>
          </p:cNvSpPr>
          <p:nvPr>
            <p:ph type="body" sz="quarter" idx="10"/>
          </p:nvPr>
        </p:nvSpPr>
        <p:spPr>
          <a:xfrm>
            <a:off x="586390" y="1434370"/>
            <a:ext cx="11018520" cy="1538883"/>
          </a:xfrm>
        </p:spPr>
        <p:txBody>
          <a:bodyPr/>
          <a:lstStyle/>
          <a:p>
            <a:pPr marL="457200" indent="-457200">
              <a:buFont typeface="Arial" panose="020B0604020202020204" pitchFamily="34" charset="0"/>
              <a:buChar char="•"/>
            </a:pPr>
            <a:r>
              <a:rPr lang="en-US" dirty="0"/>
              <a:t>Azure IoT Tools collection</a:t>
            </a:r>
          </a:p>
          <a:p>
            <a:pPr marL="685800" lvl="1" indent="-457200">
              <a:buFont typeface="Arial" panose="020B0604020202020204" pitchFamily="34" charset="0"/>
              <a:buChar char="•"/>
            </a:pPr>
            <a:r>
              <a:rPr lang="en-US" dirty="0"/>
              <a:t>Azure </a:t>
            </a:r>
            <a:r>
              <a:rPr lang="en-US" dirty="0" err="1"/>
              <a:t>loT</a:t>
            </a:r>
            <a:r>
              <a:rPr lang="en-US" dirty="0"/>
              <a:t> Hub Toolkit</a:t>
            </a:r>
          </a:p>
          <a:p>
            <a:pPr marL="685800" lvl="1" indent="-457200">
              <a:buFont typeface="Arial" panose="020B0604020202020204" pitchFamily="34" charset="0"/>
              <a:buChar char="•"/>
            </a:pPr>
            <a:r>
              <a:rPr lang="en-US" dirty="0"/>
              <a:t>Azure </a:t>
            </a:r>
            <a:r>
              <a:rPr lang="en-US" dirty="0" err="1"/>
              <a:t>loT</a:t>
            </a:r>
            <a:r>
              <a:rPr lang="en-US" dirty="0"/>
              <a:t> Edge</a:t>
            </a:r>
          </a:p>
          <a:p>
            <a:pPr marL="685800" lvl="1" indent="-457200">
              <a:buFont typeface="Arial" panose="020B0604020202020204" pitchFamily="34" charset="0"/>
              <a:buChar char="•"/>
            </a:pPr>
            <a:r>
              <a:rPr lang="en-US" dirty="0"/>
              <a:t>Azure </a:t>
            </a:r>
            <a:r>
              <a:rPr lang="en-US" dirty="0" err="1"/>
              <a:t>loT</a:t>
            </a:r>
            <a:r>
              <a:rPr lang="en-US" dirty="0"/>
              <a:t> Device Workbench</a:t>
            </a:r>
            <a:endParaRPr lang="en-IE" dirty="0"/>
          </a:p>
        </p:txBody>
      </p:sp>
      <p:pic>
        <p:nvPicPr>
          <p:cNvPr id="1026" name="Picture 2">
            <a:extLst>
              <a:ext uri="{FF2B5EF4-FFF2-40B4-BE49-F238E27FC236}">
                <a16:creationId xmlns:a16="http://schemas.microsoft.com/office/drawing/2014/main" id="{F2BCD6A4-ECDB-4F4D-9EF9-000DD6049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784" y="1011198"/>
            <a:ext cx="4117953" cy="4117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92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Azure CLI Tools</a:t>
            </a:r>
            <a:endParaRPr lang="en-US" dirty="0"/>
          </a:p>
        </p:txBody>
      </p:sp>
      <p:sp>
        <p:nvSpPr>
          <p:cNvPr id="6" name="Text Placeholder 5"/>
          <p:cNvSpPr>
            <a:spLocks noGrp="1"/>
          </p:cNvSpPr>
          <p:nvPr>
            <p:ph type="body" sz="quarter" idx="10"/>
          </p:nvPr>
        </p:nvSpPr>
        <p:spPr>
          <a:xfrm>
            <a:off x="586390" y="1434370"/>
            <a:ext cx="11018520" cy="5527667"/>
          </a:xfrm>
        </p:spPr>
        <p:txBody>
          <a:bodyPr vert="horz" wrap="square" lIns="0" tIns="0" rIns="0" bIns="0" rtlCol="0" anchor="t">
            <a:spAutoFit/>
          </a:bodyPr>
          <a:lstStyle/>
          <a:p>
            <a:pPr marL="457200" indent="-457200">
              <a:buFont typeface="Arial" panose="020B0604020202020204" pitchFamily="34" charset="0"/>
              <a:buChar char="•"/>
            </a:pPr>
            <a:r>
              <a:rPr lang="en-US" dirty="0"/>
              <a:t>Added by Azure CLI extensions for IoT</a:t>
            </a:r>
          </a:p>
          <a:p>
            <a:pPr marL="685800" lvl="1" indent="-457200">
              <a:buFont typeface="Arial" panose="020B0604020202020204" pitchFamily="34" charset="0"/>
              <a:buChar char="•"/>
            </a:pPr>
            <a:r>
              <a:rPr lang="en-US" dirty="0" err="1">
                <a:latin typeface="Consolas"/>
              </a:rPr>
              <a:t>az</a:t>
            </a:r>
            <a:r>
              <a:rPr lang="en-US" dirty="0">
                <a:latin typeface="Consolas"/>
              </a:rPr>
              <a:t> extension add --name azure-</a:t>
            </a:r>
            <a:r>
              <a:rPr lang="en-US" dirty="0" err="1">
                <a:latin typeface="Consolas"/>
              </a:rPr>
              <a:t>iot</a:t>
            </a:r>
            <a:endParaRPr lang="en-US" dirty="0" err="1">
              <a:latin typeface="Consolas" panose="020B0609020204030204" pitchFamily="49" charset="0"/>
            </a:endParaRPr>
          </a:p>
          <a:p>
            <a:pPr marL="457200" indent="-457200">
              <a:buFont typeface="Arial" panose="020B0604020202020204" pitchFamily="34" charset="0"/>
              <a:buChar char="•"/>
            </a:pPr>
            <a:r>
              <a:rPr lang="en-US" dirty="0"/>
              <a:t>Hub Commands</a:t>
            </a:r>
          </a:p>
          <a:p>
            <a:pPr marL="685800" lvl="1" indent="-457200">
              <a:buFont typeface="Arial" panose="020B0604020202020204" pitchFamily="34" charset="0"/>
              <a:buChar char="•"/>
            </a:pPr>
            <a:r>
              <a:rPr lang="en-US" dirty="0">
                <a:latin typeface="Consolas" panose="020B0609020204030204" pitchFamily="49" charset="0"/>
              </a:rPr>
              <a:t>create, delete, show-connection-string, etc.</a:t>
            </a:r>
          </a:p>
          <a:p>
            <a:pPr marL="457200" indent="-457200">
              <a:buFont typeface="Arial" panose="020B0604020202020204" pitchFamily="34" charset="0"/>
              <a:buChar char="•"/>
            </a:pPr>
            <a:r>
              <a:rPr lang="en-US" dirty="0"/>
              <a:t>Subgroup commands</a:t>
            </a:r>
          </a:p>
          <a:p>
            <a:pPr marL="685800" lvl="1" indent="-457200">
              <a:buFont typeface="Arial" panose="020B0604020202020204" pitchFamily="34" charset="0"/>
              <a:buChar char="•"/>
            </a:pPr>
            <a:r>
              <a:rPr lang="en-US" dirty="0">
                <a:latin typeface="Consolas" panose="020B0609020204030204" pitchFamily="49" charset="0"/>
              </a:rPr>
              <a:t>device-identity, device-twin, etc.</a:t>
            </a:r>
          </a:p>
          <a:p>
            <a:pPr marL="457200" indent="-457200">
              <a:buFont typeface="Arial" panose="020B0604020202020204" pitchFamily="34" charset="0"/>
              <a:buChar char="•"/>
            </a:pPr>
            <a:r>
              <a:rPr lang="en-US" dirty="0"/>
              <a:t>Running CLI commands</a:t>
            </a:r>
          </a:p>
          <a:p>
            <a:pPr marL="685800" lvl="1" indent="-457200">
              <a:buFont typeface="Arial" panose="020B0604020202020204" pitchFamily="34" charset="0"/>
              <a:buChar char="•"/>
            </a:pPr>
            <a:r>
              <a:rPr lang="en-US" dirty="0"/>
              <a:t>Example</a:t>
            </a:r>
          </a:p>
          <a:p>
            <a:pPr marL="914400" lvl="2" indent="-457200">
              <a:buFont typeface="Arial" panose="020B0604020202020204" pitchFamily="34" charset="0"/>
              <a:buChar char="•"/>
            </a:pPr>
            <a:r>
              <a:rPr lang="en-US" dirty="0" err="1">
                <a:latin typeface="Consolas" panose="020B0609020204030204" pitchFamily="49" charset="0"/>
              </a:rPr>
              <a:t>az</a:t>
            </a:r>
            <a:r>
              <a:rPr lang="en-US" dirty="0">
                <a:latin typeface="Consolas" panose="020B0609020204030204" pitchFamily="49" charset="0"/>
              </a:rPr>
              <a:t> </a:t>
            </a:r>
            <a:r>
              <a:rPr lang="en-US" dirty="0" err="1">
                <a:latin typeface="Consolas" panose="020B0609020204030204" pitchFamily="49" charset="0"/>
              </a:rPr>
              <a:t>iot</a:t>
            </a:r>
            <a:r>
              <a:rPr lang="en-US" dirty="0">
                <a:latin typeface="Consolas" panose="020B0609020204030204" pitchFamily="49" charset="0"/>
              </a:rPr>
              <a:t> hub create --resource-group </a:t>
            </a:r>
            <a:r>
              <a:rPr lang="en-US" dirty="0" err="1">
                <a:latin typeface="Consolas" panose="020B0609020204030204" pitchFamily="49" charset="0"/>
              </a:rPr>
              <a:t>MyResourceGroup</a:t>
            </a:r>
            <a:r>
              <a:rPr lang="en-US" dirty="0">
                <a:latin typeface="Consolas" panose="020B0609020204030204" pitchFamily="49" charset="0"/>
              </a:rPr>
              <a:t> --name </a:t>
            </a:r>
            <a:r>
              <a:rPr lang="en-US" dirty="0" err="1">
                <a:latin typeface="Consolas" panose="020B0609020204030204" pitchFamily="49" charset="0"/>
              </a:rPr>
              <a:t>MyIotHub</a:t>
            </a:r>
            <a:endParaRPr lang="en-US" dirty="0">
              <a:latin typeface="Consolas" panose="020B0609020204030204" pitchFamily="49" charset="0"/>
            </a:endParaRPr>
          </a:p>
          <a:p>
            <a:pPr marL="685800" lvl="1" indent="-457200">
              <a:buFont typeface="Arial" panose="020B0604020202020204" pitchFamily="34" charset="0"/>
              <a:buChar char="•"/>
            </a:pPr>
            <a:r>
              <a:rPr lang="en-US" dirty="0">
                <a:latin typeface="Consolas" panose="020B0609020204030204" pitchFamily="49" charset="0"/>
              </a:rPr>
              <a:t>Getting help</a:t>
            </a:r>
          </a:p>
          <a:p>
            <a:pPr marL="914400" lvl="2" indent="-457200">
              <a:buFont typeface="Arial" panose="020B0604020202020204" pitchFamily="34" charset="0"/>
              <a:buChar char="•"/>
            </a:pPr>
            <a:r>
              <a:rPr lang="en-US" dirty="0" err="1">
                <a:latin typeface="Consolas" panose="020B0609020204030204" pitchFamily="49" charset="0"/>
              </a:rPr>
              <a:t>az</a:t>
            </a:r>
            <a:r>
              <a:rPr lang="en-US" dirty="0">
                <a:latin typeface="Consolas" panose="020B0609020204030204" pitchFamily="49" charset="0"/>
              </a:rPr>
              <a:t> </a:t>
            </a:r>
            <a:r>
              <a:rPr lang="en-US" dirty="0" err="1">
                <a:latin typeface="Consolas" panose="020B0609020204030204" pitchFamily="49" charset="0"/>
              </a:rPr>
              <a:t>iot</a:t>
            </a:r>
            <a:r>
              <a:rPr lang="en-US" dirty="0">
                <a:latin typeface="Consolas" panose="020B0609020204030204" pitchFamily="49" charset="0"/>
              </a:rPr>
              <a:t> hub &lt;command name&gt; --help</a:t>
            </a:r>
          </a:p>
          <a:p>
            <a:pPr marL="914400" lvl="2" indent="-457200">
              <a:buFont typeface="Arial" panose="020B0604020202020204" pitchFamily="34" charset="0"/>
              <a:buChar char="•"/>
            </a:pPr>
            <a:r>
              <a:rPr lang="en-US" dirty="0" err="1">
                <a:latin typeface="Consolas" panose="020B0609020204030204" pitchFamily="49" charset="0"/>
              </a:rPr>
              <a:t>az</a:t>
            </a:r>
            <a:r>
              <a:rPr lang="en-US" dirty="0">
                <a:latin typeface="Consolas" panose="020B0609020204030204" pitchFamily="49" charset="0"/>
              </a:rPr>
              <a:t> </a:t>
            </a:r>
            <a:r>
              <a:rPr lang="en-US" dirty="0" err="1">
                <a:latin typeface="Consolas" panose="020B0609020204030204" pitchFamily="49" charset="0"/>
              </a:rPr>
              <a:t>iot</a:t>
            </a:r>
            <a:r>
              <a:rPr lang="en-US" dirty="0">
                <a:latin typeface="Consolas" panose="020B0609020204030204" pitchFamily="49" charset="0"/>
              </a:rPr>
              <a:t> hub create –help</a:t>
            </a:r>
          </a:p>
          <a:p>
            <a:pPr marL="914400" lvl="2" indent="-457200">
              <a:buFont typeface="Arial" panose="020B0604020202020204" pitchFamily="34" charset="0"/>
              <a:buChar char="•"/>
            </a:pPr>
            <a:endParaRPr lang="en-US" dirty="0">
              <a:latin typeface="Consolas" panose="020B0609020204030204" pitchFamily="49" charset="0"/>
            </a:endParaRPr>
          </a:p>
          <a:p>
            <a:pPr marL="457200" indent="-45720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3612EEB4-70B6-4046-925D-34AF96C029EA}"/>
              </a:ext>
            </a:extLst>
          </p:cNvPr>
          <p:cNvSpPr txBox="1"/>
          <p:nvPr/>
        </p:nvSpPr>
        <p:spPr>
          <a:xfrm>
            <a:off x="7586682" y="676969"/>
            <a:ext cx="4017055" cy="3677930"/>
          </a:xfrm>
          <a:prstGeom prst="rect">
            <a:avLst/>
          </a:prstGeom>
          <a:noFill/>
        </p:spPr>
        <p:txBody>
          <a:bodyPr wrap="square" lIns="0" tIns="0" rIns="0" bIns="0" rtlCol="0">
            <a:spAutoFit/>
          </a:bodyPr>
          <a:lstStyle/>
          <a:p>
            <a:pPr algn="l"/>
            <a:r>
              <a:rPr lang="en-US" sz="23900" dirty="0">
                <a:solidFill>
                  <a:schemeClr val="accent2">
                    <a:lumMod val="50000"/>
                    <a:lumOff val="50000"/>
                  </a:schemeClr>
                </a:solidFill>
              </a:rPr>
              <a:t>💻</a:t>
            </a:r>
          </a:p>
        </p:txBody>
      </p:sp>
    </p:spTree>
    <p:extLst>
      <p:ext uri="{BB962C8B-B14F-4D97-AF65-F5344CB8AC3E}">
        <p14:creationId xmlns:p14="http://schemas.microsoft.com/office/powerpoint/2010/main" val="14152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1208-FA4E-425C-9721-29A02F12AAE4}"/>
              </a:ext>
            </a:extLst>
          </p:cNvPr>
          <p:cNvSpPr>
            <a:spLocks noGrp="1"/>
          </p:cNvSpPr>
          <p:nvPr>
            <p:ph type="title"/>
          </p:nvPr>
        </p:nvSpPr>
        <p:spPr/>
        <p:txBody>
          <a:bodyPr/>
          <a:lstStyle/>
          <a:p>
            <a:r>
              <a:rPr lang="en-US" dirty="0"/>
              <a:t>Azure Cloud Shell</a:t>
            </a:r>
          </a:p>
        </p:txBody>
      </p:sp>
      <p:sp>
        <p:nvSpPr>
          <p:cNvPr id="3" name="Text Placeholder 2">
            <a:extLst>
              <a:ext uri="{FF2B5EF4-FFF2-40B4-BE49-F238E27FC236}">
                <a16:creationId xmlns:a16="http://schemas.microsoft.com/office/drawing/2014/main" id="{9300E73D-E1BF-40D9-8F49-102E3413D66C}"/>
              </a:ext>
            </a:extLst>
          </p:cNvPr>
          <p:cNvSpPr>
            <a:spLocks noGrp="1"/>
          </p:cNvSpPr>
          <p:nvPr>
            <p:ph type="body" sz="quarter" idx="10"/>
          </p:nvPr>
        </p:nvSpPr>
        <p:spPr>
          <a:xfrm>
            <a:off x="586390" y="1434370"/>
            <a:ext cx="11018520" cy="861774"/>
          </a:xfrm>
        </p:spPr>
        <p:txBody>
          <a:bodyPr/>
          <a:lstStyle/>
          <a:p>
            <a:r>
              <a:rPr lang="en-US" dirty="0"/>
              <a:t>A browser-based shell experience running Bash or PowerShell, with many common Microsoft and third-party tools installed</a:t>
            </a:r>
          </a:p>
        </p:txBody>
      </p:sp>
      <p:pic>
        <p:nvPicPr>
          <p:cNvPr id="5" name="Picture 4">
            <a:extLst>
              <a:ext uri="{FF2B5EF4-FFF2-40B4-BE49-F238E27FC236}">
                <a16:creationId xmlns:a16="http://schemas.microsoft.com/office/drawing/2014/main" id="{8AE6D5D7-7DC9-4588-81E5-496FEEF31482}"/>
              </a:ext>
            </a:extLst>
          </p:cNvPr>
          <p:cNvPicPr>
            <a:picLocks noChangeAspect="1"/>
          </p:cNvPicPr>
          <p:nvPr/>
        </p:nvPicPr>
        <p:blipFill>
          <a:blip r:embed="rId3"/>
          <a:stretch>
            <a:fillRect/>
          </a:stretch>
        </p:blipFill>
        <p:spPr>
          <a:xfrm>
            <a:off x="544962" y="2719316"/>
            <a:ext cx="11059948" cy="2904010"/>
          </a:xfrm>
          <a:prstGeom prst="rect">
            <a:avLst/>
          </a:prstGeom>
        </p:spPr>
      </p:pic>
    </p:spTree>
    <p:extLst>
      <p:ext uri="{BB962C8B-B14F-4D97-AF65-F5344CB8AC3E}">
        <p14:creationId xmlns:p14="http://schemas.microsoft.com/office/powerpoint/2010/main" val="84817164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latin typeface="Segoe UI Semibold (Headings)"/>
              </a:rPr>
              <a:t>Lesson 05: Device Configuration and Communication</a:t>
            </a:r>
          </a:p>
        </p:txBody>
      </p:sp>
    </p:spTree>
    <p:extLst>
      <p:ext uri="{BB962C8B-B14F-4D97-AF65-F5344CB8AC3E}">
        <p14:creationId xmlns:p14="http://schemas.microsoft.com/office/powerpoint/2010/main" val="425276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err="1"/>
              <a:t>Device</a:t>
            </a:r>
            <a:r>
              <a:rPr lang="fr-FR" dirty="0"/>
              <a:t> Communication</a:t>
            </a:r>
            <a:endParaRPr lang="en-US" dirty="0"/>
          </a:p>
        </p:txBody>
      </p:sp>
      <p:sp>
        <p:nvSpPr>
          <p:cNvPr id="6" name="Text Placeholder 5"/>
          <p:cNvSpPr>
            <a:spLocks noGrp="1"/>
          </p:cNvSpPr>
          <p:nvPr>
            <p:ph type="body" sz="quarter" idx="10"/>
          </p:nvPr>
        </p:nvSpPr>
        <p:spPr>
          <a:xfrm>
            <a:off x="586390" y="1434370"/>
            <a:ext cx="11018520" cy="1465016"/>
          </a:xfrm>
        </p:spPr>
        <p:txBody>
          <a:bodyPr/>
          <a:lstStyle/>
          <a:p>
            <a:pPr marL="457200" indent="-457200">
              <a:buFont typeface="Arial" panose="020B0604020202020204" pitchFamily="34" charset="0"/>
              <a:buChar char="•"/>
            </a:pPr>
            <a:r>
              <a:rPr lang="en-US" dirty="0"/>
              <a:t>Device-to-Cloud</a:t>
            </a:r>
          </a:p>
          <a:p>
            <a:pPr marL="457200" indent="-457200">
              <a:buFont typeface="Arial" panose="020B0604020202020204" pitchFamily="34" charset="0"/>
              <a:buChar char="•"/>
            </a:pPr>
            <a:r>
              <a:rPr lang="en-US" dirty="0"/>
              <a:t>Cloud-to-Device</a:t>
            </a:r>
          </a:p>
          <a:p>
            <a:pPr marL="457200" indent="-457200">
              <a:buFont typeface="Arial" panose="020B0604020202020204" pitchFamily="34" charset="0"/>
              <a:buChar char="•"/>
            </a:pPr>
            <a:endParaRPr lang="en-US" dirty="0"/>
          </a:p>
        </p:txBody>
      </p:sp>
      <p:pic>
        <p:nvPicPr>
          <p:cNvPr id="4" name="Graphic 3" descr="Cell Tower">
            <a:extLst>
              <a:ext uri="{FF2B5EF4-FFF2-40B4-BE49-F238E27FC236}">
                <a16:creationId xmlns:a16="http://schemas.microsoft.com/office/drawing/2014/main" id="{6140670E-AB67-4CC8-8B1C-69FE5B7CAC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3316" y="1115034"/>
            <a:ext cx="3509404" cy="3509404"/>
          </a:xfrm>
          <a:prstGeom prst="rect">
            <a:avLst/>
          </a:prstGeom>
        </p:spPr>
      </p:pic>
    </p:spTree>
    <p:extLst>
      <p:ext uri="{BB962C8B-B14F-4D97-AF65-F5344CB8AC3E}">
        <p14:creationId xmlns:p14="http://schemas.microsoft.com/office/powerpoint/2010/main" val="163831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Communication Protocols: Protocol Comparison</a:t>
            </a:r>
            <a:endParaRPr lang="en-US" dirty="0"/>
          </a:p>
        </p:txBody>
      </p:sp>
      <p:graphicFrame>
        <p:nvGraphicFramePr>
          <p:cNvPr id="2" name="Table 1">
            <a:extLst>
              <a:ext uri="{FF2B5EF4-FFF2-40B4-BE49-F238E27FC236}">
                <a16:creationId xmlns:a16="http://schemas.microsoft.com/office/drawing/2014/main" id="{38587893-038F-46DC-8640-F650DA6D469A}"/>
              </a:ext>
            </a:extLst>
          </p:cNvPr>
          <p:cNvGraphicFramePr>
            <a:graphicFrameLocks noGrp="1"/>
          </p:cNvGraphicFramePr>
          <p:nvPr>
            <p:extLst>
              <p:ext uri="{D42A27DB-BD31-4B8C-83A1-F6EECF244321}">
                <p14:modId xmlns:p14="http://schemas.microsoft.com/office/powerpoint/2010/main" val="2640952654"/>
              </p:ext>
            </p:extLst>
          </p:nvPr>
        </p:nvGraphicFramePr>
        <p:xfrm>
          <a:off x="588263" y="1185566"/>
          <a:ext cx="11018519" cy="4797167"/>
        </p:xfrm>
        <a:graphic>
          <a:graphicData uri="http://schemas.openxmlformats.org/drawingml/2006/table">
            <a:tbl>
              <a:tblPr firstRow="1">
                <a:tableStyleId>{BC89EF96-8CEA-46FF-86C4-4CE0E7609802}</a:tableStyleId>
              </a:tblPr>
              <a:tblGrid>
                <a:gridCol w="2961119">
                  <a:extLst>
                    <a:ext uri="{9D8B030D-6E8A-4147-A177-3AD203B41FA5}">
                      <a16:colId xmlns:a16="http://schemas.microsoft.com/office/drawing/2014/main" val="3499735550"/>
                    </a:ext>
                  </a:extLst>
                </a:gridCol>
                <a:gridCol w="4028700">
                  <a:extLst>
                    <a:ext uri="{9D8B030D-6E8A-4147-A177-3AD203B41FA5}">
                      <a16:colId xmlns:a16="http://schemas.microsoft.com/office/drawing/2014/main" val="2574145563"/>
                    </a:ext>
                  </a:extLst>
                </a:gridCol>
                <a:gridCol w="4028700">
                  <a:extLst>
                    <a:ext uri="{9D8B030D-6E8A-4147-A177-3AD203B41FA5}">
                      <a16:colId xmlns:a16="http://schemas.microsoft.com/office/drawing/2014/main" val="3255218694"/>
                    </a:ext>
                  </a:extLst>
                </a:gridCol>
              </a:tblGrid>
              <a:tr h="453388">
                <a:tc>
                  <a:txBody>
                    <a:bodyPr/>
                    <a:lstStyle/>
                    <a:p>
                      <a:r>
                        <a:rPr lang="en-US" sz="2000" dirty="0">
                          <a:effectLst/>
                        </a:rPr>
                        <a:t>Protocol</a:t>
                      </a:r>
                      <a:endParaRPr lang="en-US" sz="2000" b="1" dirty="0">
                        <a:solidFill>
                          <a:srgbClr val="000000"/>
                        </a:solidFill>
                        <a:effectLst/>
                      </a:endParaRPr>
                    </a:p>
                  </a:txBody>
                  <a:tcPr marL="9139" marR="9139" marT="4218" marB="4218" anchor="ctr"/>
                </a:tc>
                <a:tc>
                  <a:txBody>
                    <a:bodyPr/>
                    <a:lstStyle/>
                    <a:p>
                      <a:r>
                        <a:rPr lang="en-US" sz="2000" dirty="0">
                          <a:effectLst/>
                        </a:rPr>
                        <a:t>Port</a:t>
                      </a:r>
                      <a:endParaRPr lang="en-US" sz="2000" b="1" dirty="0">
                        <a:solidFill>
                          <a:srgbClr val="000000"/>
                        </a:solidFill>
                        <a:effectLst/>
                      </a:endParaRPr>
                    </a:p>
                  </a:txBody>
                  <a:tcPr marL="9139" marR="9139" marT="4218" marB="4218" anchor="ctr"/>
                </a:tc>
                <a:tc>
                  <a:txBody>
                    <a:bodyPr/>
                    <a:lstStyle/>
                    <a:p>
                      <a:r>
                        <a:rPr lang="en-US" sz="2000">
                          <a:effectLst/>
                        </a:rPr>
                        <a:t>When you should use this protocol</a:t>
                      </a:r>
                      <a:endParaRPr lang="en-US" sz="2000" b="1">
                        <a:solidFill>
                          <a:srgbClr val="000000"/>
                        </a:solidFill>
                        <a:effectLst/>
                      </a:endParaRPr>
                    </a:p>
                  </a:txBody>
                  <a:tcPr marL="9139" marR="9139" marT="4218" marB="4218" anchor="ctr"/>
                </a:tc>
                <a:extLst>
                  <a:ext uri="{0D108BD9-81ED-4DB2-BD59-A6C34878D82A}">
                    <a16:rowId xmlns:a16="http://schemas.microsoft.com/office/drawing/2014/main" val="1022007059"/>
                  </a:ext>
                </a:extLst>
              </a:tr>
              <a:tr h="857617">
                <a:tc>
                  <a:txBody>
                    <a:bodyPr/>
                    <a:lstStyle/>
                    <a:p>
                      <a:r>
                        <a:rPr lang="en-US" sz="2000" dirty="0">
                          <a:effectLst/>
                        </a:rPr>
                        <a:t>MQTT</a:t>
                      </a:r>
                    </a:p>
                  </a:txBody>
                  <a:tcPr marL="9139" marR="9139" marT="4218" marB="4218" anchor="ctr">
                    <a:solidFill>
                      <a:schemeClr val="accent1">
                        <a:lumMod val="20000"/>
                        <a:lumOff val="80000"/>
                      </a:schemeClr>
                    </a:solidFill>
                  </a:tcPr>
                </a:tc>
                <a:tc>
                  <a:txBody>
                    <a:bodyPr/>
                    <a:lstStyle/>
                    <a:p>
                      <a:r>
                        <a:rPr lang="en-US" sz="2000" dirty="0">
                          <a:effectLst/>
                        </a:rPr>
                        <a:t>8883</a:t>
                      </a:r>
                    </a:p>
                  </a:txBody>
                  <a:tcPr marL="9139" marR="9139" marT="4218" marB="4218" anchor="ctr">
                    <a:solidFill>
                      <a:schemeClr val="accent1">
                        <a:lumMod val="20000"/>
                        <a:lumOff val="80000"/>
                      </a:schemeClr>
                    </a:solidFill>
                  </a:tcPr>
                </a:tc>
                <a:tc rowSpan="2">
                  <a:txBody>
                    <a:bodyPr/>
                    <a:lstStyle/>
                    <a:p>
                      <a:r>
                        <a:rPr lang="en-US" sz="2000" dirty="0">
                          <a:effectLst/>
                        </a:rPr>
                        <a:t>Use on all devices that do not require to connect multiple devices (each with its own per-device credentials) over the same TLS connection.</a:t>
                      </a:r>
                    </a:p>
                  </a:txBody>
                  <a:tcPr marL="9139" marR="9139" marT="4218" marB="4218" anchor="ctr">
                    <a:solidFill>
                      <a:schemeClr val="accent1">
                        <a:lumMod val="20000"/>
                        <a:lumOff val="80000"/>
                      </a:schemeClr>
                    </a:solidFill>
                  </a:tcPr>
                </a:tc>
                <a:extLst>
                  <a:ext uri="{0D108BD9-81ED-4DB2-BD59-A6C34878D82A}">
                    <a16:rowId xmlns:a16="http://schemas.microsoft.com/office/drawing/2014/main" val="3708459924"/>
                  </a:ext>
                </a:extLst>
              </a:tr>
              <a:tr h="977462">
                <a:tc>
                  <a:txBody>
                    <a:bodyPr/>
                    <a:lstStyle/>
                    <a:p>
                      <a:r>
                        <a:rPr lang="en-US" sz="2000" dirty="0">
                          <a:effectLst/>
                        </a:rPr>
                        <a:t>MQTT over </a:t>
                      </a:r>
                      <a:r>
                        <a:rPr lang="en-US" sz="2000" dirty="0" err="1">
                          <a:effectLst/>
                        </a:rPr>
                        <a:t>WebSockets</a:t>
                      </a:r>
                      <a:endParaRPr lang="en-US" sz="2000" dirty="0">
                        <a:effectLst/>
                      </a:endParaRPr>
                    </a:p>
                  </a:txBody>
                  <a:tcPr marL="9139" marR="9139" marT="4218" marB="4218" anchor="ctr">
                    <a:solidFill>
                      <a:schemeClr val="accent1">
                        <a:lumMod val="20000"/>
                        <a:lumOff val="80000"/>
                      </a:schemeClr>
                    </a:solidFill>
                  </a:tcPr>
                </a:tc>
                <a:tc>
                  <a:txBody>
                    <a:bodyPr/>
                    <a:lstStyle/>
                    <a:p>
                      <a:r>
                        <a:rPr lang="en-US" sz="2000" dirty="0">
                          <a:effectLst/>
                        </a:rPr>
                        <a:t>443</a:t>
                      </a:r>
                    </a:p>
                  </a:txBody>
                  <a:tcPr marL="9139" marR="9139" marT="4218" marB="4218" anchor="ctr">
                    <a:solidFill>
                      <a:schemeClr val="accent1">
                        <a:lumMod val="20000"/>
                        <a:lumOff val="80000"/>
                      </a:schemeClr>
                    </a:solidFill>
                  </a:tcPr>
                </a:tc>
                <a:tc vMerge="1">
                  <a:txBody>
                    <a:bodyPr/>
                    <a:lstStyle/>
                    <a:p>
                      <a:endParaRPr lang="en-US" sz="2400" dirty="0">
                        <a:effectLst/>
                      </a:endParaRPr>
                    </a:p>
                  </a:txBody>
                  <a:tcPr marL="9139" marR="9139" marT="4218" marB="4218" anchor="ctr"/>
                </a:tc>
                <a:extLst>
                  <a:ext uri="{0D108BD9-81ED-4DB2-BD59-A6C34878D82A}">
                    <a16:rowId xmlns:a16="http://schemas.microsoft.com/office/drawing/2014/main" val="3287316730"/>
                  </a:ext>
                </a:extLst>
              </a:tr>
              <a:tr h="863008">
                <a:tc>
                  <a:txBody>
                    <a:bodyPr/>
                    <a:lstStyle/>
                    <a:p>
                      <a:r>
                        <a:rPr lang="en-US" sz="2000" dirty="0">
                          <a:effectLst/>
                        </a:rPr>
                        <a:t>AMQP</a:t>
                      </a:r>
                    </a:p>
                  </a:txBody>
                  <a:tcPr marL="9139" marR="9139" marT="4218" marB="4218" anchor="ctr">
                    <a:solidFill>
                      <a:schemeClr val="accent2">
                        <a:lumMod val="25000"/>
                        <a:lumOff val="75000"/>
                      </a:schemeClr>
                    </a:solidFill>
                  </a:tcPr>
                </a:tc>
                <a:tc>
                  <a:txBody>
                    <a:bodyPr/>
                    <a:lstStyle/>
                    <a:p>
                      <a:r>
                        <a:rPr lang="en-US" sz="2000" dirty="0">
                          <a:effectLst/>
                        </a:rPr>
                        <a:t>5671</a:t>
                      </a:r>
                    </a:p>
                  </a:txBody>
                  <a:tcPr marL="9139" marR="9139" marT="4218" marB="4218" anchor="ctr">
                    <a:solidFill>
                      <a:schemeClr val="accent2">
                        <a:lumMod val="25000"/>
                        <a:lumOff val="75000"/>
                      </a:schemeClr>
                    </a:solidFill>
                  </a:tcPr>
                </a:tc>
                <a:tc rowSpan="2">
                  <a:txBody>
                    <a:bodyPr/>
                    <a:lstStyle/>
                    <a:p>
                      <a:r>
                        <a:rPr lang="en-US" sz="2000" dirty="0">
                          <a:effectLst/>
                        </a:rPr>
                        <a:t>Use on field and cloud gateways to take advantage of connection multiplexing across devices.</a:t>
                      </a:r>
                    </a:p>
                  </a:txBody>
                  <a:tcPr marL="9139" marR="9139" marT="4218" marB="4218" anchor="ctr">
                    <a:solidFill>
                      <a:schemeClr val="accent2">
                        <a:lumMod val="25000"/>
                        <a:lumOff val="75000"/>
                      </a:schemeClr>
                    </a:solidFill>
                  </a:tcPr>
                </a:tc>
                <a:extLst>
                  <a:ext uri="{0D108BD9-81ED-4DB2-BD59-A6C34878D82A}">
                    <a16:rowId xmlns:a16="http://schemas.microsoft.com/office/drawing/2014/main" val="1310211644"/>
                  </a:ext>
                </a:extLst>
              </a:tr>
              <a:tr h="863008">
                <a:tc>
                  <a:txBody>
                    <a:bodyPr/>
                    <a:lstStyle/>
                    <a:p>
                      <a:r>
                        <a:rPr lang="en-US" sz="2000" dirty="0">
                          <a:effectLst/>
                        </a:rPr>
                        <a:t>AMQP over </a:t>
                      </a:r>
                      <a:r>
                        <a:rPr lang="en-US" sz="2000" dirty="0" err="1">
                          <a:effectLst/>
                        </a:rPr>
                        <a:t>Websockets</a:t>
                      </a:r>
                      <a:endParaRPr lang="en-US" sz="2000" dirty="0">
                        <a:effectLst/>
                      </a:endParaRPr>
                    </a:p>
                  </a:txBody>
                  <a:tcPr marL="9139" marR="9139" marT="4218" marB="4218" anchor="ctr">
                    <a:solidFill>
                      <a:schemeClr val="accent2">
                        <a:lumMod val="25000"/>
                        <a:lumOff val="75000"/>
                      </a:schemeClr>
                    </a:solidFill>
                  </a:tcPr>
                </a:tc>
                <a:tc>
                  <a:txBody>
                    <a:bodyPr/>
                    <a:lstStyle/>
                    <a:p>
                      <a:r>
                        <a:rPr lang="en-US" sz="2000" dirty="0">
                          <a:effectLst/>
                        </a:rPr>
                        <a:t>443</a:t>
                      </a:r>
                    </a:p>
                  </a:txBody>
                  <a:tcPr marL="9139" marR="9139" marT="4218" marB="4218" anchor="ctr">
                    <a:solidFill>
                      <a:schemeClr val="accent2">
                        <a:lumMod val="25000"/>
                        <a:lumOff val="75000"/>
                      </a:schemeClr>
                    </a:solidFill>
                  </a:tcPr>
                </a:tc>
                <a:tc vMerge="1">
                  <a:txBody>
                    <a:bodyPr/>
                    <a:lstStyle/>
                    <a:p>
                      <a:endParaRPr lang="en-US" sz="1200" dirty="0">
                        <a:effectLst/>
                      </a:endParaRPr>
                    </a:p>
                  </a:txBody>
                  <a:tcPr marL="9139" marR="9139" marT="4218" marB="4218" anchor="ctr"/>
                </a:tc>
                <a:extLst>
                  <a:ext uri="{0D108BD9-81ED-4DB2-BD59-A6C34878D82A}">
                    <a16:rowId xmlns:a16="http://schemas.microsoft.com/office/drawing/2014/main" val="2934364767"/>
                  </a:ext>
                </a:extLst>
              </a:tr>
              <a:tr h="453388">
                <a:tc>
                  <a:txBody>
                    <a:bodyPr/>
                    <a:lstStyle/>
                    <a:p>
                      <a:r>
                        <a:rPr lang="en-US" sz="2000" dirty="0">
                          <a:effectLst/>
                        </a:rPr>
                        <a:t>HTTPS</a:t>
                      </a:r>
                    </a:p>
                  </a:txBody>
                  <a:tcPr marL="9139" marR="9139" marT="4218" marB="4218" anchor="ctr"/>
                </a:tc>
                <a:tc>
                  <a:txBody>
                    <a:bodyPr/>
                    <a:lstStyle/>
                    <a:p>
                      <a:r>
                        <a:rPr lang="en-US" sz="2000" dirty="0">
                          <a:effectLst/>
                        </a:rPr>
                        <a:t>443</a:t>
                      </a:r>
                    </a:p>
                  </a:txBody>
                  <a:tcPr marL="9139" marR="9139" marT="4218" marB="4218" anchor="ctr"/>
                </a:tc>
                <a:tc>
                  <a:txBody>
                    <a:bodyPr/>
                    <a:lstStyle/>
                    <a:p>
                      <a:r>
                        <a:rPr lang="en-US" sz="2000" dirty="0">
                          <a:effectLst/>
                        </a:rPr>
                        <a:t>Use for devices that cannot support other protocols.</a:t>
                      </a:r>
                    </a:p>
                  </a:txBody>
                  <a:tcPr marL="9139" marR="9139" marT="4218" marB="4218" anchor="ctr"/>
                </a:tc>
                <a:extLst>
                  <a:ext uri="{0D108BD9-81ED-4DB2-BD59-A6C34878D82A}">
                    <a16:rowId xmlns:a16="http://schemas.microsoft.com/office/drawing/2014/main" val="480095169"/>
                  </a:ext>
                </a:extLst>
              </a:tr>
            </a:tbl>
          </a:graphicData>
        </a:graphic>
      </p:graphicFrame>
    </p:spTree>
    <p:extLst>
      <p:ext uri="{BB962C8B-B14F-4D97-AF65-F5344CB8AC3E}">
        <p14:creationId xmlns:p14="http://schemas.microsoft.com/office/powerpoint/2010/main" val="37612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2 – Learning objectives</a:t>
            </a:r>
          </a:p>
        </p:txBody>
      </p:sp>
      <p:sp>
        <p:nvSpPr>
          <p:cNvPr id="6" name="Text Placeholder 5"/>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US" dirty="0"/>
              <a:t>Explain the core features of the IoT Hub service</a:t>
            </a:r>
          </a:p>
          <a:p>
            <a:pPr marL="457200" indent="-457200">
              <a:buFont typeface="Arial" panose="020B0604020202020204" pitchFamily="34" charset="0"/>
              <a:buChar char="•"/>
            </a:pPr>
            <a:r>
              <a:rPr lang="en-US" dirty="0"/>
              <a:t>Describe the lifecycle of an Azure IoT device</a:t>
            </a:r>
          </a:p>
          <a:p>
            <a:pPr marL="457200" indent="-457200">
              <a:buFont typeface="Arial" panose="020B0604020202020204" pitchFamily="34" charset="0"/>
              <a:buChar char="•"/>
            </a:pPr>
            <a:r>
              <a:rPr lang="en-US" dirty="0"/>
              <a:t>Describe how IoT Hub manages device identities and implements other security features</a:t>
            </a:r>
          </a:p>
          <a:p>
            <a:pPr marL="457200" indent="-457200">
              <a:buFont typeface="Arial" panose="020B0604020202020204" pitchFamily="34" charset="0"/>
              <a:buChar char="•"/>
            </a:pPr>
            <a:r>
              <a:rPr lang="en-US" dirty="0"/>
              <a:t>Register devices with the IoT Hub using the Azure portal, Azure CLI, and Visual Studio Code</a:t>
            </a:r>
          </a:p>
          <a:p>
            <a:pPr marL="457200" indent="-457200">
              <a:buFont typeface="Arial" panose="020B0604020202020204" pitchFamily="34" charset="0"/>
              <a:buChar char="•"/>
            </a:pPr>
            <a:r>
              <a:rPr lang="en-US" dirty="0"/>
              <a:t>Implement the IoT Hub Device and Service SDKs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9597-EFDE-41EE-8E34-6E0C6B1DD770}"/>
              </a:ext>
            </a:extLst>
          </p:cNvPr>
          <p:cNvSpPr>
            <a:spLocks noGrp="1"/>
          </p:cNvSpPr>
          <p:nvPr>
            <p:ph type="title"/>
          </p:nvPr>
        </p:nvSpPr>
        <p:spPr/>
        <p:txBody>
          <a:bodyPr/>
          <a:lstStyle/>
          <a:p>
            <a:r>
              <a:rPr lang="en-US" dirty="0"/>
              <a:t>Communications Protocols: Considerations</a:t>
            </a:r>
          </a:p>
        </p:txBody>
      </p:sp>
      <p:sp>
        <p:nvSpPr>
          <p:cNvPr id="3" name="Text Placeholder 2">
            <a:extLst>
              <a:ext uri="{FF2B5EF4-FFF2-40B4-BE49-F238E27FC236}">
                <a16:creationId xmlns:a16="http://schemas.microsoft.com/office/drawing/2014/main" id="{EAFAC7F0-1668-42D3-B3E1-97EE8680D099}"/>
              </a:ext>
            </a:extLst>
          </p:cNvPr>
          <p:cNvSpPr>
            <a:spLocks noGrp="1"/>
          </p:cNvSpPr>
          <p:nvPr>
            <p:ph type="body" sz="quarter" idx="10"/>
          </p:nvPr>
        </p:nvSpPr>
        <p:spPr>
          <a:xfrm>
            <a:off x="584200" y="1435497"/>
            <a:ext cx="11018520" cy="5170646"/>
          </a:xfrm>
        </p:spPr>
        <p:txBody>
          <a:bodyPr/>
          <a:lstStyle/>
          <a:p>
            <a:r>
              <a:rPr lang="en-US" dirty="0"/>
              <a:t>Cloud-to-device pattern – HTTPS 1.0/1.1 require server polling rather than server push, so cloud-to-device messages are not efficient</a:t>
            </a:r>
          </a:p>
          <a:p>
            <a:r>
              <a:rPr lang="en-US" dirty="0"/>
              <a:t>Field gateways – MQTT and HTTPS do not support sharing a single TLS connection</a:t>
            </a:r>
          </a:p>
          <a:p>
            <a:r>
              <a:rPr lang="en-US" dirty="0"/>
              <a:t>Low resource devices – MQTT and HTTPS are lighter-weight libraries compared to the AMQP libraries</a:t>
            </a:r>
          </a:p>
          <a:p>
            <a:r>
              <a:rPr lang="en-US" dirty="0"/>
              <a:t>Network traversal – as previously shown, there are specific ports that need to be open that might be an issue</a:t>
            </a:r>
          </a:p>
          <a:p>
            <a:r>
              <a:rPr lang="en-US" dirty="0"/>
              <a:t>Payload size – MQTT and AMQP are fundamentally binary protocols and thus the payloads are more compact than HTTPS payloads</a:t>
            </a:r>
          </a:p>
          <a:p>
            <a:endParaRPr lang="en-US" dirty="0"/>
          </a:p>
        </p:txBody>
      </p:sp>
    </p:spTree>
    <p:extLst>
      <p:ext uri="{BB962C8B-B14F-4D97-AF65-F5344CB8AC3E}">
        <p14:creationId xmlns:p14="http://schemas.microsoft.com/office/powerpoint/2010/main" val="2998079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IoT Hub Device Streams (Preview) Overview</a:t>
            </a:r>
            <a:endParaRPr lang="en-US" dirty="0"/>
          </a:p>
        </p:txBody>
      </p:sp>
      <p:sp>
        <p:nvSpPr>
          <p:cNvPr id="6" name="Text Placeholder 5"/>
          <p:cNvSpPr>
            <a:spLocks noGrp="1"/>
          </p:cNvSpPr>
          <p:nvPr>
            <p:ph type="body" sz="quarter" idx="10"/>
          </p:nvPr>
        </p:nvSpPr>
        <p:spPr/>
        <p:txBody>
          <a:bodyPr/>
          <a:lstStyle/>
          <a:p>
            <a:pPr marL="457200" indent="-457200">
              <a:buFont typeface="Arial" panose="020B0604020202020204" pitchFamily="34" charset="0"/>
              <a:buChar char="•"/>
            </a:pPr>
            <a:r>
              <a:rPr lang="en-US" dirty="0"/>
              <a:t>Benefits</a:t>
            </a:r>
          </a:p>
          <a:p>
            <a:pPr marL="457200" indent="-457200">
              <a:buFont typeface="Arial" panose="020B0604020202020204" pitchFamily="34" charset="0"/>
              <a:buChar char="•"/>
            </a:pPr>
            <a:r>
              <a:rPr lang="en-US" dirty="0"/>
              <a:t>Requirements</a:t>
            </a:r>
          </a:p>
          <a:p>
            <a:pPr marL="457200" indent="-457200">
              <a:buFont typeface="Arial" panose="020B0604020202020204" pitchFamily="34" charset="0"/>
              <a:buChar char="•"/>
            </a:pPr>
            <a:endParaRPr lang="en-US" dirty="0"/>
          </a:p>
        </p:txBody>
      </p:sp>
      <p:pic>
        <p:nvPicPr>
          <p:cNvPr id="7" name="Picture Placeholder 6" descr="Diagram showing data stream workflows between devices and IoT Hub, and between IoT Hub and Services.">
            <a:extLst>
              <a:ext uri="{FF2B5EF4-FFF2-40B4-BE49-F238E27FC236}">
                <a16:creationId xmlns:a16="http://schemas.microsoft.com/office/drawing/2014/main" id="{C2F70CAC-05EA-41BE-BA0F-2153AECA029F}"/>
              </a:ext>
            </a:extLst>
          </p:cNvPr>
          <p:cNvPicPr>
            <a:picLocks noGrp="1" noChangeAspect="1"/>
          </p:cNvPicPr>
          <p:nvPr>
            <p:ph type="pic" sz="quarter" idx="11"/>
          </p:nvPr>
        </p:nvPicPr>
        <p:blipFill>
          <a:blip r:embed="rId3"/>
          <a:srcRect l="1324" r="1324"/>
          <a:stretch>
            <a:fillRect/>
          </a:stretch>
        </p:blipFill>
        <p:spPr>
          <a:xfrm>
            <a:off x="5334000" y="0"/>
            <a:ext cx="6858000" cy="6858000"/>
          </a:xfrm>
          <a:prstGeom prst="rect">
            <a:avLst/>
          </a:prstGeom>
        </p:spPr>
      </p:pic>
    </p:spTree>
    <p:extLst>
      <p:ext uri="{BB962C8B-B14F-4D97-AF65-F5344CB8AC3E}">
        <p14:creationId xmlns:p14="http://schemas.microsoft.com/office/powerpoint/2010/main" val="367257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063A-014A-4647-8C9E-316F23CC996A}"/>
              </a:ext>
            </a:extLst>
          </p:cNvPr>
          <p:cNvSpPr>
            <a:spLocks noGrp="1"/>
          </p:cNvSpPr>
          <p:nvPr>
            <p:ph type="title"/>
          </p:nvPr>
        </p:nvSpPr>
        <p:spPr/>
        <p:txBody>
          <a:bodyPr/>
          <a:lstStyle/>
          <a:p>
            <a:r>
              <a:rPr lang="en-US" dirty="0"/>
              <a:t>IoT Hub Device Streams (Preview) Workflows</a:t>
            </a:r>
          </a:p>
        </p:txBody>
      </p:sp>
      <p:pic>
        <p:nvPicPr>
          <p:cNvPr id="6" name="Picture 2" descr="&quot;Device stream handshake process&quot;">
            <a:extLst>
              <a:ext uri="{FF2B5EF4-FFF2-40B4-BE49-F238E27FC236}">
                <a16:creationId xmlns:a16="http://schemas.microsoft.com/office/drawing/2014/main" id="{2F16320E-A0AE-4121-89A7-7655214DC266}"/>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882" r="882"/>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80141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fr-FR" dirty="0"/>
              <a:t>Device-Side Code Implementation Samples</a:t>
            </a:r>
            <a:endParaRPr lang="en-US" dirty="0"/>
          </a:p>
        </p:txBody>
      </p:sp>
      <p:sp>
        <p:nvSpPr>
          <p:cNvPr id="6" name="Text Placeholder 5"/>
          <p:cNvSpPr>
            <a:spLocks noGrp="1"/>
          </p:cNvSpPr>
          <p:nvPr>
            <p:ph type="body" sz="quarter" idx="10"/>
          </p:nvPr>
        </p:nvSpPr>
        <p:spPr>
          <a:xfrm>
            <a:off x="586390" y="1434370"/>
            <a:ext cx="4926904" cy="3385542"/>
          </a:xfrm>
        </p:spPr>
        <p:txBody>
          <a:bodyPr/>
          <a:lstStyle/>
          <a:p>
            <a:r>
              <a:rPr lang="en-US" dirty="0"/>
              <a:t>Microsoft sample code projects</a:t>
            </a:r>
          </a:p>
          <a:p>
            <a:pPr marL="685800" lvl="1" indent="-457200">
              <a:buFont typeface="Arial" panose="020B0604020202020204" pitchFamily="34" charset="0"/>
              <a:buChar char="•"/>
            </a:pPr>
            <a:r>
              <a:rPr lang="en-US" dirty="0" err="1"/>
              <a:t>DeviceStreamingSample</a:t>
            </a:r>
            <a:r>
              <a:rPr lang="en-US" dirty="0"/>
              <a:t> </a:t>
            </a:r>
          </a:p>
          <a:p>
            <a:pPr marL="685800" lvl="1" indent="-457200">
              <a:buFont typeface="Arial" panose="020B0604020202020204" pitchFamily="34" charset="0"/>
              <a:buChar char="•"/>
            </a:pPr>
            <a:r>
              <a:rPr lang="en-US" dirty="0" err="1"/>
              <a:t>FileUploadSample</a:t>
            </a:r>
            <a:r>
              <a:rPr lang="en-US" dirty="0"/>
              <a:t> </a:t>
            </a:r>
          </a:p>
          <a:p>
            <a:pPr marL="685800" lvl="1" indent="-457200">
              <a:buFont typeface="Arial" panose="020B0604020202020204" pitchFamily="34" charset="0"/>
              <a:buChar char="•"/>
            </a:pPr>
            <a:r>
              <a:rPr lang="en-US" dirty="0" err="1"/>
              <a:t>ImportExportDevicesSample</a:t>
            </a:r>
            <a:r>
              <a:rPr lang="en-US" dirty="0"/>
              <a:t> </a:t>
            </a:r>
          </a:p>
          <a:p>
            <a:pPr marL="685800" lvl="1" indent="-457200">
              <a:buFont typeface="Arial" panose="020B0604020202020204" pitchFamily="34" charset="0"/>
              <a:buChar char="•"/>
            </a:pPr>
            <a:r>
              <a:rPr lang="en-US" dirty="0" err="1"/>
              <a:t>KeysRolloverSample</a:t>
            </a:r>
            <a:r>
              <a:rPr lang="en-US" dirty="0"/>
              <a:t> </a:t>
            </a:r>
          </a:p>
          <a:p>
            <a:pPr marL="685800" lvl="1" indent="-457200">
              <a:buFont typeface="Arial" panose="020B0604020202020204" pitchFamily="34" charset="0"/>
              <a:buChar char="•"/>
            </a:pPr>
            <a:r>
              <a:rPr lang="en-US" b="1" dirty="0" err="1"/>
              <a:t>MessageSample</a:t>
            </a:r>
            <a:r>
              <a:rPr lang="en-US" dirty="0"/>
              <a:t> </a:t>
            </a:r>
          </a:p>
          <a:p>
            <a:pPr marL="685800" lvl="1" indent="-457200">
              <a:buFont typeface="Arial" panose="020B0604020202020204" pitchFamily="34" charset="0"/>
              <a:buChar char="•"/>
            </a:pPr>
            <a:r>
              <a:rPr lang="en-US" dirty="0" err="1"/>
              <a:t>MethodSample</a:t>
            </a:r>
            <a:r>
              <a:rPr lang="en-US" dirty="0"/>
              <a:t> </a:t>
            </a:r>
          </a:p>
          <a:p>
            <a:pPr marL="685800" lvl="1" indent="-457200">
              <a:buFont typeface="Arial" panose="020B0604020202020204" pitchFamily="34" charset="0"/>
              <a:buChar char="•"/>
            </a:pPr>
            <a:r>
              <a:rPr lang="en-US" dirty="0" err="1"/>
              <a:t>TwinSample</a:t>
            </a:r>
            <a:r>
              <a:rPr lang="en-US" dirty="0"/>
              <a:t> </a:t>
            </a:r>
          </a:p>
          <a:p>
            <a:pPr marL="685800" lvl="1" indent="-457200">
              <a:buFont typeface="Arial" panose="020B0604020202020204" pitchFamily="34" charset="0"/>
              <a:buChar char="•"/>
            </a:pPr>
            <a:r>
              <a:rPr lang="en-US" dirty="0" err="1"/>
              <a:t>XamarinSample</a:t>
            </a:r>
            <a:r>
              <a:rPr lang="en-US" dirty="0"/>
              <a:t> </a:t>
            </a:r>
          </a:p>
        </p:txBody>
      </p:sp>
      <p:pic>
        <p:nvPicPr>
          <p:cNvPr id="2" name="Picture 1" descr="Code block from the MessageSample.cs file showing the SendEventAsync method being used within the SendEvent task.">
            <a:extLst>
              <a:ext uri="{FF2B5EF4-FFF2-40B4-BE49-F238E27FC236}">
                <a16:creationId xmlns:a16="http://schemas.microsoft.com/office/drawing/2014/main" id="{F8C0C3C0-7A34-4D81-8F13-9D3D4976C230}"/>
              </a:ext>
            </a:extLst>
          </p:cNvPr>
          <p:cNvPicPr>
            <a:picLocks noChangeAspect="1"/>
          </p:cNvPicPr>
          <p:nvPr/>
        </p:nvPicPr>
        <p:blipFill>
          <a:blip r:embed="rId3"/>
          <a:srcRect/>
          <a:stretch/>
        </p:blipFill>
        <p:spPr>
          <a:xfrm>
            <a:off x="4684253" y="3124200"/>
            <a:ext cx="6921357" cy="3276600"/>
          </a:xfrm>
          <a:prstGeom prst="rect">
            <a:avLst/>
          </a:prstGeom>
        </p:spPr>
      </p:pic>
      <p:sp>
        <p:nvSpPr>
          <p:cNvPr id="5" name="Text Placeholder 5">
            <a:extLst>
              <a:ext uri="{FF2B5EF4-FFF2-40B4-BE49-F238E27FC236}">
                <a16:creationId xmlns:a16="http://schemas.microsoft.com/office/drawing/2014/main" id="{8F181094-C26E-41E6-A294-C40CC54C90E2}"/>
              </a:ext>
            </a:extLst>
          </p:cNvPr>
          <p:cNvSpPr txBox="1">
            <a:spLocks/>
          </p:cNvSpPr>
          <p:nvPr/>
        </p:nvSpPr>
        <p:spPr>
          <a:xfrm>
            <a:off x="6678708" y="1429905"/>
            <a:ext cx="3626224" cy="153888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MessageSample</a:t>
            </a:r>
            <a:r>
              <a:rPr lang="en-US" dirty="0"/>
              <a:t> C#</a:t>
            </a:r>
          </a:p>
          <a:p>
            <a:pPr marL="685800" lvl="1" indent="-457200">
              <a:buFont typeface="Arial" panose="020B0604020202020204" pitchFamily="34" charset="0"/>
              <a:buChar char="•"/>
            </a:pPr>
            <a:r>
              <a:rPr lang="en-US" b="1" dirty="0" err="1"/>
              <a:t>MessageSample.cs</a:t>
            </a:r>
            <a:endParaRPr lang="en-US" b="1" dirty="0"/>
          </a:p>
          <a:p>
            <a:pPr marL="685800" lvl="1" indent="-457200">
              <a:buFont typeface="Arial" panose="020B0604020202020204" pitchFamily="34" charset="0"/>
              <a:buChar char="•"/>
            </a:pPr>
            <a:r>
              <a:rPr lang="en-US" dirty="0" err="1"/>
              <a:t>MessageSample.csproj</a:t>
            </a:r>
            <a:endParaRPr lang="en-US" dirty="0"/>
          </a:p>
          <a:p>
            <a:pPr marL="685800" lvl="1" indent="-457200">
              <a:buFont typeface="Arial" panose="020B0604020202020204" pitchFamily="34" charset="0"/>
              <a:buChar char="•"/>
            </a:pPr>
            <a:r>
              <a:rPr lang="en-US" dirty="0" err="1"/>
              <a:t>Program.cs</a:t>
            </a:r>
            <a:endParaRPr lang="en-US" dirty="0"/>
          </a:p>
        </p:txBody>
      </p:sp>
    </p:spTree>
    <p:extLst>
      <p:ext uri="{BB962C8B-B14F-4D97-AF65-F5344CB8AC3E}">
        <p14:creationId xmlns:p14="http://schemas.microsoft.com/office/powerpoint/2010/main" val="375393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fr-FR"/>
              <a:t>Device-Side Code Implementation Code</a:t>
            </a:r>
            <a:endParaRPr lang="en-US" dirty="0"/>
          </a:p>
        </p:txBody>
      </p:sp>
      <p:pic>
        <p:nvPicPr>
          <p:cNvPr id="2" name="Picture 1" descr="Code block from the MessageSample.cs file showing the SendEventAsync method being used within the SendEvent task.">
            <a:extLst>
              <a:ext uri="{FF2B5EF4-FFF2-40B4-BE49-F238E27FC236}">
                <a16:creationId xmlns:a16="http://schemas.microsoft.com/office/drawing/2014/main" id="{F8C0C3C0-7A34-4D81-8F13-9D3D4976C230}"/>
              </a:ext>
            </a:extLst>
          </p:cNvPr>
          <p:cNvPicPr>
            <a:picLocks noChangeAspect="1"/>
          </p:cNvPicPr>
          <p:nvPr/>
        </p:nvPicPr>
        <p:blipFill>
          <a:blip r:embed="rId3"/>
          <a:srcRect/>
          <a:stretch/>
        </p:blipFill>
        <p:spPr>
          <a:xfrm>
            <a:off x="587091" y="1184586"/>
            <a:ext cx="11018520" cy="5216214"/>
          </a:xfrm>
          <a:prstGeom prst="rect">
            <a:avLst/>
          </a:prstGeom>
        </p:spPr>
      </p:pic>
    </p:spTree>
    <p:extLst>
      <p:ext uri="{BB962C8B-B14F-4D97-AF65-F5344CB8AC3E}">
        <p14:creationId xmlns:p14="http://schemas.microsoft.com/office/powerpoint/2010/main" val="189645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06: Module 2 Labs</a:t>
            </a:r>
          </a:p>
        </p:txBody>
      </p:sp>
    </p:spTree>
    <p:extLst>
      <p:ext uri="{BB962C8B-B14F-4D97-AF65-F5344CB8AC3E}">
        <p14:creationId xmlns:p14="http://schemas.microsoft.com/office/powerpoint/2010/main" val="31810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2 Labs</a:t>
            </a:r>
          </a:p>
        </p:txBody>
      </p:sp>
      <p:sp>
        <p:nvSpPr>
          <p:cNvPr id="6" name="Text Placeholder 5"/>
          <p:cNvSpPr>
            <a:spLocks noGrp="1"/>
          </p:cNvSpPr>
          <p:nvPr>
            <p:ph type="body" sz="quarter" idx="10"/>
          </p:nvPr>
        </p:nvSpPr>
        <p:spPr>
          <a:xfrm>
            <a:off x="586390" y="1434370"/>
            <a:ext cx="11018520" cy="3533275"/>
          </a:xfrm>
        </p:spPr>
        <p:txBody>
          <a:bodyPr/>
          <a:lstStyle/>
          <a:p>
            <a:pPr marL="514350" indent="-514350">
              <a:buFont typeface="Arial" panose="020B0604020202020204" pitchFamily="34" charset="0"/>
              <a:buChar char="•"/>
            </a:pPr>
            <a:r>
              <a:rPr lang="en-IE" dirty="0"/>
              <a:t>Lab 3: </a:t>
            </a:r>
            <a:r>
              <a:rPr lang="en-US" dirty="0"/>
              <a:t>Setup the Development Environment</a:t>
            </a:r>
          </a:p>
          <a:p>
            <a:pPr marL="742950" lvl="1" indent="-514350">
              <a:buFont typeface="Arial" panose="020B0604020202020204" pitchFamily="34" charset="0"/>
              <a:buChar char="•"/>
            </a:pPr>
            <a:r>
              <a:rPr lang="en-US" dirty="0"/>
              <a:t>You will install the VS Code extensions for IoT</a:t>
            </a:r>
          </a:p>
          <a:p>
            <a:pPr marL="742950" lvl="1" indent="-514350">
              <a:buFont typeface="Arial" panose="020B0604020202020204" pitchFamily="34" charset="0"/>
              <a:buChar char="•"/>
            </a:pPr>
            <a:r>
              <a:rPr lang="en-US" dirty="0"/>
              <a:t>You will Install the Azure CLI extensions for IoT</a:t>
            </a:r>
          </a:p>
          <a:p>
            <a:pPr marL="742950" lvl="1" indent="-514350">
              <a:buFont typeface="Arial" panose="020B0604020202020204" pitchFamily="34" charset="0"/>
              <a:buChar char="•"/>
            </a:pPr>
            <a:r>
              <a:rPr lang="en-US" dirty="0"/>
              <a:t>You will verify that the dev environment is working properly</a:t>
            </a:r>
            <a:endParaRPr lang="en-IE" dirty="0"/>
          </a:p>
          <a:p>
            <a:pPr marL="514350" indent="-514350">
              <a:buFont typeface="Arial" panose="020B0604020202020204" pitchFamily="34" charset="0"/>
              <a:buChar char="•"/>
            </a:pPr>
            <a:r>
              <a:rPr lang="en-IE" dirty="0"/>
              <a:t>Lab 4: </a:t>
            </a:r>
            <a:r>
              <a:rPr lang="en-US" dirty="0"/>
              <a:t>Connect IoT Device to Azure</a:t>
            </a:r>
          </a:p>
          <a:p>
            <a:pPr marL="742950" lvl="1" indent="-514350">
              <a:buFont typeface="Arial" panose="020B0604020202020204" pitchFamily="34" charset="0"/>
              <a:buChar char="•"/>
            </a:pPr>
            <a:r>
              <a:rPr lang="en-US" dirty="0"/>
              <a:t>You will create a new Device ID within Azure IoT Hub using the Azure CLI</a:t>
            </a:r>
          </a:p>
          <a:p>
            <a:pPr marL="742950" lvl="1" indent="-514350">
              <a:buFont typeface="Arial" panose="020B0604020202020204" pitchFamily="34" charset="0"/>
              <a:buChar char="•"/>
            </a:pPr>
            <a:r>
              <a:rPr lang="en-US" dirty="0"/>
              <a:t>You will configure a simulated device to connect to Azure IoT Hub</a:t>
            </a:r>
          </a:p>
          <a:p>
            <a:pPr marL="742950" lvl="1" indent="-514350">
              <a:buFont typeface="Arial" panose="020B0604020202020204" pitchFamily="34" charset="0"/>
              <a:buChar char="•"/>
            </a:pPr>
            <a:r>
              <a:rPr lang="en-US" dirty="0"/>
              <a:t>You will verify that device telemetry is being received by Azure IoT Hub</a:t>
            </a:r>
          </a:p>
          <a:p>
            <a:pPr marL="742950" lvl="1" indent="-514350">
              <a:buFont typeface="Arial" panose="020B0604020202020204" pitchFamily="34" charset="0"/>
              <a:buChar char="•"/>
            </a:pPr>
            <a:endParaRPr lang="en-US" dirty="0"/>
          </a:p>
        </p:txBody>
      </p:sp>
    </p:spTree>
    <p:extLst>
      <p:ext uri="{BB962C8B-B14F-4D97-AF65-F5344CB8AC3E}">
        <p14:creationId xmlns:p14="http://schemas.microsoft.com/office/powerpoint/2010/main" val="207840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latin typeface="Segoe UI Semibold (Headings)"/>
              </a:rPr>
              <a:t>Lesson 7: </a:t>
            </a:r>
            <a:r>
              <a:rPr lang="en-US" dirty="0">
                <a:latin typeface="Segoe UI Semibold (Headings)"/>
              </a:rPr>
              <a:t>Module 2 review questions</a:t>
            </a:r>
          </a:p>
        </p:txBody>
      </p:sp>
    </p:spTree>
    <p:extLst>
      <p:ext uri="{BB962C8B-B14F-4D97-AF65-F5344CB8AC3E}">
        <p14:creationId xmlns:p14="http://schemas.microsoft.com/office/powerpoint/2010/main" val="165940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2.1</a:t>
            </a:r>
          </a:p>
        </p:txBody>
      </p:sp>
      <p:sp>
        <p:nvSpPr>
          <p:cNvPr id="6" name="Text Placeholder 5"/>
          <p:cNvSpPr>
            <a:spLocks noGrp="1"/>
          </p:cNvSpPr>
          <p:nvPr>
            <p:ph type="body" sz="quarter" idx="10"/>
          </p:nvPr>
        </p:nvSpPr>
        <p:spPr>
          <a:xfrm>
            <a:off x="586740" y="1347271"/>
            <a:ext cx="11018520" cy="4124206"/>
          </a:xfrm>
        </p:spPr>
        <p:txBody>
          <a:bodyPr vert="horz" wrap="square" lIns="0" tIns="0" rIns="0" bIns="0" rtlCol="0" anchor="t">
            <a:spAutoFit/>
          </a:bodyPr>
          <a:lstStyle/>
          <a:p>
            <a:r>
              <a:rPr lang="en-US" sz="2000" dirty="0"/>
              <a:t>You have joined a team that is developing an IoT solution for your company. You will be implementing IoT Hub as part of your solution. The planning docs that you reviewed indicate that the solution will need to process a little over 5 million messages per day and will include both IoT Edge and regular IoT devices. The plans call for using the Basic tier, specify the B1 tier edition, and call for two units. When you think about it, this doesn’t seem to be correct.</a:t>
            </a:r>
          </a:p>
          <a:p>
            <a:endParaRPr lang="en-US" sz="2000" dirty="0"/>
          </a:p>
          <a:p>
            <a:r>
              <a:rPr lang="en-US" sz="2000" dirty="0"/>
              <a:t>What tier and edition of IoT hub will be needed and how many units? (choose one best answer)</a:t>
            </a:r>
          </a:p>
          <a:p>
            <a:endParaRPr lang="en-US" sz="2000" dirty="0"/>
          </a:p>
          <a:p>
            <a:pPr marL="457200" indent="-457200">
              <a:buFont typeface="+mj-lt"/>
              <a:buAutoNum type="alphaUcPeriod"/>
            </a:pPr>
            <a:r>
              <a:rPr lang="en-US" sz="2000" dirty="0"/>
              <a:t>B1 with 8 units.</a:t>
            </a:r>
          </a:p>
          <a:p>
            <a:pPr marL="457200" indent="-457200">
              <a:buFont typeface="+mj-lt"/>
              <a:buAutoNum type="alphaUcPeriod"/>
            </a:pPr>
            <a:r>
              <a:rPr lang="en-US" sz="2000" dirty="0"/>
              <a:t>B2 with 1 unit.</a:t>
            </a:r>
          </a:p>
          <a:p>
            <a:pPr marL="457200" indent="-457200">
              <a:buFont typeface="+mj-lt"/>
              <a:buAutoNum type="alphaUcPeriod"/>
            </a:pPr>
            <a:r>
              <a:rPr lang="en-US" sz="2000" dirty="0"/>
              <a:t>S1 with 8 units.</a:t>
            </a:r>
          </a:p>
          <a:p>
            <a:pPr marL="457200" indent="-457200">
              <a:buFont typeface="+mj-lt"/>
              <a:buAutoNum type="alphaUcPeriod"/>
            </a:pPr>
            <a:r>
              <a:rPr lang="en-US" sz="2000" dirty="0"/>
              <a:t>S2 with 1 unit.</a:t>
            </a:r>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2.2</a:t>
            </a:r>
          </a:p>
        </p:txBody>
      </p:sp>
      <p:sp>
        <p:nvSpPr>
          <p:cNvPr id="6" name="Text Placeholder 5"/>
          <p:cNvSpPr>
            <a:spLocks noGrp="1"/>
          </p:cNvSpPr>
          <p:nvPr>
            <p:ph type="body" sz="quarter" idx="10"/>
          </p:nvPr>
        </p:nvSpPr>
        <p:spPr>
          <a:xfrm>
            <a:off x="586740" y="1347271"/>
            <a:ext cx="11018520" cy="4185761"/>
          </a:xfrm>
        </p:spPr>
        <p:txBody>
          <a:bodyPr vert="horz" wrap="square" lIns="0" tIns="0" rIns="0" bIns="0" rtlCol="0" anchor="t">
            <a:spAutoFit/>
          </a:bodyPr>
          <a:lstStyle/>
          <a:p>
            <a:r>
              <a:rPr lang="en-US" sz="2000" dirty="0"/>
              <a:t>You have joined a team that is developing an IoT solution for your company. You will be implementing IoT Hub as part of your solution. You are told that Device Twins will be used to help configure and manage devices throughout the device lifecycle. </a:t>
            </a:r>
          </a:p>
          <a:p>
            <a:endParaRPr lang="en-US" sz="2000" dirty="0"/>
          </a:p>
          <a:p>
            <a:r>
              <a:rPr lang="en-US" sz="2000" dirty="0"/>
              <a:t>Which of the following statements about Device Twins are true? (choose all correct answers) </a:t>
            </a:r>
          </a:p>
          <a:p>
            <a:endParaRPr lang="en-US" sz="2000" dirty="0"/>
          </a:p>
          <a:p>
            <a:pPr marL="457200" indent="-457200">
              <a:buFont typeface="+mj-lt"/>
              <a:buAutoNum type="alphaUcPeriod"/>
            </a:pPr>
            <a:r>
              <a:rPr lang="en-US" sz="2000" dirty="0"/>
              <a:t>Device twins are JSON documents maintained by IoT Hub.</a:t>
            </a:r>
          </a:p>
          <a:p>
            <a:pPr marL="457200" indent="-457200">
              <a:buFont typeface="+mj-lt"/>
              <a:buAutoNum type="alphaUcPeriod"/>
            </a:pPr>
            <a:r>
              <a:rPr lang="en-US" sz="2000" dirty="0"/>
              <a:t>Each device that is registered with IoT Hub has a Device Twin.</a:t>
            </a:r>
          </a:p>
          <a:p>
            <a:pPr marL="457200" indent="-457200">
              <a:buFont typeface="+mj-lt"/>
              <a:buAutoNum type="alphaUcPeriod"/>
            </a:pPr>
            <a:r>
              <a:rPr lang="en-US" sz="2000" dirty="0"/>
              <a:t>Device Twins include Tags, Cloud properties, Device properties, and Communication properties.</a:t>
            </a:r>
          </a:p>
          <a:p>
            <a:pPr marL="457200" indent="-457200">
              <a:buFont typeface="+mj-lt"/>
              <a:buAutoNum type="alphaUcPeriod"/>
            </a:pPr>
            <a:r>
              <a:rPr lang="en-US" sz="2000" dirty="0"/>
              <a:t>Device Twins include Tags, Desired properties, Reported properties, and Device identity properties.</a:t>
            </a:r>
          </a:p>
          <a:p>
            <a:pPr marL="457200" indent="-457200">
              <a:buFont typeface="+mj-lt"/>
              <a:buAutoNum type="alphaUcPeriod"/>
            </a:pPr>
            <a:r>
              <a:rPr lang="en-US" sz="2000" dirty="0"/>
              <a:t>Device Twins include Tags, Desired properties, Reported properties, and Lifecycle properties.</a:t>
            </a:r>
          </a:p>
        </p:txBody>
      </p:sp>
    </p:spTree>
    <p:extLst>
      <p:ext uri="{BB962C8B-B14F-4D97-AF65-F5344CB8AC3E}">
        <p14:creationId xmlns:p14="http://schemas.microsoft.com/office/powerpoint/2010/main" val="29803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02: IoT Hub Concepts</a:t>
            </a:r>
          </a:p>
        </p:txBody>
      </p:sp>
    </p:spTree>
    <p:extLst>
      <p:ext uri="{BB962C8B-B14F-4D97-AF65-F5344CB8AC3E}">
        <p14:creationId xmlns:p14="http://schemas.microsoft.com/office/powerpoint/2010/main" val="357185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2.3</a:t>
            </a:r>
          </a:p>
        </p:txBody>
      </p:sp>
      <p:sp>
        <p:nvSpPr>
          <p:cNvPr id="6" name="Text Placeholder 5"/>
          <p:cNvSpPr>
            <a:spLocks noGrp="1"/>
          </p:cNvSpPr>
          <p:nvPr>
            <p:ph type="body" sz="quarter" idx="10"/>
          </p:nvPr>
        </p:nvSpPr>
        <p:spPr>
          <a:xfrm>
            <a:off x="586740" y="1347271"/>
            <a:ext cx="11018520" cy="5232202"/>
          </a:xfrm>
        </p:spPr>
        <p:txBody>
          <a:bodyPr vert="horz" wrap="square" lIns="0" tIns="0" rIns="0" bIns="0" rtlCol="0" anchor="t">
            <a:spAutoFit/>
          </a:bodyPr>
          <a:lstStyle/>
          <a:p>
            <a:r>
              <a:rPr lang="en-US" sz="2000" dirty="0"/>
              <a:t>You have joined a team that is developing an IoT solution for your company. You are using the Azure Cloud Shell and Azure CLI commands to create some resources. You open the Cloud Shell and ensure that Bash is selected as the environment. You run the following two commands in the Azure Cloud Shell:</a:t>
            </a:r>
          </a:p>
          <a:p>
            <a:pPr marL="342900" indent="-342900">
              <a:buFont typeface="Arial" panose="020B0604020202020204" pitchFamily="34" charset="0"/>
              <a:buChar char="•"/>
            </a:pPr>
            <a:r>
              <a:rPr lang="en-US" sz="2000" dirty="0" err="1"/>
              <a:t>az</a:t>
            </a:r>
            <a:r>
              <a:rPr lang="en-US" sz="2000" dirty="0"/>
              <a:t> group create --name MyAZ220RG --location </a:t>
            </a:r>
            <a:r>
              <a:rPr lang="en-US" sz="2000" dirty="0" err="1"/>
              <a:t>westus</a:t>
            </a:r>
            <a:endParaRPr lang="en-US" sz="2000" dirty="0"/>
          </a:p>
          <a:p>
            <a:pPr marL="342900" indent="-342900">
              <a:buFont typeface="Arial" panose="020B0604020202020204" pitchFamily="34" charset="0"/>
              <a:buChar char="•"/>
            </a:pPr>
            <a:r>
              <a:rPr lang="en-US" sz="2000" dirty="0" err="1"/>
              <a:t>az</a:t>
            </a:r>
            <a:r>
              <a:rPr lang="en-US" sz="2000" dirty="0"/>
              <a:t> </a:t>
            </a:r>
            <a:r>
              <a:rPr lang="en-US" sz="2000" dirty="0" err="1"/>
              <a:t>iot</a:t>
            </a:r>
            <a:r>
              <a:rPr lang="en-US" sz="2000" dirty="0"/>
              <a:t> hub create --resource-group MyAZ220RG --name </a:t>
            </a:r>
            <a:r>
              <a:rPr lang="en-US" sz="2000" dirty="0" err="1"/>
              <a:t>MyIotHub</a:t>
            </a:r>
            <a:r>
              <a:rPr lang="en-US" sz="2000" dirty="0"/>
              <a:t> </a:t>
            </a:r>
          </a:p>
          <a:p>
            <a:endParaRPr lang="en-US" sz="2000" dirty="0"/>
          </a:p>
          <a:p>
            <a:r>
              <a:rPr lang="en-US" sz="2000" dirty="0"/>
              <a:t>What will result when you run the commands? (choose all correct answers)</a:t>
            </a:r>
          </a:p>
          <a:p>
            <a:r>
              <a:rPr lang="en-US" sz="2000" dirty="0"/>
              <a:t> </a:t>
            </a:r>
          </a:p>
          <a:p>
            <a:pPr marL="457200" indent="-457200">
              <a:buFont typeface="+mj-lt"/>
              <a:buAutoNum type="alphaUcPeriod"/>
            </a:pPr>
            <a:r>
              <a:rPr lang="en-US" sz="2000" dirty="0"/>
              <a:t>The first command will fail to create a resource group because no subscription is provided.</a:t>
            </a:r>
          </a:p>
          <a:p>
            <a:pPr marL="457200" indent="-457200">
              <a:buFont typeface="+mj-lt"/>
              <a:buAutoNum type="alphaUcPeriod"/>
            </a:pPr>
            <a:r>
              <a:rPr lang="en-US" sz="2000" dirty="0"/>
              <a:t>The first command will create a resource group named MyAZ220RG in the </a:t>
            </a:r>
            <a:r>
              <a:rPr lang="en-US" sz="2000" dirty="0" err="1"/>
              <a:t>westus</a:t>
            </a:r>
            <a:r>
              <a:rPr lang="en-US" sz="2000" dirty="0"/>
              <a:t> region.</a:t>
            </a:r>
          </a:p>
          <a:p>
            <a:pPr marL="457200" indent="-457200">
              <a:buFont typeface="+mj-lt"/>
              <a:buAutoNum type="alphaUcPeriod"/>
            </a:pPr>
            <a:r>
              <a:rPr lang="en-US" sz="2000" dirty="0"/>
              <a:t>The second command will fail because no pricing tier is specified.</a:t>
            </a:r>
          </a:p>
          <a:p>
            <a:pPr marL="457200" indent="-457200">
              <a:buFont typeface="+mj-lt"/>
              <a:buAutoNum type="alphaUcPeriod"/>
            </a:pPr>
            <a:r>
              <a:rPr lang="en-US" sz="2000" dirty="0"/>
              <a:t>The second command will fail because no region is specified.</a:t>
            </a:r>
          </a:p>
          <a:p>
            <a:pPr marL="457200" indent="-457200">
              <a:buFont typeface="+mj-lt"/>
              <a:buAutoNum type="alphaUcPeriod"/>
            </a:pPr>
            <a:r>
              <a:rPr lang="en-US" sz="2000" dirty="0"/>
              <a:t>The second command will create an IoT Hub using the F1 pricing tier in the region of the resource group.</a:t>
            </a:r>
          </a:p>
        </p:txBody>
      </p:sp>
    </p:spTree>
    <p:extLst>
      <p:ext uri="{BB962C8B-B14F-4D97-AF65-F5344CB8AC3E}">
        <p14:creationId xmlns:p14="http://schemas.microsoft.com/office/powerpoint/2010/main" val="70153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2.4</a:t>
            </a:r>
          </a:p>
        </p:txBody>
      </p:sp>
      <p:sp>
        <p:nvSpPr>
          <p:cNvPr id="6" name="Text Placeholder 5"/>
          <p:cNvSpPr>
            <a:spLocks noGrp="1"/>
          </p:cNvSpPr>
          <p:nvPr>
            <p:ph type="body" sz="quarter" idx="10"/>
          </p:nvPr>
        </p:nvSpPr>
        <p:spPr>
          <a:xfrm>
            <a:off x="586740" y="1347271"/>
            <a:ext cx="11018520" cy="3877985"/>
          </a:xfrm>
        </p:spPr>
        <p:txBody>
          <a:bodyPr vert="horz" wrap="square" lIns="0" tIns="0" rIns="0" bIns="0" rtlCol="0" anchor="t">
            <a:spAutoFit/>
          </a:bodyPr>
          <a:lstStyle/>
          <a:p>
            <a:r>
              <a:rPr lang="en-US" sz="2000" dirty="0"/>
              <a:t>You have joined a team that is developing an IoT solution for your company. You are investigating how to implement 2-way communication between devices and IoT Hub.</a:t>
            </a:r>
          </a:p>
          <a:p>
            <a:endParaRPr lang="en-US" sz="2000" dirty="0"/>
          </a:p>
          <a:p>
            <a:r>
              <a:rPr lang="en-US" sz="2000" dirty="0"/>
              <a:t>Which of the following are valid options for sending information from devices to the cloud? (Choose all correct answers)</a:t>
            </a:r>
          </a:p>
          <a:p>
            <a:r>
              <a:rPr lang="en-US" sz="2000" dirty="0"/>
              <a:t> </a:t>
            </a:r>
          </a:p>
          <a:p>
            <a:pPr marL="457200" indent="-457200">
              <a:buFont typeface="+mj-lt"/>
              <a:buAutoNum type="alphaUcPeriod"/>
            </a:pPr>
            <a:r>
              <a:rPr lang="en-US" sz="2000" dirty="0"/>
              <a:t>Device-to-cloud messages for scheduling firmware updates.</a:t>
            </a:r>
          </a:p>
          <a:p>
            <a:pPr marL="457200" indent="-457200">
              <a:buFont typeface="+mj-lt"/>
              <a:buAutoNum type="alphaUcPeriod"/>
            </a:pPr>
            <a:r>
              <a:rPr lang="en-US" sz="2000" dirty="0"/>
              <a:t>Device-to-cloud messages for time series telemetry and alerts.</a:t>
            </a:r>
          </a:p>
          <a:p>
            <a:pPr marL="457200" indent="-457200">
              <a:buFont typeface="+mj-lt"/>
              <a:buAutoNum type="alphaUcPeriod"/>
            </a:pPr>
            <a:r>
              <a:rPr lang="en-US" sz="2000" dirty="0"/>
              <a:t>Device twin's reported properties for reporting device state information.</a:t>
            </a:r>
          </a:p>
          <a:p>
            <a:pPr marL="457200" indent="-457200">
              <a:buFont typeface="+mj-lt"/>
              <a:buAutoNum type="alphaUcPeriod"/>
            </a:pPr>
            <a:r>
              <a:rPr lang="en-US" sz="2000" dirty="0"/>
              <a:t>Device twin's proposed properties for requesting device state information.</a:t>
            </a:r>
          </a:p>
          <a:p>
            <a:pPr marL="457200" indent="-457200">
              <a:buFont typeface="+mj-lt"/>
              <a:buAutoNum type="alphaUcPeriod"/>
            </a:pPr>
            <a:r>
              <a:rPr lang="en-US" sz="2000" dirty="0"/>
              <a:t>File uploads for media files and large telemetry batches.</a:t>
            </a:r>
          </a:p>
        </p:txBody>
      </p:sp>
    </p:spTree>
    <p:extLst>
      <p:ext uri="{BB962C8B-B14F-4D97-AF65-F5344CB8AC3E}">
        <p14:creationId xmlns:p14="http://schemas.microsoft.com/office/powerpoint/2010/main" val="175453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Review: Question 2.5</a:t>
            </a:r>
          </a:p>
        </p:txBody>
      </p:sp>
      <p:sp>
        <p:nvSpPr>
          <p:cNvPr id="6" name="Text Placeholder 5"/>
          <p:cNvSpPr>
            <a:spLocks noGrp="1"/>
          </p:cNvSpPr>
          <p:nvPr>
            <p:ph type="body" sz="quarter" idx="10"/>
          </p:nvPr>
        </p:nvSpPr>
        <p:spPr>
          <a:xfrm>
            <a:off x="586740" y="1347271"/>
            <a:ext cx="11018520" cy="3570208"/>
          </a:xfrm>
        </p:spPr>
        <p:txBody>
          <a:bodyPr vert="horz" wrap="square" lIns="0" tIns="0" rIns="0" bIns="0" rtlCol="0" anchor="t">
            <a:spAutoFit/>
          </a:bodyPr>
          <a:lstStyle/>
          <a:p>
            <a:r>
              <a:rPr lang="en-US" sz="2000" dirty="0"/>
              <a:t>You have joined a team that is developing an IoT solution for your company. You are investigating how to implement 2-way communication between devices and IoT Hub.</a:t>
            </a:r>
          </a:p>
          <a:p>
            <a:endParaRPr lang="en-US" sz="2000" dirty="0"/>
          </a:p>
          <a:p>
            <a:r>
              <a:rPr lang="en-US" sz="2000" dirty="0"/>
              <a:t>Which of the following are valid protocol options? (choose all correct answers)</a:t>
            </a:r>
          </a:p>
          <a:p>
            <a:endParaRPr lang="en-US" sz="2000" dirty="0"/>
          </a:p>
          <a:p>
            <a:pPr marL="457200" indent="-457200">
              <a:buFont typeface="+mj-lt"/>
              <a:buAutoNum type="alphaUcPeriod"/>
            </a:pPr>
            <a:r>
              <a:rPr lang="en-US" sz="2000" dirty="0"/>
              <a:t>MQTT on port 8883.</a:t>
            </a:r>
          </a:p>
          <a:p>
            <a:pPr marL="457200" indent="-457200">
              <a:buFont typeface="+mj-lt"/>
              <a:buAutoNum type="alphaUcPeriod"/>
            </a:pPr>
            <a:r>
              <a:rPr lang="en-US" sz="2000" dirty="0"/>
              <a:t>MQTT over </a:t>
            </a:r>
            <a:r>
              <a:rPr lang="en-US" sz="2000" dirty="0" err="1"/>
              <a:t>WebSockets</a:t>
            </a:r>
            <a:r>
              <a:rPr lang="en-US" sz="2000" dirty="0"/>
              <a:t> on port 443.</a:t>
            </a:r>
          </a:p>
          <a:p>
            <a:pPr marL="457200" indent="-457200">
              <a:buFont typeface="+mj-lt"/>
              <a:buAutoNum type="alphaUcPeriod"/>
            </a:pPr>
            <a:r>
              <a:rPr lang="en-US" sz="2000" dirty="0"/>
              <a:t>AMQP on port 5671.</a:t>
            </a:r>
          </a:p>
          <a:p>
            <a:pPr marL="457200" indent="-457200">
              <a:buFont typeface="+mj-lt"/>
              <a:buAutoNum type="alphaUcPeriod"/>
            </a:pPr>
            <a:r>
              <a:rPr lang="en-US" sz="2000" dirty="0"/>
              <a:t>AMQP over </a:t>
            </a:r>
            <a:r>
              <a:rPr lang="en-US" sz="2000" dirty="0" err="1"/>
              <a:t>WebSockets</a:t>
            </a:r>
            <a:r>
              <a:rPr lang="en-US" sz="2000" dirty="0"/>
              <a:t> on port 443.</a:t>
            </a:r>
          </a:p>
          <a:p>
            <a:pPr marL="457200" indent="-457200">
              <a:buFont typeface="+mj-lt"/>
              <a:buAutoNum type="alphaUcPeriod"/>
            </a:pPr>
            <a:r>
              <a:rPr lang="en-US" sz="2000" dirty="0"/>
              <a:t>HTTPS on port 443.</a:t>
            </a:r>
          </a:p>
        </p:txBody>
      </p:sp>
    </p:spTree>
    <p:extLst>
      <p:ext uri="{BB962C8B-B14F-4D97-AF65-F5344CB8AC3E}">
        <p14:creationId xmlns:p14="http://schemas.microsoft.com/office/powerpoint/2010/main" val="1339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Hub Capabilities</a:t>
            </a:r>
          </a:p>
        </p:txBody>
      </p:sp>
      <p:sp>
        <p:nvSpPr>
          <p:cNvPr id="6" name="Text Placeholder 5"/>
          <p:cNvSpPr>
            <a:spLocks noGrp="1"/>
          </p:cNvSpPr>
          <p:nvPr>
            <p:ph type="body" sz="quarter" idx="10"/>
          </p:nvPr>
        </p:nvSpPr>
        <p:spPr>
          <a:xfrm>
            <a:off x="584200" y="1435100"/>
            <a:ext cx="5212080" cy="2462213"/>
          </a:xfrm>
        </p:spPr>
        <p:txBody>
          <a:bodyPr/>
          <a:lstStyle/>
          <a:p>
            <a:r>
              <a:rPr lang="en-IE" dirty="0"/>
              <a:t>IoT Hub capabilities are differentiated by </a:t>
            </a:r>
            <a:r>
              <a:rPr lang="en-IE" i="1" dirty="0"/>
              <a:t>Tiers</a:t>
            </a:r>
          </a:p>
          <a:p>
            <a:endParaRPr lang="en-IE" i="1" dirty="0"/>
          </a:p>
          <a:p>
            <a:r>
              <a:rPr lang="en-IE" dirty="0"/>
              <a:t>You can move from Basic to Standard on demand.</a:t>
            </a:r>
          </a:p>
        </p:txBody>
      </p:sp>
      <p:sp>
        <p:nvSpPr>
          <p:cNvPr id="3" name="Text Placeholder 2">
            <a:extLst>
              <a:ext uri="{FF2B5EF4-FFF2-40B4-BE49-F238E27FC236}">
                <a16:creationId xmlns:a16="http://schemas.microsoft.com/office/drawing/2014/main" id="{37F8369A-B54B-454E-960A-835DDF94AA67}"/>
              </a:ext>
            </a:extLst>
          </p:cNvPr>
          <p:cNvSpPr>
            <a:spLocks noGrp="1"/>
          </p:cNvSpPr>
          <p:nvPr>
            <p:ph type="body" sz="quarter" idx="12"/>
          </p:nvPr>
        </p:nvSpPr>
        <p:spPr/>
        <p:txBody>
          <a:bodyPr/>
          <a:lstStyle/>
          <a:p>
            <a:endParaRPr lang="en-US"/>
          </a:p>
        </p:txBody>
      </p:sp>
      <p:graphicFrame>
        <p:nvGraphicFramePr>
          <p:cNvPr id="2" name="Table 1">
            <a:extLst>
              <a:ext uri="{FF2B5EF4-FFF2-40B4-BE49-F238E27FC236}">
                <a16:creationId xmlns:a16="http://schemas.microsoft.com/office/drawing/2014/main" id="{881BC16C-1D6B-43AC-903A-C2E906204D1D}"/>
              </a:ext>
            </a:extLst>
          </p:cNvPr>
          <p:cNvGraphicFramePr>
            <a:graphicFrameLocks noGrp="1"/>
          </p:cNvGraphicFramePr>
          <p:nvPr>
            <p:extLst>
              <p:ext uri="{D42A27DB-BD31-4B8C-83A1-F6EECF244321}">
                <p14:modId xmlns:p14="http://schemas.microsoft.com/office/powerpoint/2010/main" val="55854263"/>
              </p:ext>
            </p:extLst>
          </p:nvPr>
        </p:nvGraphicFramePr>
        <p:xfrm>
          <a:off x="6095650" y="518191"/>
          <a:ext cx="5422344" cy="6087799"/>
        </p:xfrm>
        <a:graphic>
          <a:graphicData uri="http://schemas.openxmlformats.org/drawingml/2006/table">
            <a:tbl>
              <a:tblPr firstRow="1" firstCol="1" bandRow="1">
                <a:tableStyleId>{5FD0F851-EC5A-4D38-B0AD-8093EC10F338}</a:tableStyleId>
              </a:tblPr>
              <a:tblGrid>
                <a:gridCol w="2351222">
                  <a:extLst>
                    <a:ext uri="{9D8B030D-6E8A-4147-A177-3AD203B41FA5}">
                      <a16:colId xmlns:a16="http://schemas.microsoft.com/office/drawing/2014/main" val="734564912"/>
                    </a:ext>
                  </a:extLst>
                </a:gridCol>
                <a:gridCol w="1263674">
                  <a:extLst>
                    <a:ext uri="{9D8B030D-6E8A-4147-A177-3AD203B41FA5}">
                      <a16:colId xmlns:a16="http://schemas.microsoft.com/office/drawing/2014/main" val="2287783730"/>
                    </a:ext>
                  </a:extLst>
                </a:gridCol>
                <a:gridCol w="1807448">
                  <a:extLst>
                    <a:ext uri="{9D8B030D-6E8A-4147-A177-3AD203B41FA5}">
                      <a16:colId xmlns:a16="http://schemas.microsoft.com/office/drawing/2014/main" val="2970959688"/>
                    </a:ext>
                  </a:extLst>
                </a:gridCol>
              </a:tblGrid>
              <a:tr h="300984">
                <a:tc>
                  <a:txBody>
                    <a:bodyPr/>
                    <a:lstStyle/>
                    <a:p>
                      <a:r>
                        <a:rPr lang="en-US" sz="1600">
                          <a:effectLst/>
                        </a:rPr>
                        <a:t>Capability</a:t>
                      </a:r>
                      <a:endParaRPr lang="en-US" sz="1600" b="1">
                        <a:solidFill>
                          <a:srgbClr val="000000"/>
                        </a:solidFill>
                        <a:effectLst/>
                      </a:endParaRPr>
                    </a:p>
                  </a:txBody>
                  <a:tcPr marL="5163" marR="5163" marT="2383" marB="2383" anchor="ctr"/>
                </a:tc>
                <a:tc>
                  <a:txBody>
                    <a:bodyPr/>
                    <a:lstStyle/>
                    <a:p>
                      <a:r>
                        <a:rPr lang="en-US" sz="1600">
                          <a:effectLst/>
                        </a:rPr>
                        <a:t>Basic tier</a:t>
                      </a:r>
                      <a:endParaRPr lang="en-US" sz="1600" b="1">
                        <a:solidFill>
                          <a:srgbClr val="000000"/>
                        </a:solidFill>
                        <a:effectLst/>
                      </a:endParaRPr>
                    </a:p>
                  </a:txBody>
                  <a:tcPr marL="5163" marR="5163" marT="2383" marB="2383" anchor="ctr"/>
                </a:tc>
                <a:tc>
                  <a:txBody>
                    <a:bodyPr/>
                    <a:lstStyle/>
                    <a:p>
                      <a:r>
                        <a:rPr lang="en-US" sz="1600">
                          <a:effectLst/>
                        </a:rPr>
                        <a:t>Free/Standard tier</a:t>
                      </a:r>
                      <a:endParaRPr lang="en-US" sz="1600" b="1">
                        <a:solidFill>
                          <a:srgbClr val="000000"/>
                        </a:solidFill>
                        <a:effectLst/>
                      </a:endParaRPr>
                    </a:p>
                  </a:txBody>
                  <a:tcPr marL="5163" marR="5163" marT="2383" marB="2383" anchor="ctr"/>
                </a:tc>
                <a:extLst>
                  <a:ext uri="{0D108BD9-81ED-4DB2-BD59-A6C34878D82A}">
                    <a16:rowId xmlns:a16="http://schemas.microsoft.com/office/drawing/2014/main" val="1569617896"/>
                  </a:ext>
                </a:extLst>
              </a:tr>
              <a:tr h="359355">
                <a:tc>
                  <a:txBody>
                    <a:bodyPr/>
                    <a:lstStyle/>
                    <a:p>
                      <a:r>
                        <a:rPr lang="en-US" sz="1600">
                          <a:effectLst/>
                        </a:rPr>
                        <a:t>Device-to-cloud telemetry</a:t>
                      </a:r>
                    </a:p>
                  </a:txBody>
                  <a:tcPr marL="5163" marR="5163" marT="2383" marB="2383" anchor="ctr"/>
                </a:tc>
                <a:tc>
                  <a:txBody>
                    <a:bodyPr/>
                    <a:lstStyle/>
                    <a:p>
                      <a:r>
                        <a:rPr lang="en-US" sz="1600">
                          <a:effectLst/>
                        </a:rPr>
                        <a:t>Yes</a:t>
                      </a:r>
                    </a:p>
                  </a:txBody>
                  <a:tcPr marL="5163" marR="5163" marT="2383" marB="2383" anchor="ctr"/>
                </a:tc>
                <a:tc>
                  <a:txBody>
                    <a:bodyPr/>
                    <a:lstStyle/>
                    <a:p>
                      <a:r>
                        <a:rPr lang="en-US" sz="1600">
                          <a:effectLst/>
                        </a:rPr>
                        <a:t>Yes</a:t>
                      </a:r>
                    </a:p>
                  </a:txBody>
                  <a:tcPr marL="5163" marR="5163" marT="2383" marB="2383" anchor="ctr"/>
                </a:tc>
                <a:extLst>
                  <a:ext uri="{0D108BD9-81ED-4DB2-BD59-A6C34878D82A}">
                    <a16:rowId xmlns:a16="http://schemas.microsoft.com/office/drawing/2014/main" val="3364727086"/>
                  </a:ext>
                </a:extLst>
              </a:tr>
              <a:tr h="300984">
                <a:tc>
                  <a:txBody>
                    <a:bodyPr/>
                    <a:lstStyle/>
                    <a:p>
                      <a:r>
                        <a:rPr lang="en-US" sz="1600">
                          <a:effectLst/>
                        </a:rPr>
                        <a:t>Per-device identity</a:t>
                      </a:r>
                    </a:p>
                  </a:txBody>
                  <a:tcPr marL="5163" marR="5163" marT="2383" marB="2383" anchor="ctr"/>
                </a:tc>
                <a:tc>
                  <a:txBody>
                    <a:bodyPr/>
                    <a:lstStyle/>
                    <a:p>
                      <a:r>
                        <a:rPr lang="en-US" sz="1600">
                          <a:effectLst/>
                        </a:rPr>
                        <a:t>Yes</a:t>
                      </a:r>
                    </a:p>
                  </a:txBody>
                  <a:tcPr marL="5163" marR="5163" marT="2383" marB="2383" anchor="ctr"/>
                </a:tc>
                <a:tc>
                  <a:txBody>
                    <a:bodyPr/>
                    <a:lstStyle/>
                    <a:p>
                      <a:r>
                        <a:rPr lang="en-US" sz="1600">
                          <a:effectLst/>
                        </a:rPr>
                        <a:t>Yes</a:t>
                      </a:r>
                    </a:p>
                  </a:txBody>
                  <a:tcPr marL="5163" marR="5163" marT="2383" marB="2383" anchor="ctr"/>
                </a:tc>
                <a:extLst>
                  <a:ext uri="{0D108BD9-81ED-4DB2-BD59-A6C34878D82A}">
                    <a16:rowId xmlns:a16="http://schemas.microsoft.com/office/drawing/2014/main" val="1941519483"/>
                  </a:ext>
                </a:extLst>
              </a:tr>
              <a:tr h="884696">
                <a:tc>
                  <a:txBody>
                    <a:bodyPr/>
                    <a:lstStyle/>
                    <a:p>
                      <a:r>
                        <a:rPr lang="en-US" sz="1600">
                          <a:effectLst/>
                        </a:rPr>
                        <a:t>Message routing, message enrichments, and Event Grid integration</a:t>
                      </a:r>
                    </a:p>
                  </a:txBody>
                  <a:tcPr marL="5163" marR="5163" marT="2383" marB="2383" anchor="ctr"/>
                </a:tc>
                <a:tc>
                  <a:txBody>
                    <a:bodyPr/>
                    <a:lstStyle/>
                    <a:p>
                      <a:r>
                        <a:rPr lang="en-US" sz="1600">
                          <a:effectLst/>
                        </a:rPr>
                        <a:t>Yes</a:t>
                      </a:r>
                    </a:p>
                  </a:txBody>
                  <a:tcPr marL="5163" marR="5163" marT="2383" marB="2383" anchor="ctr"/>
                </a:tc>
                <a:tc>
                  <a:txBody>
                    <a:bodyPr/>
                    <a:lstStyle/>
                    <a:p>
                      <a:r>
                        <a:rPr lang="en-US" sz="1600">
                          <a:effectLst/>
                        </a:rPr>
                        <a:t>Yes</a:t>
                      </a:r>
                    </a:p>
                  </a:txBody>
                  <a:tcPr marL="5163" marR="5163" marT="2383" marB="2383" anchor="ctr"/>
                </a:tc>
                <a:extLst>
                  <a:ext uri="{0D108BD9-81ED-4DB2-BD59-A6C34878D82A}">
                    <a16:rowId xmlns:a16="http://schemas.microsoft.com/office/drawing/2014/main" val="1252498147"/>
                  </a:ext>
                </a:extLst>
              </a:tr>
              <a:tr h="534469">
                <a:tc>
                  <a:txBody>
                    <a:bodyPr/>
                    <a:lstStyle/>
                    <a:p>
                      <a:r>
                        <a:rPr lang="en-US" sz="1600" dirty="0">
                          <a:effectLst/>
                        </a:rPr>
                        <a:t>HTTP, AMQP, and MQTT protocols</a:t>
                      </a:r>
                    </a:p>
                  </a:txBody>
                  <a:tcPr marL="5163" marR="5163" marT="2383" marB="2383" anchor="ctr"/>
                </a:tc>
                <a:tc>
                  <a:txBody>
                    <a:bodyPr/>
                    <a:lstStyle/>
                    <a:p>
                      <a:r>
                        <a:rPr lang="en-US" sz="1600">
                          <a:effectLst/>
                        </a:rPr>
                        <a:t>Yes</a:t>
                      </a:r>
                    </a:p>
                  </a:txBody>
                  <a:tcPr marL="5163" marR="5163" marT="2383" marB="2383" anchor="ctr"/>
                </a:tc>
                <a:tc>
                  <a:txBody>
                    <a:bodyPr/>
                    <a:lstStyle/>
                    <a:p>
                      <a:r>
                        <a:rPr lang="en-US" sz="1600">
                          <a:effectLst/>
                        </a:rPr>
                        <a:t>Yes</a:t>
                      </a:r>
                    </a:p>
                  </a:txBody>
                  <a:tcPr marL="5163" marR="5163" marT="2383" marB="2383" anchor="ctr"/>
                </a:tc>
                <a:extLst>
                  <a:ext uri="{0D108BD9-81ED-4DB2-BD59-A6C34878D82A}">
                    <a16:rowId xmlns:a16="http://schemas.microsoft.com/office/drawing/2014/main" val="4213804100"/>
                  </a:ext>
                </a:extLst>
              </a:tr>
              <a:tr h="417726">
                <a:tc>
                  <a:txBody>
                    <a:bodyPr/>
                    <a:lstStyle/>
                    <a:p>
                      <a:r>
                        <a:rPr lang="en-US" sz="1600">
                          <a:effectLst/>
                        </a:rPr>
                        <a:t>Device Provisioning Service</a:t>
                      </a:r>
                    </a:p>
                  </a:txBody>
                  <a:tcPr marL="5163" marR="5163" marT="2383" marB="2383" anchor="ctr"/>
                </a:tc>
                <a:tc>
                  <a:txBody>
                    <a:bodyPr/>
                    <a:lstStyle/>
                    <a:p>
                      <a:r>
                        <a:rPr lang="en-US" sz="1600">
                          <a:effectLst/>
                        </a:rPr>
                        <a:t>Yes</a:t>
                      </a:r>
                    </a:p>
                  </a:txBody>
                  <a:tcPr marL="5163" marR="5163" marT="2383" marB="2383" anchor="ctr"/>
                </a:tc>
                <a:tc>
                  <a:txBody>
                    <a:bodyPr/>
                    <a:lstStyle/>
                    <a:p>
                      <a:r>
                        <a:rPr lang="en-US" sz="1600">
                          <a:effectLst/>
                        </a:rPr>
                        <a:t>Yes</a:t>
                      </a:r>
                    </a:p>
                  </a:txBody>
                  <a:tcPr marL="5163" marR="5163" marT="2383" marB="2383" anchor="ctr"/>
                </a:tc>
                <a:extLst>
                  <a:ext uri="{0D108BD9-81ED-4DB2-BD59-A6C34878D82A}">
                    <a16:rowId xmlns:a16="http://schemas.microsoft.com/office/drawing/2014/main" val="2292862320"/>
                  </a:ext>
                </a:extLst>
              </a:tr>
              <a:tr h="417726">
                <a:tc>
                  <a:txBody>
                    <a:bodyPr/>
                    <a:lstStyle/>
                    <a:p>
                      <a:r>
                        <a:rPr lang="en-US" sz="1600">
                          <a:effectLst/>
                        </a:rPr>
                        <a:t>Monitoring and diagnostics</a:t>
                      </a:r>
                    </a:p>
                  </a:txBody>
                  <a:tcPr marL="5163" marR="5163" marT="2383" marB="2383" anchor="ctr"/>
                </a:tc>
                <a:tc>
                  <a:txBody>
                    <a:bodyPr/>
                    <a:lstStyle/>
                    <a:p>
                      <a:r>
                        <a:rPr lang="en-US" sz="1600">
                          <a:effectLst/>
                        </a:rPr>
                        <a:t>Yes</a:t>
                      </a:r>
                    </a:p>
                  </a:txBody>
                  <a:tcPr marL="5163" marR="5163" marT="2383" marB="2383" anchor="ctr"/>
                </a:tc>
                <a:tc>
                  <a:txBody>
                    <a:bodyPr/>
                    <a:lstStyle/>
                    <a:p>
                      <a:r>
                        <a:rPr lang="en-US" sz="1600">
                          <a:effectLst/>
                        </a:rPr>
                        <a:t>Yes</a:t>
                      </a:r>
                    </a:p>
                  </a:txBody>
                  <a:tcPr marL="5163" marR="5163" marT="2383" marB="2383" anchor="ctr"/>
                </a:tc>
                <a:extLst>
                  <a:ext uri="{0D108BD9-81ED-4DB2-BD59-A6C34878D82A}">
                    <a16:rowId xmlns:a16="http://schemas.microsoft.com/office/drawing/2014/main" val="824109434"/>
                  </a:ext>
                </a:extLst>
              </a:tr>
              <a:tr h="417726">
                <a:tc>
                  <a:txBody>
                    <a:bodyPr/>
                    <a:lstStyle/>
                    <a:p>
                      <a:r>
                        <a:rPr lang="en-US" sz="1600">
                          <a:effectLst/>
                        </a:rPr>
                        <a:t>Cloud-to-device messaging</a:t>
                      </a:r>
                    </a:p>
                  </a:txBody>
                  <a:tcPr marL="5163" marR="5163" marT="2383" marB="2383" anchor="ctr"/>
                </a:tc>
                <a:tc>
                  <a:txBody>
                    <a:bodyPr/>
                    <a:lstStyle/>
                    <a:p>
                      <a:endParaRPr lang="en-US" sz="1600">
                        <a:effectLst/>
                      </a:endParaRPr>
                    </a:p>
                  </a:txBody>
                  <a:tcPr marL="5163" marR="5163" marT="2383" marB="2383" anchor="ctr"/>
                </a:tc>
                <a:tc>
                  <a:txBody>
                    <a:bodyPr/>
                    <a:lstStyle/>
                    <a:p>
                      <a:r>
                        <a:rPr lang="en-US" sz="1600">
                          <a:effectLst/>
                        </a:rPr>
                        <a:t>Yes</a:t>
                      </a:r>
                    </a:p>
                  </a:txBody>
                  <a:tcPr marL="5163" marR="5163" marT="2383" marB="2383" anchor="ctr"/>
                </a:tc>
                <a:extLst>
                  <a:ext uri="{0D108BD9-81ED-4DB2-BD59-A6C34878D82A}">
                    <a16:rowId xmlns:a16="http://schemas.microsoft.com/office/drawing/2014/main" val="1240621906"/>
                  </a:ext>
                </a:extLst>
              </a:tr>
              <a:tr h="767954">
                <a:tc>
                  <a:txBody>
                    <a:bodyPr/>
                    <a:lstStyle/>
                    <a:p>
                      <a:r>
                        <a:rPr lang="en-US" sz="1600" dirty="0">
                          <a:effectLst/>
                        </a:rPr>
                        <a:t>Device twins, Module twins, and Device management</a:t>
                      </a:r>
                    </a:p>
                  </a:txBody>
                  <a:tcPr marL="5163" marR="5163" marT="2383" marB="2383" anchor="ctr"/>
                </a:tc>
                <a:tc>
                  <a:txBody>
                    <a:bodyPr/>
                    <a:lstStyle/>
                    <a:p>
                      <a:endParaRPr lang="en-US" sz="1600">
                        <a:effectLst/>
                      </a:endParaRPr>
                    </a:p>
                  </a:txBody>
                  <a:tcPr marL="5163" marR="5163" marT="2383" marB="2383" anchor="ctr"/>
                </a:tc>
                <a:tc>
                  <a:txBody>
                    <a:bodyPr/>
                    <a:lstStyle/>
                    <a:p>
                      <a:r>
                        <a:rPr lang="en-US" sz="1600">
                          <a:effectLst/>
                        </a:rPr>
                        <a:t>Yes</a:t>
                      </a:r>
                    </a:p>
                  </a:txBody>
                  <a:tcPr marL="5163" marR="5163" marT="2383" marB="2383" anchor="ctr"/>
                </a:tc>
                <a:extLst>
                  <a:ext uri="{0D108BD9-81ED-4DB2-BD59-A6C34878D82A}">
                    <a16:rowId xmlns:a16="http://schemas.microsoft.com/office/drawing/2014/main" val="3252714544"/>
                  </a:ext>
                </a:extLst>
              </a:tr>
              <a:tr h="359355">
                <a:tc>
                  <a:txBody>
                    <a:bodyPr/>
                    <a:lstStyle/>
                    <a:p>
                      <a:r>
                        <a:rPr lang="en-US" sz="1600">
                          <a:effectLst/>
                        </a:rPr>
                        <a:t>Device streams (preview)</a:t>
                      </a:r>
                    </a:p>
                  </a:txBody>
                  <a:tcPr marL="5163" marR="5163" marT="2383" marB="2383" anchor="ctr"/>
                </a:tc>
                <a:tc>
                  <a:txBody>
                    <a:bodyPr/>
                    <a:lstStyle/>
                    <a:p>
                      <a:endParaRPr lang="en-US" sz="1600">
                        <a:effectLst/>
                      </a:endParaRPr>
                    </a:p>
                  </a:txBody>
                  <a:tcPr marL="5163" marR="5163" marT="2383" marB="2383" anchor="ctr"/>
                </a:tc>
                <a:tc>
                  <a:txBody>
                    <a:bodyPr/>
                    <a:lstStyle/>
                    <a:p>
                      <a:r>
                        <a:rPr lang="en-US" sz="1600">
                          <a:effectLst/>
                        </a:rPr>
                        <a:t>Yes</a:t>
                      </a:r>
                    </a:p>
                  </a:txBody>
                  <a:tcPr marL="5163" marR="5163" marT="2383" marB="2383" anchor="ctr"/>
                </a:tc>
                <a:extLst>
                  <a:ext uri="{0D108BD9-81ED-4DB2-BD59-A6C34878D82A}">
                    <a16:rowId xmlns:a16="http://schemas.microsoft.com/office/drawing/2014/main" val="3639163313"/>
                  </a:ext>
                </a:extLst>
              </a:tr>
              <a:tr h="184241">
                <a:tc>
                  <a:txBody>
                    <a:bodyPr/>
                    <a:lstStyle/>
                    <a:p>
                      <a:r>
                        <a:rPr lang="en-US" sz="1600">
                          <a:effectLst/>
                        </a:rPr>
                        <a:t>Azure IoT Edge</a:t>
                      </a:r>
                    </a:p>
                  </a:txBody>
                  <a:tcPr marL="5163" marR="5163" marT="2383" marB="2383" anchor="ctr"/>
                </a:tc>
                <a:tc>
                  <a:txBody>
                    <a:bodyPr/>
                    <a:lstStyle/>
                    <a:p>
                      <a:endParaRPr lang="en-US" sz="1600">
                        <a:effectLst/>
                      </a:endParaRPr>
                    </a:p>
                  </a:txBody>
                  <a:tcPr marL="5163" marR="5163" marT="2383" marB="2383" anchor="ctr"/>
                </a:tc>
                <a:tc>
                  <a:txBody>
                    <a:bodyPr/>
                    <a:lstStyle/>
                    <a:p>
                      <a:r>
                        <a:rPr lang="en-US" sz="1600">
                          <a:effectLst/>
                        </a:rPr>
                        <a:t>Yes</a:t>
                      </a:r>
                    </a:p>
                  </a:txBody>
                  <a:tcPr marL="5163" marR="5163" marT="2383" marB="2383" anchor="ctr"/>
                </a:tc>
                <a:extLst>
                  <a:ext uri="{0D108BD9-81ED-4DB2-BD59-A6C34878D82A}">
                    <a16:rowId xmlns:a16="http://schemas.microsoft.com/office/drawing/2014/main" val="1361229038"/>
                  </a:ext>
                </a:extLst>
              </a:tr>
              <a:tr h="359355">
                <a:tc>
                  <a:txBody>
                    <a:bodyPr/>
                    <a:lstStyle/>
                    <a:p>
                      <a:r>
                        <a:rPr lang="en-US" sz="1600">
                          <a:effectLst/>
                        </a:rPr>
                        <a:t>IoT Plug and Play Preview</a:t>
                      </a:r>
                    </a:p>
                  </a:txBody>
                  <a:tcPr marL="5163" marR="5163" marT="2383" marB="2383" anchor="ctr"/>
                </a:tc>
                <a:tc>
                  <a:txBody>
                    <a:bodyPr/>
                    <a:lstStyle/>
                    <a:p>
                      <a:endParaRPr lang="en-US" sz="1600">
                        <a:effectLst/>
                      </a:endParaRPr>
                    </a:p>
                  </a:txBody>
                  <a:tcPr marL="5163" marR="5163" marT="2383" marB="2383" anchor="ctr"/>
                </a:tc>
                <a:tc>
                  <a:txBody>
                    <a:bodyPr/>
                    <a:lstStyle/>
                    <a:p>
                      <a:r>
                        <a:rPr lang="en-US" sz="1600" dirty="0">
                          <a:effectLst/>
                        </a:rPr>
                        <a:t>Yes</a:t>
                      </a:r>
                    </a:p>
                  </a:txBody>
                  <a:tcPr marL="5163" marR="5163" marT="2383" marB="2383" anchor="ctr"/>
                </a:tc>
                <a:extLst>
                  <a:ext uri="{0D108BD9-81ED-4DB2-BD59-A6C34878D82A}">
                    <a16:rowId xmlns:a16="http://schemas.microsoft.com/office/drawing/2014/main" val="2047030868"/>
                  </a:ext>
                </a:extLst>
              </a:tr>
            </a:tbl>
          </a:graphicData>
        </a:graphic>
      </p:graphicFrame>
    </p:spTree>
    <p:extLst>
      <p:ext uri="{BB962C8B-B14F-4D97-AF65-F5344CB8AC3E}">
        <p14:creationId xmlns:p14="http://schemas.microsoft.com/office/powerpoint/2010/main" val="103662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Hub Throughput</a:t>
            </a:r>
          </a:p>
        </p:txBody>
      </p:sp>
      <p:sp>
        <p:nvSpPr>
          <p:cNvPr id="6" name="Text Placeholder 5"/>
          <p:cNvSpPr>
            <a:spLocks noGrp="1"/>
          </p:cNvSpPr>
          <p:nvPr>
            <p:ph type="body" sz="quarter" idx="10"/>
          </p:nvPr>
        </p:nvSpPr>
        <p:spPr>
          <a:xfrm>
            <a:off x="584200" y="1435100"/>
            <a:ext cx="5212080" cy="3908762"/>
          </a:xfrm>
        </p:spPr>
        <p:txBody>
          <a:bodyPr/>
          <a:lstStyle/>
          <a:p>
            <a:r>
              <a:rPr lang="en-IE" dirty="0"/>
              <a:t>IoT Hub throughput is differentiated by </a:t>
            </a:r>
            <a:r>
              <a:rPr lang="en-IE" i="1" dirty="0"/>
              <a:t>Editions</a:t>
            </a:r>
          </a:p>
          <a:p>
            <a:r>
              <a:rPr lang="en-IE" dirty="0"/>
              <a:t>You can upgrade or downgrade editions at any time</a:t>
            </a:r>
          </a:p>
          <a:p>
            <a:r>
              <a:rPr lang="en-IE" dirty="0"/>
              <a:t>Within an edition, you pay for a certain number of </a:t>
            </a:r>
            <a:r>
              <a:rPr lang="en-IE" i="1" dirty="0"/>
              <a:t>Units</a:t>
            </a:r>
          </a:p>
          <a:p>
            <a:r>
              <a:rPr lang="en-IE" dirty="0"/>
              <a:t>Autoscaling possible through an Azure Functions implementation</a:t>
            </a:r>
          </a:p>
        </p:txBody>
      </p:sp>
      <p:sp>
        <p:nvSpPr>
          <p:cNvPr id="9" name="Text Placeholder 8">
            <a:extLst>
              <a:ext uri="{FF2B5EF4-FFF2-40B4-BE49-F238E27FC236}">
                <a16:creationId xmlns:a16="http://schemas.microsoft.com/office/drawing/2014/main" id="{BF0434E3-DF8A-4502-B215-E75026B2D30C}"/>
              </a:ext>
            </a:extLst>
          </p:cNvPr>
          <p:cNvSpPr>
            <a:spLocks noGrp="1"/>
          </p:cNvSpPr>
          <p:nvPr>
            <p:ph type="body" sz="quarter" idx="12"/>
          </p:nvPr>
        </p:nvSpPr>
        <p:spPr/>
        <p:txBody>
          <a:bodyPr/>
          <a:lstStyle/>
          <a:p>
            <a:endParaRPr lang="en-US"/>
          </a:p>
        </p:txBody>
      </p:sp>
      <p:graphicFrame>
        <p:nvGraphicFramePr>
          <p:cNvPr id="8" name="Table 7">
            <a:extLst>
              <a:ext uri="{FF2B5EF4-FFF2-40B4-BE49-F238E27FC236}">
                <a16:creationId xmlns:a16="http://schemas.microsoft.com/office/drawing/2014/main" id="{5A3EE295-2B59-4AE2-9159-C3C7E02285C9}"/>
              </a:ext>
            </a:extLst>
          </p:cNvPr>
          <p:cNvGraphicFramePr>
            <a:graphicFrameLocks noGrp="1"/>
          </p:cNvGraphicFramePr>
          <p:nvPr>
            <p:extLst>
              <p:ext uri="{D42A27DB-BD31-4B8C-83A1-F6EECF244321}">
                <p14:modId xmlns:p14="http://schemas.microsoft.com/office/powerpoint/2010/main" val="2997331927"/>
              </p:ext>
            </p:extLst>
          </p:nvPr>
        </p:nvGraphicFramePr>
        <p:xfrm>
          <a:off x="6095999" y="854632"/>
          <a:ext cx="5507736" cy="4904896"/>
        </p:xfrm>
        <a:graphic>
          <a:graphicData uri="http://schemas.openxmlformats.org/drawingml/2006/table">
            <a:tbl>
              <a:tblPr firstRow="1" firstCol="1" bandRow="1">
                <a:tableStyleId>{5FD0F851-EC5A-4D38-B0AD-8093EC10F338}</a:tableStyleId>
              </a:tblPr>
              <a:tblGrid>
                <a:gridCol w="1263344">
                  <a:extLst>
                    <a:ext uri="{9D8B030D-6E8A-4147-A177-3AD203B41FA5}">
                      <a16:colId xmlns:a16="http://schemas.microsoft.com/office/drawing/2014/main" val="1222421415"/>
                    </a:ext>
                  </a:extLst>
                </a:gridCol>
                <a:gridCol w="2408480">
                  <a:extLst>
                    <a:ext uri="{9D8B030D-6E8A-4147-A177-3AD203B41FA5}">
                      <a16:colId xmlns:a16="http://schemas.microsoft.com/office/drawing/2014/main" val="3059709277"/>
                    </a:ext>
                  </a:extLst>
                </a:gridCol>
                <a:gridCol w="1835912">
                  <a:extLst>
                    <a:ext uri="{9D8B030D-6E8A-4147-A177-3AD203B41FA5}">
                      <a16:colId xmlns:a16="http://schemas.microsoft.com/office/drawing/2014/main" val="233743272"/>
                    </a:ext>
                  </a:extLst>
                </a:gridCol>
              </a:tblGrid>
              <a:tr h="350906">
                <a:tc>
                  <a:txBody>
                    <a:bodyPr/>
                    <a:lstStyle/>
                    <a:p>
                      <a:r>
                        <a:rPr lang="en-US" sz="1600">
                          <a:effectLst/>
                        </a:rPr>
                        <a:t>Tier edition</a:t>
                      </a:r>
                      <a:endParaRPr lang="en-US" sz="1600" b="1">
                        <a:solidFill>
                          <a:srgbClr val="000000"/>
                        </a:solidFill>
                        <a:effectLst/>
                      </a:endParaRPr>
                    </a:p>
                  </a:txBody>
                  <a:tcPr marL="7610" marR="7610" marT="3512" marB="3512" anchor="ctr"/>
                </a:tc>
                <a:tc>
                  <a:txBody>
                    <a:bodyPr/>
                    <a:lstStyle/>
                    <a:p>
                      <a:r>
                        <a:rPr lang="en-US" sz="1600">
                          <a:effectLst/>
                        </a:rPr>
                        <a:t>Sustained throughput</a:t>
                      </a:r>
                      <a:endParaRPr lang="en-US" sz="1600" b="1">
                        <a:solidFill>
                          <a:srgbClr val="000000"/>
                        </a:solidFill>
                        <a:effectLst/>
                      </a:endParaRPr>
                    </a:p>
                  </a:txBody>
                  <a:tcPr marL="7610" marR="7610" marT="3512" marB="3512" anchor="ctr"/>
                </a:tc>
                <a:tc>
                  <a:txBody>
                    <a:bodyPr/>
                    <a:lstStyle/>
                    <a:p>
                      <a:r>
                        <a:rPr lang="en-US" sz="1600">
                          <a:effectLst/>
                        </a:rPr>
                        <a:t>Sustained send rate</a:t>
                      </a:r>
                      <a:endParaRPr lang="en-US" sz="1600" b="1">
                        <a:solidFill>
                          <a:srgbClr val="000000"/>
                        </a:solidFill>
                        <a:effectLst/>
                      </a:endParaRPr>
                    </a:p>
                  </a:txBody>
                  <a:tcPr marL="7610" marR="7610" marT="3512" marB="3512" anchor="ctr"/>
                </a:tc>
                <a:extLst>
                  <a:ext uri="{0D108BD9-81ED-4DB2-BD59-A6C34878D82A}">
                    <a16:rowId xmlns:a16="http://schemas.microsoft.com/office/drawing/2014/main" val="342726722"/>
                  </a:ext>
                </a:extLst>
              </a:tr>
              <a:tr h="1184747">
                <a:tc>
                  <a:txBody>
                    <a:bodyPr/>
                    <a:lstStyle/>
                    <a:p>
                      <a:r>
                        <a:rPr lang="en-US" sz="1600">
                          <a:effectLst/>
                        </a:rPr>
                        <a:t>B1, S1</a:t>
                      </a:r>
                    </a:p>
                  </a:txBody>
                  <a:tcPr marL="7610" marR="7610" marT="3512" marB="3512" anchor="ctr"/>
                </a:tc>
                <a:tc>
                  <a:txBody>
                    <a:bodyPr/>
                    <a:lstStyle/>
                    <a:p>
                      <a:r>
                        <a:rPr lang="en-US" sz="1600">
                          <a:effectLst/>
                        </a:rPr>
                        <a:t>Up to 1111 KB/minute per unit</a:t>
                      </a:r>
                      <a:br>
                        <a:rPr lang="en-US" sz="1600">
                          <a:effectLst/>
                        </a:rPr>
                      </a:br>
                      <a:r>
                        <a:rPr lang="en-US" sz="1600">
                          <a:effectLst/>
                        </a:rPr>
                        <a:t>(1.5 GB/day/unit)</a:t>
                      </a:r>
                    </a:p>
                  </a:txBody>
                  <a:tcPr marL="7610" marR="7610" marT="3512" marB="3512" anchor="ctr"/>
                </a:tc>
                <a:tc>
                  <a:txBody>
                    <a:bodyPr/>
                    <a:lstStyle/>
                    <a:p>
                      <a:r>
                        <a:rPr lang="en-US" sz="1600">
                          <a:effectLst/>
                        </a:rPr>
                        <a:t>Average of 278 messages/minute per unit</a:t>
                      </a:r>
                      <a:br>
                        <a:rPr lang="en-US" sz="1600">
                          <a:effectLst/>
                        </a:rPr>
                      </a:br>
                      <a:r>
                        <a:rPr lang="en-US" sz="1600">
                          <a:effectLst/>
                        </a:rPr>
                        <a:t>(400,000 messages/day per unit)</a:t>
                      </a:r>
                    </a:p>
                  </a:txBody>
                  <a:tcPr marL="7610" marR="7610" marT="3512" marB="3512" anchor="ctr"/>
                </a:tc>
                <a:extLst>
                  <a:ext uri="{0D108BD9-81ED-4DB2-BD59-A6C34878D82A}">
                    <a16:rowId xmlns:a16="http://schemas.microsoft.com/office/drawing/2014/main" val="1237176424"/>
                  </a:ext>
                </a:extLst>
              </a:tr>
              <a:tr h="1184747">
                <a:tc>
                  <a:txBody>
                    <a:bodyPr/>
                    <a:lstStyle/>
                    <a:p>
                      <a:r>
                        <a:rPr lang="en-US" sz="1600" dirty="0">
                          <a:effectLst/>
                        </a:rPr>
                        <a:t>B2, S2</a:t>
                      </a:r>
                    </a:p>
                  </a:txBody>
                  <a:tcPr marL="7610" marR="7610" marT="3512" marB="3512" anchor="ctr"/>
                </a:tc>
                <a:tc>
                  <a:txBody>
                    <a:bodyPr/>
                    <a:lstStyle/>
                    <a:p>
                      <a:r>
                        <a:rPr lang="en-US" sz="1600">
                          <a:effectLst/>
                        </a:rPr>
                        <a:t>Up to 16 MB/minute per unit</a:t>
                      </a:r>
                      <a:br>
                        <a:rPr lang="en-US" sz="1600">
                          <a:effectLst/>
                        </a:rPr>
                      </a:br>
                      <a:r>
                        <a:rPr lang="en-US" sz="1600">
                          <a:effectLst/>
                        </a:rPr>
                        <a:t>(22.8 GB/day/unit)</a:t>
                      </a:r>
                    </a:p>
                  </a:txBody>
                  <a:tcPr marL="7610" marR="7610" marT="3512" marB="3512" anchor="ctr"/>
                </a:tc>
                <a:tc>
                  <a:txBody>
                    <a:bodyPr/>
                    <a:lstStyle/>
                    <a:p>
                      <a:r>
                        <a:rPr lang="en-US" sz="1600">
                          <a:effectLst/>
                        </a:rPr>
                        <a:t>Average of 4,167 messages/minute per unit</a:t>
                      </a:r>
                      <a:br>
                        <a:rPr lang="en-US" sz="1600">
                          <a:effectLst/>
                        </a:rPr>
                      </a:br>
                      <a:r>
                        <a:rPr lang="en-US" sz="1600">
                          <a:effectLst/>
                        </a:rPr>
                        <a:t>(6 million messages/day per unit)</a:t>
                      </a:r>
                    </a:p>
                  </a:txBody>
                  <a:tcPr marL="7610" marR="7610" marT="3512" marB="3512" anchor="ctr"/>
                </a:tc>
                <a:extLst>
                  <a:ext uri="{0D108BD9-81ED-4DB2-BD59-A6C34878D82A}">
                    <a16:rowId xmlns:a16="http://schemas.microsoft.com/office/drawing/2014/main" val="2375685555"/>
                  </a:ext>
                </a:extLst>
              </a:tr>
              <a:tr h="1268130">
                <a:tc>
                  <a:txBody>
                    <a:bodyPr/>
                    <a:lstStyle/>
                    <a:p>
                      <a:r>
                        <a:rPr lang="en-US" sz="1600">
                          <a:effectLst/>
                        </a:rPr>
                        <a:t>B3, S3</a:t>
                      </a:r>
                    </a:p>
                  </a:txBody>
                  <a:tcPr marL="7610" marR="7610" marT="3512" marB="3512" anchor="ctr"/>
                </a:tc>
                <a:tc>
                  <a:txBody>
                    <a:bodyPr/>
                    <a:lstStyle/>
                    <a:p>
                      <a:r>
                        <a:rPr lang="en-US" sz="1600">
                          <a:effectLst/>
                        </a:rPr>
                        <a:t>Up to 814 MB/minute per unit</a:t>
                      </a:r>
                      <a:br>
                        <a:rPr lang="en-US" sz="1600">
                          <a:effectLst/>
                        </a:rPr>
                      </a:br>
                      <a:r>
                        <a:rPr lang="en-US" sz="1600">
                          <a:effectLst/>
                        </a:rPr>
                        <a:t>(1144.4 GB/day/unit)</a:t>
                      </a:r>
                    </a:p>
                  </a:txBody>
                  <a:tcPr marL="7610" marR="7610" marT="3512" marB="3512" anchor="ctr"/>
                </a:tc>
                <a:tc>
                  <a:txBody>
                    <a:bodyPr/>
                    <a:lstStyle/>
                    <a:p>
                      <a:r>
                        <a:rPr lang="en-US" sz="1600" dirty="0">
                          <a:effectLst/>
                        </a:rPr>
                        <a:t>Average of 208,333 messages/minute per unit</a:t>
                      </a:r>
                      <a:br>
                        <a:rPr lang="en-US" sz="1600" dirty="0">
                          <a:effectLst/>
                        </a:rPr>
                      </a:br>
                      <a:r>
                        <a:rPr lang="en-US" sz="1600" dirty="0">
                          <a:effectLst/>
                        </a:rPr>
                        <a:t>(300 million messages/day per unit)</a:t>
                      </a:r>
                    </a:p>
                  </a:txBody>
                  <a:tcPr marL="7610" marR="7610" marT="3512" marB="3512" anchor="ctr"/>
                </a:tc>
                <a:extLst>
                  <a:ext uri="{0D108BD9-81ED-4DB2-BD59-A6C34878D82A}">
                    <a16:rowId xmlns:a16="http://schemas.microsoft.com/office/drawing/2014/main" val="500791082"/>
                  </a:ext>
                </a:extLst>
              </a:tr>
            </a:tbl>
          </a:graphicData>
        </a:graphic>
      </p:graphicFrame>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Hub Endpoints</a:t>
            </a:r>
          </a:p>
        </p:txBody>
      </p:sp>
      <p:pic>
        <p:nvPicPr>
          <p:cNvPr id="5" name="Picture 4" descr="Diagram showing the built-in endpoints: Per-Devices, Service, and Resource Provider">
            <a:extLst>
              <a:ext uri="{FF2B5EF4-FFF2-40B4-BE49-F238E27FC236}">
                <a16:creationId xmlns:a16="http://schemas.microsoft.com/office/drawing/2014/main" id="{B157E340-9149-4F7C-BD3F-891993FCDCC9}"/>
              </a:ext>
            </a:extLst>
          </p:cNvPr>
          <p:cNvPicPr>
            <a:picLocks noChangeAspect="1"/>
          </p:cNvPicPr>
          <p:nvPr/>
        </p:nvPicPr>
        <p:blipFill>
          <a:blip r:embed="rId3"/>
          <a:stretch>
            <a:fillRect/>
          </a:stretch>
        </p:blipFill>
        <p:spPr>
          <a:xfrm>
            <a:off x="2904565" y="1445837"/>
            <a:ext cx="8561290" cy="4852002"/>
          </a:xfrm>
          <a:prstGeom prst="rect">
            <a:avLst/>
          </a:prstGeom>
        </p:spPr>
      </p:pic>
      <p:sp>
        <p:nvSpPr>
          <p:cNvPr id="8" name="Text Placeholder 5">
            <a:extLst>
              <a:ext uri="{FF2B5EF4-FFF2-40B4-BE49-F238E27FC236}">
                <a16:creationId xmlns:a16="http://schemas.microsoft.com/office/drawing/2014/main" id="{C702B9F4-1E78-43CD-8FDD-7DE9418DD2C4}"/>
              </a:ext>
            </a:extLst>
          </p:cNvPr>
          <p:cNvSpPr>
            <a:spLocks noGrp="1"/>
          </p:cNvSpPr>
          <p:nvPr>
            <p:ph type="body" sz="quarter" idx="10"/>
          </p:nvPr>
        </p:nvSpPr>
        <p:spPr>
          <a:xfrm>
            <a:off x="726145" y="4389624"/>
            <a:ext cx="3634113" cy="1908215"/>
          </a:xfrm>
        </p:spPr>
        <p:txBody>
          <a:bodyPr/>
          <a:lstStyle/>
          <a:p>
            <a:r>
              <a:rPr lang="en-IE" dirty="0"/>
              <a:t>Custom Endpoints</a:t>
            </a:r>
          </a:p>
          <a:p>
            <a:pPr marL="457200" indent="-457200">
              <a:buFont typeface="Arial" panose="020B0604020202020204" pitchFamily="34" charset="0"/>
              <a:buChar char="•"/>
            </a:pPr>
            <a:r>
              <a:rPr lang="en-IE" sz="2000" dirty="0"/>
              <a:t>Azure Storage containers</a:t>
            </a:r>
          </a:p>
          <a:p>
            <a:pPr marL="457200" indent="-457200">
              <a:buFont typeface="Arial" panose="020B0604020202020204" pitchFamily="34" charset="0"/>
              <a:buChar char="•"/>
            </a:pPr>
            <a:r>
              <a:rPr lang="en-IE" sz="2000" dirty="0"/>
              <a:t>Event Hubs</a:t>
            </a:r>
          </a:p>
          <a:p>
            <a:pPr marL="457200" indent="-457200">
              <a:buFont typeface="Arial" panose="020B0604020202020204" pitchFamily="34" charset="0"/>
              <a:buChar char="•"/>
            </a:pPr>
            <a:r>
              <a:rPr lang="en-IE" sz="2000" dirty="0"/>
              <a:t>Service Bus Queues</a:t>
            </a:r>
          </a:p>
          <a:p>
            <a:pPr marL="457200" indent="-457200">
              <a:buFont typeface="Arial" panose="020B0604020202020204" pitchFamily="34" charset="0"/>
              <a:buChar char="•"/>
            </a:pPr>
            <a:r>
              <a:rPr lang="en-IE" sz="2000" dirty="0"/>
              <a:t>Service Bus Topics</a:t>
            </a:r>
          </a:p>
        </p:txBody>
      </p:sp>
      <p:sp>
        <p:nvSpPr>
          <p:cNvPr id="9" name="Text Placeholder 5">
            <a:extLst>
              <a:ext uri="{FF2B5EF4-FFF2-40B4-BE49-F238E27FC236}">
                <a16:creationId xmlns:a16="http://schemas.microsoft.com/office/drawing/2014/main" id="{7297A353-2D9C-4216-9FF2-4594D1DF403D}"/>
              </a:ext>
            </a:extLst>
          </p:cNvPr>
          <p:cNvSpPr txBox="1">
            <a:spLocks/>
          </p:cNvSpPr>
          <p:nvPr/>
        </p:nvSpPr>
        <p:spPr>
          <a:xfrm>
            <a:off x="4823547" y="969925"/>
            <a:ext cx="4723325"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IE" dirty="0"/>
              <a:t>Built-in Endpoints</a:t>
            </a:r>
          </a:p>
        </p:txBody>
      </p:sp>
    </p:spTree>
    <p:extLst>
      <p:ext uri="{BB962C8B-B14F-4D97-AF65-F5344CB8AC3E}">
        <p14:creationId xmlns:p14="http://schemas.microsoft.com/office/powerpoint/2010/main" val="422917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IoT Hub Security Features</a:t>
            </a:r>
          </a:p>
        </p:txBody>
      </p:sp>
      <p:sp>
        <p:nvSpPr>
          <p:cNvPr id="6" name="Text Placeholder 5"/>
          <p:cNvSpPr>
            <a:spLocks noGrp="1"/>
          </p:cNvSpPr>
          <p:nvPr>
            <p:ph type="body" sz="quarter" idx="10"/>
          </p:nvPr>
        </p:nvSpPr>
        <p:spPr>
          <a:xfrm>
            <a:off x="586390" y="1434370"/>
            <a:ext cx="11018520" cy="2794611"/>
          </a:xfrm>
        </p:spPr>
        <p:txBody>
          <a:bodyPr/>
          <a:lstStyle/>
          <a:p>
            <a:pPr marL="457200" indent="-457200">
              <a:buFont typeface="Arial" panose="020B0604020202020204" pitchFamily="34" charset="0"/>
              <a:buChar char="•"/>
            </a:pPr>
            <a:r>
              <a:rPr lang="en-IE" dirty="0"/>
              <a:t>Access control and permissions</a:t>
            </a:r>
          </a:p>
          <a:p>
            <a:pPr marL="685800" lvl="1" indent="-457200">
              <a:buFont typeface="Arial" panose="020B0604020202020204" pitchFamily="34" charset="0"/>
              <a:buChar char="•"/>
            </a:pPr>
            <a:r>
              <a:rPr lang="en-IE" dirty="0"/>
              <a:t>Hub-level shared-access policies (default and custom)</a:t>
            </a:r>
          </a:p>
          <a:p>
            <a:pPr marL="685800" lvl="1" indent="-457200">
              <a:buFont typeface="Arial" panose="020B0604020202020204" pitchFamily="34" charset="0"/>
              <a:buChar char="•"/>
            </a:pPr>
            <a:r>
              <a:rPr lang="en-IE" dirty="0"/>
              <a:t>Device-level permissions</a:t>
            </a:r>
          </a:p>
          <a:p>
            <a:pPr marL="457200" indent="-457200">
              <a:buFont typeface="Arial" panose="020B0604020202020204" pitchFamily="34" charset="0"/>
              <a:buChar char="•"/>
            </a:pPr>
            <a:r>
              <a:rPr lang="en-IE" dirty="0"/>
              <a:t>Authentication and security credentials</a:t>
            </a:r>
          </a:p>
          <a:p>
            <a:pPr marL="685800" lvl="1" indent="-457200">
              <a:buFont typeface="Arial" panose="020B0604020202020204" pitchFamily="34" charset="0"/>
              <a:buChar char="•"/>
            </a:pPr>
            <a:r>
              <a:rPr lang="en-IE" dirty="0"/>
              <a:t>Security tokens (devices and services)</a:t>
            </a:r>
          </a:p>
          <a:p>
            <a:pPr marL="685800" lvl="1" indent="-457200">
              <a:buFont typeface="Arial" panose="020B0604020202020204" pitchFamily="34" charset="0"/>
              <a:buChar char="•"/>
            </a:pPr>
            <a:r>
              <a:rPr lang="en-IE" dirty="0"/>
              <a:t>X.509 certificates (devices)</a:t>
            </a:r>
          </a:p>
          <a:p>
            <a:pPr marL="685800" lvl="1" indent="-457200">
              <a:buFont typeface="Arial" panose="020B0604020202020204" pitchFamily="34" charset="0"/>
              <a:buChar char="•"/>
            </a:pPr>
            <a:endParaRPr lang="en-IE" dirty="0"/>
          </a:p>
        </p:txBody>
      </p:sp>
      <p:pic>
        <p:nvPicPr>
          <p:cNvPr id="5" name="Graphic 4" descr="Lock">
            <a:extLst>
              <a:ext uri="{FF2B5EF4-FFF2-40B4-BE49-F238E27FC236}">
                <a16:creationId xmlns:a16="http://schemas.microsoft.com/office/drawing/2014/main" id="{B90DFC95-06E5-49E0-A707-FA277CCA5F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8646" y="1126356"/>
            <a:ext cx="4605288" cy="4605288"/>
          </a:xfrm>
          <a:prstGeom prst="rect">
            <a:avLst/>
          </a:prstGeom>
        </p:spPr>
      </p:pic>
    </p:spTree>
    <p:extLst>
      <p:ext uri="{BB962C8B-B14F-4D97-AF65-F5344CB8AC3E}">
        <p14:creationId xmlns:p14="http://schemas.microsoft.com/office/powerpoint/2010/main" val="123570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IoT Device Lifecycle Concepts</a:t>
            </a:r>
          </a:p>
        </p:txBody>
      </p:sp>
    </p:spTree>
    <p:extLst>
      <p:ext uri="{BB962C8B-B14F-4D97-AF65-F5344CB8AC3E}">
        <p14:creationId xmlns:p14="http://schemas.microsoft.com/office/powerpoint/2010/main" val="168055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88350DC2C9724A906EBD1DB416E736" ma:contentTypeVersion="11" ma:contentTypeDescription="Create a new document." ma:contentTypeScope="" ma:versionID="3305d56686ae4a6950b198aea993a1d2">
  <xsd:schema xmlns:xsd="http://www.w3.org/2001/XMLSchema" xmlns:xs="http://www.w3.org/2001/XMLSchema" xmlns:p="http://schemas.microsoft.com/office/2006/metadata/properties" xmlns:ns1="http://schemas.microsoft.com/sharepoint/v3" xmlns:ns2="7973f1c9-1709-40fe-a9b9-0d237034d0a7" targetNamespace="http://schemas.microsoft.com/office/2006/metadata/properties" ma:root="true" ma:fieldsID="ce29e2dd32399962d95a41b120f40218" ns1:_="" ns2:_="">
    <xsd:import namespace="http://schemas.microsoft.com/sharepoint/v3"/>
    <xsd:import namespace="7973f1c9-1709-40fe-a9b9-0d237034d0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73f1c9-1709-40fe-a9b9-0d237034d0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0581F59-3B1D-44C5-A913-29621F30E2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973f1c9-1709-40fe-a9b9-0d237034d0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9AE8BC-2E56-4B55-AEDC-6B5735210B2B}">
  <ds:schemaRefs>
    <ds:schemaRef ds:uri="http://schemas.microsoft.com/sharepoint/v3/contenttype/forms"/>
  </ds:schemaRefs>
</ds:datastoreItem>
</file>

<file path=customXml/itemProps3.xml><?xml version="1.0" encoding="utf-8"?>
<ds:datastoreItem xmlns:ds="http://schemas.openxmlformats.org/officeDocument/2006/customXml" ds:itemID="{185F332F-82C0-437E-9F72-99B53B0BF5E9}">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6361</Words>
  <Application>Microsoft Office PowerPoint</Application>
  <PresentationFormat>Widescreen</PresentationFormat>
  <Paragraphs>612</Paragraphs>
  <Slides>42</Slides>
  <Notes>42</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WHITE TEMPLATE</vt:lpstr>
      <vt:lpstr>SOFT BLACK TEMPLATE</vt:lpstr>
      <vt:lpstr>AZ-220T01 Module 02: Devices and Device Communication</vt:lpstr>
      <vt:lpstr>Lesson 01: Learning objectives</vt:lpstr>
      <vt:lpstr>Module 2 – Learning objectives</vt:lpstr>
      <vt:lpstr>Lesson 02: IoT Hub Concepts</vt:lpstr>
      <vt:lpstr>IoT Hub Capabilities</vt:lpstr>
      <vt:lpstr>IoT Hub Throughput</vt:lpstr>
      <vt:lpstr>IoT Hub Endpoints</vt:lpstr>
      <vt:lpstr>Introduction to IoT Hub Security Features</vt:lpstr>
      <vt:lpstr>Lesson 03: IoT Device Lifecycle Concepts</vt:lpstr>
      <vt:lpstr>Device Lifecycle Terms and Concepts</vt:lpstr>
      <vt:lpstr>Azure IoT Device Types</vt:lpstr>
      <vt:lpstr>Microsoft Certified for IoT Device Catalog</vt:lpstr>
      <vt:lpstr>Azure IoT Device Registration</vt:lpstr>
      <vt:lpstr>Introduction to Device Twins</vt:lpstr>
      <vt:lpstr>Device Monitoring</vt:lpstr>
      <vt:lpstr>Device Retirement</vt:lpstr>
      <vt:lpstr>Lesson 04: IoT Hub Developer tools</vt:lpstr>
      <vt:lpstr>IoT Developer Tools Overview</vt:lpstr>
      <vt:lpstr>Azure IoT Hub SDKs</vt:lpstr>
      <vt:lpstr>Azure IoT Hub Device SDKs: Languages</vt:lpstr>
      <vt:lpstr>Azure IoT Hub Device SDKs: Sample Platforms</vt:lpstr>
      <vt:lpstr>Azure IoT Hub Device SDKs: Protocols</vt:lpstr>
      <vt:lpstr>Azure IoT Hub Service SDKs</vt:lpstr>
      <vt:lpstr>Visual Studio Code Extensions</vt:lpstr>
      <vt:lpstr>Azure CLI Tools</vt:lpstr>
      <vt:lpstr>Azure Cloud Shell</vt:lpstr>
      <vt:lpstr>Lesson 05: Device Configuration and Communication</vt:lpstr>
      <vt:lpstr>Device Communication</vt:lpstr>
      <vt:lpstr>Communication Protocols: Protocol Comparison</vt:lpstr>
      <vt:lpstr>Communications Protocols: Considerations</vt:lpstr>
      <vt:lpstr>IoT Hub Device Streams (Preview) Overview</vt:lpstr>
      <vt:lpstr>IoT Hub Device Streams (Preview) Workflows</vt:lpstr>
      <vt:lpstr>Device-Side Code Implementation Samples</vt:lpstr>
      <vt:lpstr>Device-Side Code Implementation Code</vt:lpstr>
      <vt:lpstr>Lesson 06: Module 2 Labs</vt:lpstr>
      <vt:lpstr>Module 2 Labs</vt:lpstr>
      <vt:lpstr>Lesson 7: Module 2 review questions</vt:lpstr>
      <vt:lpstr>Module Review: Question 2.1</vt:lpstr>
      <vt:lpstr>Module Review: Question 2.2</vt:lpstr>
      <vt:lpstr>Module Review: Question 2.3</vt:lpstr>
      <vt:lpstr>Module Review: Question 2.4</vt:lpstr>
      <vt:lpstr>Module Review: Question 2.5</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02: Devices and Device Communication</dc:title>
  <dc:subject/>
  <dc:creator/>
  <cp:keywords/>
  <dc:description/>
  <cp:lastModifiedBy/>
  <cp:revision>3</cp:revision>
  <dcterms:created xsi:type="dcterms:W3CDTF">2020-01-07T19:57:28Z</dcterms:created>
  <dcterms:modified xsi:type="dcterms:W3CDTF">2020-04-24T22:07:06Z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cahowd@microsoft.com</vt:lpwstr>
  </property>
  <property fmtid="{D5CDD505-2E9C-101B-9397-08002B2CF9AE}" pid="5" name="MSIP_Label_f42aa342-8706-4288-bd11-ebb85995028c_SetDate">
    <vt:lpwstr>2020-01-07T19:58:03.7157792Z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1470829f-1036-436f-823f-df5af72ca19a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0x010100CB88350DC2C9724A906EBD1DB416E736</vt:lpwstr>
  </property>
</Properties>
</file>