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229" r:id="rId4"/>
    <p:sldMasterId id="2147484642" r:id="rId5"/>
  </p:sldMasterIdLst>
  <p:notesMasterIdLst>
    <p:notesMasterId r:id="rId49"/>
  </p:notesMasterIdLst>
  <p:handoutMasterIdLst>
    <p:handoutMasterId r:id="rId50"/>
  </p:handoutMasterIdLst>
  <p:sldIdLst>
    <p:sldId id="1719" r:id="rId6"/>
    <p:sldId id="1856" r:id="rId7"/>
    <p:sldId id="1660" r:id="rId8"/>
    <p:sldId id="1860" r:id="rId9"/>
    <p:sldId id="1857" r:id="rId10"/>
    <p:sldId id="1925" r:id="rId11"/>
    <p:sldId id="1897" r:id="rId12"/>
    <p:sldId id="1932" r:id="rId13"/>
    <p:sldId id="1930" r:id="rId14"/>
    <p:sldId id="1953" r:id="rId15"/>
    <p:sldId id="1955" r:id="rId16"/>
    <p:sldId id="1931" r:id="rId17"/>
    <p:sldId id="1933" r:id="rId18"/>
    <p:sldId id="1934" r:id="rId19"/>
    <p:sldId id="1936" r:id="rId20"/>
    <p:sldId id="1937" r:id="rId21"/>
    <p:sldId id="1938" r:id="rId22"/>
    <p:sldId id="1924" r:id="rId23"/>
    <p:sldId id="1926" r:id="rId24"/>
    <p:sldId id="1927" r:id="rId25"/>
    <p:sldId id="1928" r:id="rId26"/>
    <p:sldId id="1929" r:id="rId27"/>
    <p:sldId id="1864" r:id="rId28"/>
    <p:sldId id="1939" r:id="rId29"/>
    <p:sldId id="1906" r:id="rId30"/>
    <p:sldId id="1912" r:id="rId31"/>
    <p:sldId id="1881" r:id="rId32"/>
    <p:sldId id="1917" r:id="rId33"/>
    <p:sldId id="1941" r:id="rId34"/>
    <p:sldId id="1942" r:id="rId35"/>
    <p:sldId id="1954" r:id="rId36"/>
    <p:sldId id="1945" r:id="rId37"/>
    <p:sldId id="1946" r:id="rId38"/>
    <p:sldId id="1956" r:id="rId39"/>
    <p:sldId id="1896" r:id="rId40"/>
    <p:sldId id="1923" r:id="rId41"/>
    <p:sldId id="1922" r:id="rId42"/>
    <p:sldId id="1950" r:id="rId43"/>
    <p:sldId id="1957" r:id="rId44"/>
    <p:sldId id="1958" r:id="rId45"/>
    <p:sldId id="1959" r:id="rId46"/>
    <p:sldId id="1960" r:id="rId47"/>
    <p:sldId id="1961" r:id="rId48"/>
  </p:sldIdLst>
  <p:sldSz cx="12192000" cy="6858000"/>
  <p:notesSz cx="6858000" cy="3381375"/>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Title" id="{9482C4CA-E803-44E9-B408-08B0113A5E5E}">
          <p14:sldIdLst>
            <p14:sldId id="1719"/>
          </p14:sldIdLst>
        </p14:section>
        <p14:section name="Lesson 01: Learning Objectives" id="{DA398FDD-DF02-41C8-9A92-73D382966883}">
          <p14:sldIdLst>
            <p14:sldId id="1856"/>
            <p14:sldId id="1660"/>
          </p14:sldIdLst>
        </p14:section>
        <p14:section name="Lesson 02: Device Provisioning Service Terms and Concepts" id="{3AF64194-7674-44A7-80C4-33DBAEB903DF}">
          <p14:sldIdLst>
            <p14:sldId id="1860"/>
            <p14:sldId id="1857"/>
            <p14:sldId id="1925"/>
            <p14:sldId id="1897"/>
            <p14:sldId id="1932"/>
            <p14:sldId id="1930"/>
            <p14:sldId id="1953"/>
            <p14:sldId id="1955"/>
            <p14:sldId id="1931"/>
            <p14:sldId id="1933"/>
            <p14:sldId id="1934"/>
            <p14:sldId id="1936"/>
            <p14:sldId id="1937"/>
            <p14:sldId id="1938"/>
            <p14:sldId id="1924"/>
            <p14:sldId id="1926"/>
            <p14:sldId id="1927"/>
            <p14:sldId id="1928"/>
            <p14:sldId id="1929"/>
          </p14:sldIdLst>
        </p14:section>
        <p14:section name="Lesson 03: Configure and Manage the Device Provisioning Service" id="{D0B8D6C7-C2F5-4AB6-9C60-08170609DDF9}">
          <p14:sldIdLst>
            <p14:sldId id="1864"/>
            <p14:sldId id="1939"/>
            <p14:sldId id="1906"/>
            <p14:sldId id="1912"/>
          </p14:sldIdLst>
        </p14:section>
        <p14:section name="Lesson 04: Device Provisioning Tasks" id="{D972F7ED-5B04-47F1-BB43-4715CB3FE775}">
          <p14:sldIdLst>
            <p14:sldId id="1881"/>
            <p14:sldId id="1917"/>
            <p14:sldId id="1941"/>
            <p14:sldId id="1942"/>
            <p14:sldId id="1954"/>
            <p14:sldId id="1945"/>
            <p14:sldId id="1946"/>
            <p14:sldId id="1956"/>
          </p14:sldIdLst>
        </p14:section>
        <p14:section name="Lesson 05: Module 3 Labs" id="{F7EF7FCC-B18F-4854-891A-C67BFFEC0B47}">
          <p14:sldIdLst>
            <p14:sldId id="1896"/>
            <p14:sldId id="1923"/>
          </p14:sldIdLst>
        </p14:section>
        <p14:section name="Lesson 06: Module 3 review questions" id="{58E06347-8712-41EF-A6A9-B4F67A046645}">
          <p14:sldIdLst>
            <p14:sldId id="1922"/>
            <p14:sldId id="1950"/>
            <p14:sldId id="1957"/>
            <p14:sldId id="1958"/>
            <p14:sldId id="1959"/>
            <p14:sldId id="1960"/>
            <p14:sldId id="1961"/>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4" name="Author" initials="A" lastIdx="0"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8D4"/>
    <a:srgbClr val="1A1A1A"/>
    <a:srgbClr val="FFFFFF"/>
    <a:srgbClr val="00BCF2"/>
    <a:srgbClr val="40CDF5"/>
    <a:srgbClr val="40587C"/>
    <a:srgbClr val="00B0E3"/>
    <a:srgbClr val="00188F"/>
    <a:srgbClr val="005291"/>
    <a:srgbClr val="BA68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E4D990E-2FFA-465A-9257-BC27CFC2724C}" v="24" dt="2020-04-07T19:03:46.500"/>
    <p1510:client id="{9014A613-8B96-4C35-8415-540B28D8C456}" v="6" dt="2020-04-28T15:59:24.56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636" autoAdjust="0"/>
    <p:restoredTop sz="65523" autoAdjust="0"/>
  </p:normalViewPr>
  <p:slideViewPr>
    <p:cSldViewPr snapToGrid="0">
      <p:cViewPr varScale="1">
        <p:scale>
          <a:sx n="71" d="100"/>
          <a:sy n="71" d="100"/>
        </p:scale>
        <p:origin x="1590" y="66"/>
      </p:cViewPr>
      <p:guideLst/>
    </p:cSldViewPr>
  </p:slideViewPr>
  <p:outlineViewPr>
    <p:cViewPr>
      <p:scale>
        <a:sx n="33" d="100"/>
        <a:sy n="33" d="100"/>
      </p:scale>
      <p:origin x="0" y="-6516"/>
    </p:cViewPr>
  </p:outlineViewPr>
  <p:notesTextViewPr>
    <p:cViewPr>
      <p:scale>
        <a:sx n="150" d="100"/>
        <a:sy n="150" d="100"/>
      </p:scale>
      <p:origin x="0" y="-900"/>
    </p:cViewPr>
  </p:notesTextViewPr>
  <p:sorterViewPr>
    <p:cViewPr>
      <p:scale>
        <a:sx n="100" d="100"/>
        <a:sy n="100" d="100"/>
      </p:scale>
      <p:origin x="0" y="-3165"/>
    </p:cViewPr>
  </p:sorterViewPr>
  <p:notesViewPr>
    <p:cSldViewPr snapToGrid="0" showGuides="1">
      <p:cViewPr varScale="1">
        <p:scale>
          <a:sx n="84" d="100"/>
          <a:sy n="84" d="100"/>
        </p:scale>
        <p:origin x="2934" y="3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handoutMaster" Target="handoutMasters/handoutMaster1.xml"/><Relationship Id="rId55" Type="http://schemas.openxmlformats.org/officeDocument/2006/relationships/tableStyles" Target="tableStyle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viewProps" Target="viewProps.xml"/><Relationship Id="rId5" Type="http://schemas.openxmlformats.org/officeDocument/2006/relationships/slideMaster" Target="slideMasters/slideMaster2.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microsoft.com/office/2015/10/relationships/revisionInfo" Target="revisionInfo.xml"/><Relationship Id="rId8" Type="http://schemas.openxmlformats.org/officeDocument/2006/relationships/slide" Target="slides/slide3.xml"/><Relationship Id="rId51" Type="http://schemas.openxmlformats.org/officeDocument/2006/relationships/commentAuthors" Target="commentAuthors.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4/28/2020 8:58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4/28/2020 8:56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Light"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azure.microsoft.com/en-us/blog/device-provisioning-identity-attestation-with-tpm/"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3" Type="http://schemas.openxmlformats.org/officeDocument/2006/relationships/hyperlink" Target="https://docs.microsoft.com/en-us/azure/iot-dps/how-to-provision-multitenant" TargetMode="External"/><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619146B-24F9-441E-A368-DB3B5A84C1D4}" type="datetime8">
              <a:rPr lang="en-US" smtClean="0"/>
              <a:t>4/28/2020 8:56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20803959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“Device enrollment can be done as individual enrollments or group enrollments…”</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4/28/2020 8:56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41997971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“We’ve now talked a bit about DPS enrollment and provisioning… but we have only touched a bit on the security concepts and ideas.  Let’s look at that more closely, starting with the concept of certificates…”</a:t>
            </a:r>
          </a:p>
          <a:p>
            <a:endParaRPr lang="en-US" dirty="0"/>
          </a:p>
          <a:p>
            <a:r>
              <a:rPr lang="en-US" dirty="0"/>
              <a:t>Make sure you cover the high-level concept of a key pair if necessary – that the public undoes what the private does, and vice-versa.</a:t>
            </a:r>
          </a:p>
          <a:p>
            <a:endParaRPr lang="en-US" dirty="0"/>
          </a:p>
          <a:p>
            <a:r>
              <a:rPr lang="en-US" dirty="0"/>
              <a:t>There’s more details on the certificate parts later, following the “high level, then details” model of the course.</a:t>
            </a:r>
          </a:p>
          <a:p>
            <a:endParaRPr lang="en-US" dirty="0"/>
          </a:p>
          <a:p>
            <a:r>
              <a:rPr lang="en-US" dirty="0"/>
              <a:t>Edge should be mentioned as an option in 1.0.9 </a:t>
            </a:r>
            <a:r>
              <a:rPr lang="en-US"/>
              <a:t>for certificates.</a:t>
            </a: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4/28/2020 8:56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5178486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move on to some hardware concepts…”</a:t>
            </a:r>
          </a:p>
          <a:p>
            <a:endParaRPr lang="en-US" dirty="0"/>
          </a:p>
          <a:p>
            <a:r>
              <a:rPr lang="en-US" dirty="0"/>
              <a:t>Note: this is after certificates because talking about certificates includes the public/private key pair scenario, which we’re referring to again here – it’s a direct analogy, although there is not a CA certificate here.</a:t>
            </a:r>
          </a:p>
          <a:p>
            <a:endParaRPr lang="en-US" dirty="0"/>
          </a:p>
          <a:p>
            <a:r>
              <a:rPr lang="en-US" dirty="0"/>
              <a:t>Also note: the terminology is “key” but it’s a public/private key pair.  This is just a quirk in the industry terminology here.</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4/28/2020 8:56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28688282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TPMs use something called the endorsement key (EK) as the secure root of trust. The EK is unique to the TPM and changing it essentially changes the device into a new one. There's another type of key that TPMs have, called the storage root key (SRK). An SRK may be generated by the TPM's owner after it takes ownership of the TPM. Taking ownership of the TPM is the TPM-specific way of saying "someone sets a password on the HSM." If a TPM device is sold to a new owner, the new owner can take ownership of the TPM to generate a new SRK, which ensures the previous owner can't use the TPM. Because the SRK is unique to the owner of the TPM, the SRK can be used to seal data into the TPM itself for that owner. The SRK provides a sandbox for the owner to store their keys and provides access revocability if the device or TPM is sold. It's like moving into a new house: taking ownership is changing the locks on the doors and destroying all furniture left by the previous owners (SRK), but you can't change the address of the house (EK). It's not a perfect analogy, but you get the idea. Once a device has been set up and ready to use, it will have both an EK and an SRK available for use.</a:t>
            </a:r>
          </a:p>
          <a:p>
            <a:br>
              <a:rPr lang="en-US" dirty="0"/>
            </a:br>
            <a:r>
              <a:rPr lang="en-US" dirty="0"/>
              <a:t>- </a:t>
            </a:r>
            <a:r>
              <a:rPr lang="en-US" dirty="0">
                <a:hlinkClick r:id="rId3"/>
              </a:rPr>
              <a:t>https://azure.microsoft.com/en-us/blog/device-provisioning-identity-attestation-with-tpm/</a:t>
            </a: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4/28/2020 8:56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16639342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1" i="0" kern="1200" dirty="0">
                <a:solidFill>
                  <a:schemeClr val="tx1"/>
                </a:solidFill>
                <a:effectLst/>
                <a:latin typeface="Segoe UI Light" pitchFamily="34" charset="0"/>
                <a:ea typeface="+mn-ea"/>
                <a:cs typeface="+mn-cs"/>
              </a:rPr>
              <a:t>Step 1: </a:t>
            </a:r>
            <a:r>
              <a:rPr lang="en-US" sz="882" b="0" i="0" kern="1200" dirty="0">
                <a:solidFill>
                  <a:schemeClr val="tx1"/>
                </a:solidFill>
                <a:effectLst/>
                <a:latin typeface="Segoe UI Light" pitchFamily="34" charset="0"/>
                <a:ea typeface="+mn-ea"/>
                <a:cs typeface="+mn-cs"/>
              </a:rPr>
              <a:t>When the device first connects to the Device Provisioning Service and requests to provision, it provides the service with its registration ID, an ID scope, and the </a:t>
            </a:r>
            <a:r>
              <a:rPr lang="en-US" sz="882" b="0" i="0" kern="1200" dirty="0" err="1">
                <a:solidFill>
                  <a:schemeClr val="tx1"/>
                </a:solidFill>
                <a:effectLst/>
                <a:latin typeface="Segoe UI Light" pitchFamily="34" charset="0"/>
                <a:ea typeface="+mn-ea"/>
                <a:cs typeface="+mn-cs"/>
              </a:rPr>
              <a:t>EK_pub</a:t>
            </a:r>
            <a:r>
              <a:rPr lang="en-US" sz="882" b="0" i="0" kern="1200" dirty="0">
                <a:solidFill>
                  <a:schemeClr val="tx1"/>
                </a:solidFill>
                <a:effectLst/>
                <a:latin typeface="Segoe UI Light" pitchFamily="34" charset="0"/>
                <a:ea typeface="+mn-ea"/>
                <a:cs typeface="+mn-cs"/>
              </a:rPr>
              <a:t> and </a:t>
            </a:r>
            <a:r>
              <a:rPr lang="en-US" sz="882" b="0" i="0" kern="1200" dirty="0" err="1">
                <a:solidFill>
                  <a:schemeClr val="tx1"/>
                </a:solidFill>
                <a:effectLst/>
                <a:latin typeface="Segoe UI Light" pitchFamily="34" charset="0"/>
                <a:ea typeface="+mn-ea"/>
                <a:cs typeface="+mn-cs"/>
              </a:rPr>
              <a:t>SRK_pub</a:t>
            </a:r>
            <a:r>
              <a:rPr lang="en-US" sz="882" b="0" i="0" kern="1200" dirty="0">
                <a:solidFill>
                  <a:schemeClr val="tx1"/>
                </a:solidFill>
                <a:effectLst/>
                <a:latin typeface="Segoe UI Light" pitchFamily="34" charset="0"/>
                <a:ea typeface="+mn-ea"/>
                <a:cs typeface="+mn-cs"/>
              </a:rPr>
              <a:t> from the TPM. The service passes the encrypted nonce back to the device and asks the device to decrypt the nonce and use that to sign a SAS token to connect again and finish provisioning.</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Notice this means that DPS has already been told the </a:t>
            </a:r>
            <a:r>
              <a:rPr lang="en-US" sz="882" b="0" i="0" kern="1200" dirty="0" err="1">
                <a:solidFill>
                  <a:schemeClr val="tx1"/>
                </a:solidFill>
                <a:effectLst/>
                <a:latin typeface="Segoe UI Light" pitchFamily="34" charset="0"/>
                <a:ea typeface="+mn-ea"/>
                <a:cs typeface="+mn-cs"/>
              </a:rPr>
              <a:t>EK_pub</a:t>
            </a:r>
            <a:r>
              <a:rPr lang="en-US" sz="882" b="0" i="0" kern="1200" dirty="0">
                <a:solidFill>
                  <a:schemeClr val="tx1"/>
                </a:solidFill>
                <a:effectLst/>
                <a:latin typeface="Segoe UI Light" pitchFamily="34" charset="0"/>
                <a:ea typeface="+mn-ea"/>
                <a:cs typeface="+mn-cs"/>
              </a:rPr>
              <a:t> value as part of initial enrollment in the DPS.</a:t>
            </a:r>
          </a:p>
          <a:p>
            <a:endParaRPr lang="en-US" sz="882" b="0" i="0" kern="1200" dirty="0">
              <a:solidFill>
                <a:schemeClr val="tx1"/>
              </a:solidFill>
              <a:effectLst/>
              <a:latin typeface="Segoe UI Light" pitchFamily="34" charset="0"/>
              <a:ea typeface="+mn-ea"/>
              <a:cs typeface="+mn-cs"/>
            </a:endParaRPr>
          </a:p>
          <a:p>
            <a:r>
              <a:rPr lang="en-US" dirty="0"/>
              <a:t>The step numbers in the text are different than on the diagram; this is something inherited from the documentation, which uses “step” really more as “phase” and does multiple po</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4/28/2020 8:56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97473784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1" i="0" kern="1200" dirty="0">
                <a:solidFill>
                  <a:schemeClr val="tx1"/>
                </a:solidFill>
                <a:effectLst/>
                <a:latin typeface="Segoe UI Light" pitchFamily="34" charset="0"/>
                <a:ea typeface="+mn-ea"/>
                <a:cs typeface="+mn-cs"/>
              </a:rPr>
              <a:t>Step 2:</a:t>
            </a:r>
            <a:r>
              <a:rPr lang="en-US" sz="882" b="0" i="0" kern="1200" dirty="0">
                <a:solidFill>
                  <a:schemeClr val="tx1"/>
                </a:solidFill>
                <a:effectLst/>
                <a:latin typeface="Segoe UI Light" pitchFamily="34" charset="0"/>
                <a:ea typeface="+mn-ea"/>
                <a:cs typeface="+mn-cs"/>
              </a:rPr>
              <a:t> The device takes the nonce and uses the private portions of the EK and SRK to decrypt the nonce into the TPM; the order of nonce encryption delegates trust from the EK, which is immutable, to the SRK, which can change if a new owner takes ownership of the TPM.</a:t>
            </a: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4/28/2020 8:56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339202787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1" i="0" kern="1200" dirty="0">
                <a:solidFill>
                  <a:schemeClr val="tx1"/>
                </a:solidFill>
                <a:effectLst/>
                <a:latin typeface="Segoe UI Light" pitchFamily="34" charset="0"/>
                <a:ea typeface="+mn-ea"/>
                <a:cs typeface="+mn-cs"/>
              </a:rPr>
              <a:t>Step 3:</a:t>
            </a:r>
            <a:r>
              <a:rPr lang="en-US" sz="882" b="0" i="0" kern="1200" dirty="0">
                <a:solidFill>
                  <a:schemeClr val="tx1"/>
                </a:solidFill>
                <a:effectLst/>
                <a:latin typeface="Segoe UI Light" pitchFamily="34" charset="0"/>
                <a:ea typeface="+mn-ea"/>
                <a:cs typeface="+mn-cs"/>
              </a:rPr>
              <a:t> The device can then sign a SAS token using the decrypted nonce and reestablish a connection to the Device Provisioning Service using the signed SAS token. With the Nonce challenge completed, the service allows the device to provision.</a:t>
            </a: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4/28/2020 8:56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160537475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4/28/2020 8:56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313327856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n-US" dirty="0"/>
              <a:t>Device manufacturer adds the device registration information to the enrollment list in the Azure portal.</a:t>
            </a:r>
          </a:p>
          <a:p>
            <a:pPr marL="228600" indent="-228600">
              <a:buFont typeface="+mj-lt"/>
              <a:buAutoNum type="arabicPeriod"/>
            </a:pPr>
            <a:r>
              <a:rPr lang="en-US" dirty="0"/>
              <a:t>Device contacts the provisioning service endpoint set at the factory. The device passes the identifying information to the provisioning service to prove its identity.</a:t>
            </a:r>
          </a:p>
          <a:p>
            <a:pPr marL="228600" indent="-228600">
              <a:buFont typeface="+mj-lt"/>
              <a:buAutoNum type="arabicPeriod"/>
            </a:pPr>
            <a:r>
              <a:rPr lang="en-US" dirty="0"/>
              <a:t>The provisioning service validates the identity of the device by validating the registration ID and key against the enrollment list entry using either a nonce challenge (Trusted Platform Module) or standard X.509 verification (X.509).</a:t>
            </a:r>
          </a:p>
          <a:p>
            <a:pPr marL="228600" indent="-228600">
              <a:buFont typeface="+mj-lt"/>
              <a:buAutoNum type="arabicPeriod"/>
            </a:pPr>
            <a:r>
              <a:rPr lang="en-US" dirty="0"/>
              <a:t>The provisioning service registers the device with an IoT hub and populates the device's desired twin state.</a:t>
            </a:r>
          </a:p>
          <a:p>
            <a:pPr marL="228600" indent="-228600">
              <a:buFont typeface="+mj-lt"/>
              <a:buAutoNum type="arabicPeriod"/>
            </a:pPr>
            <a:r>
              <a:rPr lang="en-US" dirty="0"/>
              <a:t>The IoT hub returns device ID information to the provisioning service.</a:t>
            </a:r>
          </a:p>
          <a:p>
            <a:pPr marL="228600" indent="-228600">
              <a:buFont typeface="+mj-lt"/>
              <a:buAutoNum type="arabicPeriod"/>
            </a:pPr>
            <a:r>
              <a:rPr lang="en-US" dirty="0"/>
              <a:t>The provisioning service returns the IoT hub connection information to the device. The device can now start sending data directly to the IoT hub.</a:t>
            </a:r>
          </a:p>
          <a:p>
            <a:pPr marL="228600" indent="-228600">
              <a:buFont typeface="+mj-lt"/>
              <a:buAutoNum type="arabicPeriod"/>
            </a:pPr>
            <a:r>
              <a:rPr lang="en-US" dirty="0"/>
              <a:t>The device connects to IoT hub.</a:t>
            </a:r>
          </a:p>
          <a:p>
            <a:pPr marL="228600" indent="-228600">
              <a:buFont typeface="+mj-lt"/>
              <a:buAutoNum type="arabicPeriod"/>
            </a:pPr>
            <a:r>
              <a:rPr lang="en-US" dirty="0"/>
              <a:t>The device gets the desired state from its device twin in IoT hub.</a:t>
            </a:r>
          </a:p>
          <a:p>
            <a:pPr marL="228600" indent="-228600">
              <a:buFont typeface="+mj-lt"/>
              <a:buAutoNum type="arabicPeriod"/>
            </a:pP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4/28/2020 8:56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216367837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we just walked you through the device provisioning process – but who owns what responsibility?  We’ve already assigned some responsibility to the manufacturer of the device, but what about within your organization and Azure?  This can vary depending on your exact roles in the organization, but here’s an example view…”</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4/28/2020 8:56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19</a:t>
            </a:fld>
            <a:endParaRPr lang="en-US" dirty="0"/>
          </a:p>
        </p:txBody>
      </p:sp>
    </p:spTree>
    <p:extLst>
      <p:ext uri="{BB962C8B-B14F-4D97-AF65-F5344CB8AC3E}">
        <p14:creationId xmlns:p14="http://schemas.microsoft.com/office/powerpoint/2010/main" val="41915271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4/28/2020 8:56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306568554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“Once you’ve provisioned a device, you may sometimes need to </a:t>
            </a:r>
            <a:r>
              <a:rPr lang="en-US" dirty="0" err="1"/>
              <a:t>reprovision</a:t>
            </a:r>
            <a:r>
              <a:rPr lang="en-US" dirty="0"/>
              <a:t> it, meaning move it to another IoT Hub…”</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4/28/2020 8:56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20</a:t>
            </a:fld>
            <a:endParaRPr lang="en-US" dirty="0"/>
          </a:p>
        </p:txBody>
      </p:sp>
    </p:spTree>
    <p:extLst>
      <p:ext uri="{BB962C8B-B14F-4D97-AF65-F5344CB8AC3E}">
        <p14:creationId xmlns:p14="http://schemas.microsoft.com/office/powerpoint/2010/main" val="189115638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point of this slide is to point out that after initial provisioning, the device state data (as stored in the device twin) may be updated by the device… this sets us up for the next slide.</a:t>
            </a:r>
          </a:p>
          <a:p>
            <a:endParaRPr lang="en-US" dirty="0"/>
          </a:p>
          <a:p>
            <a:r>
              <a:rPr lang="en-US" dirty="0"/>
              <a:t>Step 1 : The device sends a provisioning request and is pointed at the appropriate IoT Hub; this request is usually done each time the device boots.</a:t>
            </a:r>
          </a:p>
          <a:p>
            <a:endParaRPr lang="en-US" dirty="0"/>
          </a:p>
          <a:p>
            <a:r>
              <a:rPr lang="en-US" dirty="0"/>
              <a:t>Step 2: The Hub sends a configuration to the device.</a:t>
            </a:r>
          </a:p>
          <a:p>
            <a:endParaRPr lang="en-US" dirty="0"/>
          </a:p>
          <a:p>
            <a:r>
              <a:rPr lang="en-US" dirty="0"/>
              <a:t>Over time, there may be changes to the configuration.  Those changes are the device state, stored in the device twin.  The original DPS version of the provisioning data isn’t changed by this process.</a:t>
            </a:r>
          </a:p>
          <a:p>
            <a:endParaRPr lang="en-US" dirty="0"/>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4/28/2020 8:56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21</a:t>
            </a:fld>
            <a:endParaRPr lang="en-US" dirty="0"/>
          </a:p>
        </p:txBody>
      </p:sp>
    </p:spTree>
    <p:extLst>
      <p:ext uri="{BB962C8B-B14F-4D97-AF65-F5344CB8AC3E}">
        <p14:creationId xmlns:p14="http://schemas.microsoft.com/office/powerpoint/2010/main" val="370210651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the device boots, it may find that it has been sent to a new IoT Hub.  This may end up being with the same device twin data, or a different, default device configuration.</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4/28/2020 8:56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22</a:t>
            </a:fld>
            <a:endParaRPr lang="en-US" dirty="0"/>
          </a:p>
        </p:txBody>
      </p:sp>
    </p:spTree>
    <p:extLst>
      <p:ext uri="{BB962C8B-B14F-4D97-AF65-F5344CB8AC3E}">
        <p14:creationId xmlns:p14="http://schemas.microsoft.com/office/powerpoint/2010/main" val="397881046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4/28/2020 8:56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23</a:t>
            </a:fld>
            <a:endParaRPr lang="en-US" dirty="0"/>
          </a:p>
        </p:txBody>
      </p:sp>
    </p:spTree>
    <p:extLst>
      <p:ext uri="{BB962C8B-B14F-4D97-AF65-F5344CB8AC3E}">
        <p14:creationId xmlns:p14="http://schemas.microsoft.com/office/powerpoint/2010/main" val="419591917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Although there are four categories of commands, we are choosing to only focus on the service commands in detail.  This is primarily to limit the amount of “reading commands” off the slides, and yet still give a feel for the CLI environment.  There are more details in the </a:t>
            </a:r>
            <a:r>
              <a:rPr lang="en-US" dirty="0" err="1"/>
              <a:t>SkillPipe</a:t>
            </a:r>
            <a:r>
              <a:rPr lang="en-US" dirty="0"/>
              <a:t> on the other three categories.</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4/28/2020 8:56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24</a:t>
            </a:fld>
            <a:endParaRPr lang="en-US" dirty="0"/>
          </a:p>
        </p:txBody>
      </p:sp>
    </p:spTree>
    <p:extLst>
      <p:ext uri="{BB962C8B-B14F-4D97-AF65-F5344CB8AC3E}">
        <p14:creationId xmlns:p14="http://schemas.microsoft.com/office/powerpoint/2010/main" val="29932412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4/28/2020 8:56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25</a:t>
            </a:fld>
            <a:endParaRPr lang="en-US" dirty="0"/>
          </a:p>
        </p:txBody>
      </p:sp>
    </p:spTree>
    <p:extLst>
      <p:ext uri="{BB962C8B-B14F-4D97-AF65-F5344CB8AC3E}">
        <p14:creationId xmlns:p14="http://schemas.microsoft.com/office/powerpoint/2010/main" val="191660769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4/28/2020 8:56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26</a:t>
            </a:fld>
            <a:endParaRPr lang="en-US" dirty="0"/>
          </a:p>
        </p:txBody>
      </p:sp>
    </p:spTree>
    <p:extLst>
      <p:ext uri="{BB962C8B-B14F-4D97-AF65-F5344CB8AC3E}">
        <p14:creationId xmlns:p14="http://schemas.microsoft.com/office/powerpoint/2010/main" val="155013034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4/28/2020 8:56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27</a:t>
            </a:fld>
            <a:endParaRPr lang="en-US" dirty="0"/>
          </a:p>
        </p:txBody>
      </p:sp>
    </p:spTree>
    <p:extLst>
      <p:ext uri="{BB962C8B-B14F-4D97-AF65-F5344CB8AC3E}">
        <p14:creationId xmlns:p14="http://schemas.microsoft.com/office/powerpoint/2010/main" val="333598867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We’ve already covered the tools to an extent – this is a reminder of them, as well as the three primary DPS lifecycle stages.  Basically, we’re talking about the implementation details of the earlier defined concepts.</a:t>
            </a:r>
          </a:p>
          <a:p>
            <a:endParaRPr lang="en-US" dirty="0"/>
          </a:p>
          <a:p>
            <a:r>
              <a:rPr lang="en-US" dirty="0"/>
              <a:t>Be sure to point out that “Remove” does not impact existing IoT Hub device registrations; it’s only preventing new registrations through the DPS enrollment that is being removed.  Generally, in real life, Microsoft presents device retirement when you have used DPS as a two-stage process, with removal of the DPS enrollment followed by removal of the IoT Hub registrations.  This is shown in the lab.</a:t>
            </a:r>
          </a:p>
          <a:p>
            <a:endParaRPr lang="en-US" dirty="0"/>
          </a:p>
          <a:p>
            <a:r>
              <a:rPr lang="en-US" dirty="0"/>
              <a:t>The documentation uses an example of “changing your mind” – you created an enrollment, then changed your mind before provisioning the device.</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4/28/2020 8:56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28</a:t>
            </a:fld>
            <a:endParaRPr lang="en-US" dirty="0"/>
          </a:p>
        </p:txBody>
      </p:sp>
    </p:spTree>
    <p:extLst>
      <p:ext uri="{BB962C8B-B14F-4D97-AF65-F5344CB8AC3E}">
        <p14:creationId xmlns:p14="http://schemas.microsoft.com/office/powerpoint/2010/main" val="196589024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that students will see this process in the DPS lab.</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4/28/2020 8:56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29</a:t>
            </a:fld>
            <a:endParaRPr lang="en-US" dirty="0"/>
          </a:p>
        </p:txBody>
      </p:sp>
    </p:spTree>
    <p:extLst>
      <p:ext uri="{BB962C8B-B14F-4D97-AF65-F5344CB8AC3E}">
        <p14:creationId xmlns:p14="http://schemas.microsoft.com/office/powerpoint/2010/main" val="15580907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4/28/2020 8:56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160108967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4/28/2020 8:56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30</a:t>
            </a:fld>
            <a:endParaRPr lang="en-US" dirty="0"/>
          </a:p>
        </p:txBody>
      </p:sp>
    </p:spTree>
    <p:extLst>
      <p:ext uri="{BB962C8B-B14F-4D97-AF65-F5344CB8AC3E}">
        <p14:creationId xmlns:p14="http://schemas.microsoft.com/office/powerpoint/2010/main" val="122678956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4/28/2020 8:56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31</a:t>
            </a:fld>
            <a:endParaRPr lang="en-US" dirty="0"/>
          </a:p>
        </p:txBody>
      </p:sp>
    </p:spTree>
    <p:extLst>
      <p:ext uri="{BB962C8B-B14F-4D97-AF65-F5344CB8AC3E}">
        <p14:creationId xmlns:p14="http://schemas.microsoft.com/office/powerpoint/2010/main" val="123466023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was some discussion on order of topics here – do we deprovision first, or do we roll certificates first?  In real life, it’s very possible you will deprovision individual devices before you hit the first device certificate rollover.  If you feel more comfortable going in that order as an instructor, that’s fine.  The current order is designed to allow a flow of “when you have live devices, you might need to roll the certificates” vs. “on the other hand, once the device is no longer needed…”  Either presentation flow is valid.</a:t>
            </a:r>
          </a:p>
          <a:p>
            <a:endParaRPr lang="en-US" sz="850" dirty="0">
              <a:cs typeface="Segoe UI Light"/>
            </a:endParaRPr>
          </a:p>
          <a:p>
            <a:r>
              <a:rPr lang="en-US" sz="850">
                <a:latin typeface="Segoe UI Light"/>
                <a:cs typeface="Segoe UI Light"/>
              </a:rPr>
              <a:t>Point out that Deprovisioning a device is a two-step process that includes both Disenrolling the device from DPS and Deregistering the device from IoT Hub.</a:t>
            </a:r>
          </a:p>
          <a:p>
            <a:pPr marL="285750" indent="-285750">
              <a:buFont typeface="Arial"/>
              <a:buChar char="•"/>
            </a:pPr>
            <a:r>
              <a:rPr lang="en-US" sz="850">
                <a:latin typeface="Segoe UI Light"/>
                <a:cs typeface="Segoe UI Light"/>
              </a:rPr>
              <a:t>Disenroll the device from your provisioning service to prevent future auto-provisioning. </a:t>
            </a:r>
            <a:endParaRPr lang="en-US">
              <a:cs typeface="Segoe UI Light" pitchFamily="34" charset="0"/>
            </a:endParaRPr>
          </a:p>
          <a:p>
            <a:pPr marL="285750" indent="-285750">
              <a:buFont typeface="Arial"/>
              <a:buChar char="•"/>
            </a:pPr>
            <a:r>
              <a:rPr lang="en-US" sz="850">
                <a:latin typeface="Segoe UI Light"/>
                <a:cs typeface="Segoe UI Light"/>
              </a:rPr>
              <a:t>Deregister the device from your IoT Hub, to prevent future communications and data transfer.</a:t>
            </a:r>
            <a:endParaRPr lang="en-US" sz="850">
              <a:cs typeface="Segoe UI Light"/>
            </a:endParaRP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4/28/2020 8:56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32</a:t>
            </a:fld>
            <a:endParaRPr lang="en-US" dirty="0"/>
          </a:p>
        </p:txBody>
      </p:sp>
    </p:spTree>
    <p:extLst>
      <p:ext uri="{BB962C8B-B14F-4D97-AF65-F5344CB8AC3E}">
        <p14:creationId xmlns:p14="http://schemas.microsoft.com/office/powerpoint/2010/main" val="384872399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4/28/2020 8:56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33</a:t>
            </a:fld>
            <a:endParaRPr lang="en-US" dirty="0"/>
          </a:p>
        </p:txBody>
      </p:sp>
    </p:spTree>
    <p:extLst>
      <p:ext uri="{BB962C8B-B14F-4D97-AF65-F5344CB8AC3E}">
        <p14:creationId xmlns:p14="http://schemas.microsoft.com/office/powerpoint/2010/main" val="36997972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The allocation policies defined by the provisioning service support a variety of allocation scenarios. Two common scenarios are:</a:t>
            </a:r>
          </a:p>
          <a:p>
            <a:endParaRPr lang="en-US" sz="882" b="0" i="0" kern="1200" dirty="0">
              <a:solidFill>
                <a:schemeClr val="tx1"/>
              </a:solidFill>
              <a:effectLst/>
              <a:latin typeface="Segoe UI Light" pitchFamily="34" charset="0"/>
              <a:ea typeface="+mn-ea"/>
              <a:cs typeface="+mn-cs"/>
            </a:endParaRPr>
          </a:p>
          <a:p>
            <a:r>
              <a:rPr lang="en-US" sz="882" b="1" i="0" kern="1200" dirty="0">
                <a:solidFill>
                  <a:schemeClr val="tx1"/>
                </a:solidFill>
                <a:effectLst/>
                <a:latin typeface="Segoe UI Light" pitchFamily="34" charset="0"/>
                <a:ea typeface="+mn-ea"/>
                <a:cs typeface="+mn-cs"/>
              </a:rPr>
              <a:t>Geolocation / </a:t>
            </a:r>
            <a:r>
              <a:rPr lang="en-US" sz="882" b="1" i="0" kern="1200" dirty="0" err="1">
                <a:solidFill>
                  <a:schemeClr val="tx1"/>
                </a:solidFill>
                <a:effectLst/>
                <a:latin typeface="Segoe UI Light" pitchFamily="34" charset="0"/>
                <a:ea typeface="+mn-ea"/>
                <a:cs typeface="+mn-cs"/>
              </a:rPr>
              <a:t>GeoLatency</a:t>
            </a:r>
            <a:r>
              <a:rPr lang="en-US" sz="882" b="0" i="0" kern="1200" dirty="0">
                <a:solidFill>
                  <a:schemeClr val="tx1"/>
                </a:solidFill>
                <a:effectLst/>
                <a:latin typeface="Segoe UI Light" pitchFamily="34" charset="0"/>
                <a:ea typeface="+mn-ea"/>
                <a:cs typeface="+mn-cs"/>
              </a:rPr>
              <a:t>: As a device moves between locations, network latency is improved by having the device provisioned to the IoT hub closest to each location. In this scenario, a group of IoT hubs, which span across regions, are selected for enrollments. The </a:t>
            </a:r>
            <a:r>
              <a:rPr lang="en-US" sz="882" b="1" i="0" kern="1200" dirty="0">
                <a:solidFill>
                  <a:schemeClr val="tx1"/>
                </a:solidFill>
                <a:effectLst/>
                <a:latin typeface="Segoe UI Light" pitchFamily="34" charset="0"/>
                <a:ea typeface="+mn-ea"/>
                <a:cs typeface="+mn-cs"/>
              </a:rPr>
              <a:t>Lowest latency</a:t>
            </a:r>
            <a:r>
              <a:rPr lang="en-US" sz="882" b="0" i="0" kern="1200" dirty="0">
                <a:solidFill>
                  <a:schemeClr val="tx1"/>
                </a:solidFill>
                <a:effectLst/>
                <a:latin typeface="Segoe UI Light" pitchFamily="34" charset="0"/>
                <a:ea typeface="+mn-ea"/>
                <a:cs typeface="+mn-cs"/>
              </a:rPr>
              <a:t> allocation policy is selected for these enrollments. This policy causes the Device Provisioning Service to evaluate device latency and determine the closet IoT hub out of the group of IoT hubs.</a:t>
            </a:r>
          </a:p>
          <a:p>
            <a:endParaRPr lang="en-US" sz="882" b="0" i="0" kern="1200" dirty="0">
              <a:solidFill>
                <a:schemeClr val="tx1"/>
              </a:solidFill>
              <a:effectLst/>
              <a:latin typeface="Segoe UI Light" pitchFamily="34" charset="0"/>
              <a:ea typeface="+mn-ea"/>
              <a:cs typeface="+mn-cs"/>
            </a:endParaRPr>
          </a:p>
          <a:p>
            <a:r>
              <a:rPr lang="en-US" sz="882" b="1" i="0" kern="1200" dirty="0">
                <a:solidFill>
                  <a:schemeClr val="tx1"/>
                </a:solidFill>
                <a:effectLst/>
                <a:latin typeface="Segoe UI Light" pitchFamily="34" charset="0"/>
                <a:ea typeface="+mn-ea"/>
                <a:cs typeface="+mn-cs"/>
              </a:rPr>
              <a:t>Multi-tenancy</a:t>
            </a:r>
            <a:r>
              <a:rPr lang="en-US" sz="882" b="0" i="0" kern="1200" dirty="0">
                <a:solidFill>
                  <a:schemeClr val="tx1"/>
                </a:solidFill>
                <a:effectLst/>
                <a:latin typeface="Segoe UI Light" pitchFamily="34" charset="0"/>
                <a:ea typeface="+mn-ea"/>
                <a:cs typeface="+mn-cs"/>
              </a:rPr>
              <a:t>: Devices used within an IoT solution may need to be assigned to a specific IoT hub or group of IoT hubs. The solution may require all devices for a particular tenant to communicate with a specific group of IoT hubs. In some cases, a tenant may own IoT hubs and require devices to be assigned to their IoT hubs.</a:t>
            </a:r>
          </a:p>
          <a:p>
            <a:endParaRPr lang="en-US" dirty="0"/>
          </a:p>
          <a:p>
            <a:r>
              <a:rPr lang="en-US" dirty="0"/>
              <a:t>Cf. </a:t>
            </a:r>
            <a:r>
              <a:rPr lang="en-US" dirty="0">
                <a:hlinkClick r:id="rId3"/>
              </a:rPr>
              <a:t>https://docs.microsoft.com/en-us/azure/iot-dps/how-to-provision-multitenant</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4/28/2020 8:56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34</a:t>
            </a:fld>
            <a:endParaRPr lang="en-US" dirty="0"/>
          </a:p>
        </p:txBody>
      </p:sp>
    </p:spTree>
    <p:extLst>
      <p:ext uri="{BB962C8B-B14F-4D97-AF65-F5344CB8AC3E}">
        <p14:creationId xmlns:p14="http://schemas.microsoft.com/office/powerpoint/2010/main" val="307290586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4/28/2020 8:56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35</a:t>
            </a:fld>
            <a:endParaRPr lang="en-US" dirty="0"/>
          </a:p>
        </p:txBody>
      </p:sp>
    </p:spTree>
    <p:extLst>
      <p:ext uri="{BB962C8B-B14F-4D97-AF65-F5344CB8AC3E}">
        <p14:creationId xmlns:p14="http://schemas.microsoft.com/office/powerpoint/2010/main" val="270988458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4/28/2020 8:56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36</a:t>
            </a:fld>
            <a:endParaRPr lang="en-US" dirty="0"/>
          </a:p>
        </p:txBody>
      </p:sp>
    </p:spTree>
    <p:extLst>
      <p:ext uri="{BB962C8B-B14F-4D97-AF65-F5344CB8AC3E}">
        <p14:creationId xmlns:p14="http://schemas.microsoft.com/office/powerpoint/2010/main" val="365683396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4/28/2020 8:56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37</a:t>
            </a:fld>
            <a:endParaRPr lang="en-US" dirty="0"/>
          </a:p>
        </p:txBody>
      </p:sp>
    </p:spTree>
    <p:extLst>
      <p:ext uri="{BB962C8B-B14F-4D97-AF65-F5344CB8AC3E}">
        <p14:creationId xmlns:p14="http://schemas.microsoft.com/office/powerpoint/2010/main" val="30712410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kern="1200" dirty="0">
                <a:solidFill>
                  <a:schemeClr val="tx1"/>
                </a:solidFill>
                <a:effectLst/>
                <a:latin typeface="Segoe UI Light" pitchFamily="34" charset="0"/>
                <a:ea typeface="+mn-ea"/>
                <a:cs typeface="+mn-cs"/>
              </a:rPr>
              <a:t>Correct Answer: A, C, D</a:t>
            </a:r>
          </a:p>
          <a:p>
            <a:endParaRPr lang="en-US" sz="882" kern="1200" dirty="0">
              <a:solidFill>
                <a:schemeClr val="tx1"/>
              </a:solidFill>
              <a:effectLst/>
              <a:latin typeface="Segoe UI Light" pitchFamily="34" charset="0"/>
              <a:ea typeface="+mn-ea"/>
              <a:cs typeface="+mn-cs"/>
            </a:endParaRPr>
          </a:p>
          <a:p>
            <a:r>
              <a:rPr lang="en-US" sz="882" b="0" kern="1200" dirty="0">
                <a:solidFill>
                  <a:schemeClr val="tx1"/>
                </a:solidFill>
                <a:effectLst/>
                <a:latin typeface="Segoe UI Light" pitchFamily="34" charset="0"/>
                <a:ea typeface="+mn-ea"/>
                <a:cs typeface="+mn-cs"/>
              </a:rPr>
              <a:t>Explanation</a:t>
            </a:r>
            <a:r>
              <a:rPr lang="en-US" sz="882" kern="1200" dirty="0">
                <a:solidFill>
                  <a:schemeClr val="tx1"/>
                </a:solidFill>
                <a:effectLst/>
                <a:latin typeface="Segoe UI Light" pitchFamily="34" charset="0"/>
                <a:ea typeface="+mn-ea"/>
                <a:cs typeface="+mn-cs"/>
              </a:rPr>
              <a:t>: In the student workbook/</a:t>
            </a:r>
            <a:r>
              <a:rPr lang="en-US" sz="882" kern="1200" dirty="0" err="1">
                <a:solidFill>
                  <a:schemeClr val="tx1"/>
                </a:solidFill>
                <a:effectLst/>
                <a:latin typeface="Segoe UI Light" pitchFamily="34" charset="0"/>
                <a:ea typeface="+mn-ea"/>
                <a:cs typeface="+mn-cs"/>
              </a:rPr>
              <a:t>skillpipe</a:t>
            </a:r>
            <a:r>
              <a:rPr lang="en-US" sz="882" kern="1200" dirty="0">
                <a:solidFill>
                  <a:schemeClr val="tx1"/>
                </a:solidFill>
                <a:effectLst/>
                <a:latin typeface="Segoe UI Light" pitchFamily="34" charset="0"/>
                <a:ea typeface="+mn-ea"/>
                <a:cs typeface="+mn-cs"/>
              </a:rPr>
              <a:t> content, topic </a:t>
            </a:r>
            <a:r>
              <a:rPr lang="en-US" sz="882" i="1" kern="1200" dirty="0">
                <a:solidFill>
                  <a:schemeClr val="tx1"/>
                </a:solidFill>
                <a:effectLst/>
                <a:latin typeface="Segoe UI Light" pitchFamily="34" charset="0"/>
                <a:ea typeface="+mn-ea"/>
                <a:cs typeface="+mn-cs"/>
              </a:rPr>
              <a:t>The Device Provisioning Service</a:t>
            </a:r>
            <a:r>
              <a:rPr lang="en-US" sz="882" kern="1200" dirty="0">
                <a:solidFill>
                  <a:schemeClr val="tx1"/>
                </a:solidFill>
                <a:effectLst/>
                <a:latin typeface="Segoe UI Light" pitchFamily="34" charset="0"/>
                <a:ea typeface="+mn-ea"/>
                <a:cs typeface="+mn-cs"/>
              </a:rPr>
              <a:t> includes the following:</a:t>
            </a:r>
          </a:p>
          <a:p>
            <a:endParaRPr lang="en-US" sz="882" kern="1200" dirty="0">
              <a:solidFill>
                <a:schemeClr val="tx1"/>
              </a:solidFill>
              <a:effectLst/>
              <a:latin typeface="Segoe UI Light" pitchFamily="34" charset="0"/>
              <a:ea typeface="+mn-ea"/>
              <a:cs typeface="+mn-cs"/>
            </a:endParaRPr>
          </a:p>
          <a:p>
            <a:r>
              <a:rPr lang="en-US" sz="882" kern="1200" dirty="0">
                <a:solidFill>
                  <a:schemeClr val="tx1"/>
                </a:solidFill>
                <a:effectLst/>
                <a:latin typeface="Segoe UI Light" pitchFamily="34" charset="0"/>
                <a:ea typeface="+mn-ea"/>
                <a:cs typeface="+mn-cs"/>
              </a:rPr>
              <a:t>Features of the Device Provisioning Service</a:t>
            </a:r>
          </a:p>
          <a:p>
            <a:pPr lvl="0"/>
            <a:r>
              <a:rPr lang="en-US" sz="882" kern="1200" dirty="0">
                <a:solidFill>
                  <a:schemeClr val="tx1"/>
                </a:solidFill>
                <a:effectLst/>
                <a:latin typeface="Segoe UI Light" pitchFamily="34" charset="0"/>
                <a:ea typeface="+mn-ea"/>
                <a:cs typeface="+mn-cs"/>
              </a:rPr>
              <a:t>- Secure attestation support for both X.509 and TPM-based identities.  </a:t>
            </a:r>
          </a:p>
          <a:p>
            <a:pPr lvl="0"/>
            <a:r>
              <a:rPr lang="en-US" sz="882" kern="1200" dirty="0">
                <a:solidFill>
                  <a:schemeClr val="tx1"/>
                </a:solidFill>
                <a:effectLst/>
                <a:latin typeface="Segoe UI Light" pitchFamily="34" charset="0"/>
                <a:ea typeface="+mn-ea"/>
                <a:cs typeface="+mn-cs"/>
              </a:rPr>
              <a:t>- Enrollment list containing the complete record of devices/groups of devices that may at some point register. The enrollment list contains information about the desired configuration of the device once it registers, and it can be updated at any time.</a:t>
            </a:r>
          </a:p>
          <a:p>
            <a:pPr lvl="0"/>
            <a:r>
              <a:rPr lang="en-US" sz="882" kern="1200" dirty="0">
                <a:solidFill>
                  <a:schemeClr val="tx1"/>
                </a:solidFill>
                <a:effectLst/>
                <a:latin typeface="Segoe UI Light" pitchFamily="34" charset="0"/>
                <a:ea typeface="+mn-ea"/>
                <a:cs typeface="+mn-cs"/>
              </a:rPr>
              <a:t>- Multiple allocation policies to control how the Device Provisioning Service assigns devices to IoT hubs in support of your scenarios.</a:t>
            </a:r>
          </a:p>
          <a:p>
            <a:pPr lvl="0"/>
            <a:r>
              <a:rPr lang="en-US" sz="882" kern="1200" dirty="0">
                <a:solidFill>
                  <a:schemeClr val="tx1"/>
                </a:solidFill>
                <a:effectLst/>
                <a:latin typeface="Segoe UI Light" pitchFamily="34" charset="0"/>
                <a:ea typeface="+mn-ea"/>
                <a:cs typeface="+mn-cs"/>
              </a:rPr>
              <a:t>- Monitoring and diagnostics logging to make sure everything is working properly.</a:t>
            </a:r>
          </a:p>
          <a:p>
            <a:pPr lvl="0"/>
            <a:r>
              <a:rPr lang="en-US" sz="882" kern="1200" dirty="0">
                <a:solidFill>
                  <a:schemeClr val="tx1"/>
                </a:solidFill>
                <a:effectLst/>
                <a:latin typeface="Segoe UI Light" pitchFamily="34" charset="0"/>
                <a:ea typeface="+mn-ea"/>
                <a:cs typeface="+mn-cs"/>
              </a:rPr>
              <a:t>- Multi-hub support allows the Device Provisioning Service to assign devices to more than one IoT hub. The Device Provisioning Service can talk to hubs across multiple Azure subscriptions.</a:t>
            </a:r>
          </a:p>
          <a:p>
            <a:pPr lvl="0"/>
            <a:r>
              <a:rPr lang="en-US" sz="882" kern="1200" dirty="0">
                <a:solidFill>
                  <a:schemeClr val="tx1"/>
                </a:solidFill>
                <a:effectLst/>
                <a:latin typeface="Segoe UI Light" pitchFamily="34" charset="0"/>
                <a:ea typeface="+mn-ea"/>
                <a:cs typeface="+mn-cs"/>
              </a:rPr>
              <a:t>- Cross-region support allows the Device Provisioning Service to assign devices to IoT hubs in other regions.</a:t>
            </a:r>
          </a:p>
          <a:p>
            <a:endParaRPr lang="en-US" sz="882" kern="1200" dirty="0">
              <a:solidFill>
                <a:schemeClr val="tx1"/>
              </a:solidFill>
              <a:effectLst/>
              <a:latin typeface="Segoe UI Light" pitchFamily="34" charset="0"/>
              <a:ea typeface="+mn-ea"/>
              <a:cs typeface="+mn-cs"/>
            </a:endParaRPr>
          </a:p>
          <a:p>
            <a:r>
              <a:rPr lang="en-US" sz="882" kern="1200" dirty="0">
                <a:solidFill>
                  <a:schemeClr val="tx1"/>
                </a:solidFill>
                <a:effectLst/>
                <a:latin typeface="Segoe UI Light" pitchFamily="34" charset="0"/>
                <a:ea typeface="+mn-ea"/>
                <a:cs typeface="+mn-cs"/>
              </a:rPr>
              <a:t>Answer B is incorrect because the DPS enrollment list often includes devices that are not yet registered with IoT Hub and can include devices that will never be registered with IoT Hub</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2D0AF0B6-AF0D-4EDB-B60E-27694EB68262}" type="datetime8">
              <a:rPr lang="en-US" smtClean="0"/>
              <a:t>4/28/2020 8:56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38</a:t>
            </a:fld>
            <a:endParaRPr lang="en-US" dirty="0"/>
          </a:p>
        </p:txBody>
      </p:sp>
    </p:spTree>
    <p:extLst>
      <p:ext uri="{BB962C8B-B14F-4D97-AF65-F5344CB8AC3E}">
        <p14:creationId xmlns:p14="http://schemas.microsoft.com/office/powerpoint/2010/main" val="221659423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kern="1200" dirty="0">
                <a:solidFill>
                  <a:schemeClr val="tx1"/>
                </a:solidFill>
                <a:effectLst/>
                <a:latin typeface="Segoe UI Light" pitchFamily="34" charset="0"/>
                <a:ea typeface="+mn-ea"/>
                <a:cs typeface="+mn-cs"/>
              </a:rPr>
              <a:t>Correct Answer: A, B, C, D</a:t>
            </a:r>
          </a:p>
          <a:p>
            <a:endParaRPr lang="en-US" sz="882" kern="1200" dirty="0">
              <a:solidFill>
                <a:schemeClr val="tx1"/>
              </a:solidFill>
              <a:effectLst/>
              <a:latin typeface="Segoe UI Light" pitchFamily="34" charset="0"/>
              <a:ea typeface="+mn-ea"/>
              <a:cs typeface="+mn-cs"/>
            </a:endParaRPr>
          </a:p>
          <a:p>
            <a:r>
              <a:rPr lang="en-US" sz="882" b="0" kern="1200" dirty="0">
                <a:solidFill>
                  <a:schemeClr val="tx1"/>
                </a:solidFill>
                <a:effectLst/>
                <a:latin typeface="Segoe UI Light" pitchFamily="34" charset="0"/>
                <a:ea typeface="+mn-ea"/>
                <a:cs typeface="+mn-cs"/>
              </a:rPr>
              <a:t>Explanation</a:t>
            </a:r>
            <a:r>
              <a:rPr lang="en-US" sz="882" kern="1200" dirty="0">
                <a:solidFill>
                  <a:schemeClr val="tx1"/>
                </a:solidFill>
                <a:effectLst/>
                <a:latin typeface="Segoe UI Light" pitchFamily="34" charset="0"/>
                <a:ea typeface="+mn-ea"/>
                <a:cs typeface="+mn-cs"/>
              </a:rPr>
              <a:t>: In the student workbook/</a:t>
            </a:r>
            <a:r>
              <a:rPr lang="en-US" sz="882" kern="1200" dirty="0" err="1">
                <a:solidFill>
                  <a:schemeClr val="tx1"/>
                </a:solidFill>
                <a:effectLst/>
                <a:latin typeface="Segoe UI Light" pitchFamily="34" charset="0"/>
                <a:ea typeface="+mn-ea"/>
                <a:cs typeface="+mn-cs"/>
              </a:rPr>
              <a:t>skillpipe</a:t>
            </a:r>
            <a:r>
              <a:rPr lang="en-US" sz="882" kern="1200" dirty="0">
                <a:solidFill>
                  <a:schemeClr val="tx1"/>
                </a:solidFill>
                <a:effectLst/>
                <a:latin typeface="Segoe UI Light" pitchFamily="34" charset="0"/>
                <a:ea typeface="+mn-ea"/>
                <a:cs typeface="+mn-cs"/>
              </a:rPr>
              <a:t> content, topic </a:t>
            </a:r>
            <a:r>
              <a:rPr lang="en-US" sz="882" i="1" kern="1200" dirty="0">
                <a:solidFill>
                  <a:schemeClr val="tx1"/>
                </a:solidFill>
                <a:effectLst/>
                <a:latin typeface="Segoe UI Light" pitchFamily="34" charset="0"/>
                <a:ea typeface="+mn-ea"/>
                <a:cs typeface="+mn-cs"/>
              </a:rPr>
              <a:t>The Device Provisioning Service</a:t>
            </a:r>
            <a:r>
              <a:rPr lang="en-US" sz="882" kern="1200" dirty="0">
                <a:solidFill>
                  <a:schemeClr val="tx1"/>
                </a:solidFill>
                <a:effectLst/>
                <a:latin typeface="Segoe UI Light" pitchFamily="34" charset="0"/>
                <a:ea typeface="+mn-ea"/>
                <a:cs typeface="+mn-cs"/>
              </a:rPr>
              <a:t> includes the following:</a:t>
            </a:r>
          </a:p>
          <a:p>
            <a:endParaRPr lang="en-US" sz="882" kern="1200" dirty="0">
              <a:solidFill>
                <a:schemeClr val="tx1"/>
              </a:solidFill>
              <a:effectLst/>
              <a:latin typeface="Segoe UI Light" pitchFamily="34" charset="0"/>
              <a:ea typeface="+mn-ea"/>
              <a:cs typeface="+mn-cs"/>
            </a:endParaRPr>
          </a:p>
          <a:p>
            <a:r>
              <a:rPr lang="en-US" sz="882" kern="1200" dirty="0">
                <a:solidFill>
                  <a:schemeClr val="tx1"/>
                </a:solidFill>
                <a:effectLst/>
                <a:latin typeface="Segoe UI Light" pitchFamily="34" charset="0"/>
                <a:ea typeface="+mn-ea"/>
                <a:cs typeface="+mn-cs"/>
              </a:rPr>
              <a:t>When to use Device Provisioning Service</a:t>
            </a:r>
          </a:p>
          <a:p>
            <a:endParaRPr lang="en-US" sz="882" kern="1200" dirty="0">
              <a:solidFill>
                <a:schemeClr val="tx1"/>
              </a:solidFill>
              <a:effectLst/>
              <a:latin typeface="Segoe UI Light" pitchFamily="34" charset="0"/>
              <a:ea typeface="+mn-ea"/>
              <a:cs typeface="+mn-cs"/>
            </a:endParaRPr>
          </a:p>
          <a:p>
            <a:r>
              <a:rPr lang="en-US" sz="882" kern="1200" dirty="0">
                <a:solidFill>
                  <a:schemeClr val="tx1"/>
                </a:solidFill>
                <a:effectLst/>
                <a:latin typeface="Segoe UI Light" pitchFamily="34" charset="0"/>
                <a:ea typeface="+mn-ea"/>
                <a:cs typeface="+mn-cs"/>
              </a:rPr>
              <a:t>There are many provisioning scenarios in which the Device Provisioning Service is an excellent choice for getting devices connected and configured to IoT Hub, such as:</a:t>
            </a:r>
          </a:p>
          <a:p>
            <a:endParaRPr lang="en-US" sz="882" kern="1200" dirty="0">
              <a:solidFill>
                <a:schemeClr val="tx1"/>
              </a:solidFill>
              <a:effectLst/>
              <a:latin typeface="Segoe UI Light" pitchFamily="34" charset="0"/>
              <a:ea typeface="+mn-ea"/>
              <a:cs typeface="+mn-cs"/>
            </a:endParaRPr>
          </a:p>
          <a:p>
            <a:pPr lvl="0"/>
            <a:r>
              <a:rPr lang="en-US" sz="882" kern="1200" dirty="0">
                <a:solidFill>
                  <a:schemeClr val="tx1"/>
                </a:solidFill>
                <a:effectLst/>
                <a:latin typeface="Segoe UI Light" pitchFamily="34" charset="0"/>
                <a:ea typeface="+mn-ea"/>
                <a:cs typeface="+mn-cs"/>
              </a:rPr>
              <a:t>- Zero-touch provisioning to a single IoT solution without hardcoding IoT Hub connection information at the factory (initial setup)</a:t>
            </a:r>
          </a:p>
          <a:p>
            <a:pPr lvl="0"/>
            <a:r>
              <a:rPr lang="en-US" sz="882" kern="1200" dirty="0">
                <a:solidFill>
                  <a:schemeClr val="tx1"/>
                </a:solidFill>
                <a:effectLst/>
                <a:latin typeface="Segoe UI Light" pitchFamily="34" charset="0"/>
                <a:ea typeface="+mn-ea"/>
                <a:cs typeface="+mn-cs"/>
              </a:rPr>
              <a:t>- Load balancing devices across multiple hubs</a:t>
            </a:r>
          </a:p>
          <a:p>
            <a:pPr lvl="0"/>
            <a:r>
              <a:rPr lang="en-US" sz="882" kern="1200" dirty="0">
                <a:solidFill>
                  <a:schemeClr val="tx1"/>
                </a:solidFill>
                <a:effectLst/>
                <a:latin typeface="Segoe UI Light" pitchFamily="34" charset="0"/>
                <a:ea typeface="+mn-ea"/>
                <a:cs typeface="+mn-cs"/>
              </a:rPr>
              <a:t>- Connecting devices to their owner’s IoT solution based on sales transaction data (multitenancy)</a:t>
            </a:r>
          </a:p>
          <a:p>
            <a:pPr lvl="0"/>
            <a:r>
              <a:rPr lang="en-US" sz="882" kern="1200" dirty="0">
                <a:solidFill>
                  <a:schemeClr val="tx1"/>
                </a:solidFill>
                <a:effectLst/>
                <a:latin typeface="Segoe UI Light" pitchFamily="34" charset="0"/>
                <a:ea typeface="+mn-ea"/>
                <a:cs typeface="+mn-cs"/>
              </a:rPr>
              <a:t>- Connecting devices to a particular IoT solution depending on use-case (solution isolation)</a:t>
            </a:r>
          </a:p>
          <a:p>
            <a:pPr lvl="0"/>
            <a:r>
              <a:rPr lang="en-US" sz="882" kern="1200" dirty="0">
                <a:solidFill>
                  <a:schemeClr val="tx1"/>
                </a:solidFill>
                <a:effectLst/>
                <a:latin typeface="Segoe UI Light" pitchFamily="34" charset="0"/>
                <a:ea typeface="+mn-ea"/>
                <a:cs typeface="+mn-cs"/>
              </a:rPr>
              <a:t>- Connecting a device to the IoT hub with the lowest latency (geo-</a:t>
            </a:r>
            <a:r>
              <a:rPr lang="en-US" sz="882" kern="1200" dirty="0" err="1">
                <a:solidFill>
                  <a:schemeClr val="tx1"/>
                </a:solidFill>
                <a:effectLst/>
                <a:latin typeface="Segoe UI Light" pitchFamily="34" charset="0"/>
                <a:ea typeface="+mn-ea"/>
                <a:cs typeface="+mn-cs"/>
              </a:rPr>
              <a:t>sharding</a:t>
            </a:r>
            <a:r>
              <a:rPr lang="en-US" sz="882" kern="1200" dirty="0">
                <a:solidFill>
                  <a:schemeClr val="tx1"/>
                </a:solidFill>
                <a:effectLst/>
                <a:latin typeface="Segoe UI Light" pitchFamily="34" charset="0"/>
                <a:ea typeface="+mn-ea"/>
                <a:cs typeface="+mn-cs"/>
              </a:rPr>
              <a:t>)</a:t>
            </a:r>
          </a:p>
          <a:p>
            <a:pPr lvl="0"/>
            <a:r>
              <a:rPr lang="en-US" sz="882" kern="1200" dirty="0">
                <a:solidFill>
                  <a:schemeClr val="tx1"/>
                </a:solidFill>
                <a:effectLst/>
                <a:latin typeface="Segoe UI Light" pitchFamily="34" charset="0"/>
                <a:ea typeface="+mn-ea"/>
                <a:cs typeface="+mn-cs"/>
              </a:rPr>
              <a:t>- </a:t>
            </a:r>
            <a:r>
              <a:rPr lang="en-US" sz="882" kern="1200" dirty="0" err="1">
                <a:solidFill>
                  <a:schemeClr val="tx1"/>
                </a:solidFill>
                <a:effectLst/>
                <a:latin typeface="Segoe UI Light" pitchFamily="34" charset="0"/>
                <a:ea typeface="+mn-ea"/>
                <a:cs typeface="+mn-cs"/>
              </a:rPr>
              <a:t>Reprovisioning</a:t>
            </a:r>
            <a:r>
              <a:rPr lang="en-US" sz="882" kern="1200" dirty="0">
                <a:solidFill>
                  <a:schemeClr val="tx1"/>
                </a:solidFill>
                <a:effectLst/>
                <a:latin typeface="Segoe UI Light" pitchFamily="34" charset="0"/>
                <a:ea typeface="+mn-ea"/>
                <a:cs typeface="+mn-cs"/>
              </a:rPr>
              <a:t> based on a change in the device</a:t>
            </a:r>
          </a:p>
          <a:p>
            <a:pPr lvl="0"/>
            <a:r>
              <a:rPr lang="en-US" sz="882" kern="1200" dirty="0">
                <a:solidFill>
                  <a:schemeClr val="tx1"/>
                </a:solidFill>
                <a:effectLst/>
                <a:latin typeface="Segoe UI Light" pitchFamily="34" charset="0"/>
                <a:ea typeface="+mn-ea"/>
                <a:cs typeface="+mn-cs"/>
              </a:rPr>
              <a:t>- Rolling the keys used by the device to connect to IoT Hub (when not using X.509 certificates to connect)</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2D0AF0B6-AF0D-4EDB-B60E-27694EB68262}" type="datetime8">
              <a:rPr lang="en-US" smtClean="0"/>
              <a:t>4/28/2020 8:56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39</a:t>
            </a:fld>
            <a:endParaRPr lang="en-US" dirty="0"/>
          </a:p>
        </p:txBody>
      </p:sp>
    </p:spTree>
    <p:extLst>
      <p:ext uri="{BB962C8B-B14F-4D97-AF65-F5344CB8AC3E}">
        <p14:creationId xmlns:p14="http://schemas.microsoft.com/office/powerpoint/2010/main" val="21419435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4/28/2020 8:56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369270892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kern="1200" dirty="0">
                <a:solidFill>
                  <a:schemeClr val="tx1"/>
                </a:solidFill>
                <a:effectLst/>
                <a:latin typeface="Segoe UI Light" pitchFamily="34" charset="0"/>
                <a:ea typeface="+mn-ea"/>
                <a:cs typeface="+mn-cs"/>
              </a:rPr>
              <a:t>Correct Answer: C</a:t>
            </a:r>
          </a:p>
          <a:p>
            <a:endParaRPr lang="en-US" sz="882" kern="1200" dirty="0">
              <a:solidFill>
                <a:schemeClr val="tx1"/>
              </a:solidFill>
              <a:effectLst/>
              <a:latin typeface="Segoe UI Light" pitchFamily="34" charset="0"/>
              <a:ea typeface="+mn-ea"/>
              <a:cs typeface="+mn-cs"/>
            </a:endParaRPr>
          </a:p>
          <a:p>
            <a:r>
              <a:rPr lang="en-US" sz="882" b="0" kern="1200" dirty="0">
                <a:solidFill>
                  <a:schemeClr val="tx1"/>
                </a:solidFill>
                <a:effectLst/>
                <a:latin typeface="Segoe UI Light" pitchFamily="34" charset="0"/>
                <a:ea typeface="+mn-ea"/>
                <a:cs typeface="+mn-cs"/>
              </a:rPr>
              <a:t>Explanation</a:t>
            </a:r>
            <a:r>
              <a:rPr lang="en-US" sz="882" kern="1200" dirty="0">
                <a:solidFill>
                  <a:schemeClr val="tx1"/>
                </a:solidFill>
                <a:effectLst/>
                <a:latin typeface="Segoe UI Light" pitchFamily="34" charset="0"/>
                <a:ea typeface="+mn-ea"/>
                <a:cs typeface="+mn-cs"/>
              </a:rPr>
              <a:t>: In the student workbook/</a:t>
            </a:r>
            <a:r>
              <a:rPr lang="en-US" sz="882" kern="1200" dirty="0" err="1">
                <a:solidFill>
                  <a:schemeClr val="tx1"/>
                </a:solidFill>
                <a:effectLst/>
                <a:latin typeface="Segoe UI Light" pitchFamily="34" charset="0"/>
                <a:ea typeface="+mn-ea"/>
                <a:cs typeface="+mn-cs"/>
              </a:rPr>
              <a:t>skillpipe</a:t>
            </a:r>
            <a:r>
              <a:rPr lang="en-US" sz="882" kern="1200" dirty="0">
                <a:solidFill>
                  <a:schemeClr val="tx1"/>
                </a:solidFill>
                <a:effectLst/>
                <a:latin typeface="Segoe UI Light" pitchFamily="34" charset="0"/>
                <a:ea typeface="+mn-ea"/>
                <a:cs typeface="+mn-cs"/>
              </a:rPr>
              <a:t> content, topic </a:t>
            </a:r>
            <a:r>
              <a:rPr lang="en-US" sz="882" i="1" kern="1200" dirty="0">
                <a:solidFill>
                  <a:schemeClr val="tx1"/>
                </a:solidFill>
                <a:effectLst/>
                <a:latin typeface="Segoe UI Light" pitchFamily="34" charset="0"/>
                <a:ea typeface="+mn-ea"/>
                <a:cs typeface="+mn-cs"/>
              </a:rPr>
              <a:t>Device Enrollment</a:t>
            </a:r>
            <a:r>
              <a:rPr lang="en-US" sz="882" kern="1200" dirty="0">
                <a:solidFill>
                  <a:schemeClr val="tx1"/>
                </a:solidFill>
                <a:effectLst/>
                <a:latin typeface="Segoe UI Light" pitchFamily="34" charset="0"/>
                <a:ea typeface="+mn-ea"/>
                <a:cs typeface="+mn-cs"/>
              </a:rPr>
              <a:t> includes the following:</a:t>
            </a:r>
          </a:p>
          <a:p>
            <a:endParaRPr lang="en-US" sz="882" kern="1200" dirty="0">
              <a:solidFill>
                <a:schemeClr val="tx1"/>
              </a:solidFill>
              <a:effectLst/>
              <a:latin typeface="Segoe UI Light" pitchFamily="34" charset="0"/>
              <a:ea typeface="+mn-ea"/>
              <a:cs typeface="+mn-cs"/>
            </a:endParaRPr>
          </a:p>
          <a:p>
            <a:r>
              <a:rPr lang="en-US" sz="882" kern="1200" dirty="0">
                <a:solidFill>
                  <a:schemeClr val="tx1"/>
                </a:solidFill>
                <a:effectLst/>
                <a:latin typeface="Segoe UI Light" pitchFamily="34" charset="0"/>
                <a:ea typeface="+mn-ea"/>
                <a:cs typeface="+mn-cs"/>
              </a:rPr>
              <a:t>A device enrollment creates a record of a single device or a group of devices that may at some point register with the Azure IoT Hub. The enrollment record contains the initial desired configuration for the device(s) as part of that enrollment, including the desired IoT hub. </a:t>
            </a:r>
          </a:p>
          <a:p>
            <a:endParaRPr lang="en-US" sz="882" kern="1200" dirty="0">
              <a:solidFill>
                <a:schemeClr val="tx1"/>
              </a:solidFill>
              <a:effectLst/>
              <a:latin typeface="Segoe UI Light" pitchFamily="34" charset="0"/>
              <a:ea typeface="+mn-ea"/>
              <a:cs typeface="+mn-cs"/>
            </a:endParaRPr>
          </a:p>
          <a:p>
            <a:r>
              <a:rPr lang="en-US" sz="882" kern="1200" dirty="0">
                <a:solidFill>
                  <a:schemeClr val="tx1"/>
                </a:solidFill>
                <a:effectLst/>
                <a:latin typeface="Segoe UI Light" pitchFamily="34" charset="0"/>
                <a:ea typeface="+mn-ea"/>
                <a:cs typeface="+mn-cs"/>
              </a:rPr>
              <a:t>Enrollment Types</a:t>
            </a:r>
          </a:p>
          <a:p>
            <a:endParaRPr lang="en-US" sz="882" kern="1200" dirty="0">
              <a:solidFill>
                <a:schemeClr val="tx1"/>
              </a:solidFill>
              <a:effectLst/>
              <a:latin typeface="Segoe UI Light" pitchFamily="34" charset="0"/>
              <a:ea typeface="+mn-ea"/>
              <a:cs typeface="+mn-cs"/>
            </a:endParaRPr>
          </a:p>
          <a:p>
            <a:r>
              <a:rPr lang="en-US" sz="882" kern="1200" dirty="0">
                <a:solidFill>
                  <a:schemeClr val="tx1"/>
                </a:solidFill>
                <a:effectLst/>
                <a:latin typeface="Segoe UI Light" pitchFamily="34" charset="0"/>
                <a:ea typeface="+mn-ea"/>
                <a:cs typeface="+mn-cs"/>
              </a:rPr>
              <a:t>There are two ways you can enroll your devices with the provisioning service:</a:t>
            </a:r>
          </a:p>
          <a:p>
            <a:pPr lvl="0"/>
            <a:r>
              <a:rPr lang="en-US" sz="882" kern="1200" dirty="0">
                <a:solidFill>
                  <a:schemeClr val="tx1"/>
                </a:solidFill>
                <a:effectLst/>
                <a:latin typeface="Segoe UI Light" pitchFamily="34" charset="0"/>
                <a:ea typeface="+mn-ea"/>
                <a:cs typeface="+mn-cs"/>
              </a:rPr>
              <a:t>- Individual Enrollments: An Individual enrollment is an entry for a single device that may register. Individual enrollments may use either X.509 certificates or SAS tokens (from a physical or virtual TPM) as attestation mechanisms. We recommend using individual enrollments for devices which require unique initial configurations, or for devices which can only use SAS tokens via TPM or virtual TPM as the attestation mechanism. Individual enrollments may have the desired IoT hub device ID specified.</a:t>
            </a:r>
          </a:p>
          <a:p>
            <a:pPr lvl="0"/>
            <a:r>
              <a:rPr lang="en-US" sz="882" kern="1200" dirty="0">
                <a:solidFill>
                  <a:schemeClr val="tx1"/>
                </a:solidFill>
                <a:effectLst/>
                <a:latin typeface="Segoe UI Light" pitchFamily="34" charset="0"/>
                <a:ea typeface="+mn-ea"/>
                <a:cs typeface="+mn-cs"/>
              </a:rPr>
              <a:t>- Group Enrollments: An Enrollment group is an entry for a group of devices that share a common attestation mechanism of X.509 certificates, signed by the same signing certificate, which can be the root certificate or the intermediate certificate, used to produce device certificate on physical device. Microsoft recommends using an enrollment group for a large number of devices which share a desired initial configuration, or for devices all going to the same tenant. Note that you can only enroll devices that use the X.509 attestation mechanism as enrollment groups.</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2D0AF0B6-AF0D-4EDB-B60E-27694EB68262}" type="datetime8">
              <a:rPr lang="en-US" smtClean="0"/>
              <a:t>4/28/2020 8:56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40</a:t>
            </a:fld>
            <a:endParaRPr lang="en-US" dirty="0"/>
          </a:p>
        </p:txBody>
      </p:sp>
    </p:spTree>
    <p:extLst>
      <p:ext uri="{BB962C8B-B14F-4D97-AF65-F5344CB8AC3E}">
        <p14:creationId xmlns:p14="http://schemas.microsoft.com/office/powerpoint/2010/main" val="136768243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kern="1200" dirty="0">
                <a:solidFill>
                  <a:schemeClr val="tx1"/>
                </a:solidFill>
                <a:effectLst/>
                <a:latin typeface="Segoe UI Light" pitchFamily="34" charset="0"/>
                <a:ea typeface="+mn-ea"/>
                <a:cs typeface="+mn-cs"/>
              </a:rPr>
              <a:t>Correct Answer: B, E</a:t>
            </a:r>
          </a:p>
          <a:p>
            <a:endParaRPr lang="en-US" sz="882" kern="1200" dirty="0">
              <a:solidFill>
                <a:schemeClr val="tx1"/>
              </a:solidFill>
              <a:effectLst/>
              <a:latin typeface="Segoe UI Light" pitchFamily="34" charset="0"/>
              <a:ea typeface="+mn-ea"/>
              <a:cs typeface="+mn-cs"/>
            </a:endParaRPr>
          </a:p>
          <a:p>
            <a:r>
              <a:rPr lang="en-US" sz="882" b="0" kern="1200" dirty="0">
                <a:solidFill>
                  <a:schemeClr val="tx1"/>
                </a:solidFill>
                <a:effectLst/>
                <a:latin typeface="Segoe UI Light" pitchFamily="34" charset="0"/>
                <a:ea typeface="+mn-ea"/>
                <a:cs typeface="+mn-cs"/>
              </a:rPr>
              <a:t>Explanation</a:t>
            </a:r>
            <a:r>
              <a:rPr lang="en-US" sz="882" kern="1200" dirty="0">
                <a:solidFill>
                  <a:schemeClr val="tx1"/>
                </a:solidFill>
                <a:effectLst/>
                <a:latin typeface="Segoe UI Light" pitchFamily="34" charset="0"/>
                <a:ea typeface="+mn-ea"/>
                <a:cs typeface="+mn-cs"/>
              </a:rPr>
              <a:t>: In the student workbook/</a:t>
            </a:r>
            <a:r>
              <a:rPr lang="en-US" sz="882" kern="1200" dirty="0" err="1">
                <a:solidFill>
                  <a:schemeClr val="tx1"/>
                </a:solidFill>
                <a:effectLst/>
                <a:latin typeface="Segoe UI Light" pitchFamily="34" charset="0"/>
                <a:ea typeface="+mn-ea"/>
                <a:cs typeface="+mn-cs"/>
              </a:rPr>
              <a:t>skillpipe</a:t>
            </a:r>
            <a:r>
              <a:rPr lang="en-US" sz="882" kern="1200" dirty="0">
                <a:solidFill>
                  <a:schemeClr val="tx1"/>
                </a:solidFill>
                <a:effectLst/>
                <a:latin typeface="Segoe UI Light" pitchFamily="34" charset="0"/>
                <a:ea typeface="+mn-ea"/>
                <a:cs typeface="+mn-cs"/>
              </a:rPr>
              <a:t> content, topic </a:t>
            </a:r>
            <a:r>
              <a:rPr lang="en-US" sz="882" i="1" kern="1200" dirty="0">
                <a:solidFill>
                  <a:schemeClr val="tx1"/>
                </a:solidFill>
                <a:effectLst/>
                <a:latin typeface="Segoe UI Light" pitchFamily="34" charset="0"/>
                <a:ea typeface="+mn-ea"/>
                <a:cs typeface="+mn-cs"/>
              </a:rPr>
              <a:t>Device Enrollment Concepts</a:t>
            </a:r>
            <a:r>
              <a:rPr lang="en-US" sz="882" kern="1200" dirty="0">
                <a:solidFill>
                  <a:schemeClr val="tx1"/>
                </a:solidFill>
                <a:effectLst/>
                <a:latin typeface="Segoe UI Light" pitchFamily="34" charset="0"/>
                <a:ea typeface="+mn-ea"/>
                <a:cs typeface="+mn-cs"/>
              </a:rPr>
              <a:t> includes the following:</a:t>
            </a:r>
          </a:p>
          <a:p>
            <a:endParaRPr lang="en-US" sz="882" kern="1200" dirty="0">
              <a:solidFill>
                <a:schemeClr val="tx1"/>
              </a:solidFill>
              <a:effectLst/>
              <a:latin typeface="Segoe UI Light" pitchFamily="34" charset="0"/>
              <a:ea typeface="+mn-ea"/>
              <a:cs typeface="+mn-cs"/>
            </a:endParaRPr>
          </a:p>
          <a:p>
            <a:r>
              <a:rPr lang="en-US" sz="882" kern="1200" dirty="0">
                <a:solidFill>
                  <a:schemeClr val="tx1"/>
                </a:solidFill>
                <a:effectLst/>
                <a:latin typeface="Segoe UI Light" pitchFamily="34" charset="0"/>
                <a:ea typeface="+mn-ea"/>
                <a:cs typeface="+mn-cs"/>
              </a:rPr>
              <a:t>Attestation mechanism</a:t>
            </a:r>
          </a:p>
          <a:p>
            <a:r>
              <a:rPr lang="en-US" sz="882" kern="1200" dirty="0">
                <a:solidFill>
                  <a:schemeClr val="tx1"/>
                </a:solidFill>
                <a:effectLst/>
                <a:latin typeface="Segoe UI Light" pitchFamily="34" charset="0"/>
                <a:ea typeface="+mn-ea"/>
                <a:cs typeface="+mn-cs"/>
              </a:rPr>
              <a:t>An attestation mechanism is a method used for confirming a device's identity. The attestation mechanism is also relevant to the enrollment list, which tells the provisioning service which method of attestation to use with a given device.</a:t>
            </a:r>
          </a:p>
          <a:p>
            <a:endParaRPr lang="en-US" sz="882" kern="1200" dirty="0">
              <a:solidFill>
                <a:schemeClr val="tx1"/>
              </a:solidFill>
              <a:effectLst/>
              <a:latin typeface="Segoe UI Light" pitchFamily="34" charset="0"/>
              <a:ea typeface="+mn-ea"/>
              <a:cs typeface="+mn-cs"/>
            </a:endParaRPr>
          </a:p>
          <a:p>
            <a:r>
              <a:rPr lang="en-US" sz="882" kern="1200" dirty="0">
                <a:solidFill>
                  <a:schemeClr val="tx1"/>
                </a:solidFill>
                <a:effectLst/>
                <a:latin typeface="Segoe UI Light" pitchFamily="34" charset="0"/>
                <a:ea typeface="+mn-ea"/>
                <a:cs typeface="+mn-cs"/>
              </a:rPr>
              <a:t>Note: IoT Hub uses "authentication scheme" for a similar concept in that service.</a:t>
            </a:r>
          </a:p>
          <a:p>
            <a:endParaRPr lang="en-US" sz="882" kern="1200" dirty="0">
              <a:solidFill>
                <a:schemeClr val="tx1"/>
              </a:solidFill>
              <a:effectLst/>
              <a:latin typeface="Segoe UI Light" pitchFamily="34" charset="0"/>
              <a:ea typeface="+mn-ea"/>
              <a:cs typeface="+mn-cs"/>
            </a:endParaRPr>
          </a:p>
          <a:p>
            <a:r>
              <a:rPr lang="en-US" sz="882" kern="1200" dirty="0">
                <a:solidFill>
                  <a:schemeClr val="tx1"/>
                </a:solidFill>
                <a:effectLst/>
                <a:latin typeface="Segoe UI Light" pitchFamily="34" charset="0"/>
                <a:ea typeface="+mn-ea"/>
                <a:cs typeface="+mn-cs"/>
              </a:rPr>
              <a:t>The Device Provisioning Service supports the following forms of attestation:</a:t>
            </a:r>
          </a:p>
          <a:p>
            <a:pPr lvl="0"/>
            <a:r>
              <a:rPr lang="en-US" sz="882" kern="1200" dirty="0">
                <a:solidFill>
                  <a:schemeClr val="tx1"/>
                </a:solidFill>
                <a:effectLst/>
                <a:latin typeface="Segoe UI Light" pitchFamily="34" charset="0"/>
                <a:ea typeface="+mn-ea"/>
                <a:cs typeface="+mn-cs"/>
              </a:rPr>
              <a:t>- X.509 certificates based on the standard X.509 certificate authentication flow.</a:t>
            </a:r>
          </a:p>
          <a:p>
            <a:pPr lvl="0"/>
            <a:r>
              <a:rPr lang="en-US" sz="882" kern="1200" dirty="0">
                <a:solidFill>
                  <a:schemeClr val="tx1"/>
                </a:solidFill>
                <a:effectLst/>
                <a:latin typeface="Segoe UI Light" pitchFamily="34" charset="0"/>
                <a:ea typeface="+mn-ea"/>
                <a:cs typeface="+mn-cs"/>
              </a:rPr>
              <a:t>- Trusted Platform Module (TPM) based on a nonce challenge, using the TPM standard for keys to present a signed Shared Access Signature (SAS) token. This does not require a physical TPM on the device, but the service expects to attest using the endorsement key per the TPM spec.</a:t>
            </a:r>
          </a:p>
          <a:p>
            <a:pPr lvl="0"/>
            <a:r>
              <a:rPr lang="en-US" sz="882" kern="1200" dirty="0">
                <a:solidFill>
                  <a:schemeClr val="tx1"/>
                </a:solidFill>
                <a:effectLst/>
                <a:latin typeface="Segoe UI Light" pitchFamily="34" charset="0"/>
                <a:ea typeface="+mn-ea"/>
                <a:cs typeface="+mn-cs"/>
              </a:rPr>
              <a:t>- Symmetric Key based on shared access signature (SAS) Security tokens, which include a hashed signature and an embedded expiration. For more information, see Symmetric key attestation.</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2D0AF0B6-AF0D-4EDB-B60E-27694EB68262}" type="datetime8">
              <a:rPr lang="en-US" smtClean="0"/>
              <a:t>4/28/2020 8:56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41</a:t>
            </a:fld>
            <a:endParaRPr lang="en-US" dirty="0"/>
          </a:p>
        </p:txBody>
      </p:sp>
    </p:spTree>
    <p:extLst>
      <p:ext uri="{BB962C8B-B14F-4D97-AF65-F5344CB8AC3E}">
        <p14:creationId xmlns:p14="http://schemas.microsoft.com/office/powerpoint/2010/main" val="147857899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kern="1200" dirty="0">
                <a:solidFill>
                  <a:schemeClr val="tx1"/>
                </a:solidFill>
                <a:effectLst/>
                <a:latin typeface="Segoe UI Light" pitchFamily="34" charset="0"/>
                <a:ea typeface="+mn-ea"/>
                <a:cs typeface="+mn-cs"/>
              </a:rPr>
              <a:t>Correct Answer:  C, D</a:t>
            </a:r>
          </a:p>
          <a:p>
            <a:endParaRPr lang="en-US" sz="882" kern="1200" dirty="0">
              <a:solidFill>
                <a:schemeClr val="tx1"/>
              </a:solidFill>
              <a:effectLst/>
              <a:latin typeface="Segoe UI Light" pitchFamily="34" charset="0"/>
              <a:ea typeface="+mn-ea"/>
              <a:cs typeface="+mn-cs"/>
            </a:endParaRPr>
          </a:p>
          <a:p>
            <a:r>
              <a:rPr lang="en-US" sz="882" b="0" kern="1200" dirty="0">
                <a:solidFill>
                  <a:schemeClr val="tx1"/>
                </a:solidFill>
                <a:effectLst/>
                <a:latin typeface="Segoe UI Light" pitchFamily="34" charset="0"/>
                <a:ea typeface="+mn-ea"/>
                <a:cs typeface="+mn-cs"/>
              </a:rPr>
              <a:t>Explanation</a:t>
            </a:r>
            <a:r>
              <a:rPr lang="en-US" sz="882" kern="1200" dirty="0">
                <a:solidFill>
                  <a:schemeClr val="tx1"/>
                </a:solidFill>
                <a:effectLst/>
                <a:latin typeface="Segoe UI Light" pitchFamily="34" charset="0"/>
                <a:ea typeface="+mn-ea"/>
                <a:cs typeface="+mn-cs"/>
              </a:rPr>
              <a:t>: In the student workbook/</a:t>
            </a:r>
            <a:r>
              <a:rPr lang="en-US" sz="882" kern="1200" dirty="0" err="1">
                <a:solidFill>
                  <a:schemeClr val="tx1"/>
                </a:solidFill>
                <a:effectLst/>
                <a:latin typeface="Segoe UI Light" pitchFamily="34" charset="0"/>
                <a:ea typeface="+mn-ea"/>
                <a:cs typeface="+mn-cs"/>
              </a:rPr>
              <a:t>skillpipe</a:t>
            </a:r>
            <a:r>
              <a:rPr lang="en-US" sz="882" kern="1200" dirty="0">
                <a:solidFill>
                  <a:schemeClr val="tx1"/>
                </a:solidFill>
                <a:effectLst/>
                <a:latin typeface="Segoe UI Light" pitchFamily="34" charset="0"/>
                <a:ea typeface="+mn-ea"/>
                <a:cs typeface="+mn-cs"/>
              </a:rPr>
              <a:t> content, topic </a:t>
            </a:r>
            <a:r>
              <a:rPr lang="en-US" sz="882" i="1" kern="1200" dirty="0">
                <a:solidFill>
                  <a:schemeClr val="tx1"/>
                </a:solidFill>
                <a:effectLst/>
                <a:latin typeface="Segoe UI Light" pitchFamily="34" charset="0"/>
                <a:ea typeface="+mn-ea"/>
                <a:cs typeface="+mn-cs"/>
              </a:rPr>
              <a:t>Roll Device Certificates</a:t>
            </a:r>
            <a:r>
              <a:rPr lang="en-US" sz="882" kern="1200" dirty="0">
                <a:solidFill>
                  <a:schemeClr val="tx1"/>
                </a:solidFill>
                <a:effectLst/>
                <a:latin typeface="Segoe UI Light" pitchFamily="34" charset="0"/>
                <a:ea typeface="+mn-ea"/>
                <a:cs typeface="+mn-cs"/>
              </a:rPr>
              <a:t> includes the following:</a:t>
            </a:r>
          </a:p>
          <a:p>
            <a:endParaRPr lang="en-US" sz="882" kern="1200" dirty="0">
              <a:solidFill>
                <a:schemeClr val="tx1"/>
              </a:solidFill>
              <a:effectLst/>
              <a:latin typeface="Segoe UI Light" pitchFamily="34" charset="0"/>
              <a:ea typeface="+mn-ea"/>
              <a:cs typeface="+mn-cs"/>
            </a:endParaRPr>
          </a:p>
          <a:p>
            <a:r>
              <a:rPr lang="en-US" sz="882" kern="1200" dirty="0">
                <a:solidFill>
                  <a:schemeClr val="tx1"/>
                </a:solidFill>
                <a:effectLst/>
                <a:latin typeface="Segoe UI Light" pitchFamily="34" charset="0"/>
                <a:ea typeface="+mn-ea"/>
                <a:cs typeface="+mn-cs"/>
              </a:rPr>
              <a:t>Roll Device Certificates</a:t>
            </a:r>
          </a:p>
          <a:p>
            <a:endParaRPr lang="en-US" sz="882" kern="1200" dirty="0">
              <a:solidFill>
                <a:schemeClr val="tx1"/>
              </a:solidFill>
              <a:effectLst/>
              <a:latin typeface="Segoe UI Light" pitchFamily="34" charset="0"/>
              <a:ea typeface="+mn-ea"/>
              <a:cs typeface="+mn-cs"/>
            </a:endParaRPr>
          </a:p>
          <a:p>
            <a:r>
              <a:rPr lang="en-US" sz="882" kern="1200" dirty="0">
                <a:solidFill>
                  <a:schemeClr val="tx1"/>
                </a:solidFill>
                <a:effectLst/>
                <a:latin typeface="Segoe UI Light" pitchFamily="34" charset="0"/>
                <a:ea typeface="+mn-ea"/>
                <a:cs typeface="+mn-cs"/>
              </a:rPr>
              <a:t>During the lifecycle of your IoT solution, you'll need to roll certificates. Two of the main reasons for rolling certificates would be a security breach, and certificate expirations. For now we will focus on rolling certificates due to expiration.</a:t>
            </a:r>
          </a:p>
          <a:p>
            <a:endParaRPr lang="en-US" sz="882" kern="1200" dirty="0">
              <a:solidFill>
                <a:schemeClr val="tx1"/>
              </a:solidFill>
              <a:effectLst/>
              <a:latin typeface="Segoe UI Light" pitchFamily="34" charset="0"/>
              <a:ea typeface="+mn-ea"/>
              <a:cs typeface="+mn-cs"/>
            </a:endParaRPr>
          </a:p>
          <a:p>
            <a:r>
              <a:rPr lang="en-US" sz="882" kern="1200" dirty="0">
                <a:solidFill>
                  <a:schemeClr val="tx1"/>
                </a:solidFill>
                <a:effectLst/>
                <a:latin typeface="Segoe UI Light" pitchFamily="34" charset="0"/>
                <a:ea typeface="+mn-ea"/>
                <a:cs typeface="+mn-cs"/>
              </a:rPr>
              <a:t>Rolling device certificates will involve updating the certificate stored on the device and the IoT hub. Afterwards, the device can </a:t>
            </a:r>
            <a:r>
              <a:rPr lang="en-US" sz="882" kern="1200" dirty="0" err="1">
                <a:solidFill>
                  <a:schemeClr val="tx1"/>
                </a:solidFill>
                <a:effectLst/>
                <a:latin typeface="Segoe UI Light" pitchFamily="34" charset="0"/>
                <a:ea typeface="+mn-ea"/>
                <a:cs typeface="+mn-cs"/>
              </a:rPr>
              <a:t>reprovision</a:t>
            </a:r>
            <a:r>
              <a:rPr lang="en-US" sz="882" kern="1200" dirty="0">
                <a:solidFill>
                  <a:schemeClr val="tx1"/>
                </a:solidFill>
                <a:effectLst/>
                <a:latin typeface="Segoe UI Light" pitchFamily="34" charset="0"/>
                <a:ea typeface="+mn-ea"/>
                <a:cs typeface="+mn-cs"/>
              </a:rPr>
              <a:t> itself with the IoT hub using normal auto-provisioning with the Device Provisioning Service.</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2D0AF0B6-AF0D-4EDB-B60E-27694EB68262}" type="datetime8">
              <a:rPr lang="en-US" smtClean="0"/>
              <a:t>4/28/2020 8:56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42</a:t>
            </a:fld>
            <a:endParaRPr lang="en-US" dirty="0"/>
          </a:p>
        </p:txBody>
      </p:sp>
    </p:spTree>
    <p:extLst>
      <p:ext uri="{BB962C8B-B14F-4D97-AF65-F5344CB8AC3E}">
        <p14:creationId xmlns:p14="http://schemas.microsoft.com/office/powerpoint/2010/main" val="275845104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kern="1200" dirty="0">
                <a:solidFill>
                  <a:schemeClr val="tx1"/>
                </a:solidFill>
                <a:effectLst/>
                <a:latin typeface="Segoe UI Light" pitchFamily="34" charset="0"/>
                <a:ea typeface="+mn-ea"/>
                <a:cs typeface="+mn-cs"/>
              </a:rPr>
              <a:t>Correct Answer:  D, E</a:t>
            </a:r>
          </a:p>
          <a:p>
            <a:endParaRPr lang="en-US" sz="882" kern="1200" dirty="0">
              <a:solidFill>
                <a:schemeClr val="tx1"/>
              </a:solidFill>
              <a:effectLst/>
              <a:latin typeface="Segoe UI Light" pitchFamily="34" charset="0"/>
              <a:ea typeface="+mn-ea"/>
              <a:cs typeface="+mn-cs"/>
            </a:endParaRPr>
          </a:p>
          <a:p>
            <a:r>
              <a:rPr lang="en-US" sz="882" b="0" kern="1200" dirty="0">
                <a:solidFill>
                  <a:schemeClr val="tx1"/>
                </a:solidFill>
                <a:effectLst/>
                <a:latin typeface="Segoe UI Light" pitchFamily="34" charset="0"/>
                <a:ea typeface="+mn-ea"/>
                <a:cs typeface="+mn-cs"/>
              </a:rPr>
              <a:t>Explanation</a:t>
            </a:r>
            <a:r>
              <a:rPr lang="en-US" sz="882" kern="1200" dirty="0">
                <a:solidFill>
                  <a:schemeClr val="tx1"/>
                </a:solidFill>
                <a:effectLst/>
                <a:latin typeface="Segoe UI Light" pitchFamily="34" charset="0"/>
                <a:ea typeface="+mn-ea"/>
                <a:cs typeface="+mn-cs"/>
              </a:rPr>
              <a:t>: In the student workbook/</a:t>
            </a:r>
            <a:r>
              <a:rPr lang="en-US" sz="882" kern="1200" dirty="0" err="1">
                <a:solidFill>
                  <a:schemeClr val="tx1"/>
                </a:solidFill>
                <a:effectLst/>
                <a:latin typeface="Segoe UI Light" pitchFamily="34" charset="0"/>
                <a:ea typeface="+mn-ea"/>
                <a:cs typeface="+mn-cs"/>
              </a:rPr>
              <a:t>skillpipe</a:t>
            </a:r>
            <a:r>
              <a:rPr lang="en-US" sz="882" kern="1200" dirty="0">
                <a:solidFill>
                  <a:schemeClr val="tx1"/>
                </a:solidFill>
                <a:effectLst/>
                <a:latin typeface="Segoe UI Light" pitchFamily="34" charset="0"/>
                <a:ea typeface="+mn-ea"/>
                <a:cs typeface="+mn-cs"/>
              </a:rPr>
              <a:t> content, topic </a:t>
            </a:r>
            <a:r>
              <a:rPr lang="en-US" sz="882" i="1" kern="1200" dirty="0">
                <a:solidFill>
                  <a:schemeClr val="tx1"/>
                </a:solidFill>
                <a:effectLst/>
                <a:latin typeface="Segoe UI Light" pitchFamily="34" charset="0"/>
                <a:ea typeface="+mn-ea"/>
                <a:cs typeface="+mn-cs"/>
              </a:rPr>
              <a:t>10-Deprovisioning Process.md</a:t>
            </a:r>
            <a:r>
              <a:rPr lang="en-US" sz="882" kern="1200" dirty="0">
                <a:solidFill>
                  <a:schemeClr val="tx1"/>
                </a:solidFill>
                <a:effectLst/>
                <a:latin typeface="Segoe UI Light" pitchFamily="34" charset="0"/>
                <a:ea typeface="+mn-ea"/>
                <a:cs typeface="+mn-cs"/>
              </a:rPr>
              <a:t> includes the following:</a:t>
            </a:r>
          </a:p>
          <a:p>
            <a:endParaRPr lang="en-US" sz="882" kern="1200" dirty="0">
              <a:solidFill>
                <a:schemeClr val="tx1"/>
              </a:solidFill>
              <a:effectLst/>
              <a:latin typeface="Segoe UI Light" pitchFamily="34" charset="0"/>
              <a:ea typeface="+mn-ea"/>
              <a:cs typeface="+mn-cs"/>
            </a:endParaRPr>
          </a:p>
          <a:p>
            <a:r>
              <a:rPr lang="en-US" sz="882" kern="1200" dirty="0">
                <a:solidFill>
                  <a:schemeClr val="tx1"/>
                </a:solidFill>
                <a:effectLst/>
                <a:latin typeface="Segoe UI Light" pitchFamily="34" charset="0"/>
                <a:ea typeface="+mn-ea"/>
                <a:cs typeface="+mn-cs"/>
              </a:rPr>
              <a:t>Deprovisioning Process</a:t>
            </a:r>
          </a:p>
          <a:p>
            <a:r>
              <a:rPr lang="en-US" sz="882" kern="1200" dirty="0">
                <a:solidFill>
                  <a:schemeClr val="tx1"/>
                </a:solidFill>
                <a:effectLst/>
                <a:latin typeface="Segoe UI Light" pitchFamily="34" charset="0"/>
                <a:ea typeface="+mn-ea"/>
                <a:cs typeface="+mn-cs"/>
              </a:rPr>
              <a:t>You may find it necessary to deprovision devices that were previously auto-provisioned through the Device Provisioning Service. For example, a device may be sold or moved to a different IoT hub, or it may be lost, stolen, or otherwise compromised.</a:t>
            </a:r>
          </a:p>
          <a:p>
            <a:endParaRPr lang="en-US" sz="882" kern="1200" dirty="0">
              <a:solidFill>
                <a:schemeClr val="tx1"/>
              </a:solidFill>
              <a:effectLst/>
              <a:latin typeface="Segoe UI Light" pitchFamily="34" charset="0"/>
              <a:ea typeface="+mn-ea"/>
              <a:cs typeface="+mn-cs"/>
            </a:endParaRPr>
          </a:p>
          <a:p>
            <a:r>
              <a:rPr lang="en-US" sz="882" kern="1200" dirty="0">
                <a:solidFill>
                  <a:schemeClr val="tx1"/>
                </a:solidFill>
                <a:effectLst/>
                <a:latin typeface="Segoe UI Light" pitchFamily="34" charset="0"/>
                <a:ea typeface="+mn-ea"/>
                <a:cs typeface="+mn-cs"/>
              </a:rPr>
              <a:t>In general, deprovisioning a device involves two steps:</a:t>
            </a:r>
          </a:p>
          <a:p>
            <a:pPr lvl="0"/>
            <a:r>
              <a:rPr lang="en-US" sz="882" kern="1200" dirty="0">
                <a:solidFill>
                  <a:schemeClr val="tx1"/>
                </a:solidFill>
                <a:effectLst/>
                <a:latin typeface="Segoe UI Light" pitchFamily="34" charset="0"/>
                <a:ea typeface="+mn-ea"/>
                <a:cs typeface="+mn-cs"/>
              </a:rPr>
              <a:t>- Disenroll the device from your provisioning service, to prevent future auto-provisioning. Depending on whether you want to revoke access temporarily or permanently, you may want to either disable or delete an enrollment entry. For devices that use X.509 attestation, you may want to disable/delete an entry in the hierarchy of your existing enrollment groups.</a:t>
            </a:r>
          </a:p>
          <a:p>
            <a:pPr lvl="0"/>
            <a:r>
              <a:rPr lang="en-US" sz="882" kern="1200">
                <a:solidFill>
                  <a:schemeClr val="tx1"/>
                </a:solidFill>
                <a:effectLst/>
                <a:latin typeface="Segoe UI Light" pitchFamily="34" charset="0"/>
                <a:ea typeface="+mn-ea"/>
                <a:cs typeface="+mn-cs"/>
              </a:rPr>
              <a:t>- Deregister </a:t>
            </a:r>
            <a:r>
              <a:rPr lang="en-US" sz="882" kern="1200" dirty="0">
                <a:solidFill>
                  <a:schemeClr val="tx1"/>
                </a:solidFill>
                <a:effectLst/>
                <a:latin typeface="Segoe UI Light" pitchFamily="34" charset="0"/>
                <a:ea typeface="+mn-ea"/>
                <a:cs typeface="+mn-cs"/>
              </a:rPr>
              <a:t>the device from your IoT Hub, to prevent future communications and data transfer. Again, you can temporarily disable or permanently delete the device's entry in the identity registry for the IoT Hub where it was provisioned. See [Disable devices](https://docs.microsoft.com/en-us/azure/iot-hub/iot-hub-devguide-identity-registry#disable-devices) to learn more about disablement. See "Device Management / IoT Devices" for your IoT Hub resource, in the Azure portal.</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2D0AF0B6-AF0D-4EDB-B60E-27694EB68262}" type="datetime8">
              <a:rPr lang="en-US" smtClean="0"/>
              <a:t>4/28/2020 8:56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43</a:t>
            </a:fld>
            <a:endParaRPr lang="en-US" dirty="0"/>
          </a:p>
        </p:txBody>
      </p:sp>
    </p:spTree>
    <p:extLst>
      <p:ext uri="{BB962C8B-B14F-4D97-AF65-F5344CB8AC3E}">
        <p14:creationId xmlns:p14="http://schemas.microsoft.com/office/powerpoint/2010/main" val="22100304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we talk about the Device Provisioning Service, we first have to explain some terminology…”</a:t>
            </a:r>
          </a:p>
          <a:p>
            <a:endParaRPr lang="en-US" dirty="0"/>
          </a:p>
          <a:p>
            <a:r>
              <a:rPr lang="en-US" dirty="0"/>
              <a:t>The second high-level bullet is to explain that putting a new device in the IoT solution is not the same as the sending the configuration back to the device from the cloud.  It’s somewhat sales-y because the provisioning piece is something not all providers do, but is good to set the terminology.</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4/28/2020 8:56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18856812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“The Device Provisioning Service offers a lot of helpful features…”</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4/28/2020 8:56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25450441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None/>
            </a:pPr>
            <a:r>
              <a:rPr lang="en-US" b="0" i="0" dirty="0">
                <a:solidFill>
                  <a:srgbClr val="333333"/>
                </a:solidFill>
                <a:effectLst/>
                <a:latin typeface="Helvetica Neue"/>
              </a:rPr>
              <a:t>“Because of these features, there are certain capabilities you may want where using the DPS is a natural choice…”</a:t>
            </a:r>
          </a:p>
          <a:p>
            <a:pPr algn="l">
              <a:buFont typeface="Arial" panose="020B0604020202020204" pitchFamily="34" charset="0"/>
              <a:buChar char="•"/>
            </a:pPr>
            <a:endParaRPr lang="en-US" b="0" i="0" dirty="0">
              <a:solidFill>
                <a:srgbClr val="333333"/>
              </a:solidFill>
              <a:effectLst/>
              <a:latin typeface="Helvetica Neue"/>
            </a:endParaRPr>
          </a:p>
          <a:p>
            <a:pPr algn="l">
              <a:buFont typeface="Arial" panose="020B0604020202020204" pitchFamily="34" charset="0"/>
              <a:buChar char="•"/>
            </a:pPr>
            <a:r>
              <a:rPr lang="en-US" b="0" i="0" dirty="0">
                <a:solidFill>
                  <a:srgbClr val="333333"/>
                </a:solidFill>
                <a:effectLst/>
                <a:latin typeface="Helvetica Neue"/>
              </a:rPr>
              <a:t>Zero-touch provisioning to a single IoT solution without hardcoding IoT Hub connection information at the factory (initial setup)</a:t>
            </a:r>
          </a:p>
          <a:p>
            <a:pPr algn="l">
              <a:buFont typeface="Arial" panose="020B0604020202020204" pitchFamily="34" charset="0"/>
              <a:buChar char="•"/>
            </a:pPr>
            <a:r>
              <a:rPr lang="en-US" b="0" i="0" dirty="0">
                <a:solidFill>
                  <a:srgbClr val="333333"/>
                </a:solidFill>
                <a:effectLst/>
                <a:latin typeface="Helvetica Neue"/>
              </a:rPr>
              <a:t>Load balancing devices across multiple hubs</a:t>
            </a:r>
          </a:p>
          <a:p>
            <a:pPr algn="l">
              <a:buFont typeface="Arial" panose="020B0604020202020204" pitchFamily="34" charset="0"/>
              <a:buChar char="•"/>
            </a:pPr>
            <a:r>
              <a:rPr lang="en-US" b="0" i="0" dirty="0">
                <a:solidFill>
                  <a:srgbClr val="333333"/>
                </a:solidFill>
                <a:effectLst/>
                <a:latin typeface="Helvetica Neue"/>
              </a:rPr>
              <a:t>Connecting devices to their owner’s IoT solution based on sales transaction data (multitenancy)</a:t>
            </a:r>
          </a:p>
          <a:p>
            <a:pPr algn="l">
              <a:buFont typeface="Arial" panose="020B0604020202020204" pitchFamily="34" charset="0"/>
              <a:buChar char="•"/>
            </a:pPr>
            <a:r>
              <a:rPr lang="en-US" b="0" i="0" dirty="0">
                <a:solidFill>
                  <a:srgbClr val="333333"/>
                </a:solidFill>
                <a:effectLst/>
                <a:latin typeface="Helvetica Neue"/>
              </a:rPr>
              <a:t>Connecting devices to a particular IoT solution depending on use-case (solution isolation)</a:t>
            </a:r>
          </a:p>
          <a:p>
            <a:pPr algn="l">
              <a:buFont typeface="Arial" panose="020B0604020202020204" pitchFamily="34" charset="0"/>
              <a:buChar char="•"/>
            </a:pPr>
            <a:r>
              <a:rPr lang="en-US" b="0" i="0" dirty="0">
                <a:solidFill>
                  <a:srgbClr val="333333"/>
                </a:solidFill>
                <a:effectLst/>
                <a:latin typeface="Helvetica Neue"/>
              </a:rPr>
              <a:t>Connecting a device to the IoT hub with the lowest latency (geo-</a:t>
            </a:r>
            <a:r>
              <a:rPr lang="en-US" b="0" i="0" dirty="0" err="1">
                <a:solidFill>
                  <a:srgbClr val="333333"/>
                </a:solidFill>
                <a:effectLst/>
                <a:latin typeface="Helvetica Neue"/>
              </a:rPr>
              <a:t>sharding</a:t>
            </a:r>
            <a:r>
              <a:rPr lang="en-US" b="0" i="0" dirty="0">
                <a:solidFill>
                  <a:srgbClr val="333333"/>
                </a:solidFill>
                <a:effectLst/>
                <a:latin typeface="Helvetica Neue"/>
              </a:rPr>
              <a:t>)</a:t>
            </a:r>
          </a:p>
          <a:p>
            <a:pPr algn="l">
              <a:buFont typeface="Arial" panose="020B0604020202020204" pitchFamily="34" charset="0"/>
              <a:buChar char="•"/>
            </a:pPr>
            <a:r>
              <a:rPr lang="en-US" b="0" i="0" dirty="0" err="1">
                <a:solidFill>
                  <a:srgbClr val="333333"/>
                </a:solidFill>
                <a:effectLst/>
                <a:latin typeface="Helvetica Neue"/>
              </a:rPr>
              <a:t>Reprovisioning</a:t>
            </a:r>
            <a:r>
              <a:rPr lang="en-US" b="0" i="0" dirty="0">
                <a:solidFill>
                  <a:srgbClr val="333333"/>
                </a:solidFill>
                <a:effectLst/>
                <a:latin typeface="Helvetica Neue"/>
              </a:rPr>
              <a:t> based on a change in the device</a:t>
            </a:r>
          </a:p>
          <a:p>
            <a:pPr algn="l">
              <a:buFont typeface="Arial" panose="020B0604020202020204" pitchFamily="34" charset="0"/>
              <a:buChar char="•"/>
            </a:pPr>
            <a:r>
              <a:rPr lang="en-US" b="0" i="0" dirty="0">
                <a:solidFill>
                  <a:srgbClr val="333333"/>
                </a:solidFill>
                <a:effectLst/>
                <a:latin typeface="Helvetica Neue"/>
              </a:rPr>
              <a:t>Rolling the keys used by the device to connect to IoT Hub (when not using X.509 certificates to connect)</a:t>
            </a:r>
          </a:p>
          <a:p>
            <a:pPr marL="0" indent="0">
              <a:buFont typeface="Arial" panose="020B0604020202020204" pitchFamily="34" charset="0"/>
              <a:buNone/>
            </a:pP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4/28/2020 8:56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33014708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that we’ve explained what the DPS is, let’s talk a little about some terminology and management concepts for the service…”</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4/28/2020 8:56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38983304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as you may expect, using the DPS means a little extra configuration on the device side to facilitate the zero-touch provisioning we mentioned… that means a few more terms we should define…”</a:t>
            </a:r>
          </a:p>
          <a:p>
            <a:endParaRPr lang="en-US" dirty="0"/>
          </a:p>
          <a:p>
            <a:r>
              <a:rPr lang="en-US" dirty="0"/>
              <a:t>The attestation mechanisms will be covered more later.</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4/28/2020 8:56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389564945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4572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4572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12" name="Picture 11">
            <a:extLst>
              <a:ext uri="{FF2B5EF4-FFF2-40B4-BE49-F238E27FC236}">
                <a16:creationId xmlns:a16="http://schemas.microsoft.com/office/drawing/2014/main" id="{99F328AE-26F0-42B9-988D-535B1145C96D}"/>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84959812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0798454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2438585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025650"/>
            <a:ext cx="4161981" cy="1107996"/>
          </a:xfrm>
        </p:spPr>
        <p:txBody>
          <a:bodyPr wrap="square" rIns="0" anchor="b">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Title format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1"/>
            <a:ext cx="4162425" cy="307777"/>
          </a:xfrm>
        </p:spPr>
        <p:txBody>
          <a:bodyPr/>
          <a:lstStyle>
            <a:lvl1pPr marL="0" indent="0">
              <a:buNone/>
              <a:defRPr sz="20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Edit Master text styles</a:t>
            </a:r>
          </a:p>
        </p:txBody>
      </p:sp>
      <p:sp>
        <p:nvSpPr>
          <p:cNvPr id="5" name="Picture Placeholder">
            <a:extLst>
              <a:ext uri="{FF2B5EF4-FFF2-40B4-BE49-F238E27FC236}">
                <a16:creationId xmlns:a16="http://schemas.microsoft.com/office/drawing/2014/main" id="{6178F5D2-7CA2-4202-8FD2-95D8F7A2E98D}"/>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728665027"/>
      </p:ext>
    </p:extLst>
  </p:cSld>
  <p:clrMapOvr>
    <a:masterClrMapping/>
  </p:clrMapOvr>
  <p:transition>
    <p:fade/>
  </p:transition>
  <p:extLst>
    <p:ext uri="{DCECCB84-F9BA-43D5-87BE-67443E8EF086}">
      <p15:sldGuideLst xmlns:p15="http://schemas.microsoft.com/office/powerpoint/2012/main">
        <p15:guide id="2" pos="3360" userDrawn="1">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userDrawn="1">
          <p15:clr>
            <a:srgbClr val="C35EA4"/>
          </p15:clr>
        </p15:guide>
        <p15:guide id="11" pos="2993">
          <p15:clr>
            <a:srgbClr val="5ACBF0"/>
          </p15:clr>
        </p15:guide>
        <p15:guide id="12" pos="3543" userDrawn="1">
          <p15:clr>
            <a:srgbClr val="A4A3A4"/>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5" y="2875002"/>
            <a:ext cx="4161981" cy="1107996"/>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689229390"/>
      </p:ext>
    </p:extLst>
  </p:cSld>
  <p:clrMapOvr>
    <a:masterClrMapping/>
  </p:clrMapOvr>
  <p:transition>
    <p:fade/>
  </p:transition>
  <p:extLst>
    <p:ext uri="{DCECCB84-F9BA-43D5-87BE-67443E8EF086}">
      <p15:sldGuideLst xmlns:p15="http://schemas.microsoft.com/office/powerpoint/2012/main">
        <p15:guide id="2" pos="3360" userDrawn="1">
          <p15:clr>
            <a:srgbClr val="FBAE40"/>
          </p15:clr>
        </p15:guide>
        <p15:guide id="5" orient="horz" pos="2160">
          <p15:clr>
            <a:srgbClr val="FBAE40"/>
          </p15:clr>
        </p15:guide>
        <p15:guide id="6" pos="2991">
          <p15:clr>
            <a:srgbClr val="5ACBF0"/>
          </p15:clr>
        </p15:guide>
        <p15:guide id="7" pos="3728" userDrawn="1">
          <p15:clr>
            <a:srgbClr val="C35EA4"/>
          </p15:clr>
        </p15:guide>
        <p15:guide id="8" pos="3544" userDrawn="1">
          <p15:clr>
            <a:srgbClr val="A4A3A4"/>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anchor="t">
            <a:spAutoFit/>
          </a:bodyPr>
          <a:lstStyle>
            <a:lvl1pPr>
              <a:lnSpc>
                <a:spcPct val="100000"/>
              </a:lnSpc>
              <a:defRPr sz="2800"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smaller text</a:t>
            </a:r>
          </a:p>
        </p:txBody>
      </p:sp>
      <p:sp>
        <p:nvSpPr>
          <p:cNvPr id="4" name="Picture Placeholder">
            <a:extLst>
              <a:ext uri="{FF2B5EF4-FFF2-40B4-BE49-F238E27FC236}">
                <a16:creationId xmlns:a16="http://schemas.microsoft.com/office/drawing/2014/main" id="{18102CFD-D7DD-461F-B675-FAE01404E555}"/>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429512451"/>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userDrawn="1">
          <p15:clr>
            <a:srgbClr val="C35EA4"/>
          </p15:clr>
        </p15:guide>
        <p15:guide id="5" pos="2993">
          <p15:clr>
            <a:srgbClr val="5ACBF0"/>
          </p15:clr>
        </p15:guide>
        <p15:guide id="6" pos="3547" userDrawn="1">
          <p15:clr>
            <a:srgbClr val="A4A3A4"/>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dirty="0"/>
              <a:t>Speaker name</a:t>
            </a:r>
          </a:p>
        </p:txBody>
      </p:sp>
      <p:pic>
        <p:nvPicPr>
          <p:cNvPr id="9" name="Picture 8">
            <a:extLst>
              <a:ext uri="{FF2B5EF4-FFF2-40B4-BE49-F238E27FC236}">
                <a16:creationId xmlns:a16="http://schemas.microsoft.com/office/drawing/2014/main" id="{E631573B-58F8-43B4-8E3E-6F895442CB9B}"/>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89760253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77440555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Video</a:t>
            </a:r>
          </a:p>
        </p:txBody>
      </p:sp>
      <p:pic>
        <p:nvPicPr>
          <p:cNvPr id="6" name="Picture 5">
            <a:extLst>
              <a:ext uri="{FF2B5EF4-FFF2-40B4-BE49-F238E27FC236}">
                <a16:creationId xmlns:a16="http://schemas.microsoft.com/office/drawing/2014/main" id="{C381C0FB-0396-463F-9527-BACCE968684E}"/>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55551082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userDrawn="1">
          <p15:clr>
            <a:srgbClr val="5ACBF0"/>
          </p15:clr>
        </p15:guide>
        <p15:guide id="3" orient="horz" pos="1914" userDrawn="1">
          <p15:clr>
            <a:srgbClr val="5ACBF0"/>
          </p15:clr>
        </p15:guide>
        <p15:guide id="4" orient="horz" pos="2505" userDrawn="1">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Vide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Video</a:t>
            </a:r>
          </a:p>
        </p:txBody>
      </p:sp>
    </p:spTree>
    <p:extLst>
      <p:ext uri="{BB962C8B-B14F-4D97-AF65-F5344CB8AC3E}">
        <p14:creationId xmlns:p14="http://schemas.microsoft.com/office/powerpoint/2010/main" val="172114844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pic>
        <p:nvPicPr>
          <p:cNvPr id="6" name="Picture 5">
            <a:extLst>
              <a:ext uri="{FF2B5EF4-FFF2-40B4-BE49-F238E27FC236}">
                <a16:creationId xmlns:a16="http://schemas.microsoft.com/office/drawing/2014/main" id="{869F059F-BD0F-4211-86F6-E960C3EC183D}"/>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65035823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27" userDrawn="1">
          <p15:clr>
            <a:srgbClr val="5ACBF0"/>
          </p15:clr>
        </p15:guide>
        <p15:guide id="3" orient="horz" pos="1911" userDrawn="1">
          <p15:clr>
            <a:srgbClr val="5ACBF0"/>
          </p15:clr>
        </p15:guide>
        <p15:guide id="4" orient="horz" pos="2505" userDrawn="1">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2270E26-89BA-4369-9EF4-1B9EBAA3D00B}"/>
              </a:ext>
            </a:extLst>
          </p:cNvPr>
          <p:cNvSpPr/>
          <p:nvPr userDrawn="1"/>
        </p:nvSpPr>
        <p:spPr bwMode="auto">
          <a:xfrm>
            <a:off x="5334000" y="0"/>
            <a:ext cx="6858000" cy="6858000"/>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9" name="MS logo gray - EMF" descr="Microsoft logo, gray text version">
            <a:extLst>
              <a:ext uri="{FF2B5EF4-FFF2-40B4-BE49-F238E27FC236}">
                <a16:creationId xmlns:a16="http://schemas.microsoft.com/office/drawing/2014/main" id="{D03FE64B-525F-4B73-8C45-B4BC3BAD6A2D}"/>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10" name="Picture 9">
            <a:extLst>
              <a:ext uri="{FF2B5EF4-FFF2-40B4-BE49-F238E27FC236}">
                <a16:creationId xmlns:a16="http://schemas.microsoft.com/office/drawing/2014/main" id="{95964678-FE6C-4226-A11B-8D452DA7808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301743094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userDrawn="1">
          <p15:clr>
            <a:srgbClr val="5ACBF0"/>
          </p15:clr>
        </p15:guide>
        <p15:guide id="3" pos="3355" userDrawn="1">
          <p15:clr>
            <a:srgbClr val="FBAE40"/>
          </p15:clr>
        </p15:guide>
        <p15:guide id="5" orient="horz" pos="2160" userDrawn="1">
          <p15:clr>
            <a:srgbClr val="FBAE40"/>
          </p15:clr>
        </p15:guide>
        <p15:guide id="6" orient="horz" pos="2229" userDrawn="1">
          <p15:clr>
            <a:srgbClr val="5ACBF0"/>
          </p15:clr>
        </p15:guide>
        <p15:guide id="7" pos="2996" userDrawn="1">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4278299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1556723"/>
      </p:ext>
    </p:extLst>
  </p:cSld>
  <p:clrMapOvr>
    <a:masterClrMapping/>
  </p:clrMapOvr>
  <p:transition>
    <p:fade/>
  </p:transition>
  <p:extLst>
    <p:ext uri="{DCECCB84-F9BA-43D5-87BE-67443E8EF086}">
      <p15:sldGuideLst xmlns:p15="http://schemas.microsoft.com/office/powerpoint/2012/main">
        <p15:guide id="1" orient="horz" pos="1272" userDrawn="1">
          <p15:clr>
            <a:srgbClr val="5ACBF0"/>
          </p15:clr>
        </p15:guide>
        <p15:guide id="2" orient="horz" pos="904" userDrawn="1">
          <p15:clr>
            <a:srgbClr val="5ACBF0"/>
          </p15:clr>
        </p15:guide>
        <p15:guide id="3" orient="horz" pos="288" userDrawn="1">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5675349"/>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1272" userDrawn="1">
          <p15:clr>
            <a:srgbClr val="5ACBF0"/>
          </p15:clr>
        </p15:guide>
        <p15:guide id="3" orient="horz" pos="288" userDrawn="1">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43058790"/>
      </p:ext>
    </p:extLst>
  </p:cSld>
  <p:clrMapOvr>
    <a:masterClrMapping/>
  </p:clrMapOvr>
  <p:transition>
    <p:fade/>
  </p:transition>
  <p:extLst>
    <p:ext uri="{DCECCB84-F9BA-43D5-87BE-67443E8EF086}">
      <p15:sldGuideLst xmlns:p15="http://schemas.microsoft.com/office/powerpoint/2012/main">
        <p15:guide id="1" orient="horz" pos="1272" userDrawn="1">
          <p15:clr>
            <a:srgbClr val="5ACBF0"/>
          </p15:clr>
        </p15:guide>
        <p15:guide id="2" orient="horz" pos="905" userDrawn="1">
          <p15:clr>
            <a:srgbClr val="5ACBF0"/>
          </p15:clr>
        </p15:guide>
        <p15:guide id="3" orient="horz" pos="288" userDrawn="1">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59104CAE-91B8-4A7E-9F8E-214C5F880932}"/>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92506913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288" userDrawn="1">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4572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4572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6" name="MS logo gray - EMF" descr="Microsoft logo, gray text version">
            <a:extLst>
              <a:ext uri="{FF2B5EF4-FFF2-40B4-BE49-F238E27FC236}">
                <a16:creationId xmlns:a16="http://schemas.microsoft.com/office/drawing/2014/main" id="{11527229-DBED-4F7D-9D9A-03EC2258F269}"/>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7" name="Picture 6">
            <a:extLst>
              <a:ext uri="{FF2B5EF4-FFF2-40B4-BE49-F238E27FC236}">
                <a16:creationId xmlns:a16="http://schemas.microsoft.com/office/drawing/2014/main" id="{77B5DF3C-6C8F-43BE-92C2-BE4537BFD6E7}"/>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24117372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12" name="MS logo white - EMF" descr="Microsoft logo white text version">
            <a:extLst>
              <a:ext uri="{FF2B5EF4-FFF2-40B4-BE49-F238E27FC236}">
                <a16:creationId xmlns:a16="http://schemas.microsoft.com/office/drawing/2014/main" id="{788172BF-1F8C-429F-A472-2CEAB6929203}"/>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8" name="Rectangle 7">
            <a:extLst>
              <a:ext uri="{FF2B5EF4-FFF2-40B4-BE49-F238E27FC236}">
                <a16:creationId xmlns:a16="http://schemas.microsoft.com/office/drawing/2014/main" id="{8C397809-3ACE-4D4E-AD46-9C3195293B59}"/>
              </a:ext>
            </a:extLst>
          </p:cNvPr>
          <p:cNvSpPr/>
          <p:nvPr userDrawn="1"/>
        </p:nvSpPr>
        <p:spPr bwMode="auto">
          <a:xfrm>
            <a:off x="5334000" y="0"/>
            <a:ext cx="6858000" cy="6858000"/>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00240D"/>
              </a:solidFill>
              <a:ea typeface="Segoe UI" pitchFamily="34" charset="0"/>
              <a:cs typeface="Segoe UI" pitchFamily="34" charset="0"/>
            </a:endParaRPr>
          </a:p>
        </p:txBody>
      </p:sp>
      <p:pic>
        <p:nvPicPr>
          <p:cNvPr id="11" name="Picture 10">
            <a:extLst>
              <a:ext uri="{FF2B5EF4-FFF2-40B4-BE49-F238E27FC236}">
                <a16:creationId xmlns:a16="http://schemas.microsoft.com/office/drawing/2014/main" id="{589166D5-15A2-4B98-8331-AD06974AE2E8}"/>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24091489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square photo 2">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10" name="MS logo white - EMF" descr="Microsoft logo white text version">
            <a:extLst>
              <a:ext uri="{FF2B5EF4-FFF2-40B4-BE49-F238E27FC236}">
                <a16:creationId xmlns:a16="http://schemas.microsoft.com/office/drawing/2014/main" id="{CA27734F-A502-4B5B-8EC7-6E115B31C6C6}"/>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8" name="Rectangle 7">
            <a:extLst>
              <a:ext uri="{FF2B5EF4-FFF2-40B4-BE49-F238E27FC236}">
                <a16:creationId xmlns:a16="http://schemas.microsoft.com/office/drawing/2014/main" id="{2D0C4B04-9C9F-465F-9951-6B4E6D55422A}"/>
              </a:ext>
            </a:extLst>
          </p:cNvPr>
          <p:cNvSpPr/>
          <p:nvPr userDrawn="1"/>
        </p:nvSpPr>
        <p:spPr bwMode="auto">
          <a:xfrm>
            <a:off x="5334000" y="0"/>
            <a:ext cx="6858000" cy="6858000"/>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00240D"/>
              </a:solidFill>
              <a:ea typeface="Segoe UI" pitchFamily="34" charset="0"/>
              <a:cs typeface="Segoe UI" pitchFamily="34" charset="0"/>
            </a:endParaRPr>
          </a:p>
        </p:txBody>
      </p:sp>
      <p:pic>
        <p:nvPicPr>
          <p:cNvPr id="12" name="Picture 11">
            <a:extLst>
              <a:ext uri="{FF2B5EF4-FFF2-40B4-BE49-F238E27FC236}">
                <a16:creationId xmlns:a16="http://schemas.microsoft.com/office/drawing/2014/main" id="{BFBA0094-BABD-45E8-8EA6-9DA003B4CDB7}"/>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5936131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10" name="MS logo white - EMF" descr="Microsoft logo white text version">
            <a:extLst>
              <a:ext uri="{FF2B5EF4-FFF2-40B4-BE49-F238E27FC236}">
                <a16:creationId xmlns:a16="http://schemas.microsoft.com/office/drawing/2014/main" id="{CC434C0E-1C79-42AF-9F32-26BBBFEF9023}"/>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168683694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sp>
        <p:nvSpPr>
          <p:cNvPr id="8" name="Rectangle 7">
            <a:extLst>
              <a:ext uri="{FF2B5EF4-FFF2-40B4-BE49-F238E27FC236}">
                <a16:creationId xmlns:a16="http://schemas.microsoft.com/office/drawing/2014/main" id="{9D026004-6E63-4034-A1B0-34BE8CEF3D76}"/>
              </a:ext>
            </a:extLst>
          </p:cNvPr>
          <p:cNvSpPr/>
          <p:nvPr userDrawn="1"/>
        </p:nvSpPr>
        <p:spPr bwMode="auto">
          <a:xfrm>
            <a:off x="5334000" y="0"/>
            <a:ext cx="6858000" cy="6858000"/>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00240D"/>
              </a:solidFill>
              <a:ea typeface="Segoe UI" pitchFamily="34" charset="0"/>
              <a:cs typeface="Segoe UI" pitchFamily="34" charset="0"/>
            </a:endParaRPr>
          </a:p>
        </p:txBody>
      </p:sp>
      <p:pic>
        <p:nvPicPr>
          <p:cNvPr id="12" name="Picture 11">
            <a:extLst>
              <a:ext uri="{FF2B5EF4-FFF2-40B4-BE49-F238E27FC236}">
                <a16:creationId xmlns:a16="http://schemas.microsoft.com/office/drawing/2014/main" id="{5FC1A9B4-AD16-4E53-919C-38204BAF9E3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605435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userDrawn="1">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7452811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9470607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6077340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8435004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45885457"/>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4014188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93148141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025650"/>
            <a:ext cx="4161981" cy="1107996"/>
          </a:xfrm>
        </p:spPr>
        <p:txBody>
          <a:bodyPr wrap="square" rIns="0" anchor="b">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Title format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1"/>
            <a:ext cx="4162425" cy="307777"/>
          </a:xfrm>
        </p:spPr>
        <p:txBody>
          <a:bodyPr/>
          <a:lstStyle>
            <a:lvl1pPr marL="0" indent="0">
              <a:buNone/>
              <a:defRPr sz="20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Edit Master text styles</a:t>
            </a:r>
          </a:p>
        </p:txBody>
      </p:sp>
      <p:sp>
        <p:nvSpPr>
          <p:cNvPr id="5" name="Picture Placeholder">
            <a:extLst>
              <a:ext uri="{FF2B5EF4-FFF2-40B4-BE49-F238E27FC236}">
                <a16:creationId xmlns:a16="http://schemas.microsoft.com/office/drawing/2014/main" id="{6178F5D2-7CA2-4202-8FD2-95D8F7A2E98D}"/>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95216336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5" y="2875002"/>
            <a:ext cx="4161981" cy="1107996"/>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420898150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anchor="t">
            <a:spAutoFit/>
          </a:bodyPr>
          <a:lstStyle>
            <a:lvl1pPr>
              <a:lnSpc>
                <a:spcPct val="100000"/>
              </a:lnSpc>
              <a:defRPr sz="2800"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smaller text</a:t>
            </a:r>
          </a:p>
        </p:txBody>
      </p:sp>
      <p:sp>
        <p:nvSpPr>
          <p:cNvPr id="4" name="Picture Placeholder">
            <a:extLst>
              <a:ext uri="{FF2B5EF4-FFF2-40B4-BE49-F238E27FC236}">
                <a16:creationId xmlns:a16="http://schemas.microsoft.com/office/drawing/2014/main" id="{18102CFD-D7DD-461F-B675-FAE01404E555}"/>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373083827"/>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428127511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dirty="0"/>
              <a:t>Speaker name</a:t>
            </a:r>
          </a:p>
        </p:txBody>
      </p:sp>
      <p:pic>
        <p:nvPicPr>
          <p:cNvPr id="7" name="Picture 6">
            <a:extLst>
              <a:ext uri="{FF2B5EF4-FFF2-40B4-BE49-F238E27FC236}">
                <a16:creationId xmlns:a16="http://schemas.microsoft.com/office/drawing/2014/main" id="{EBA4B0D9-E738-4241-851E-02087D63F02F}"/>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173998807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688632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Video</a:t>
            </a:r>
          </a:p>
        </p:txBody>
      </p:sp>
      <p:pic>
        <p:nvPicPr>
          <p:cNvPr id="6" name="Picture 5">
            <a:extLst>
              <a:ext uri="{FF2B5EF4-FFF2-40B4-BE49-F238E27FC236}">
                <a16:creationId xmlns:a16="http://schemas.microsoft.com/office/drawing/2014/main" id="{8E4B8222-5199-4513-8941-5675C42113A9}"/>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146138085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Vide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Video</a:t>
            </a:r>
          </a:p>
        </p:txBody>
      </p:sp>
    </p:spTree>
    <p:extLst>
      <p:ext uri="{BB962C8B-B14F-4D97-AF65-F5344CB8AC3E}">
        <p14:creationId xmlns:p14="http://schemas.microsoft.com/office/powerpoint/2010/main" val="24171252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pic>
        <p:nvPicPr>
          <p:cNvPr id="6" name="Picture 5">
            <a:extLst>
              <a:ext uri="{FF2B5EF4-FFF2-40B4-BE49-F238E27FC236}">
                <a16:creationId xmlns:a16="http://schemas.microsoft.com/office/drawing/2014/main" id="{5A27FA71-E6D6-496C-95C6-956CF28B81A5}"/>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165027561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716574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72093403"/>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90680103"/>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1272">
          <p15:clr>
            <a:srgbClr val="5ACBF0"/>
          </p15:clr>
        </p15:guide>
        <p15:guide id="3" orient="horz" pos="288">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12562624"/>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6" name="MS logo gray - EMF" descr="Microsoft logo, gray text version">
            <a:extLst>
              <a:ext uri="{FF2B5EF4-FFF2-40B4-BE49-F238E27FC236}">
                <a16:creationId xmlns:a16="http://schemas.microsoft.com/office/drawing/2014/main" id="{6EB48F5B-FA46-418B-8BEE-9F0C23C84A52}"/>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24579271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31337368"/>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833038121"/>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03268474"/>
      </p:ext>
    </p:extLst>
  </p:cSld>
  <p:clrMapOvr>
    <a:masterClrMapping/>
  </p:clrMapOvr>
  <p:transition>
    <p:fade/>
  </p:transition>
  <p:extLst>
    <p:ext uri="{DCECCB84-F9BA-43D5-87BE-67443E8EF086}">
      <p15:sldGuideLst xmlns:p15="http://schemas.microsoft.com/office/powerpoint/2012/main">
        <p15:guide id="2" orient="horz" pos="1272" userDrawn="1">
          <p15:clr>
            <a:srgbClr val="5ACBF0"/>
          </p15:clr>
        </p15:guide>
        <p15:guide id="3" orient="horz" pos="288" userDrawn="1">
          <p15:clr>
            <a:srgbClr val="5ACBF0"/>
          </p15:clr>
        </p15:guide>
        <p15:guide id="5" orient="horz" pos="904" userDrawn="1">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92018982"/>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2" userDrawn="1">
          <p15:clr>
            <a:srgbClr val="5ACBF0"/>
          </p15:clr>
        </p15:guide>
        <p15:guide id="3" orient="horz" pos="904" userDrawn="1">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79946700"/>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6" userDrawn="1">
          <p15:clr>
            <a:srgbClr val="5ACBF0"/>
          </p15:clr>
        </p15:guide>
        <p15:guide id="3" orient="horz" pos="904" userDrawn="1">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89335521"/>
      </p:ext>
    </p:extLst>
  </p:cSld>
  <p:clrMapOvr>
    <a:masterClrMapping/>
  </p:clrMapOvr>
  <p:transition>
    <p:fade/>
  </p:transition>
  <p:extLst>
    <p:ext uri="{DCECCB84-F9BA-43D5-87BE-67443E8EF086}">
      <p15:sldGuideLst xmlns:p15="http://schemas.microsoft.com/office/powerpoint/2012/main">
        <p15:guide id="3" orient="horz" pos="900" userDrawn="1">
          <p15:clr>
            <a:srgbClr val="5ACBF0"/>
          </p15:clr>
        </p15:guide>
        <p15:guide id="4" orient="horz" pos="1276" userDrawn="1">
          <p15:clr>
            <a:srgbClr val="5ACBF0"/>
          </p15:clr>
        </p15:guide>
        <p15:guide id="5" orient="horz" pos="288" userDrawn="1">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image" Target="../media/image1.emf"/></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18" Type="http://schemas.openxmlformats.org/officeDocument/2006/relationships/slideLayout" Target="../slideLayouts/slideLayout43.xml"/><Relationship Id="rId26" Type="http://schemas.openxmlformats.org/officeDocument/2006/relationships/theme" Target="../theme/theme2.xml"/><Relationship Id="rId3" Type="http://schemas.openxmlformats.org/officeDocument/2006/relationships/slideLayout" Target="../slideLayouts/slideLayout28.xml"/><Relationship Id="rId21" Type="http://schemas.openxmlformats.org/officeDocument/2006/relationships/slideLayout" Target="../slideLayouts/slideLayout46.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17" Type="http://schemas.openxmlformats.org/officeDocument/2006/relationships/slideLayout" Target="../slideLayouts/slideLayout42.xml"/><Relationship Id="rId25" Type="http://schemas.openxmlformats.org/officeDocument/2006/relationships/slideLayout" Target="../slideLayouts/slideLayout50.xml"/><Relationship Id="rId2" Type="http://schemas.openxmlformats.org/officeDocument/2006/relationships/slideLayout" Target="../slideLayouts/slideLayout27.xml"/><Relationship Id="rId16" Type="http://schemas.openxmlformats.org/officeDocument/2006/relationships/slideLayout" Target="../slideLayouts/slideLayout41.xml"/><Relationship Id="rId20" Type="http://schemas.openxmlformats.org/officeDocument/2006/relationships/slideLayout" Target="../slideLayouts/slideLayout45.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24" Type="http://schemas.openxmlformats.org/officeDocument/2006/relationships/slideLayout" Target="../slideLayouts/slideLayout49.xml"/><Relationship Id="rId5" Type="http://schemas.openxmlformats.org/officeDocument/2006/relationships/slideLayout" Target="../slideLayouts/slideLayout30.xml"/><Relationship Id="rId15" Type="http://schemas.openxmlformats.org/officeDocument/2006/relationships/slideLayout" Target="../slideLayouts/slideLayout40.xml"/><Relationship Id="rId23" Type="http://schemas.openxmlformats.org/officeDocument/2006/relationships/slideLayout" Target="../slideLayouts/slideLayout48.xml"/><Relationship Id="rId10" Type="http://schemas.openxmlformats.org/officeDocument/2006/relationships/slideLayout" Target="../slideLayouts/slideLayout35.xml"/><Relationship Id="rId19" Type="http://schemas.openxmlformats.org/officeDocument/2006/relationships/slideLayout" Target="../slideLayouts/slideLayout44.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 Id="rId22" Type="http://schemas.openxmlformats.org/officeDocument/2006/relationships/slideLayout" Target="../slideLayouts/slideLayout47.xml"/><Relationship Id="rId27"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49" name="NEW Brand Colors 2018">
            <a:extLst>
              <a:ext uri="{FF2B5EF4-FFF2-40B4-BE49-F238E27FC236}">
                <a16:creationId xmlns:a16="http://schemas.microsoft.com/office/drawing/2014/main" id="{9D5783B5-1069-4509-929A-C02C0B0887F7}"/>
              </a:ext>
            </a:extLst>
          </p:cNvPr>
          <p:cNvPicPr>
            <a:picLocks noChangeAspect="1"/>
          </p:cNvPicPr>
          <p:nvPr userDrawn="1"/>
        </p:nvPicPr>
        <p:blipFill>
          <a:blip r:embed="rId27"/>
          <a:stretch>
            <a:fillRect/>
          </a:stretch>
        </p:blipFill>
        <p:spPr>
          <a:xfrm rot="5400000">
            <a:off x="9288988" y="2942644"/>
            <a:ext cx="6858000" cy="972712"/>
          </a:xfrm>
          <a:prstGeom prst="rect">
            <a:avLst/>
          </a:prstGeom>
        </p:spPr>
      </p:pic>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610" r:id="rId1"/>
    <p:sldLayoutId id="2147484580" r:id="rId2"/>
    <p:sldLayoutId id="2147484609" r:id="rId3"/>
    <p:sldLayoutId id="2147484741" r:id="rId4"/>
    <p:sldLayoutId id="2147484240" r:id="rId5"/>
    <p:sldLayoutId id="2147484241" r:id="rId6"/>
    <p:sldLayoutId id="2147484474" r:id="rId7"/>
    <p:sldLayoutId id="2147484245" r:id="rId8"/>
    <p:sldLayoutId id="2147484247" r:id="rId9"/>
    <p:sldLayoutId id="2147484639" r:id="rId10"/>
    <p:sldLayoutId id="2147484603" r:id="rId11"/>
    <p:sldLayoutId id="2147484700" r:id="rId12"/>
    <p:sldLayoutId id="2147484701" r:id="rId13"/>
    <p:sldLayoutId id="2147484702" r:id="rId14"/>
    <p:sldLayoutId id="2147484249" r:id="rId15"/>
    <p:sldLayoutId id="2147484640" r:id="rId16"/>
    <p:sldLayoutId id="2147484582" r:id="rId17"/>
    <p:sldLayoutId id="2147484641" r:id="rId18"/>
    <p:sldLayoutId id="2147484584" r:id="rId19"/>
    <p:sldLayoutId id="2147484583" r:id="rId20"/>
    <p:sldLayoutId id="2147484256" r:id="rId21"/>
    <p:sldLayoutId id="2147484257" r:id="rId22"/>
    <p:sldLayoutId id="2147484585" r:id="rId23"/>
    <p:sldLayoutId id="2147484299" r:id="rId24"/>
    <p:sldLayoutId id="2147484263" r:id="rId25"/>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dirty="0"/>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49" name="NEW Brand Colors 2018">
            <a:extLst>
              <a:ext uri="{FF2B5EF4-FFF2-40B4-BE49-F238E27FC236}">
                <a16:creationId xmlns:a16="http://schemas.microsoft.com/office/drawing/2014/main" id="{9D5783B5-1069-4509-929A-C02C0B0887F7}"/>
              </a:ext>
            </a:extLst>
          </p:cNvPr>
          <p:cNvPicPr>
            <a:picLocks noChangeAspect="1"/>
          </p:cNvPicPr>
          <p:nvPr userDrawn="1"/>
        </p:nvPicPr>
        <p:blipFill>
          <a:blip r:embed="rId27"/>
          <a:stretch>
            <a:fillRect/>
          </a:stretch>
        </p:blipFill>
        <p:spPr>
          <a:xfrm rot="5400000">
            <a:off x="9288988" y="2942644"/>
            <a:ext cx="6858000" cy="972712"/>
          </a:xfrm>
          <a:prstGeom prst="rect">
            <a:avLst/>
          </a:prstGeom>
        </p:spPr>
      </p:pic>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789957686"/>
      </p:ext>
    </p:extLst>
  </p:cSld>
  <p:clrMap bg1="dk1" tx1="lt1" bg2="dk2" tx2="lt2" accent1="accent1" accent2="accent2" accent3="accent3" accent4="accent4" accent5="accent5" accent6="accent6" hlink="hlink" folHlink="folHlink"/>
  <p:sldLayoutIdLst>
    <p:sldLayoutId id="2147484645" r:id="rId1"/>
    <p:sldLayoutId id="2147484643" r:id="rId2"/>
    <p:sldLayoutId id="2147484644" r:id="rId3"/>
    <p:sldLayoutId id="2147484646" r:id="rId4"/>
    <p:sldLayoutId id="2147484650" r:id="rId5"/>
    <p:sldLayoutId id="2147484651" r:id="rId6"/>
    <p:sldLayoutId id="2147484652" r:id="rId7"/>
    <p:sldLayoutId id="2147484653" r:id="rId8"/>
    <p:sldLayoutId id="2147484654" r:id="rId9"/>
    <p:sldLayoutId id="2147484655" r:id="rId10"/>
    <p:sldLayoutId id="2147484656" r:id="rId11"/>
    <p:sldLayoutId id="2147484738" r:id="rId12"/>
    <p:sldLayoutId id="2147484739" r:id="rId13"/>
    <p:sldLayoutId id="2147484740" r:id="rId14"/>
    <p:sldLayoutId id="2147484660" r:id="rId15"/>
    <p:sldLayoutId id="2147484661" r:id="rId16"/>
    <p:sldLayoutId id="2147484662" r:id="rId17"/>
    <p:sldLayoutId id="2147484663" r:id="rId18"/>
    <p:sldLayoutId id="2147484664" r:id="rId19"/>
    <p:sldLayoutId id="2147484665" r:id="rId20"/>
    <p:sldLayoutId id="2147484666" r:id="rId21"/>
    <p:sldLayoutId id="2147484667" r:id="rId22"/>
    <p:sldLayoutId id="2147484668" r:id="rId23"/>
    <p:sldLayoutId id="2147484669" r:id="rId24"/>
    <p:sldLayoutId id="2147484670" r:id="rId25"/>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1.xml"/><Relationship Id="rId1" Type="http://schemas.openxmlformats.org/officeDocument/2006/relationships/slideLayout" Target="../slideLayouts/slideLayout5.xml"/><Relationship Id="rId4" Type="http://schemas.openxmlformats.org/officeDocument/2006/relationships/image" Target="../media/image16.png"/></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2.xml"/><Relationship Id="rId1" Type="http://schemas.openxmlformats.org/officeDocument/2006/relationships/slideLayout" Target="../slideLayouts/slideLayout5.xml"/><Relationship Id="rId4" Type="http://schemas.openxmlformats.org/officeDocument/2006/relationships/image" Target="../media/image18.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9.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9.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2.xml"/><Relationship Id="rId1" Type="http://schemas.openxmlformats.org/officeDocument/2006/relationships/slideLayout" Target="../slideLayouts/slideLayout5.xml"/><Relationship Id="rId4" Type="http://schemas.openxmlformats.org/officeDocument/2006/relationships/image" Target="../media/image20.svg"/></Relationships>
</file>

<file path=ppt/slides/_rels/slide3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3.xml"/><Relationship Id="rId1" Type="http://schemas.openxmlformats.org/officeDocument/2006/relationships/slideLayout" Target="../slideLayouts/slideLayout5.xml"/><Relationship Id="rId4" Type="http://schemas.openxmlformats.org/officeDocument/2006/relationships/image" Target="../media/image20.sv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9.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9.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9.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8.xml"/><Relationship Id="rId4" Type="http://schemas.openxmlformats.org/officeDocument/2006/relationships/image" Target="../media/image7.sv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8.xml"/><Relationship Id="rId4" Type="http://schemas.openxmlformats.org/officeDocument/2006/relationships/image" Target="../media/image9.sv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88263" y="1317546"/>
            <a:ext cx="4167887" cy="2215991"/>
          </a:xfrm>
        </p:spPr>
        <p:txBody>
          <a:bodyPr/>
          <a:lstStyle/>
          <a:p>
            <a:r>
              <a:rPr lang="en-US" dirty="0">
                <a:cs typeface="Segoe UI"/>
              </a:rPr>
              <a:t>AZ-220T01</a:t>
            </a:r>
            <a:br>
              <a:rPr lang="en-US" dirty="0"/>
            </a:br>
            <a:r>
              <a:rPr lang="en-US" dirty="0">
                <a:cs typeface="Segoe UI"/>
              </a:rPr>
              <a:t>Module 03:</a:t>
            </a:r>
            <a:br>
              <a:rPr lang="en-US" dirty="0"/>
            </a:br>
            <a:r>
              <a:rPr lang="en-US" dirty="0">
                <a:ea typeface="+mj-lt"/>
                <a:cs typeface="+mj-lt"/>
              </a:rPr>
              <a:t>Device Provisioning at Scale</a:t>
            </a:r>
            <a:endParaRPr lang="en-US" dirty="0"/>
          </a:p>
        </p:txBody>
      </p:sp>
      <p:sp>
        <p:nvSpPr>
          <p:cNvPr id="3" name="Text Placeholder 2">
            <a:extLst>
              <a:ext uri="{FF2B5EF4-FFF2-40B4-BE49-F238E27FC236}">
                <a16:creationId xmlns:a16="http://schemas.microsoft.com/office/drawing/2014/main" id="{110F5AAF-59E9-4FB6-BFFE-A12EA5B9B9BB}"/>
              </a:ext>
            </a:extLst>
          </p:cNvPr>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3635852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34D6B7-A221-4218-9EAF-8B155B36CF7F}"/>
              </a:ext>
            </a:extLst>
          </p:cNvPr>
          <p:cNvSpPr>
            <a:spLocks noGrp="1"/>
          </p:cNvSpPr>
          <p:nvPr>
            <p:ph type="title"/>
          </p:nvPr>
        </p:nvSpPr>
        <p:spPr/>
        <p:txBody>
          <a:bodyPr/>
          <a:lstStyle/>
          <a:p>
            <a:r>
              <a:rPr lang="en-US" dirty="0"/>
              <a:t>Device Enrollment Types</a:t>
            </a:r>
          </a:p>
        </p:txBody>
      </p:sp>
      <p:sp>
        <p:nvSpPr>
          <p:cNvPr id="3" name="Text Placeholder 2">
            <a:extLst>
              <a:ext uri="{FF2B5EF4-FFF2-40B4-BE49-F238E27FC236}">
                <a16:creationId xmlns:a16="http://schemas.microsoft.com/office/drawing/2014/main" id="{5C94ED46-857C-47F4-BD08-93D6B31DC29B}"/>
              </a:ext>
            </a:extLst>
          </p:cNvPr>
          <p:cNvSpPr>
            <a:spLocks noGrp="1"/>
          </p:cNvSpPr>
          <p:nvPr>
            <p:ph type="body" sz="quarter" idx="10"/>
          </p:nvPr>
        </p:nvSpPr>
        <p:spPr>
          <a:xfrm>
            <a:off x="584200" y="1435497"/>
            <a:ext cx="11018520" cy="3964162"/>
          </a:xfrm>
        </p:spPr>
        <p:txBody>
          <a:bodyPr/>
          <a:lstStyle/>
          <a:p>
            <a:r>
              <a:rPr lang="en-US" i="1" dirty="0"/>
              <a:t>Individual Enrollments</a:t>
            </a:r>
            <a:r>
              <a:rPr lang="en-US" dirty="0"/>
              <a:t>: An Individual enrollment is an entry for a single device that may register. Individual enrollments may use either X.509 certificates or SAS tokens (from a physical or virtual TPM) as attestation mechanisms. </a:t>
            </a:r>
          </a:p>
          <a:p>
            <a:r>
              <a:rPr lang="en-US" i="1" dirty="0"/>
              <a:t>Group Enrollments</a:t>
            </a:r>
            <a:r>
              <a:rPr lang="en-US" dirty="0"/>
              <a:t>: An Enrollment group is an entry for a group of devices that share a common attestation mechanism of X.509 certificates, signed by the same signing certificate, which can be the root certificate or the intermediate certificate, used to produce device certificate on physical device</a:t>
            </a:r>
          </a:p>
        </p:txBody>
      </p:sp>
    </p:spTree>
    <p:extLst>
      <p:ext uri="{BB962C8B-B14F-4D97-AF65-F5344CB8AC3E}">
        <p14:creationId xmlns:p14="http://schemas.microsoft.com/office/powerpoint/2010/main" val="77325307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D32FCC-3094-4B28-9A3D-272E57D2AD8F}"/>
              </a:ext>
            </a:extLst>
          </p:cNvPr>
          <p:cNvSpPr>
            <a:spLocks noGrp="1"/>
          </p:cNvSpPr>
          <p:nvPr>
            <p:ph type="title"/>
          </p:nvPr>
        </p:nvSpPr>
        <p:spPr/>
        <p:txBody>
          <a:bodyPr/>
          <a:lstStyle/>
          <a:p>
            <a:r>
              <a:rPr lang="en-US" dirty="0"/>
              <a:t>Security Concepts: Certificates</a:t>
            </a:r>
          </a:p>
        </p:txBody>
      </p:sp>
      <p:sp>
        <p:nvSpPr>
          <p:cNvPr id="44" name="Text Placeholder 5">
            <a:extLst>
              <a:ext uri="{FF2B5EF4-FFF2-40B4-BE49-F238E27FC236}">
                <a16:creationId xmlns:a16="http://schemas.microsoft.com/office/drawing/2014/main" id="{E445E841-2F17-4286-8903-7A5BE7B344BF}"/>
              </a:ext>
            </a:extLst>
          </p:cNvPr>
          <p:cNvSpPr>
            <a:spLocks noGrp="1"/>
          </p:cNvSpPr>
          <p:nvPr>
            <p:ph type="body" sz="quarter" idx="10"/>
          </p:nvPr>
        </p:nvSpPr>
        <p:spPr>
          <a:xfrm>
            <a:off x="586390" y="1434370"/>
            <a:ext cx="11018520" cy="3003899"/>
          </a:xfrm>
        </p:spPr>
        <p:txBody>
          <a:bodyPr/>
          <a:lstStyle/>
          <a:p>
            <a:pPr marL="457200" indent="-457200">
              <a:buFont typeface="Arial" panose="020B0604020202020204" pitchFamily="34" charset="0"/>
              <a:buChar char="•"/>
            </a:pPr>
            <a:r>
              <a:rPr lang="en-US" i="1" dirty="0"/>
              <a:t>X.509 certificates</a:t>
            </a:r>
            <a:r>
              <a:rPr lang="en-US" dirty="0"/>
              <a:t> – digital identity based on private/public key pairs and a chain of trust</a:t>
            </a:r>
          </a:p>
          <a:p>
            <a:pPr marL="457200" indent="-457200">
              <a:buFont typeface="Arial" panose="020B0604020202020204" pitchFamily="34" charset="0"/>
              <a:buChar char="•"/>
            </a:pPr>
            <a:r>
              <a:rPr lang="en-US" dirty="0"/>
              <a:t>Issued by a certificate authority (CA)</a:t>
            </a:r>
          </a:p>
          <a:p>
            <a:pPr marL="457200" indent="-457200">
              <a:buFont typeface="Arial" panose="020B0604020202020204" pitchFamily="34" charset="0"/>
              <a:buChar char="•"/>
            </a:pPr>
            <a:r>
              <a:rPr lang="en-US" dirty="0"/>
              <a:t>Certificate rules </a:t>
            </a:r>
            <a:r>
              <a:rPr lang="en-US"/>
              <a:t>for DPS</a:t>
            </a:r>
            <a:endParaRPr lang="en-US" dirty="0"/>
          </a:p>
          <a:p>
            <a:pPr marL="685800" lvl="1" indent="-457200">
              <a:buFont typeface="Arial" panose="020B0604020202020204" pitchFamily="34" charset="0"/>
              <a:buChar char="•"/>
            </a:pPr>
            <a:r>
              <a:rPr lang="en-US" dirty="0"/>
              <a:t>Chain must be trusted</a:t>
            </a:r>
          </a:p>
          <a:p>
            <a:pPr marL="685800" lvl="1" indent="-457200">
              <a:buFont typeface="Arial" panose="020B0604020202020204" pitchFamily="34" charset="0"/>
              <a:buChar char="•"/>
            </a:pPr>
            <a:r>
              <a:rPr lang="en-US" dirty="0"/>
              <a:t>Group or individual enrollment</a:t>
            </a:r>
          </a:p>
          <a:p>
            <a:pPr marL="685800" lvl="1" indent="-457200">
              <a:buFont typeface="Arial" panose="020B0604020202020204" pitchFamily="34" charset="0"/>
              <a:buChar char="•"/>
            </a:pPr>
            <a:r>
              <a:rPr lang="en-US" dirty="0"/>
              <a:t>Individual overrides group</a:t>
            </a:r>
          </a:p>
        </p:txBody>
      </p:sp>
    </p:spTree>
    <p:extLst>
      <p:ext uri="{BB962C8B-B14F-4D97-AF65-F5344CB8AC3E}">
        <p14:creationId xmlns:p14="http://schemas.microsoft.com/office/powerpoint/2010/main" val="319160406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D32FCC-3094-4B28-9A3D-272E57D2AD8F}"/>
              </a:ext>
            </a:extLst>
          </p:cNvPr>
          <p:cNvSpPr>
            <a:spLocks noGrp="1"/>
          </p:cNvSpPr>
          <p:nvPr>
            <p:ph type="title"/>
          </p:nvPr>
        </p:nvSpPr>
        <p:spPr/>
        <p:txBody>
          <a:bodyPr/>
          <a:lstStyle/>
          <a:p>
            <a:r>
              <a:rPr lang="en-US" dirty="0"/>
              <a:t>Security Concepts: Hardware / TPM Attestation</a:t>
            </a:r>
          </a:p>
        </p:txBody>
      </p:sp>
      <p:sp>
        <p:nvSpPr>
          <p:cNvPr id="44" name="Text Placeholder 5">
            <a:extLst>
              <a:ext uri="{FF2B5EF4-FFF2-40B4-BE49-F238E27FC236}">
                <a16:creationId xmlns:a16="http://schemas.microsoft.com/office/drawing/2014/main" id="{E445E841-2F17-4286-8903-7A5BE7B344BF}"/>
              </a:ext>
            </a:extLst>
          </p:cNvPr>
          <p:cNvSpPr>
            <a:spLocks noGrp="1"/>
          </p:cNvSpPr>
          <p:nvPr>
            <p:ph type="body" sz="quarter" idx="10"/>
          </p:nvPr>
        </p:nvSpPr>
        <p:spPr>
          <a:xfrm>
            <a:off x="586390" y="1434370"/>
            <a:ext cx="11018520" cy="3681008"/>
          </a:xfrm>
        </p:spPr>
        <p:txBody>
          <a:bodyPr/>
          <a:lstStyle/>
          <a:p>
            <a:pPr marL="457200" indent="-457200">
              <a:buFont typeface="Arial" panose="020B0604020202020204" pitchFamily="34" charset="0"/>
              <a:buChar char="•"/>
            </a:pPr>
            <a:r>
              <a:rPr lang="en-US" i="1" dirty="0"/>
              <a:t>Hardware security module (HSM) </a:t>
            </a:r>
            <a:r>
              <a:rPr lang="en-US" dirty="0"/>
              <a:t>– used for secure, hardware-based storage of device secrets</a:t>
            </a:r>
          </a:p>
          <a:p>
            <a:pPr marL="457200" indent="-457200">
              <a:buFont typeface="Arial" panose="020B0604020202020204" pitchFamily="34" charset="0"/>
              <a:buChar char="•"/>
            </a:pPr>
            <a:r>
              <a:rPr lang="en-US" i="1" dirty="0"/>
              <a:t>Trusted Platform Module (TPM)</a:t>
            </a:r>
            <a:r>
              <a:rPr lang="en-US" dirty="0"/>
              <a:t> – a specification for storing keys or the interface for communicating with an HSM acting as a TPM</a:t>
            </a:r>
          </a:p>
          <a:p>
            <a:pPr marL="457200" indent="-457200">
              <a:buFont typeface="Arial" panose="020B0604020202020204" pitchFamily="34" charset="0"/>
              <a:buChar char="•"/>
            </a:pPr>
            <a:r>
              <a:rPr lang="en-US" dirty="0"/>
              <a:t>Two hardware keys for the TPM</a:t>
            </a:r>
          </a:p>
          <a:p>
            <a:pPr marL="685800" lvl="1" indent="-457200">
              <a:buFont typeface="Arial" panose="020B0604020202020204" pitchFamily="34" charset="0"/>
              <a:buChar char="•"/>
            </a:pPr>
            <a:r>
              <a:rPr lang="en-US" i="1" dirty="0"/>
              <a:t>Endorsement key (EK)</a:t>
            </a:r>
            <a:r>
              <a:rPr lang="en-US" dirty="0"/>
              <a:t> – unique identifier for the TPM; read-only, injected by the manufacturer</a:t>
            </a:r>
          </a:p>
          <a:p>
            <a:pPr marL="685800" lvl="1" indent="-457200">
              <a:buFont typeface="Arial" panose="020B0604020202020204" pitchFamily="34" charset="0"/>
              <a:buChar char="•"/>
            </a:pPr>
            <a:r>
              <a:rPr lang="en-US" i="1" dirty="0"/>
              <a:t>Storage root key (SRK) </a:t>
            </a:r>
            <a:r>
              <a:rPr lang="en-US" dirty="0"/>
              <a:t>– protects the TPM secrets; generated when a user takes ownership of the TPM</a:t>
            </a:r>
          </a:p>
        </p:txBody>
      </p:sp>
    </p:spTree>
    <p:extLst>
      <p:ext uri="{BB962C8B-B14F-4D97-AF65-F5344CB8AC3E}">
        <p14:creationId xmlns:p14="http://schemas.microsoft.com/office/powerpoint/2010/main" val="30102290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D32FCC-3094-4B28-9A3D-272E57D2AD8F}"/>
              </a:ext>
            </a:extLst>
          </p:cNvPr>
          <p:cNvSpPr>
            <a:spLocks noGrp="1"/>
          </p:cNvSpPr>
          <p:nvPr>
            <p:ph type="title"/>
          </p:nvPr>
        </p:nvSpPr>
        <p:spPr/>
        <p:txBody>
          <a:bodyPr/>
          <a:lstStyle/>
          <a:p>
            <a:r>
              <a:rPr lang="en-US" dirty="0"/>
              <a:t>TPM Attestation</a:t>
            </a:r>
          </a:p>
        </p:txBody>
      </p:sp>
      <p:pic>
        <p:nvPicPr>
          <p:cNvPr id="4" name="Picture 3" descr="Diagram shows key ownership transfer from TPM owner 1 to TPM owner 2">
            <a:extLst>
              <a:ext uri="{FF2B5EF4-FFF2-40B4-BE49-F238E27FC236}">
                <a16:creationId xmlns:a16="http://schemas.microsoft.com/office/drawing/2014/main" id="{3A4AE56E-8CC6-40DF-993A-CA80395912F1}"/>
              </a:ext>
            </a:extLst>
          </p:cNvPr>
          <p:cNvPicPr>
            <a:picLocks noChangeAspect="1"/>
          </p:cNvPicPr>
          <p:nvPr/>
        </p:nvPicPr>
        <p:blipFill>
          <a:blip r:embed="rId3"/>
          <a:stretch>
            <a:fillRect/>
          </a:stretch>
        </p:blipFill>
        <p:spPr>
          <a:xfrm>
            <a:off x="1248568" y="2454344"/>
            <a:ext cx="9694864" cy="3689781"/>
          </a:xfrm>
          <a:prstGeom prst="rect">
            <a:avLst/>
          </a:prstGeom>
        </p:spPr>
      </p:pic>
      <p:sp>
        <p:nvSpPr>
          <p:cNvPr id="6" name="Text Placeholder 5">
            <a:extLst>
              <a:ext uri="{FF2B5EF4-FFF2-40B4-BE49-F238E27FC236}">
                <a16:creationId xmlns:a16="http://schemas.microsoft.com/office/drawing/2014/main" id="{1E850AE4-3972-4848-B8A2-9799FE822183}"/>
              </a:ext>
            </a:extLst>
          </p:cNvPr>
          <p:cNvSpPr>
            <a:spLocks noGrp="1"/>
          </p:cNvSpPr>
          <p:nvPr>
            <p:ph type="body" sz="quarter" idx="10"/>
          </p:nvPr>
        </p:nvSpPr>
        <p:spPr>
          <a:xfrm>
            <a:off x="586390" y="1434370"/>
            <a:ext cx="11018520" cy="430887"/>
          </a:xfrm>
        </p:spPr>
        <p:txBody>
          <a:bodyPr/>
          <a:lstStyle/>
          <a:p>
            <a:pPr marL="457200" indent="-457200">
              <a:buFont typeface="Arial" panose="020B0604020202020204" pitchFamily="34" charset="0"/>
              <a:buChar char="•"/>
            </a:pPr>
            <a:r>
              <a:rPr lang="en-US" dirty="0"/>
              <a:t>Attestation Process overview – endorsement and storage root keys</a:t>
            </a:r>
          </a:p>
        </p:txBody>
      </p:sp>
    </p:spTree>
    <p:extLst>
      <p:ext uri="{BB962C8B-B14F-4D97-AF65-F5344CB8AC3E}">
        <p14:creationId xmlns:p14="http://schemas.microsoft.com/office/powerpoint/2010/main" val="2317318755"/>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D32FCC-3094-4B28-9A3D-272E57D2AD8F}"/>
              </a:ext>
            </a:extLst>
          </p:cNvPr>
          <p:cNvSpPr>
            <a:spLocks noGrp="1"/>
          </p:cNvSpPr>
          <p:nvPr>
            <p:ph type="title"/>
          </p:nvPr>
        </p:nvSpPr>
        <p:spPr/>
        <p:txBody>
          <a:bodyPr/>
          <a:lstStyle/>
          <a:p>
            <a:r>
              <a:rPr lang="en-US" dirty="0"/>
              <a:t>TPM Attestation (Step 1)</a:t>
            </a:r>
          </a:p>
        </p:txBody>
      </p:sp>
      <p:sp>
        <p:nvSpPr>
          <p:cNvPr id="5" name="Text Placeholder 5">
            <a:extLst>
              <a:ext uri="{FF2B5EF4-FFF2-40B4-BE49-F238E27FC236}">
                <a16:creationId xmlns:a16="http://schemas.microsoft.com/office/drawing/2014/main" id="{75222FCD-A4CD-48F1-A599-D24F01C4C1CD}"/>
              </a:ext>
            </a:extLst>
          </p:cNvPr>
          <p:cNvSpPr>
            <a:spLocks noGrp="1"/>
          </p:cNvSpPr>
          <p:nvPr>
            <p:ph type="body" sz="quarter" idx="10"/>
          </p:nvPr>
        </p:nvSpPr>
        <p:spPr>
          <a:xfrm>
            <a:off x="586390" y="1434370"/>
            <a:ext cx="11018520" cy="430887"/>
          </a:xfrm>
        </p:spPr>
        <p:txBody>
          <a:bodyPr/>
          <a:lstStyle/>
          <a:p>
            <a:pPr marL="457200" indent="-457200">
              <a:buFont typeface="Arial" panose="020B0604020202020204" pitchFamily="34" charset="0"/>
              <a:buChar char="•"/>
            </a:pPr>
            <a:r>
              <a:rPr lang="en-US" dirty="0"/>
              <a:t>Attestation Process Details, Step 1 – Request Provisioning</a:t>
            </a:r>
          </a:p>
        </p:txBody>
      </p:sp>
      <p:pic>
        <p:nvPicPr>
          <p:cNvPr id="6" name="Picture 5" descr="Diagram shows TMP Attestation for device and DPS">
            <a:extLst>
              <a:ext uri="{FF2B5EF4-FFF2-40B4-BE49-F238E27FC236}">
                <a16:creationId xmlns:a16="http://schemas.microsoft.com/office/drawing/2014/main" id="{07884A87-2131-44A1-83CE-A47EF7BB88CB}"/>
              </a:ext>
            </a:extLst>
          </p:cNvPr>
          <p:cNvPicPr>
            <a:picLocks noChangeAspect="1"/>
          </p:cNvPicPr>
          <p:nvPr/>
        </p:nvPicPr>
        <p:blipFill>
          <a:blip r:embed="rId3"/>
          <a:stretch>
            <a:fillRect/>
          </a:stretch>
        </p:blipFill>
        <p:spPr>
          <a:xfrm>
            <a:off x="1772263" y="2288429"/>
            <a:ext cx="8647474" cy="3728337"/>
          </a:xfrm>
          <a:prstGeom prst="rect">
            <a:avLst/>
          </a:prstGeom>
        </p:spPr>
      </p:pic>
    </p:spTree>
    <p:extLst>
      <p:ext uri="{BB962C8B-B14F-4D97-AF65-F5344CB8AC3E}">
        <p14:creationId xmlns:p14="http://schemas.microsoft.com/office/powerpoint/2010/main" val="766002479"/>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D32FCC-3094-4B28-9A3D-272E57D2AD8F}"/>
              </a:ext>
            </a:extLst>
          </p:cNvPr>
          <p:cNvSpPr>
            <a:spLocks noGrp="1"/>
          </p:cNvSpPr>
          <p:nvPr>
            <p:ph type="title"/>
          </p:nvPr>
        </p:nvSpPr>
        <p:spPr/>
        <p:txBody>
          <a:bodyPr/>
          <a:lstStyle/>
          <a:p>
            <a:r>
              <a:rPr lang="en-US" dirty="0"/>
              <a:t>TPM Attestation (Step 2)</a:t>
            </a:r>
          </a:p>
        </p:txBody>
      </p:sp>
      <p:sp>
        <p:nvSpPr>
          <p:cNvPr id="5" name="Text Placeholder 5">
            <a:extLst>
              <a:ext uri="{FF2B5EF4-FFF2-40B4-BE49-F238E27FC236}">
                <a16:creationId xmlns:a16="http://schemas.microsoft.com/office/drawing/2014/main" id="{75222FCD-A4CD-48F1-A599-D24F01C4C1CD}"/>
              </a:ext>
            </a:extLst>
          </p:cNvPr>
          <p:cNvSpPr>
            <a:spLocks noGrp="1"/>
          </p:cNvSpPr>
          <p:nvPr>
            <p:ph type="body" sz="quarter" idx="10"/>
          </p:nvPr>
        </p:nvSpPr>
        <p:spPr>
          <a:xfrm>
            <a:off x="586390" y="1434370"/>
            <a:ext cx="3552473" cy="1292662"/>
          </a:xfrm>
        </p:spPr>
        <p:txBody>
          <a:bodyPr/>
          <a:lstStyle/>
          <a:p>
            <a:pPr marL="457200" indent="-457200">
              <a:buFont typeface="Arial" panose="020B0604020202020204" pitchFamily="34" charset="0"/>
              <a:buChar char="•"/>
            </a:pPr>
            <a:r>
              <a:rPr lang="en-US" dirty="0"/>
              <a:t>Attestation Process Details, Step 2 – Nonce Challenge</a:t>
            </a:r>
          </a:p>
        </p:txBody>
      </p:sp>
      <p:pic>
        <p:nvPicPr>
          <p:cNvPr id="8" name="Picture 7" descr="Diagram shows Nonce challenge during TPM Attestation">
            <a:extLst>
              <a:ext uri="{FF2B5EF4-FFF2-40B4-BE49-F238E27FC236}">
                <a16:creationId xmlns:a16="http://schemas.microsoft.com/office/drawing/2014/main" id="{A70403B3-C0F0-4352-B634-0679259AF25E}"/>
              </a:ext>
            </a:extLst>
          </p:cNvPr>
          <p:cNvPicPr>
            <a:picLocks noChangeAspect="1"/>
          </p:cNvPicPr>
          <p:nvPr/>
        </p:nvPicPr>
        <p:blipFill>
          <a:blip r:embed="rId3"/>
          <a:stretch>
            <a:fillRect/>
          </a:stretch>
        </p:blipFill>
        <p:spPr>
          <a:xfrm>
            <a:off x="5546964" y="457200"/>
            <a:ext cx="5735053" cy="5943600"/>
          </a:xfrm>
          <a:prstGeom prst="rect">
            <a:avLst/>
          </a:prstGeom>
        </p:spPr>
      </p:pic>
    </p:spTree>
    <p:extLst>
      <p:ext uri="{BB962C8B-B14F-4D97-AF65-F5344CB8AC3E}">
        <p14:creationId xmlns:p14="http://schemas.microsoft.com/office/powerpoint/2010/main" val="3343848605"/>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D32FCC-3094-4B28-9A3D-272E57D2AD8F}"/>
              </a:ext>
            </a:extLst>
          </p:cNvPr>
          <p:cNvSpPr>
            <a:spLocks noGrp="1"/>
          </p:cNvSpPr>
          <p:nvPr>
            <p:ph type="title"/>
          </p:nvPr>
        </p:nvSpPr>
        <p:spPr/>
        <p:txBody>
          <a:bodyPr/>
          <a:lstStyle/>
          <a:p>
            <a:r>
              <a:rPr lang="en-US" dirty="0"/>
              <a:t>TPM Attestation (Step 3)</a:t>
            </a:r>
          </a:p>
        </p:txBody>
      </p:sp>
      <p:sp>
        <p:nvSpPr>
          <p:cNvPr id="5" name="Text Placeholder 5">
            <a:extLst>
              <a:ext uri="{FF2B5EF4-FFF2-40B4-BE49-F238E27FC236}">
                <a16:creationId xmlns:a16="http://schemas.microsoft.com/office/drawing/2014/main" id="{75222FCD-A4CD-48F1-A599-D24F01C4C1CD}"/>
              </a:ext>
            </a:extLst>
          </p:cNvPr>
          <p:cNvSpPr>
            <a:spLocks noGrp="1"/>
          </p:cNvSpPr>
          <p:nvPr>
            <p:ph type="body" sz="quarter" idx="10"/>
          </p:nvPr>
        </p:nvSpPr>
        <p:spPr>
          <a:xfrm>
            <a:off x="586390" y="1434370"/>
            <a:ext cx="11018520" cy="430887"/>
          </a:xfrm>
        </p:spPr>
        <p:txBody>
          <a:bodyPr/>
          <a:lstStyle/>
          <a:p>
            <a:pPr marL="457200" indent="-457200">
              <a:buFont typeface="Arial" panose="020B0604020202020204" pitchFamily="34" charset="0"/>
              <a:buChar char="•"/>
            </a:pPr>
            <a:r>
              <a:rPr lang="en-US" dirty="0"/>
              <a:t>Attestation Process Details, Step 3 – Validation</a:t>
            </a:r>
          </a:p>
        </p:txBody>
      </p:sp>
      <p:pic>
        <p:nvPicPr>
          <p:cNvPr id="6" name="Picture 5" descr="Diagram for Validation step of TPM Attestation: Device sends provisioning request to DPS, DPS communicates with IoT Hub and then Device receives IoT Hub connection info">
            <a:extLst>
              <a:ext uri="{FF2B5EF4-FFF2-40B4-BE49-F238E27FC236}">
                <a16:creationId xmlns:a16="http://schemas.microsoft.com/office/drawing/2014/main" id="{07884A87-2131-44A1-83CE-A47EF7BB88CB}"/>
              </a:ext>
            </a:extLst>
          </p:cNvPr>
          <p:cNvPicPr>
            <a:picLocks noChangeAspect="1"/>
          </p:cNvPicPr>
          <p:nvPr/>
        </p:nvPicPr>
        <p:blipFill>
          <a:blip r:embed="rId3"/>
          <a:srcRect/>
          <a:stretch/>
        </p:blipFill>
        <p:spPr>
          <a:xfrm>
            <a:off x="1772263" y="2501072"/>
            <a:ext cx="8647474" cy="3303051"/>
          </a:xfrm>
          <a:prstGeom prst="rect">
            <a:avLst/>
          </a:prstGeom>
        </p:spPr>
      </p:pic>
    </p:spTree>
    <p:extLst>
      <p:ext uri="{BB962C8B-B14F-4D97-AF65-F5344CB8AC3E}">
        <p14:creationId xmlns:p14="http://schemas.microsoft.com/office/powerpoint/2010/main" val="2033997576"/>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D32FCC-3094-4B28-9A3D-272E57D2AD8F}"/>
              </a:ext>
            </a:extLst>
          </p:cNvPr>
          <p:cNvSpPr>
            <a:spLocks noGrp="1"/>
          </p:cNvSpPr>
          <p:nvPr>
            <p:ph type="title"/>
          </p:nvPr>
        </p:nvSpPr>
        <p:spPr/>
        <p:txBody>
          <a:bodyPr/>
          <a:lstStyle/>
          <a:p>
            <a:r>
              <a:rPr lang="en-US" dirty="0"/>
              <a:t>Security Concepts: Symmetric Key Attestation</a:t>
            </a:r>
          </a:p>
        </p:txBody>
      </p:sp>
      <p:sp>
        <p:nvSpPr>
          <p:cNvPr id="44" name="Text Placeholder 5">
            <a:extLst>
              <a:ext uri="{FF2B5EF4-FFF2-40B4-BE49-F238E27FC236}">
                <a16:creationId xmlns:a16="http://schemas.microsoft.com/office/drawing/2014/main" id="{E445E841-2F17-4286-8903-7A5BE7B344BF}"/>
              </a:ext>
            </a:extLst>
          </p:cNvPr>
          <p:cNvSpPr>
            <a:spLocks noGrp="1"/>
          </p:cNvSpPr>
          <p:nvPr>
            <p:ph type="body" sz="quarter" idx="10"/>
          </p:nvPr>
        </p:nvSpPr>
        <p:spPr>
          <a:xfrm>
            <a:off x="586390" y="1434370"/>
            <a:ext cx="11018520" cy="3102388"/>
          </a:xfrm>
        </p:spPr>
        <p:txBody>
          <a:bodyPr/>
          <a:lstStyle/>
          <a:p>
            <a:pPr marL="457200" indent="-457200">
              <a:buFont typeface="Arial" panose="020B0604020202020204" pitchFamily="34" charset="0"/>
              <a:buChar char="•"/>
            </a:pPr>
            <a:r>
              <a:rPr lang="en-US" dirty="0"/>
              <a:t>Symmetric Key Creation</a:t>
            </a:r>
          </a:p>
          <a:p>
            <a:pPr marL="685800" lvl="1" indent="-457200">
              <a:buFont typeface="Arial" panose="020B0604020202020204" pitchFamily="34" charset="0"/>
              <a:buChar char="•"/>
            </a:pPr>
            <a:r>
              <a:rPr lang="en-US" dirty="0"/>
              <a:t>Automatic</a:t>
            </a:r>
          </a:p>
          <a:p>
            <a:pPr marL="685800" lvl="1" indent="-457200">
              <a:buFont typeface="Arial" panose="020B0604020202020204" pitchFamily="34" charset="0"/>
              <a:buChar char="•"/>
            </a:pPr>
            <a:r>
              <a:rPr lang="en-US" dirty="0"/>
              <a:t>Manual</a:t>
            </a:r>
          </a:p>
          <a:p>
            <a:pPr marL="457200" indent="-457200">
              <a:buFont typeface="Arial" panose="020B0604020202020204" pitchFamily="34" charset="0"/>
              <a:buChar char="•"/>
            </a:pPr>
            <a:r>
              <a:rPr lang="en-US" dirty="0"/>
              <a:t>Attestation Process</a:t>
            </a:r>
          </a:p>
          <a:p>
            <a:pPr marL="685800" lvl="1" indent="-457200">
              <a:buFont typeface="Arial" panose="020B0604020202020204" pitchFamily="34" charset="0"/>
              <a:buChar char="•"/>
            </a:pPr>
            <a:r>
              <a:rPr lang="en-US" dirty="0"/>
              <a:t>Tied to a SAS token based on the key</a:t>
            </a:r>
          </a:p>
          <a:p>
            <a:pPr marL="685800" lvl="1" indent="-457200">
              <a:buFont typeface="Arial" panose="020B0604020202020204" pitchFamily="34" charset="0"/>
              <a:buChar char="•"/>
            </a:pPr>
            <a:r>
              <a:rPr lang="en-US" dirty="0"/>
              <a:t>SDKs handle the SAS token when you supply the key</a:t>
            </a:r>
          </a:p>
          <a:p>
            <a:pPr marL="685800" lvl="1" indent="-457200">
              <a:buFont typeface="Arial" panose="020B0604020202020204" pitchFamily="34" charset="0"/>
              <a:buChar char="•"/>
            </a:pPr>
            <a:r>
              <a:rPr lang="en-US" dirty="0"/>
              <a:t>More details later around exactly how the SAS token works, because we’ll see the concept again</a:t>
            </a:r>
          </a:p>
        </p:txBody>
      </p:sp>
    </p:spTree>
    <p:extLst>
      <p:ext uri="{BB962C8B-B14F-4D97-AF65-F5344CB8AC3E}">
        <p14:creationId xmlns:p14="http://schemas.microsoft.com/office/powerpoint/2010/main" val="63189297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4">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4">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4">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Diagram showing the provisioning flow depicts the following: Enrollment list to device and back; Enrollment list to IoT hub and back; Enrollment list to device and device IoT hub.  ">
            <a:extLst>
              <a:ext uri="{FF2B5EF4-FFF2-40B4-BE49-F238E27FC236}">
                <a16:creationId xmlns:a16="http://schemas.microsoft.com/office/drawing/2014/main" id="{B157E340-9149-4F7C-BD3F-891993FCDCC9}"/>
              </a:ext>
            </a:extLst>
          </p:cNvPr>
          <p:cNvPicPr>
            <a:picLocks noChangeAspect="1"/>
          </p:cNvPicPr>
          <p:nvPr/>
        </p:nvPicPr>
        <p:blipFill>
          <a:blip r:embed="rId3"/>
          <a:srcRect/>
          <a:stretch/>
        </p:blipFill>
        <p:spPr>
          <a:xfrm>
            <a:off x="1815355" y="1688354"/>
            <a:ext cx="8561290" cy="3647366"/>
          </a:xfrm>
          <a:prstGeom prst="rect">
            <a:avLst/>
          </a:prstGeom>
        </p:spPr>
      </p:pic>
      <p:sp>
        <p:nvSpPr>
          <p:cNvPr id="17" name="Title 16"/>
          <p:cNvSpPr>
            <a:spLocks noGrp="1"/>
          </p:cNvSpPr>
          <p:nvPr>
            <p:ph type="title"/>
          </p:nvPr>
        </p:nvSpPr>
        <p:spPr/>
        <p:txBody>
          <a:bodyPr/>
          <a:lstStyle/>
          <a:p>
            <a:r>
              <a:rPr lang="en-US" dirty="0"/>
              <a:t>DPS Auto-Provisioning Behind the Scenes</a:t>
            </a:r>
          </a:p>
        </p:txBody>
      </p:sp>
      <p:sp>
        <p:nvSpPr>
          <p:cNvPr id="2" name="Oval 1">
            <a:extLst>
              <a:ext uri="{FF2B5EF4-FFF2-40B4-BE49-F238E27FC236}">
                <a16:creationId xmlns:a16="http://schemas.microsoft.com/office/drawing/2014/main" id="{88B2AEC7-44A5-405C-9629-B46EBEF58728}"/>
              </a:ext>
            </a:extLst>
          </p:cNvPr>
          <p:cNvSpPr/>
          <p:nvPr/>
        </p:nvSpPr>
        <p:spPr bwMode="auto">
          <a:xfrm>
            <a:off x="4641719" y="3493830"/>
            <a:ext cx="592784" cy="603624"/>
          </a:xfrm>
          <a:prstGeom prst="ellipse">
            <a:avLst/>
          </a:prstGeom>
          <a:noFill/>
          <a:ln w="76200">
            <a:solidFill>
              <a:schemeClr val="accent2"/>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extBox 2">
            <a:extLst>
              <a:ext uri="{FF2B5EF4-FFF2-40B4-BE49-F238E27FC236}">
                <a16:creationId xmlns:a16="http://schemas.microsoft.com/office/drawing/2014/main" id="{CB04CFD6-AC02-4A01-A958-FCF758411875}"/>
              </a:ext>
            </a:extLst>
          </p:cNvPr>
          <p:cNvSpPr txBox="1"/>
          <p:nvPr/>
        </p:nvSpPr>
        <p:spPr>
          <a:xfrm>
            <a:off x="586391" y="6293594"/>
            <a:ext cx="11018520" cy="307777"/>
          </a:xfrm>
          <a:prstGeom prst="rect">
            <a:avLst/>
          </a:prstGeom>
          <a:noFill/>
        </p:spPr>
        <p:txBody>
          <a:bodyPr wrap="square" lIns="0" tIns="0" rIns="0" bIns="0" rtlCol="0">
            <a:spAutoFit/>
          </a:bodyPr>
          <a:lstStyle/>
          <a:p>
            <a:pPr algn="ctr"/>
            <a:r>
              <a:rPr lang="en-US" sz="2000" dirty="0">
                <a:gradFill>
                  <a:gsLst>
                    <a:gs pos="2917">
                      <a:schemeClr val="tx1"/>
                    </a:gs>
                    <a:gs pos="30000">
                      <a:schemeClr val="tx1"/>
                    </a:gs>
                  </a:gsLst>
                  <a:lin ang="5400000" scaled="0"/>
                </a:gradFill>
              </a:rPr>
              <a:t>1. Manufacturer adds registration to the enrollment list.</a:t>
            </a:r>
          </a:p>
        </p:txBody>
      </p:sp>
      <p:sp>
        <p:nvSpPr>
          <p:cNvPr id="7" name="TextBox 6">
            <a:extLst>
              <a:ext uri="{FF2B5EF4-FFF2-40B4-BE49-F238E27FC236}">
                <a16:creationId xmlns:a16="http://schemas.microsoft.com/office/drawing/2014/main" id="{ACC4C897-1CC4-4CA6-838E-0526E0D6FB0F}"/>
              </a:ext>
            </a:extLst>
          </p:cNvPr>
          <p:cNvSpPr txBox="1"/>
          <p:nvPr/>
        </p:nvSpPr>
        <p:spPr>
          <a:xfrm>
            <a:off x="586390" y="6294645"/>
            <a:ext cx="11018520" cy="307777"/>
          </a:xfrm>
          <a:prstGeom prst="rect">
            <a:avLst/>
          </a:prstGeom>
          <a:noFill/>
        </p:spPr>
        <p:txBody>
          <a:bodyPr wrap="square" lIns="0" tIns="0" rIns="0" bIns="0" rtlCol="0">
            <a:spAutoFit/>
          </a:bodyPr>
          <a:lstStyle/>
          <a:p>
            <a:pPr algn="ctr"/>
            <a:r>
              <a:rPr lang="en-US" sz="2000" dirty="0">
                <a:gradFill>
                  <a:gsLst>
                    <a:gs pos="2917">
                      <a:schemeClr val="tx1"/>
                    </a:gs>
                    <a:gs pos="30000">
                      <a:schemeClr val="tx1"/>
                    </a:gs>
                  </a:gsLst>
                  <a:lin ang="5400000" scaled="0"/>
                </a:gradFill>
              </a:rPr>
              <a:t>2. Device contacts the DPS, passing identity information (attestation).</a:t>
            </a:r>
          </a:p>
        </p:txBody>
      </p:sp>
      <p:sp>
        <p:nvSpPr>
          <p:cNvPr id="8" name="TextBox 7">
            <a:extLst>
              <a:ext uri="{FF2B5EF4-FFF2-40B4-BE49-F238E27FC236}">
                <a16:creationId xmlns:a16="http://schemas.microsoft.com/office/drawing/2014/main" id="{0289BBD0-ADE9-4870-9662-8D4F6EC27E44}"/>
              </a:ext>
            </a:extLst>
          </p:cNvPr>
          <p:cNvSpPr txBox="1"/>
          <p:nvPr/>
        </p:nvSpPr>
        <p:spPr>
          <a:xfrm>
            <a:off x="586390" y="6292543"/>
            <a:ext cx="11018520" cy="307777"/>
          </a:xfrm>
          <a:prstGeom prst="rect">
            <a:avLst/>
          </a:prstGeom>
          <a:noFill/>
        </p:spPr>
        <p:txBody>
          <a:bodyPr wrap="square" lIns="0" tIns="0" rIns="0" bIns="0" rtlCol="0">
            <a:spAutoFit/>
          </a:bodyPr>
          <a:lstStyle/>
          <a:p>
            <a:pPr algn="ctr"/>
            <a:r>
              <a:rPr lang="en-US" sz="2000" dirty="0">
                <a:gradFill>
                  <a:gsLst>
                    <a:gs pos="2917">
                      <a:schemeClr val="tx1"/>
                    </a:gs>
                    <a:gs pos="30000">
                      <a:schemeClr val="tx1"/>
                    </a:gs>
                  </a:gsLst>
                  <a:lin ang="5400000" scaled="0"/>
                </a:gradFill>
              </a:rPr>
              <a:t>3. DPS validates the identity of the device.</a:t>
            </a:r>
          </a:p>
        </p:txBody>
      </p:sp>
      <p:sp>
        <p:nvSpPr>
          <p:cNvPr id="9" name="TextBox 8">
            <a:extLst>
              <a:ext uri="{FF2B5EF4-FFF2-40B4-BE49-F238E27FC236}">
                <a16:creationId xmlns:a16="http://schemas.microsoft.com/office/drawing/2014/main" id="{A92C81D8-60E7-4C6F-AF46-13FC2758C456}"/>
              </a:ext>
            </a:extLst>
          </p:cNvPr>
          <p:cNvSpPr txBox="1"/>
          <p:nvPr/>
        </p:nvSpPr>
        <p:spPr>
          <a:xfrm>
            <a:off x="586390" y="6292543"/>
            <a:ext cx="11018520" cy="307777"/>
          </a:xfrm>
          <a:prstGeom prst="rect">
            <a:avLst/>
          </a:prstGeom>
          <a:noFill/>
        </p:spPr>
        <p:txBody>
          <a:bodyPr wrap="square" lIns="0" tIns="0" rIns="0" bIns="0" rtlCol="0">
            <a:spAutoFit/>
          </a:bodyPr>
          <a:lstStyle/>
          <a:p>
            <a:pPr algn="ctr"/>
            <a:r>
              <a:rPr lang="en-US" sz="2000" dirty="0">
                <a:gradFill>
                  <a:gsLst>
                    <a:gs pos="2917">
                      <a:schemeClr val="tx1"/>
                    </a:gs>
                    <a:gs pos="30000">
                      <a:schemeClr val="tx1"/>
                    </a:gs>
                  </a:gsLst>
                  <a:lin ang="5400000" scaled="0"/>
                </a:gradFill>
              </a:rPr>
              <a:t>4. DPS registers the device with an IoT Hub.</a:t>
            </a:r>
          </a:p>
        </p:txBody>
      </p:sp>
      <p:sp>
        <p:nvSpPr>
          <p:cNvPr id="10" name="TextBox 9">
            <a:extLst>
              <a:ext uri="{FF2B5EF4-FFF2-40B4-BE49-F238E27FC236}">
                <a16:creationId xmlns:a16="http://schemas.microsoft.com/office/drawing/2014/main" id="{6C0C2E87-6DD3-4469-B6D8-B8CF552CF897}"/>
              </a:ext>
            </a:extLst>
          </p:cNvPr>
          <p:cNvSpPr txBox="1"/>
          <p:nvPr/>
        </p:nvSpPr>
        <p:spPr>
          <a:xfrm>
            <a:off x="586390" y="6290441"/>
            <a:ext cx="11018520" cy="307777"/>
          </a:xfrm>
          <a:prstGeom prst="rect">
            <a:avLst/>
          </a:prstGeom>
          <a:noFill/>
        </p:spPr>
        <p:txBody>
          <a:bodyPr wrap="square" lIns="0" tIns="0" rIns="0" bIns="0" rtlCol="0">
            <a:spAutoFit/>
          </a:bodyPr>
          <a:lstStyle/>
          <a:p>
            <a:pPr algn="ctr"/>
            <a:r>
              <a:rPr lang="en-US" sz="2000" dirty="0">
                <a:gradFill>
                  <a:gsLst>
                    <a:gs pos="2917">
                      <a:schemeClr val="tx1"/>
                    </a:gs>
                    <a:gs pos="30000">
                      <a:schemeClr val="tx1"/>
                    </a:gs>
                  </a:gsLst>
                  <a:lin ang="5400000" scaled="0"/>
                </a:gradFill>
              </a:rPr>
              <a:t>5. The IoT Hub returns a device ID to TPS.</a:t>
            </a:r>
          </a:p>
        </p:txBody>
      </p:sp>
      <p:sp>
        <p:nvSpPr>
          <p:cNvPr id="11" name="TextBox 10">
            <a:extLst>
              <a:ext uri="{FF2B5EF4-FFF2-40B4-BE49-F238E27FC236}">
                <a16:creationId xmlns:a16="http://schemas.microsoft.com/office/drawing/2014/main" id="{8D352EDC-9A11-4C98-B296-39E5F3157B86}"/>
              </a:ext>
            </a:extLst>
          </p:cNvPr>
          <p:cNvSpPr txBox="1"/>
          <p:nvPr/>
        </p:nvSpPr>
        <p:spPr>
          <a:xfrm>
            <a:off x="586390" y="6290441"/>
            <a:ext cx="11018520" cy="307777"/>
          </a:xfrm>
          <a:prstGeom prst="rect">
            <a:avLst/>
          </a:prstGeom>
          <a:noFill/>
        </p:spPr>
        <p:txBody>
          <a:bodyPr wrap="square" lIns="0" tIns="0" rIns="0" bIns="0" rtlCol="0">
            <a:spAutoFit/>
          </a:bodyPr>
          <a:lstStyle/>
          <a:p>
            <a:pPr algn="ctr"/>
            <a:r>
              <a:rPr lang="en-US" sz="2000" dirty="0">
                <a:gradFill>
                  <a:gsLst>
                    <a:gs pos="2917">
                      <a:schemeClr val="tx1"/>
                    </a:gs>
                    <a:gs pos="30000">
                      <a:schemeClr val="tx1"/>
                    </a:gs>
                  </a:gsLst>
                  <a:lin ang="5400000" scaled="0"/>
                </a:gradFill>
              </a:rPr>
              <a:t>6. The DPS returns the IoT Hub connection information to the device.</a:t>
            </a:r>
          </a:p>
        </p:txBody>
      </p:sp>
      <p:sp>
        <p:nvSpPr>
          <p:cNvPr id="12" name="TextBox 11">
            <a:extLst>
              <a:ext uri="{FF2B5EF4-FFF2-40B4-BE49-F238E27FC236}">
                <a16:creationId xmlns:a16="http://schemas.microsoft.com/office/drawing/2014/main" id="{A26585D6-B744-4013-9A7F-0DD389AD2CEF}"/>
              </a:ext>
            </a:extLst>
          </p:cNvPr>
          <p:cNvSpPr txBox="1"/>
          <p:nvPr/>
        </p:nvSpPr>
        <p:spPr>
          <a:xfrm>
            <a:off x="586390" y="6288339"/>
            <a:ext cx="11018520" cy="307777"/>
          </a:xfrm>
          <a:prstGeom prst="rect">
            <a:avLst/>
          </a:prstGeom>
          <a:noFill/>
        </p:spPr>
        <p:txBody>
          <a:bodyPr wrap="square" lIns="0" tIns="0" rIns="0" bIns="0" rtlCol="0">
            <a:spAutoFit/>
          </a:bodyPr>
          <a:lstStyle/>
          <a:p>
            <a:pPr algn="ctr"/>
            <a:r>
              <a:rPr lang="en-US" sz="2000" dirty="0">
                <a:gradFill>
                  <a:gsLst>
                    <a:gs pos="2917">
                      <a:schemeClr val="tx1"/>
                    </a:gs>
                    <a:gs pos="30000">
                      <a:schemeClr val="tx1"/>
                    </a:gs>
                  </a:gsLst>
                  <a:lin ang="5400000" scaled="0"/>
                </a:gradFill>
              </a:rPr>
              <a:t>7. The device connects to the IoT Hub.</a:t>
            </a:r>
          </a:p>
        </p:txBody>
      </p:sp>
      <p:sp>
        <p:nvSpPr>
          <p:cNvPr id="13" name="TextBox 12">
            <a:extLst>
              <a:ext uri="{FF2B5EF4-FFF2-40B4-BE49-F238E27FC236}">
                <a16:creationId xmlns:a16="http://schemas.microsoft.com/office/drawing/2014/main" id="{68AA8ED0-C358-4230-88DF-8D908E030907}"/>
              </a:ext>
            </a:extLst>
          </p:cNvPr>
          <p:cNvSpPr txBox="1"/>
          <p:nvPr/>
        </p:nvSpPr>
        <p:spPr>
          <a:xfrm>
            <a:off x="586389" y="6295696"/>
            <a:ext cx="11018520" cy="307777"/>
          </a:xfrm>
          <a:prstGeom prst="rect">
            <a:avLst/>
          </a:prstGeom>
          <a:noFill/>
        </p:spPr>
        <p:txBody>
          <a:bodyPr wrap="square" lIns="0" tIns="0" rIns="0" bIns="0" rtlCol="0">
            <a:spAutoFit/>
          </a:bodyPr>
          <a:lstStyle/>
          <a:p>
            <a:pPr algn="ctr"/>
            <a:r>
              <a:rPr lang="en-US" sz="2000" dirty="0">
                <a:gradFill>
                  <a:gsLst>
                    <a:gs pos="2917">
                      <a:schemeClr val="tx1"/>
                    </a:gs>
                    <a:gs pos="30000">
                      <a:schemeClr val="tx1"/>
                    </a:gs>
                  </a:gsLst>
                  <a:lin ang="5400000" scaled="0"/>
                </a:gradFill>
              </a:rPr>
              <a:t>8. The device gets the desired state from its device twin in the IoT Hub.</a:t>
            </a:r>
          </a:p>
        </p:txBody>
      </p:sp>
    </p:spTree>
    <p:extLst>
      <p:ext uri="{BB962C8B-B14F-4D97-AF65-F5344CB8AC3E}">
        <p14:creationId xmlns:p14="http://schemas.microsoft.com/office/powerpoint/2010/main" val="29227020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par>
                                <p:cTn id="9" presetID="1" presetClass="entr" presetSubtype="0"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1" nodeType="clickEffect">
                                  <p:stCondLst>
                                    <p:cond delay="0"/>
                                  </p:stCondLst>
                                  <p:childTnLst>
                                    <p:set>
                                      <p:cBhvr>
                                        <p:cTn id="14" dur="1" fill="hold">
                                          <p:stCondLst>
                                            <p:cond delay="0"/>
                                          </p:stCondLst>
                                        </p:cTn>
                                        <p:tgtEl>
                                          <p:spTgt spid="3"/>
                                        </p:tgtEl>
                                        <p:attrNameLst>
                                          <p:attrName>style.visibility</p:attrName>
                                        </p:attrNameLst>
                                      </p:cBhvr>
                                      <p:to>
                                        <p:strVal val="hidden"/>
                                      </p:to>
                                    </p:set>
                                  </p:childTnLst>
                                </p:cTn>
                              </p:par>
                              <p:par>
                                <p:cTn id="15" presetID="1"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42" presetClass="path" presetSubtype="0" accel="50000" decel="50000" fill="hold" grpId="1" nodeType="withEffect">
                                  <p:stCondLst>
                                    <p:cond delay="0"/>
                                  </p:stCondLst>
                                  <p:childTnLst>
                                    <p:animMotion origin="layout" path="M 2.08333E-6 -2.22222E-6 L -0.07552 -0.15185 " pathEditMode="relative" rAng="0" ptsTypes="AA">
                                      <p:cBhvr>
                                        <p:cTn id="18" dur="500" fill="hold"/>
                                        <p:tgtEl>
                                          <p:spTgt spid="2"/>
                                        </p:tgtEl>
                                        <p:attrNameLst>
                                          <p:attrName>ppt_x</p:attrName>
                                          <p:attrName>ppt_y</p:attrName>
                                        </p:attrNameLst>
                                      </p:cBhvr>
                                      <p:rCtr x="-3776" y="-7593"/>
                                    </p:animMotion>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1" nodeType="clickEffect">
                                  <p:stCondLst>
                                    <p:cond delay="0"/>
                                  </p:stCondLst>
                                  <p:childTnLst>
                                    <p:set>
                                      <p:cBhvr>
                                        <p:cTn id="22" dur="1" fill="hold">
                                          <p:stCondLst>
                                            <p:cond delay="0"/>
                                          </p:stCondLst>
                                        </p:cTn>
                                        <p:tgtEl>
                                          <p:spTgt spid="7"/>
                                        </p:tgtEl>
                                        <p:attrNameLst>
                                          <p:attrName>style.visibility</p:attrName>
                                        </p:attrNameLst>
                                      </p:cBhvr>
                                      <p:to>
                                        <p:strVal val="hidden"/>
                                      </p:to>
                                    </p:set>
                                  </p:childTnLst>
                                </p:cTn>
                              </p:par>
                              <p:par>
                                <p:cTn id="23" presetID="1" presetClass="entr" presetSubtype="0"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childTnLst>
                                </p:cTn>
                              </p:par>
                              <p:par>
                                <p:cTn id="25" presetID="42" presetClass="path" presetSubtype="0" accel="50000" decel="50000" fill="hold" grpId="2" nodeType="withEffect">
                                  <p:stCondLst>
                                    <p:cond delay="0"/>
                                  </p:stCondLst>
                                  <p:childTnLst>
                                    <p:animMotion origin="layout" path="M -0.07552 -0.15185 L -0.07604 -0.26666 " pathEditMode="relative" rAng="0" ptsTypes="AA">
                                      <p:cBhvr>
                                        <p:cTn id="26" dur="500" fill="hold"/>
                                        <p:tgtEl>
                                          <p:spTgt spid="2"/>
                                        </p:tgtEl>
                                        <p:attrNameLst>
                                          <p:attrName>ppt_x</p:attrName>
                                          <p:attrName>ppt_y</p:attrName>
                                        </p:attrNameLst>
                                      </p:cBhvr>
                                      <p:rCtr x="-26" y="-5741"/>
                                    </p:animMotion>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grpId="1" nodeType="clickEffect">
                                  <p:stCondLst>
                                    <p:cond delay="0"/>
                                  </p:stCondLst>
                                  <p:childTnLst>
                                    <p:set>
                                      <p:cBhvr>
                                        <p:cTn id="30" dur="1" fill="hold">
                                          <p:stCondLst>
                                            <p:cond delay="0"/>
                                          </p:stCondLst>
                                        </p:cTn>
                                        <p:tgtEl>
                                          <p:spTgt spid="8"/>
                                        </p:tgtEl>
                                        <p:attrNameLst>
                                          <p:attrName>style.visibility</p:attrName>
                                        </p:attrNameLst>
                                      </p:cBhvr>
                                      <p:to>
                                        <p:strVal val="hidden"/>
                                      </p:to>
                                    </p:set>
                                  </p:childTnLst>
                                </p:cTn>
                              </p:par>
                              <p:par>
                                <p:cTn id="31" presetID="1" presetClass="entr" presetSubtype="0" fill="hold" grpId="0" nodeType="withEffect">
                                  <p:stCondLst>
                                    <p:cond delay="0"/>
                                  </p:stCondLst>
                                  <p:childTnLst>
                                    <p:set>
                                      <p:cBhvr>
                                        <p:cTn id="32" dur="1" fill="hold">
                                          <p:stCondLst>
                                            <p:cond delay="0"/>
                                          </p:stCondLst>
                                        </p:cTn>
                                        <p:tgtEl>
                                          <p:spTgt spid="9"/>
                                        </p:tgtEl>
                                        <p:attrNameLst>
                                          <p:attrName>style.visibility</p:attrName>
                                        </p:attrNameLst>
                                      </p:cBhvr>
                                      <p:to>
                                        <p:strVal val="visible"/>
                                      </p:to>
                                    </p:set>
                                  </p:childTnLst>
                                </p:cTn>
                              </p:par>
                              <p:par>
                                <p:cTn id="33" presetID="42" presetClass="path" presetSubtype="0" accel="50000" decel="50000" fill="hold" grpId="3" nodeType="withEffect">
                                  <p:stCondLst>
                                    <p:cond delay="0"/>
                                  </p:stCondLst>
                                  <p:childTnLst>
                                    <p:animMotion origin="layout" path="M -0.07604 -0.26666 L 0.27213 -0.1287 " pathEditMode="relative" rAng="0" ptsTypes="AA">
                                      <p:cBhvr>
                                        <p:cTn id="34" dur="500" fill="hold"/>
                                        <p:tgtEl>
                                          <p:spTgt spid="2"/>
                                        </p:tgtEl>
                                        <p:attrNameLst>
                                          <p:attrName>ppt_x</p:attrName>
                                          <p:attrName>ppt_y</p:attrName>
                                        </p:attrNameLst>
                                      </p:cBhvr>
                                      <p:rCtr x="17409" y="6898"/>
                                    </p:animMotion>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grpId="1" nodeType="clickEffect">
                                  <p:stCondLst>
                                    <p:cond delay="0"/>
                                  </p:stCondLst>
                                  <p:childTnLst>
                                    <p:set>
                                      <p:cBhvr>
                                        <p:cTn id="38" dur="1" fill="hold">
                                          <p:stCondLst>
                                            <p:cond delay="0"/>
                                          </p:stCondLst>
                                        </p:cTn>
                                        <p:tgtEl>
                                          <p:spTgt spid="9"/>
                                        </p:tgtEl>
                                        <p:attrNameLst>
                                          <p:attrName>style.visibility</p:attrName>
                                        </p:attrNameLst>
                                      </p:cBhvr>
                                      <p:to>
                                        <p:strVal val="hidden"/>
                                      </p:to>
                                    </p:set>
                                  </p:childTnLst>
                                </p:cTn>
                              </p:par>
                              <p:par>
                                <p:cTn id="39" presetID="1" presetClass="entr" presetSubtype="0" fill="hold" grpId="0" nodeType="withEffect">
                                  <p:stCondLst>
                                    <p:cond delay="0"/>
                                  </p:stCondLst>
                                  <p:childTnLst>
                                    <p:set>
                                      <p:cBhvr>
                                        <p:cTn id="40" dur="1" fill="hold">
                                          <p:stCondLst>
                                            <p:cond delay="0"/>
                                          </p:stCondLst>
                                        </p:cTn>
                                        <p:tgtEl>
                                          <p:spTgt spid="10"/>
                                        </p:tgtEl>
                                        <p:attrNameLst>
                                          <p:attrName>style.visibility</p:attrName>
                                        </p:attrNameLst>
                                      </p:cBhvr>
                                      <p:to>
                                        <p:strVal val="visible"/>
                                      </p:to>
                                    </p:set>
                                  </p:childTnLst>
                                </p:cTn>
                              </p:par>
                              <p:par>
                                <p:cTn id="41" presetID="42" presetClass="path" presetSubtype="0" accel="50000" decel="50000" fill="hold" grpId="4" nodeType="withEffect">
                                  <p:stCondLst>
                                    <p:cond delay="0"/>
                                  </p:stCondLst>
                                  <p:childTnLst>
                                    <p:animMotion origin="layout" path="M 0.27213 -0.1287 L 0.27213 -2.22222E-6 " pathEditMode="relative" rAng="0" ptsTypes="AA">
                                      <p:cBhvr>
                                        <p:cTn id="42" dur="500" fill="hold"/>
                                        <p:tgtEl>
                                          <p:spTgt spid="2"/>
                                        </p:tgtEl>
                                        <p:attrNameLst>
                                          <p:attrName>ppt_x</p:attrName>
                                          <p:attrName>ppt_y</p:attrName>
                                        </p:attrNameLst>
                                      </p:cBhvr>
                                      <p:rCtr x="0" y="6435"/>
                                    </p:animMotion>
                                  </p:childTnLst>
                                </p:cTn>
                              </p:par>
                            </p:childTnLst>
                          </p:cTn>
                        </p:par>
                      </p:childTnLst>
                    </p:cTn>
                  </p:par>
                  <p:par>
                    <p:cTn id="43" fill="hold">
                      <p:stCondLst>
                        <p:cond delay="indefinite"/>
                      </p:stCondLst>
                      <p:childTnLst>
                        <p:par>
                          <p:cTn id="44" fill="hold">
                            <p:stCondLst>
                              <p:cond delay="0"/>
                            </p:stCondLst>
                            <p:childTnLst>
                              <p:par>
                                <p:cTn id="45" presetID="1" presetClass="exit" presetSubtype="0" fill="hold" grpId="1" nodeType="clickEffect">
                                  <p:stCondLst>
                                    <p:cond delay="0"/>
                                  </p:stCondLst>
                                  <p:childTnLst>
                                    <p:set>
                                      <p:cBhvr>
                                        <p:cTn id="46" dur="1" fill="hold">
                                          <p:stCondLst>
                                            <p:cond delay="0"/>
                                          </p:stCondLst>
                                        </p:cTn>
                                        <p:tgtEl>
                                          <p:spTgt spid="10"/>
                                        </p:tgtEl>
                                        <p:attrNameLst>
                                          <p:attrName>style.visibility</p:attrName>
                                        </p:attrNameLst>
                                      </p:cBhvr>
                                      <p:to>
                                        <p:strVal val="hidden"/>
                                      </p:to>
                                    </p:set>
                                  </p:childTnLst>
                                </p:cTn>
                              </p:par>
                              <p:par>
                                <p:cTn id="47" presetID="1" presetClass="entr" presetSubtype="0" fill="hold" grpId="0" nodeType="withEffect">
                                  <p:stCondLst>
                                    <p:cond delay="0"/>
                                  </p:stCondLst>
                                  <p:childTnLst>
                                    <p:set>
                                      <p:cBhvr>
                                        <p:cTn id="48" dur="1" fill="hold">
                                          <p:stCondLst>
                                            <p:cond delay="0"/>
                                          </p:stCondLst>
                                        </p:cTn>
                                        <p:tgtEl>
                                          <p:spTgt spid="11"/>
                                        </p:tgtEl>
                                        <p:attrNameLst>
                                          <p:attrName>style.visibility</p:attrName>
                                        </p:attrNameLst>
                                      </p:cBhvr>
                                      <p:to>
                                        <p:strVal val="visible"/>
                                      </p:to>
                                    </p:set>
                                  </p:childTnLst>
                                </p:cTn>
                              </p:par>
                              <p:par>
                                <p:cTn id="49" presetID="42" presetClass="path" presetSubtype="0" accel="50000" decel="50000" fill="hold" grpId="5" nodeType="withEffect">
                                  <p:stCondLst>
                                    <p:cond delay="0"/>
                                  </p:stCondLst>
                                  <p:childTnLst>
                                    <p:animMotion origin="layout" path="M 0.27213 -2.22222E-6 L -0.07604 -0.00092 " pathEditMode="relative" rAng="0" ptsTypes="AA">
                                      <p:cBhvr>
                                        <p:cTn id="50" dur="500" fill="hold"/>
                                        <p:tgtEl>
                                          <p:spTgt spid="2"/>
                                        </p:tgtEl>
                                        <p:attrNameLst>
                                          <p:attrName>ppt_x</p:attrName>
                                          <p:attrName>ppt_y</p:attrName>
                                        </p:attrNameLst>
                                      </p:cBhvr>
                                      <p:rCtr x="-17409" y="-46"/>
                                    </p:animMotion>
                                  </p:childTnLst>
                                </p:cTn>
                              </p:par>
                            </p:childTnLst>
                          </p:cTn>
                        </p:par>
                      </p:childTnLst>
                    </p:cTn>
                  </p:par>
                  <p:par>
                    <p:cTn id="51" fill="hold">
                      <p:stCondLst>
                        <p:cond delay="indefinite"/>
                      </p:stCondLst>
                      <p:childTnLst>
                        <p:par>
                          <p:cTn id="52" fill="hold">
                            <p:stCondLst>
                              <p:cond delay="0"/>
                            </p:stCondLst>
                            <p:childTnLst>
                              <p:par>
                                <p:cTn id="53" presetID="1" presetClass="exit" presetSubtype="0" fill="hold" grpId="1" nodeType="clickEffect">
                                  <p:stCondLst>
                                    <p:cond delay="0"/>
                                  </p:stCondLst>
                                  <p:childTnLst>
                                    <p:set>
                                      <p:cBhvr>
                                        <p:cTn id="54" dur="1" fill="hold">
                                          <p:stCondLst>
                                            <p:cond delay="0"/>
                                          </p:stCondLst>
                                        </p:cTn>
                                        <p:tgtEl>
                                          <p:spTgt spid="11"/>
                                        </p:tgtEl>
                                        <p:attrNameLst>
                                          <p:attrName>style.visibility</p:attrName>
                                        </p:attrNameLst>
                                      </p:cBhvr>
                                      <p:to>
                                        <p:strVal val="hidden"/>
                                      </p:to>
                                    </p:set>
                                  </p:childTnLst>
                                </p:cTn>
                              </p:par>
                              <p:par>
                                <p:cTn id="55" presetID="1" presetClass="entr" presetSubtype="0" fill="hold" grpId="0" nodeType="withEffect">
                                  <p:stCondLst>
                                    <p:cond delay="0"/>
                                  </p:stCondLst>
                                  <p:childTnLst>
                                    <p:set>
                                      <p:cBhvr>
                                        <p:cTn id="56" dur="1" fill="hold">
                                          <p:stCondLst>
                                            <p:cond delay="0"/>
                                          </p:stCondLst>
                                        </p:cTn>
                                        <p:tgtEl>
                                          <p:spTgt spid="12"/>
                                        </p:tgtEl>
                                        <p:attrNameLst>
                                          <p:attrName>style.visibility</p:attrName>
                                        </p:attrNameLst>
                                      </p:cBhvr>
                                      <p:to>
                                        <p:strVal val="visible"/>
                                      </p:to>
                                    </p:set>
                                  </p:childTnLst>
                                </p:cTn>
                              </p:par>
                              <p:par>
                                <p:cTn id="57" presetID="42" presetClass="path" presetSubtype="0" accel="50000" decel="50000" fill="hold" grpId="6" nodeType="withEffect">
                                  <p:stCondLst>
                                    <p:cond delay="0"/>
                                  </p:stCondLst>
                                  <p:childTnLst>
                                    <p:animMotion origin="layout" path="M -0.07604 -0.00092 L 0.09466 0.17199 " pathEditMode="relative" rAng="0" ptsTypes="AA">
                                      <p:cBhvr>
                                        <p:cTn id="58" dur="500" fill="hold"/>
                                        <p:tgtEl>
                                          <p:spTgt spid="2"/>
                                        </p:tgtEl>
                                        <p:attrNameLst>
                                          <p:attrName>ppt_x</p:attrName>
                                          <p:attrName>ppt_y</p:attrName>
                                        </p:attrNameLst>
                                      </p:cBhvr>
                                      <p:rCtr x="8529" y="8634"/>
                                    </p:animMotion>
                                  </p:childTnLst>
                                </p:cTn>
                              </p:par>
                            </p:childTnLst>
                          </p:cTn>
                        </p:par>
                      </p:childTnLst>
                    </p:cTn>
                  </p:par>
                  <p:par>
                    <p:cTn id="59" fill="hold">
                      <p:stCondLst>
                        <p:cond delay="indefinite"/>
                      </p:stCondLst>
                      <p:childTnLst>
                        <p:par>
                          <p:cTn id="60" fill="hold">
                            <p:stCondLst>
                              <p:cond delay="0"/>
                            </p:stCondLst>
                            <p:childTnLst>
                              <p:par>
                                <p:cTn id="61" presetID="1" presetClass="exit" presetSubtype="0" fill="hold" grpId="1" nodeType="clickEffect">
                                  <p:stCondLst>
                                    <p:cond delay="0"/>
                                  </p:stCondLst>
                                  <p:childTnLst>
                                    <p:set>
                                      <p:cBhvr>
                                        <p:cTn id="62" dur="1" fill="hold">
                                          <p:stCondLst>
                                            <p:cond delay="0"/>
                                          </p:stCondLst>
                                        </p:cTn>
                                        <p:tgtEl>
                                          <p:spTgt spid="12"/>
                                        </p:tgtEl>
                                        <p:attrNameLst>
                                          <p:attrName>style.visibility</p:attrName>
                                        </p:attrNameLst>
                                      </p:cBhvr>
                                      <p:to>
                                        <p:strVal val="hidden"/>
                                      </p:to>
                                    </p:set>
                                  </p:childTnLst>
                                </p:cTn>
                              </p:par>
                              <p:par>
                                <p:cTn id="63" presetID="1" presetClass="entr" presetSubtype="0" fill="hold" grpId="0" nodeType="withEffect">
                                  <p:stCondLst>
                                    <p:cond delay="0"/>
                                  </p:stCondLst>
                                  <p:childTnLst>
                                    <p:set>
                                      <p:cBhvr>
                                        <p:cTn id="6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P spid="2" grpId="2" animBg="1"/>
      <p:bldP spid="2" grpId="3" animBg="1"/>
      <p:bldP spid="2" grpId="4" animBg="1"/>
      <p:bldP spid="2" grpId="5" animBg="1"/>
      <p:bldP spid="2" grpId="6" animBg="1"/>
      <p:bldP spid="3" grpId="0"/>
      <p:bldP spid="3" grpId="1"/>
      <p:bldP spid="7" grpId="0"/>
      <p:bldP spid="7" grpId="1"/>
      <p:bldP spid="8" grpId="0"/>
      <p:bldP spid="8" grpId="1"/>
      <p:bldP spid="9" grpId="0"/>
      <p:bldP spid="9" grpId="1"/>
      <p:bldP spid="10" grpId="0"/>
      <p:bldP spid="10" grpId="1"/>
      <p:bldP spid="11" grpId="0"/>
      <p:bldP spid="11" grpId="1"/>
      <p:bldP spid="12" grpId="0"/>
      <p:bldP spid="12" grpId="1"/>
      <p:bldP spid="1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D32FCC-3094-4B28-9A3D-272E57D2AD8F}"/>
              </a:ext>
            </a:extLst>
          </p:cNvPr>
          <p:cNvSpPr>
            <a:spLocks noGrp="1"/>
          </p:cNvSpPr>
          <p:nvPr>
            <p:ph type="title"/>
          </p:nvPr>
        </p:nvSpPr>
        <p:spPr/>
        <p:txBody>
          <a:bodyPr/>
          <a:lstStyle/>
          <a:p>
            <a:r>
              <a:rPr lang="en-US" dirty="0"/>
              <a:t>Sample Auto-Provisioning Roles and Responsibilities</a:t>
            </a:r>
          </a:p>
        </p:txBody>
      </p:sp>
      <p:grpSp>
        <p:nvGrpSpPr>
          <p:cNvPr id="95" name="Group 94" descr="Diagram illustrating auto-provisioning shows: initial device identity provided by manufacturer; Operator and Developer configure provisioning and enrollment that leads to device registration with DPS and IoT Hub">
            <a:extLst>
              <a:ext uri="{FF2B5EF4-FFF2-40B4-BE49-F238E27FC236}">
                <a16:creationId xmlns:a16="http://schemas.microsoft.com/office/drawing/2014/main" id="{0011C128-29B9-4374-9D65-2BEF4221AADE}"/>
              </a:ext>
            </a:extLst>
          </p:cNvPr>
          <p:cNvGrpSpPr/>
          <p:nvPr/>
        </p:nvGrpSpPr>
        <p:grpSpPr>
          <a:xfrm>
            <a:off x="588263" y="1140759"/>
            <a:ext cx="10980684" cy="5394512"/>
            <a:chOff x="588263" y="1140759"/>
            <a:chExt cx="10980684" cy="5394512"/>
          </a:xfrm>
        </p:grpSpPr>
        <p:sp>
          <p:nvSpPr>
            <p:cNvPr id="4" name="Rectangle 3">
              <a:extLst>
                <a:ext uri="{FF2B5EF4-FFF2-40B4-BE49-F238E27FC236}">
                  <a16:creationId xmlns:a16="http://schemas.microsoft.com/office/drawing/2014/main" id="{61EBFCBB-B30C-497F-8ACD-DB20BF680E11}"/>
                </a:ext>
              </a:extLst>
            </p:cNvPr>
            <p:cNvSpPr/>
            <p:nvPr/>
          </p:nvSpPr>
          <p:spPr bwMode="auto">
            <a:xfrm>
              <a:off x="588263" y="1140759"/>
              <a:ext cx="1966678" cy="55399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Manufacturer</a:t>
              </a:r>
            </a:p>
          </p:txBody>
        </p:sp>
        <p:sp>
          <p:nvSpPr>
            <p:cNvPr id="5" name="Rectangle 4">
              <a:extLst>
                <a:ext uri="{FF2B5EF4-FFF2-40B4-BE49-F238E27FC236}">
                  <a16:creationId xmlns:a16="http://schemas.microsoft.com/office/drawing/2014/main" id="{55CCFF9C-8A58-4473-A280-E75BDFBE5C85}"/>
                </a:ext>
              </a:extLst>
            </p:cNvPr>
            <p:cNvSpPr/>
            <p:nvPr/>
          </p:nvSpPr>
          <p:spPr bwMode="auto">
            <a:xfrm>
              <a:off x="3524204" y="1140759"/>
              <a:ext cx="1155372" cy="55399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Device</a:t>
              </a:r>
            </a:p>
          </p:txBody>
        </p:sp>
        <p:sp>
          <p:nvSpPr>
            <p:cNvPr id="6" name="Rectangle 5">
              <a:extLst>
                <a:ext uri="{FF2B5EF4-FFF2-40B4-BE49-F238E27FC236}">
                  <a16:creationId xmlns:a16="http://schemas.microsoft.com/office/drawing/2014/main" id="{FC3121A8-C052-4FB7-866E-66ECA9533A32}"/>
                </a:ext>
              </a:extLst>
            </p:cNvPr>
            <p:cNvSpPr/>
            <p:nvPr/>
          </p:nvSpPr>
          <p:spPr bwMode="auto">
            <a:xfrm>
              <a:off x="4918751" y="1140759"/>
              <a:ext cx="1397419" cy="55399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Operator</a:t>
              </a:r>
            </a:p>
          </p:txBody>
        </p:sp>
        <p:sp>
          <p:nvSpPr>
            <p:cNvPr id="7" name="Rectangle 6">
              <a:extLst>
                <a:ext uri="{FF2B5EF4-FFF2-40B4-BE49-F238E27FC236}">
                  <a16:creationId xmlns:a16="http://schemas.microsoft.com/office/drawing/2014/main" id="{70E21920-F509-4F98-A541-66486264963B}"/>
                </a:ext>
              </a:extLst>
            </p:cNvPr>
            <p:cNvSpPr/>
            <p:nvPr/>
          </p:nvSpPr>
          <p:spPr bwMode="auto">
            <a:xfrm>
              <a:off x="6555345" y="1140759"/>
              <a:ext cx="1553231" cy="55399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Developer</a:t>
              </a:r>
            </a:p>
          </p:txBody>
        </p:sp>
        <p:sp>
          <p:nvSpPr>
            <p:cNvPr id="8" name="Rectangle 7">
              <a:extLst>
                <a:ext uri="{FF2B5EF4-FFF2-40B4-BE49-F238E27FC236}">
                  <a16:creationId xmlns:a16="http://schemas.microsoft.com/office/drawing/2014/main" id="{D83A59E1-032A-42AA-A8C7-AEED4FF57102}"/>
                </a:ext>
              </a:extLst>
            </p:cNvPr>
            <p:cNvSpPr/>
            <p:nvPr/>
          </p:nvSpPr>
          <p:spPr bwMode="auto">
            <a:xfrm>
              <a:off x="9367551" y="1140759"/>
              <a:ext cx="825105" cy="55399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DPS</a:t>
              </a:r>
            </a:p>
          </p:txBody>
        </p:sp>
        <p:sp>
          <p:nvSpPr>
            <p:cNvPr id="9" name="Rectangle 8">
              <a:extLst>
                <a:ext uri="{FF2B5EF4-FFF2-40B4-BE49-F238E27FC236}">
                  <a16:creationId xmlns:a16="http://schemas.microsoft.com/office/drawing/2014/main" id="{EE483168-0FE5-46CB-AE4A-E4D62FA1A3B0}"/>
                </a:ext>
              </a:extLst>
            </p:cNvPr>
            <p:cNvSpPr/>
            <p:nvPr/>
          </p:nvSpPr>
          <p:spPr bwMode="auto">
            <a:xfrm>
              <a:off x="10640744" y="1140759"/>
              <a:ext cx="928203" cy="55399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HUB</a:t>
              </a:r>
            </a:p>
          </p:txBody>
        </p:sp>
        <p:cxnSp>
          <p:nvCxnSpPr>
            <p:cNvPr id="11" name="Straight Connector 10">
              <a:extLst>
                <a:ext uri="{FF2B5EF4-FFF2-40B4-BE49-F238E27FC236}">
                  <a16:creationId xmlns:a16="http://schemas.microsoft.com/office/drawing/2014/main" id="{A82EC10A-951A-40EB-A9C2-B21F8AFB4234}"/>
                </a:ext>
              </a:extLst>
            </p:cNvPr>
            <p:cNvCxnSpPr>
              <a:cxnSpLocks/>
              <a:stCxn id="4" idx="2"/>
            </p:cNvCxnSpPr>
            <p:nvPr/>
          </p:nvCxnSpPr>
          <p:spPr>
            <a:xfrm>
              <a:off x="1571602" y="1694757"/>
              <a:ext cx="17578" cy="4840514"/>
            </a:xfrm>
            <a:prstGeom prst="line">
              <a:avLst/>
            </a:prstGeom>
            <a:ln w="19050">
              <a:solidFill>
                <a:schemeClr val="tx1">
                  <a:lumMod val="50000"/>
                  <a:lumOff val="50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CF3CCD4-54CF-4610-ABEB-0ADF94287885}"/>
                </a:ext>
              </a:extLst>
            </p:cNvPr>
            <p:cNvCxnSpPr>
              <a:cxnSpLocks/>
              <a:stCxn id="5" idx="2"/>
            </p:cNvCxnSpPr>
            <p:nvPr/>
          </p:nvCxnSpPr>
          <p:spPr>
            <a:xfrm flipH="1">
              <a:off x="4101344" y="1694757"/>
              <a:ext cx="546" cy="4840514"/>
            </a:xfrm>
            <a:prstGeom prst="line">
              <a:avLst/>
            </a:prstGeom>
            <a:ln w="19050">
              <a:solidFill>
                <a:schemeClr val="tx1">
                  <a:lumMod val="50000"/>
                  <a:lumOff val="50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7F44E608-4C8B-4186-B03F-8D4494C40004}"/>
                </a:ext>
              </a:extLst>
            </p:cNvPr>
            <p:cNvCxnSpPr>
              <a:cxnSpLocks/>
              <a:stCxn id="6" idx="2"/>
            </p:cNvCxnSpPr>
            <p:nvPr/>
          </p:nvCxnSpPr>
          <p:spPr>
            <a:xfrm>
              <a:off x="5617461" y="1694757"/>
              <a:ext cx="31378" cy="4840514"/>
            </a:xfrm>
            <a:prstGeom prst="line">
              <a:avLst/>
            </a:prstGeom>
            <a:ln w="19050">
              <a:solidFill>
                <a:schemeClr val="tx1">
                  <a:lumMod val="50000"/>
                  <a:lumOff val="50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A6367DD9-9C3D-460D-B916-3F2A4F219304}"/>
                </a:ext>
              </a:extLst>
            </p:cNvPr>
            <p:cNvCxnSpPr>
              <a:cxnSpLocks/>
              <a:stCxn id="7" idx="2"/>
            </p:cNvCxnSpPr>
            <p:nvPr/>
          </p:nvCxnSpPr>
          <p:spPr>
            <a:xfrm>
              <a:off x="7331961" y="1694757"/>
              <a:ext cx="0" cy="4840514"/>
            </a:xfrm>
            <a:prstGeom prst="line">
              <a:avLst/>
            </a:prstGeom>
            <a:ln w="19050">
              <a:solidFill>
                <a:schemeClr val="tx1">
                  <a:lumMod val="50000"/>
                  <a:lumOff val="50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8BE379B6-3DAC-4EFC-B0A3-2D4C3F596E69}"/>
                </a:ext>
              </a:extLst>
            </p:cNvPr>
            <p:cNvCxnSpPr>
              <a:cxnSpLocks/>
              <a:stCxn id="8" idx="2"/>
            </p:cNvCxnSpPr>
            <p:nvPr/>
          </p:nvCxnSpPr>
          <p:spPr>
            <a:xfrm>
              <a:off x="9780104" y="1694757"/>
              <a:ext cx="0" cy="4840514"/>
            </a:xfrm>
            <a:prstGeom prst="line">
              <a:avLst/>
            </a:prstGeom>
            <a:ln w="19050">
              <a:solidFill>
                <a:schemeClr val="tx1">
                  <a:lumMod val="50000"/>
                  <a:lumOff val="50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3F71893F-CCDA-4324-A171-EAE913F20E37}"/>
                </a:ext>
              </a:extLst>
            </p:cNvPr>
            <p:cNvCxnSpPr>
              <a:cxnSpLocks/>
              <a:stCxn id="9" idx="2"/>
            </p:cNvCxnSpPr>
            <p:nvPr/>
          </p:nvCxnSpPr>
          <p:spPr>
            <a:xfrm>
              <a:off x="11104846" y="1694757"/>
              <a:ext cx="17577" cy="4840514"/>
            </a:xfrm>
            <a:prstGeom prst="line">
              <a:avLst/>
            </a:prstGeom>
            <a:ln w="19050">
              <a:solidFill>
                <a:schemeClr val="tx1">
                  <a:lumMod val="50000"/>
                  <a:lumOff val="50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999244E0-1018-4957-8B4B-6288F9D35A76}"/>
                </a:ext>
              </a:extLst>
            </p:cNvPr>
            <p:cNvSpPr/>
            <p:nvPr/>
          </p:nvSpPr>
          <p:spPr bwMode="auto">
            <a:xfrm>
              <a:off x="3993776" y="1899771"/>
              <a:ext cx="215137" cy="55399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a:extLst>
                <a:ext uri="{FF2B5EF4-FFF2-40B4-BE49-F238E27FC236}">
                  <a16:creationId xmlns:a16="http://schemas.microsoft.com/office/drawing/2014/main" id="{27250DF9-E4EC-409E-A7F0-A9E71AB5E50D}"/>
                </a:ext>
              </a:extLst>
            </p:cNvPr>
            <p:cNvSpPr/>
            <p:nvPr/>
          </p:nvSpPr>
          <p:spPr bwMode="auto">
            <a:xfrm>
              <a:off x="5541271" y="2487386"/>
              <a:ext cx="215137" cy="55399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Rectangle 18">
              <a:extLst>
                <a:ext uri="{FF2B5EF4-FFF2-40B4-BE49-F238E27FC236}">
                  <a16:creationId xmlns:a16="http://schemas.microsoft.com/office/drawing/2014/main" id="{CF33BC8D-B41C-4975-B5AA-2D2BEE9AB290}"/>
                </a:ext>
              </a:extLst>
            </p:cNvPr>
            <p:cNvSpPr/>
            <p:nvPr/>
          </p:nvSpPr>
          <p:spPr bwMode="auto">
            <a:xfrm>
              <a:off x="11014855" y="3335723"/>
              <a:ext cx="215137" cy="55399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Rectangle 19">
              <a:extLst>
                <a:ext uri="{FF2B5EF4-FFF2-40B4-BE49-F238E27FC236}">
                  <a16:creationId xmlns:a16="http://schemas.microsoft.com/office/drawing/2014/main" id="{4BB60CDC-8F24-4AC4-B19D-F71FCFAAAD09}"/>
                </a:ext>
              </a:extLst>
            </p:cNvPr>
            <p:cNvSpPr/>
            <p:nvPr/>
          </p:nvSpPr>
          <p:spPr bwMode="auto">
            <a:xfrm>
              <a:off x="9675442" y="3092394"/>
              <a:ext cx="215137" cy="107032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1" name="Rectangle 20">
              <a:extLst>
                <a:ext uri="{FF2B5EF4-FFF2-40B4-BE49-F238E27FC236}">
                  <a16:creationId xmlns:a16="http://schemas.microsoft.com/office/drawing/2014/main" id="{B3B74774-D888-4291-9120-9D9E4CC2EF4C}"/>
                </a:ext>
              </a:extLst>
            </p:cNvPr>
            <p:cNvSpPr/>
            <p:nvPr/>
          </p:nvSpPr>
          <p:spPr bwMode="auto">
            <a:xfrm>
              <a:off x="11014855" y="5613613"/>
              <a:ext cx="215137" cy="55399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Rectangle 21">
              <a:extLst>
                <a:ext uri="{FF2B5EF4-FFF2-40B4-BE49-F238E27FC236}">
                  <a16:creationId xmlns:a16="http://schemas.microsoft.com/office/drawing/2014/main" id="{BD95BF35-4680-469F-8EDF-2DAEE4D3C0F9}"/>
                </a:ext>
              </a:extLst>
            </p:cNvPr>
            <p:cNvSpPr/>
            <p:nvPr/>
          </p:nvSpPr>
          <p:spPr bwMode="auto">
            <a:xfrm>
              <a:off x="9675442" y="5370284"/>
              <a:ext cx="215137" cy="107032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9" name="Rectangle 28">
              <a:extLst>
                <a:ext uri="{FF2B5EF4-FFF2-40B4-BE49-F238E27FC236}">
                  <a16:creationId xmlns:a16="http://schemas.microsoft.com/office/drawing/2014/main" id="{8B9EBA2B-8106-4636-B8ED-088B05EC3D4C}"/>
                </a:ext>
              </a:extLst>
            </p:cNvPr>
            <p:cNvSpPr/>
            <p:nvPr/>
          </p:nvSpPr>
          <p:spPr bwMode="auto">
            <a:xfrm>
              <a:off x="9675442" y="4207127"/>
              <a:ext cx="215137" cy="55399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30" name="Rectangle 29">
              <a:extLst>
                <a:ext uri="{FF2B5EF4-FFF2-40B4-BE49-F238E27FC236}">
                  <a16:creationId xmlns:a16="http://schemas.microsoft.com/office/drawing/2014/main" id="{D643AFB5-CC80-490F-86E6-66624803BFCA}"/>
                </a:ext>
              </a:extLst>
            </p:cNvPr>
            <p:cNvSpPr/>
            <p:nvPr/>
          </p:nvSpPr>
          <p:spPr bwMode="auto">
            <a:xfrm>
              <a:off x="3996789" y="4786196"/>
              <a:ext cx="215137" cy="55399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32" name="TextBox 31">
              <a:extLst>
                <a:ext uri="{FF2B5EF4-FFF2-40B4-BE49-F238E27FC236}">
                  <a16:creationId xmlns:a16="http://schemas.microsoft.com/office/drawing/2014/main" id="{A595C36F-EC3F-41D6-ACAD-5568595A8B7C}"/>
                </a:ext>
              </a:extLst>
            </p:cNvPr>
            <p:cNvSpPr txBox="1"/>
            <p:nvPr/>
          </p:nvSpPr>
          <p:spPr>
            <a:xfrm>
              <a:off x="2084735" y="1757032"/>
              <a:ext cx="1673535" cy="492443"/>
            </a:xfrm>
            <a:prstGeom prst="rect">
              <a:avLst/>
            </a:prstGeom>
            <a:noFill/>
          </p:spPr>
          <p:txBody>
            <a:bodyPr wrap="none" lIns="0" tIns="0" rIns="0" bIns="0" rtlCol="0">
              <a:spAutoFit/>
            </a:bodyPr>
            <a:lstStyle/>
            <a:p>
              <a:pPr algn="l"/>
              <a:r>
                <a:rPr lang="en-US" sz="1600" dirty="0">
                  <a:gradFill>
                    <a:gsLst>
                      <a:gs pos="2917">
                        <a:schemeClr val="tx1"/>
                      </a:gs>
                      <a:gs pos="30000">
                        <a:schemeClr val="tx1"/>
                      </a:gs>
                    </a:gsLst>
                    <a:lin ang="5400000" scaled="0"/>
                  </a:gradFill>
                </a:rPr>
                <a:t>Encode identity &amp; </a:t>
              </a:r>
            </a:p>
            <a:p>
              <a:pPr algn="l"/>
              <a:r>
                <a:rPr lang="en-US" sz="1600" dirty="0">
                  <a:gradFill>
                    <a:gsLst>
                      <a:gs pos="2917">
                        <a:schemeClr val="tx1"/>
                      </a:gs>
                      <a:gs pos="30000">
                        <a:schemeClr val="tx1"/>
                      </a:gs>
                    </a:gsLst>
                    <a:lin ang="5400000" scaled="0"/>
                  </a:gradFill>
                </a:rPr>
                <a:t>registration URL</a:t>
              </a:r>
            </a:p>
          </p:txBody>
        </p:sp>
        <p:cxnSp>
          <p:nvCxnSpPr>
            <p:cNvPr id="34" name="Straight Arrow Connector 33">
              <a:extLst>
                <a:ext uri="{FF2B5EF4-FFF2-40B4-BE49-F238E27FC236}">
                  <a16:creationId xmlns:a16="http://schemas.microsoft.com/office/drawing/2014/main" id="{91EA24FD-35FB-4B58-ABFD-7AEDBEB0DF36}"/>
                </a:ext>
              </a:extLst>
            </p:cNvPr>
            <p:cNvCxnSpPr/>
            <p:nvPr/>
          </p:nvCxnSpPr>
          <p:spPr>
            <a:xfrm>
              <a:off x="1589180" y="2017249"/>
              <a:ext cx="2404596" cy="0"/>
            </a:xfrm>
            <a:prstGeom prst="straightConnector1">
              <a:avLst/>
            </a:prstGeom>
            <a:ln w="1905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8EE2B677-962F-4F99-AD0C-0E09014F61C2}"/>
                </a:ext>
              </a:extLst>
            </p:cNvPr>
            <p:cNvSpPr txBox="1"/>
            <p:nvPr/>
          </p:nvSpPr>
          <p:spPr>
            <a:xfrm>
              <a:off x="3366974" y="2710022"/>
              <a:ext cx="2049151" cy="246221"/>
            </a:xfrm>
            <a:prstGeom prst="rect">
              <a:avLst/>
            </a:prstGeom>
            <a:noFill/>
          </p:spPr>
          <p:txBody>
            <a:bodyPr wrap="none" lIns="0" tIns="0" rIns="0" bIns="0" rtlCol="0">
              <a:spAutoFit/>
            </a:bodyPr>
            <a:lstStyle/>
            <a:p>
              <a:pPr algn="l"/>
              <a:r>
                <a:rPr lang="en-US" sz="1600" dirty="0">
                  <a:gradFill>
                    <a:gsLst>
                      <a:gs pos="2917">
                        <a:schemeClr val="tx1"/>
                      </a:gs>
                      <a:gs pos="30000">
                        <a:schemeClr val="tx1"/>
                      </a:gs>
                    </a:gsLst>
                    <a:lin ang="5400000" scaled="0"/>
                  </a:gradFill>
                </a:rPr>
                <a:t>Provide device identity</a:t>
              </a:r>
            </a:p>
          </p:txBody>
        </p:sp>
        <p:cxnSp>
          <p:nvCxnSpPr>
            <p:cNvPr id="36" name="Straight Arrow Connector 35">
              <a:extLst>
                <a:ext uri="{FF2B5EF4-FFF2-40B4-BE49-F238E27FC236}">
                  <a16:creationId xmlns:a16="http://schemas.microsoft.com/office/drawing/2014/main" id="{277C231E-3B16-4082-A2FD-F124AED1CB65}"/>
                </a:ext>
              </a:extLst>
            </p:cNvPr>
            <p:cNvCxnSpPr>
              <a:cxnSpLocks/>
            </p:cNvCxnSpPr>
            <p:nvPr/>
          </p:nvCxnSpPr>
          <p:spPr>
            <a:xfrm flipV="1">
              <a:off x="1589180" y="2688185"/>
              <a:ext cx="3952091" cy="14887"/>
            </a:xfrm>
            <a:prstGeom prst="straightConnector1">
              <a:avLst/>
            </a:prstGeom>
            <a:ln w="1905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96236C95-D6C0-4AB8-8130-19834E5727D4}"/>
                </a:ext>
              </a:extLst>
            </p:cNvPr>
            <p:cNvCxnSpPr>
              <a:cxnSpLocks/>
            </p:cNvCxnSpPr>
            <p:nvPr/>
          </p:nvCxnSpPr>
          <p:spPr>
            <a:xfrm flipV="1">
              <a:off x="5633685" y="3163701"/>
              <a:ext cx="4041757" cy="1"/>
            </a:xfrm>
            <a:prstGeom prst="straightConnector1">
              <a:avLst/>
            </a:prstGeom>
            <a:ln w="1905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C75B59ED-F724-4CFB-B188-621AB1764044}"/>
                </a:ext>
              </a:extLst>
            </p:cNvPr>
            <p:cNvSpPr txBox="1"/>
            <p:nvPr/>
          </p:nvSpPr>
          <p:spPr>
            <a:xfrm>
              <a:off x="7852462" y="2890279"/>
              <a:ext cx="1632370" cy="492443"/>
            </a:xfrm>
            <a:prstGeom prst="rect">
              <a:avLst/>
            </a:prstGeom>
            <a:noFill/>
          </p:spPr>
          <p:txBody>
            <a:bodyPr wrap="none" lIns="0" tIns="0" rIns="0" bIns="0" rtlCol="0">
              <a:spAutoFit/>
            </a:bodyPr>
            <a:lstStyle/>
            <a:p>
              <a:pPr algn="l"/>
              <a:r>
                <a:rPr lang="en-US" sz="1600" dirty="0">
                  <a:gradFill>
                    <a:gsLst>
                      <a:gs pos="2917">
                        <a:schemeClr val="tx1"/>
                      </a:gs>
                      <a:gs pos="30000">
                        <a:schemeClr val="tx1"/>
                      </a:gs>
                    </a:gsLst>
                    <a:lin ang="5400000" scaled="0"/>
                  </a:gradFill>
                </a:rPr>
                <a:t>Configure</a:t>
              </a:r>
            </a:p>
            <a:p>
              <a:pPr algn="l"/>
              <a:r>
                <a:rPr lang="en-US" sz="1600" dirty="0">
                  <a:gradFill>
                    <a:gsLst>
                      <a:gs pos="2917">
                        <a:schemeClr val="tx1"/>
                      </a:gs>
                      <a:gs pos="30000">
                        <a:schemeClr val="tx1"/>
                      </a:gs>
                    </a:gsLst>
                    <a:lin ang="5400000" scaled="0"/>
                  </a:gradFill>
                </a:rPr>
                <a:t>auto-provisioning</a:t>
              </a:r>
            </a:p>
          </p:txBody>
        </p:sp>
        <p:cxnSp>
          <p:nvCxnSpPr>
            <p:cNvPr id="43" name="Straight Arrow Connector 42">
              <a:extLst>
                <a:ext uri="{FF2B5EF4-FFF2-40B4-BE49-F238E27FC236}">
                  <a16:creationId xmlns:a16="http://schemas.microsoft.com/office/drawing/2014/main" id="{CE49D06D-3118-4835-91F3-3EAC513A8546}"/>
                </a:ext>
              </a:extLst>
            </p:cNvPr>
            <p:cNvCxnSpPr>
              <a:cxnSpLocks/>
            </p:cNvCxnSpPr>
            <p:nvPr/>
          </p:nvCxnSpPr>
          <p:spPr>
            <a:xfrm>
              <a:off x="9865181" y="3393930"/>
              <a:ext cx="1145394" cy="0"/>
            </a:xfrm>
            <a:prstGeom prst="straightConnector1">
              <a:avLst/>
            </a:prstGeom>
            <a:ln w="1905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2ACE5C9A-490E-4356-8959-E8C55242D022}"/>
                </a:ext>
              </a:extLst>
            </p:cNvPr>
            <p:cNvCxnSpPr>
              <a:cxnSpLocks/>
            </p:cNvCxnSpPr>
            <p:nvPr/>
          </p:nvCxnSpPr>
          <p:spPr>
            <a:xfrm flipV="1">
              <a:off x="5627324" y="4264636"/>
              <a:ext cx="4048118" cy="1"/>
            </a:xfrm>
            <a:prstGeom prst="straightConnector1">
              <a:avLst/>
            </a:prstGeom>
            <a:ln w="1905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120723C7-1935-42A2-83C3-D4873CF31CE6}"/>
                </a:ext>
              </a:extLst>
            </p:cNvPr>
            <p:cNvSpPr txBox="1"/>
            <p:nvPr/>
          </p:nvSpPr>
          <p:spPr>
            <a:xfrm>
              <a:off x="8171184" y="3996704"/>
              <a:ext cx="1336904" cy="492443"/>
            </a:xfrm>
            <a:prstGeom prst="rect">
              <a:avLst/>
            </a:prstGeom>
            <a:noFill/>
          </p:spPr>
          <p:txBody>
            <a:bodyPr wrap="none" lIns="0" tIns="0" rIns="0" bIns="0" rtlCol="0">
              <a:spAutoFit/>
            </a:bodyPr>
            <a:lstStyle/>
            <a:p>
              <a:pPr algn="l"/>
              <a:r>
                <a:rPr lang="en-US" sz="1600" dirty="0">
                  <a:gradFill>
                    <a:gsLst>
                      <a:gs pos="2917">
                        <a:schemeClr val="tx1"/>
                      </a:gs>
                      <a:gs pos="30000">
                        <a:schemeClr val="tx1"/>
                      </a:gs>
                    </a:gsLst>
                    <a:lin ang="5400000" scaled="0"/>
                  </a:gradFill>
                </a:rPr>
                <a:t>Enroll</a:t>
              </a:r>
            </a:p>
            <a:p>
              <a:pPr algn="l"/>
              <a:r>
                <a:rPr lang="en-US" sz="1600" dirty="0">
                  <a:gradFill>
                    <a:gsLst>
                      <a:gs pos="2917">
                        <a:schemeClr val="tx1"/>
                      </a:gs>
                      <a:gs pos="30000">
                        <a:schemeClr val="tx1"/>
                      </a:gs>
                    </a:gsLst>
                    <a:lin ang="5400000" scaled="0"/>
                  </a:gradFill>
                </a:rPr>
                <a:t>device identity</a:t>
              </a:r>
            </a:p>
          </p:txBody>
        </p:sp>
        <p:sp>
          <p:nvSpPr>
            <p:cNvPr id="47" name="TextBox 46">
              <a:extLst>
                <a:ext uri="{FF2B5EF4-FFF2-40B4-BE49-F238E27FC236}">
                  <a16:creationId xmlns:a16="http://schemas.microsoft.com/office/drawing/2014/main" id="{38FBE1EA-3809-435D-9313-803A61F83760}"/>
                </a:ext>
              </a:extLst>
            </p:cNvPr>
            <p:cNvSpPr txBox="1"/>
            <p:nvPr/>
          </p:nvSpPr>
          <p:spPr>
            <a:xfrm>
              <a:off x="10085674" y="3127601"/>
              <a:ext cx="828753" cy="492443"/>
            </a:xfrm>
            <a:prstGeom prst="rect">
              <a:avLst/>
            </a:prstGeom>
            <a:noFill/>
          </p:spPr>
          <p:txBody>
            <a:bodyPr wrap="none" lIns="0" tIns="0" rIns="0" bIns="0" rtlCol="0">
              <a:spAutoFit/>
            </a:bodyPr>
            <a:lstStyle/>
            <a:p>
              <a:pPr algn="l"/>
              <a:r>
                <a:rPr lang="en-US" sz="1600" dirty="0">
                  <a:gradFill>
                    <a:gsLst>
                      <a:gs pos="2917">
                        <a:schemeClr val="tx1"/>
                      </a:gs>
                      <a:gs pos="30000">
                        <a:schemeClr val="tx1"/>
                      </a:gs>
                    </a:gsLst>
                    <a:lin ang="5400000" scaled="0"/>
                  </a:gradFill>
                </a:rPr>
                <a:t>Link</a:t>
              </a:r>
            </a:p>
            <a:p>
              <a:pPr algn="l"/>
              <a:r>
                <a:rPr lang="en-US" sz="1600" dirty="0">
                  <a:gradFill>
                    <a:gsLst>
                      <a:gs pos="2917">
                        <a:schemeClr val="tx1"/>
                      </a:gs>
                      <a:gs pos="30000">
                        <a:schemeClr val="tx1"/>
                      </a:gs>
                    </a:gsLst>
                    <a:lin ang="5400000" scaled="0"/>
                  </a:gradFill>
                </a:rPr>
                <a:t>instances</a:t>
              </a:r>
            </a:p>
          </p:txBody>
        </p:sp>
        <p:cxnSp>
          <p:nvCxnSpPr>
            <p:cNvPr id="52" name="Straight Arrow Connector 51">
              <a:extLst>
                <a:ext uri="{FF2B5EF4-FFF2-40B4-BE49-F238E27FC236}">
                  <a16:creationId xmlns:a16="http://schemas.microsoft.com/office/drawing/2014/main" id="{7CAF5F8C-3569-4841-8B6D-E8DBEEA8E52E}"/>
                </a:ext>
              </a:extLst>
            </p:cNvPr>
            <p:cNvCxnSpPr>
              <a:cxnSpLocks/>
            </p:cNvCxnSpPr>
            <p:nvPr/>
          </p:nvCxnSpPr>
          <p:spPr>
            <a:xfrm>
              <a:off x="9870400" y="5682066"/>
              <a:ext cx="1145394" cy="0"/>
            </a:xfrm>
            <a:prstGeom prst="straightConnector1">
              <a:avLst/>
            </a:prstGeom>
            <a:ln w="1905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BAE81DB4-9326-4587-98CA-E5F8F451ECD7}"/>
                </a:ext>
              </a:extLst>
            </p:cNvPr>
            <p:cNvSpPr txBox="1"/>
            <p:nvPr/>
          </p:nvSpPr>
          <p:spPr>
            <a:xfrm>
              <a:off x="10211916" y="5187138"/>
              <a:ext cx="728469" cy="492443"/>
            </a:xfrm>
            <a:prstGeom prst="rect">
              <a:avLst/>
            </a:prstGeom>
            <a:noFill/>
          </p:spPr>
          <p:txBody>
            <a:bodyPr wrap="none" lIns="0" tIns="0" rIns="0" bIns="0" rtlCol="0">
              <a:spAutoFit/>
            </a:bodyPr>
            <a:lstStyle/>
            <a:p>
              <a:pPr algn="l"/>
              <a:r>
                <a:rPr lang="en-US" sz="1600" dirty="0">
                  <a:gradFill>
                    <a:gsLst>
                      <a:gs pos="2917">
                        <a:schemeClr val="tx1"/>
                      </a:gs>
                      <a:gs pos="30000">
                        <a:schemeClr val="tx1"/>
                      </a:gs>
                    </a:gsLst>
                    <a:lin ang="5400000" scaled="0"/>
                  </a:gradFill>
                </a:rPr>
                <a:t>Register</a:t>
              </a:r>
            </a:p>
            <a:p>
              <a:pPr algn="l"/>
              <a:r>
                <a:rPr lang="en-US" sz="1600" dirty="0">
                  <a:gradFill>
                    <a:gsLst>
                      <a:gs pos="2917">
                        <a:schemeClr val="tx1"/>
                      </a:gs>
                      <a:gs pos="30000">
                        <a:schemeClr val="tx1"/>
                      </a:gs>
                    </a:gsLst>
                    <a:lin ang="5400000" scaled="0"/>
                  </a:gradFill>
                </a:rPr>
                <a:t>device</a:t>
              </a:r>
            </a:p>
          </p:txBody>
        </p:sp>
        <p:cxnSp>
          <p:nvCxnSpPr>
            <p:cNvPr id="54" name="Straight Arrow Connector 53">
              <a:extLst>
                <a:ext uri="{FF2B5EF4-FFF2-40B4-BE49-F238E27FC236}">
                  <a16:creationId xmlns:a16="http://schemas.microsoft.com/office/drawing/2014/main" id="{05463622-BE2D-4E0E-8B4D-853BEA084FC5}"/>
                </a:ext>
              </a:extLst>
            </p:cNvPr>
            <p:cNvCxnSpPr>
              <a:cxnSpLocks/>
            </p:cNvCxnSpPr>
            <p:nvPr/>
          </p:nvCxnSpPr>
          <p:spPr>
            <a:xfrm flipV="1">
              <a:off x="4101344" y="5421362"/>
              <a:ext cx="5568879" cy="4045"/>
            </a:xfrm>
            <a:prstGeom prst="straightConnector1">
              <a:avLst/>
            </a:prstGeom>
            <a:ln w="1905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55" name="TextBox 54">
              <a:extLst>
                <a:ext uri="{FF2B5EF4-FFF2-40B4-BE49-F238E27FC236}">
                  <a16:creationId xmlns:a16="http://schemas.microsoft.com/office/drawing/2014/main" id="{C1D47DBF-2EE0-4AF5-8505-A164FD60D4FE}"/>
                </a:ext>
              </a:extLst>
            </p:cNvPr>
            <p:cNvSpPr txBox="1"/>
            <p:nvPr/>
          </p:nvSpPr>
          <p:spPr>
            <a:xfrm>
              <a:off x="8529034" y="5153429"/>
              <a:ext cx="1057982" cy="492443"/>
            </a:xfrm>
            <a:prstGeom prst="rect">
              <a:avLst/>
            </a:prstGeom>
            <a:noFill/>
          </p:spPr>
          <p:txBody>
            <a:bodyPr wrap="none" lIns="0" tIns="0" rIns="0" bIns="0" rtlCol="0">
              <a:spAutoFit/>
            </a:bodyPr>
            <a:lstStyle/>
            <a:p>
              <a:pPr algn="l"/>
              <a:r>
                <a:rPr lang="en-US" sz="1600" dirty="0">
                  <a:gradFill>
                    <a:gsLst>
                      <a:gs pos="2917">
                        <a:schemeClr val="tx1"/>
                      </a:gs>
                      <a:gs pos="30000">
                        <a:schemeClr val="tx1"/>
                      </a:gs>
                    </a:gsLst>
                    <a:lin ang="5400000" scaled="0"/>
                  </a:gradFill>
                </a:rPr>
                <a:t>Bootup and</a:t>
              </a:r>
            </a:p>
            <a:p>
              <a:pPr algn="l"/>
              <a:r>
                <a:rPr lang="en-US" sz="1600" dirty="0">
                  <a:gradFill>
                    <a:gsLst>
                      <a:gs pos="2917">
                        <a:schemeClr val="tx1"/>
                      </a:gs>
                      <a:gs pos="30000">
                        <a:schemeClr val="tx1"/>
                      </a:gs>
                    </a:gsLst>
                    <a:lin ang="5400000" scaled="0"/>
                  </a:gradFill>
                </a:rPr>
                <a:t>register</a:t>
              </a:r>
            </a:p>
          </p:txBody>
        </p:sp>
        <p:cxnSp>
          <p:nvCxnSpPr>
            <p:cNvPr id="58" name="Straight Arrow Connector 57">
              <a:extLst>
                <a:ext uri="{FF2B5EF4-FFF2-40B4-BE49-F238E27FC236}">
                  <a16:creationId xmlns:a16="http://schemas.microsoft.com/office/drawing/2014/main" id="{59FA9ED9-594D-4E7A-ABFB-942CCB6614AB}"/>
                </a:ext>
              </a:extLst>
            </p:cNvPr>
            <p:cNvCxnSpPr/>
            <p:nvPr/>
          </p:nvCxnSpPr>
          <p:spPr>
            <a:xfrm flipH="1">
              <a:off x="4208913" y="4848112"/>
              <a:ext cx="3123047" cy="0"/>
            </a:xfrm>
            <a:prstGeom prst="straightConnector1">
              <a:avLst/>
            </a:prstGeom>
            <a:ln w="1905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59" name="TextBox 58">
              <a:extLst>
                <a:ext uri="{FF2B5EF4-FFF2-40B4-BE49-F238E27FC236}">
                  <a16:creationId xmlns:a16="http://schemas.microsoft.com/office/drawing/2014/main" id="{5B2359F7-7126-46CA-B519-0F8E3D2BC582}"/>
                </a:ext>
              </a:extLst>
            </p:cNvPr>
            <p:cNvSpPr txBox="1"/>
            <p:nvPr/>
          </p:nvSpPr>
          <p:spPr>
            <a:xfrm>
              <a:off x="4387370" y="4587253"/>
              <a:ext cx="1907189" cy="492443"/>
            </a:xfrm>
            <a:prstGeom prst="rect">
              <a:avLst/>
            </a:prstGeom>
            <a:noFill/>
          </p:spPr>
          <p:txBody>
            <a:bodyPr wrap="none" lIns="0" tIns="0" rIns="0" bIns="0" rtlCol="0">
              <a:spAutoFit/>
            </a:bodyPr>
            <a:lstStyle/>
            <a:p>
              <a:pPr algn="l"/>
              <a:r>
                <a:rPr lang="en-US" sz="1600" dirty="0">
                  <a:gradFill>
                    <a:gsLst>
                      <a:gs pos="2917">
                        <a:schemeClr val="tx1"/>
                      </a:gs>
                      <a:gs pos="30000">
                        <a:schemeClr val="tx1"/>
                      </a:gs>
                    </a:gsLst>
                    <a:lin ang="5400000" scaled="0"/>
                  </a:gradFill>
                </a:rPr>
                <a:t>Build/Deploy</a:t>
              </a:r>
            </a:p>
            <a:p>
              <a:pPr algn="l"/>
              <a:r>
                <a:rPr lang="en-US" sz="1600" dirty="0">
                  <a:gradFill>
                    <a:gsLst>
                      <a:gs pos="2917">
                        <a:schemeClr val="tx1"/>
                      </a:gs>
                      <a:gs pos="30000">
                        <a:schemeClr val="tx1"/>
                      </a:gs>
                    </a:gsLst>
                    <a:lin ang="5400000" scaled="0"/>
                  </a:gradFill>
                </a:rPr>
                <a:t>registration software</a:t>
              </a:r>
            </a:p>
          </p:txBody>
        </p:sp>
        <p:cxnSp>
          <p:nvCxnSpPr>
            <p:cNvPr id="60" name="Straight Arrow Connector 59">
              <a:extLst>
                <a:ext uri="{FF2B5EF4-FFF2-40B4-BE49-F238E27FC236}">
                  <a16:creationId xmlns:a16="http://schemas.microsoft.com/office/drawing/2014/main" id="{5805ABEF-D0A2-463B-9689-5E985C09D553}"/>
                </a:ext>
              </a:extLst>
            </p:cNvPr>
            <p:cNvCxnSpPr>
              <a:cxnSpLocks/>
            </p:cNvCxnSpPr>
            <p:nvPr/>
          </p:nvCxnSpPr>
          <p:spPr>
            <a:xfrm flipH="1" flipV="1">
              <a:off x="4101344" y="6358215"/>
              <a:ext cx="5568756" cy="26894"/>
            </a:xfrm>
            <a:prstGeom prst="straightConnector1">
              <a:avLst/>
            </a:prstGeom>
            <a:ln w="19050">
              <a:solidFill>
                <a:schemeClr val="tx1"/>
              </a:solidFill>
              <a:prstDash val="dash"/>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81" name="TextBox 80">
              <a:extLst>
                <a:ext uri="{FF2B5EF4-FFF2-40B4-BE49-F238E27FC236}">
                  <a16:creationId xmlns:a16="http://schemas.microsoft.com/office/drawing/2014/main" id="{79A83762-7A0B-4C3B-BC94-91481A744163}"/>
                </a:ext>
              </a:extLst>
            </p:cNvPr>
            <p:cNvSpPr txBox="1"/>
            <p:nvPr/>
          </p:nvSpPr>
          <p:spPr>
            <a:xfrm>
              <a:off x="4253688" y="6100337"/>
              <a:ext cx="3783087" cy="246221"/>
            </a:xfrm>
            <a:prstGeom prst="rect">
              <a:avLst/>
            </a:prstGeom>
            <a:noFill/>
          </p:spPr>
          <p:txBody>
            <a:bodyPr wrap="none" lIns="0" tIns="0" rIns="0" bIns="0" rtlCol="0">
              <a:spAutoFit/>
            </a:bodyPr>
            <a:lstStyle/>
            <a:p>
              <a:pPr algn="l"/>
              <a:r>
                <a:rPr lang="en-US" sz="1600" dirty="0">
                  <a:gradFill>
                    <a:gsLst>
                      <a:gs pos="2917">
                        <a:schemeClr val="tx1"/>
                      </a:gs>
                      <a:gs pos="30000">
                        <a:schemeClr val="tx1"/>
                      </a:gs>
                    </a:gsLst>
                    <a:lin ang="5400000" scaled="0"/>
                  </a:gradFill>
                </a:rPr>
                <a:t>Device ID &amp; IoT Hub connection endpoint</a:t>
              </a:r>
            </a:p>
          </p:txBody>
        </p:sp>
        <p:cxnSp>
          <p:nvCxnSpPr>
            <p:cNvPr id="82" name="Straight Arrow Connector 81">
              <a:extLst>
                <a:ext uri="{FF2B5EF4-FFF2-40B4-BE49-F238E27FC236}">
                  <a16:creationId xmlns:a16="http://schemas.microsoft.com/office/drawing/2014/main" id="{32AD3454-16A9-496A-A28F-A10C15D8DBBF}"/>
                </a:ext>
              </a:extLst>
            </p:cNvPr>
            <p:cNvCxnSpPr>
              <a:cxnSpLocks/>
            </p:cNvCxnSpPr>
            <p:nvPr/>
          </p:nvCxnSpPr>
          <p:spPr>
            <a:xfrm flipH="1">
              <a:off x="9882959" y="6107209"/>
              <a:ext cx="1119996" cy="1"/>
            </a:xfrm>
            <a:prstGeom prst="straightConnector1">
              <a:avLst/>
            </a:prstGeom>
            <a:ln w="19050">
              <a:solidFill>
                <a:schemeClr val="tx1"/>
              </a:solidFill>
              <a:prstDash val="dash"/>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86" name="TextBox 85">
              <a:extLst>
                <a:ext uri="{FF2B5EF4-FFF2-40B4-BE49-F238E27FC236}">
                  <a16:creationId xmlns:a16="http://schemas.microsoft.com/office/drawing/2014/main" id="{DF7D1E33-87AC-480E-924C-BD72A6AB9C88}"/>
                </a:ext>
              </a:extLst>
            </p:cNvPr>
            <p:cNvSpPr txBox="1"/>
            <p:nvPr/>
          </p:nvSpPr>
          <p:spPr>
            <a:xfrm>
              <a:off x="10047124" y="6153705"/>
              <a:ext cx="856004" cy="246221"/>
            </a:xfrm>
            <a:prstGeom prst="rect">
              <a:avLst/>
            </a:prstGeom>
            <a:noFill/>
          </p:spPr>
          <p:txBody>
            <a:bodyPr wrap="none" lIns="0" tIns="0" rIns="0" bIns="0" rtlCol="0">
              <a:spAutoFit/>
            </a:bodyPr>
            <a:lstStyle/>
            <a:p>
              <a:pPr algn="l"/>
              <a:r>
                <a:rPr lang="en-US" sz="1600" dirty="0">
                  <a:gradFill>
                    <a:gsLst>
                      <a:gs pos="2917">
                        <a:schemeClr val="tx1"/>
                      </a:gs>
                      <a:gs pos="30000">
                        <a:schemeClr val="tx1"/>
                      </a:gs>
                    </a:gsLst>
                    <a:lin ang="5400000" scaled="0"/>
                  </a:gradFill>
                </a:rPr>
                <a:t>Device ID</a:t>
              </a:r>
            </a:p>
          </p:txBody>
        </p:sp>
        <p:cxnSp>
          <p:nvCxnSpPr>
            <p:cNvPr id="87" name="Straight Arrow Connector 86">
              <a:extLst>
                <a:ext uri="{FF2B5EF4-FFF2-40B4-BE49-F238E27FC236}">
                  <a16:creationId xmlns:a16="http://schemas.microsoft.com/office/drawing/2014/main" id="{84EA7EF3-A20E-4560-85A1-351564FB9654}"/>
                </a:ext>
              </a:extLst>
            </p:cNvPr>
            <p:cNvCxnSpPr>
              <a:cxnSpLocks/>
            </p:cNvCxnSpPr>
            <p:nvPr/>
          </p:nvCxnSpPr>
          <p:spPr>
            <a:xfrm flipH="1">
              <a:off x="9885500" y="3839709"/>
              <a:ext cx="1119996" cy="1"/>
            </a:xfrm>
            <a:prstGeom prst="straightConnector1">
              <a:avLst/>
            </a:prstGeom>
            <a:ln w="19050">
              <a:solidFill>
                <a:schemeClr val="tx1"/>
              </a:solidFill>
              <a:prstDash val="dash"/>
              <a:headEnd type="none" w="lg" len="med"/>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313349040"/>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3033713"/>
            <a:ext cx="9144000" cy="498598"/>
          </a:xfrm>
        </p:spPr>
        <p:txBody>
          <a:bodyPr/>
          <a:lstStyle/>
          <a:p>
            <a:r>
              <a:rPr lang="en-US" dirty="0">
                <a:latin typeface="Segoe UI Semibold (Headings)"/>
              </a:rPr>
              <a:t>Lesson 01: Learning objectives</a:t>
            </a:r>
          </a:p>
        </p:txBody>
      </p:sp>
    </p:spTree>
    <p:extLst>
      <p:ext uri="{BB962C8B-B14F-4D97-AF65-F5344CB8AC3E}">
        <p14:creationId xmlns:p14="http://schemas.microsoft.com/office/powerpoint/2010/main" val="34146142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D32FCC-3094-4B28-9A3D-272E57D2AD8F}"/>
              </a:ext>
            </a:extLst>
          </p:cNvPr>
          <p:cNvSpPr>
            <a:spLocks noGrp="1"/>
          </p:cNvSpPr>
          <p:nvPr>
            <p:ph type="title"/>
          </p:nvPr>
        </p:nvSpPr>
        <p:spPr/>
        <p:txBody>
          <a:bodyPr/>
          <a:lstStyle/>
          <a:p>
            <a:r>
              <a:rPr lang="en-US" dirty="0"/>
              <a:t>Introduction to </a:t>
            </a:r>
            <a:r>
              <a:rPr lang="en-US" dirty="0" err="1"/>
              <a:t>Reprovisioning</a:t>
            </a:r>
            <a:endParaRPr lang="en-US" dirty="0"/>
          </a:p>
        </p:txBody>
      </p:sp>
      <p:sp>
        <p:nvSpPr>
          <p:cNvPr id="44" name="Text Placeholder 5">
            <a:extLst>
              <a:ext uri="{FF2B5EF4-FFF2-40B4-BE49-F238E27FC236}">
                <a16:creationId xmlns:a16="http://schemas.microsoft.com/office/drawing/2014/main" id="{E445E841-2F17-4286-8903-7A5BE7B344BF}"/>
              </a:ext>
            </a:extLst>
          </p:cNvPr>
          <p:cNvSpPr>
            <a:spLocks noGrp="1"/>
          </p:cNvSpPr>
          <p:nvPr>
            <p:ph type="body" sz="quarter" idx="10"/>
          </p:nvPr>
        </p:nvSpPr>
        <p:spPr>
          <a:xfrm>
            <a:off x="586390" y="1434370"/>
            <a:ext cx="11018520" cy="3471720"/>
          </a:xfrm>
        </p:spPr>
        <p:txBody>
          <a:bodyPr/>
          <a:lstStyle/>
          <a:p>
            <a:pPr marL="457200" indent="-457200">
              <a:buFont typeface="Arial" panose="020B0604020202020204" pitchFamily="34" charset="0"/>
              <a:buChar char="•"/>
            </a:pPr>
            <a:r>
              <a:rPr lang="en-US" i="1" dirty="0" err="1"/>
              <a:t>Reprovisioning</a:t>
            </a:r>
            <a:r>
              <a:rPr lang="en-US" i="1" dirty="0"/>
              <a:t> </a:t>
            </a:r>
            <a:r>
              <a:rPr lang="en-US" dirty="0"/>
              <a:t>– the process of associating a device with a different Azure IoT Hub</a:t>
            </a:r>
          </a:p>
          <a:p>
            <a:pPr marL="457200" indent="-457200">
              <a:buFont typeface="Arial" panose="020B0604020202020204" pitchFamily="34" charset="0"/>
              <a:buChar char="•"/>
            </a:pPr>
            <a:r>
              <a:rPr lang="en-US" dirty="0"/>
              <a:t>Reasons for </a:t>
            </a:r>
            <a:r>
              <a:rPr lang="en-US" dirty="0" err="1"/>
              <a:t>reprovisioning</a:t>
            </a:r>
            <a:r>
              <a:rPr lang="en-US" dirty="0"/>
              <a:t> devices</a:t>
            </a:r>
          </a:p>
          <a:p>
            <a:pPr marL="685800" lvl="1" indent="-457200">
              <a:buFont typeface="Arial" panose="020B0604020202020204" pitchFamily="34" charset="0"/>
              <a:buChar char="•"/>
            </a:pPr>
            <a:r>
              <a:rPr lang="en-US" dirty="0"/>
              <a:t>Geolocation / </a:t>
            </a:r>
            <a:r>
              <a:rPr lang="en-US" dirty="0" err="1"/>
              <a:t>GeoLatency</a:t>
            </a:r>
            <a:r>
              <a:rPr lang="en-US" dirty="0"/>
              <a:t> – a device is moved to a new location</a:t>
            </a:r>
          </a:p>
          <a:p>
            <a:pPr marL="685800" lvl="1" indent="-457200">
              <a:buFont typeface="Arial" panose="020B0604020202020204" pitchFamily="34" charset="0"/>
              <a:buChar char="•"/>
            </a:pPr>
            <a:r>
              <a:rPr lang="en-US" dirty="0"/>
              <a:t>Multi-tenancy – Different customer, customer site, etc.</a:t>
            </a:r>
          </a:p>
          <a:p>
            <a:pPr marL="685800" lvl="1" indent="-457200">
              <a:buFont typeface="Arial" panose="020B0604020202020204" pitchFamily="34" charset="0"/>
              <a:buChar char="•"/>
            </a:pPr>
            <a:r>
              <a:rPr lang="en-US" dirty="0"/>
              <a:t>Solution change – choosing to move to a new solution, say with different back-end services connected</a:t>
            </a:r>
          </a:p>
          <a:p>
            <a:pPr marL="685800" lvl="1" indent="-457200">
              <a:buFont typeface="Arial" panose="020B0604020202020204" pitchFamily="34" charset="0"/>
              <a:buChar char="•"/>
            </a:pPr>
            <a:r>
              <a:rPr lang="en-US" dirty="0"/>
              <a:t>Quarantine – moving to an Azure IoT Hub that can fix the configuration or correct the compromise</a:t>
            </a:r>
          </a:p>
        </p:txBody>
      </p:sp>
    </p:spTree>
    <p:extLst>
      <p:ext uri="{BB962C8B-B14F-4D97-AF65-F5344CB8AC3E}">
        <p14:creationId xmlns:p14="http://schemas.microsoft.com/office/powerpoint/2010/main" val="107373278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uiExpand="1"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D32FCC-3094-4B28-9A3D-272E57D2AD8F}"/>
              </a:ext>
            </a:extLst>
          </p:cNvPr>
          <p:cNvSpPr>
            <a:spLocks noGrp="1"/>
          </p:cNvSpPr>
          <p:nvPr>
            <p:ph type="title"/>
          </p:nvPr>
        </p:nvSpPr>
        <p:spPr/>
        <p:txBody>
          <a:bodyPr/>
          <a:lstStyle/>
          <a:p>
            <a:r>
              <a:rPr lang="en-US" dirty="0"/>
              <a:t>Provisioning with Device State in a Device Twin</a:t>
            </a:r>
          </a:p>
        </p:txBody>
      </p:sp>
      <p:sp>
        <p:nvSpPr>
          <p:cNvPr id="44" name="Text Placeholder 5">
            <a:extLst>
              <a:ext uri="{FF2B5EF4-FFF2-40B4-BE49-F238E27FC236}">
                <a16:creationId xmlns:a16="http://schemas.microsoft.com/office/drawing/2014/main" id="{E445E841-2F17-4286-8903-7A5BE7B344BF}"/>
              </a:ext>
            </a:extLst>
          </p:cNvPr>
          <p:cNvSpPr>
            <a:spLocks noGrp="1"/>
          </p:cNvSpPr>
          <p:nvPr>
            <p:ph type="body" sz="quarter" idx="10"/>
          </p:nvPr>
        </p:nvSpPr>
        <p:spPr>
          <a:xfrm>
            <a:off x="586390" y="1434370"/>
            <a:ext cx="11018520" cy="430887"/>
          </a:xfrm>
        </p:spPr>
        <p:txBody>
          <a:bodyPr/>
          <a:lstStyle/>
          <a:p>
            <a:pPr marL="457200" indent="-457200">
              <a:buFont typeface="Arial" panose="020B0604020202020204" pitchFamily="34" charset="0"/>
              <a:buChar char="•"/>
            </a:pPr>
            <a:r>
              <a:rPr lang="en-US" b="1" dirty="0"/>
              <a:t>Device state data</a:t>
            </a:r>
            <a:endParaRPr lang="en-US" dirty="0"/>
          </a:p>
        </p:txBody>
      </p:sp>
      <p:pic>
        <p:nvPicPr>
          <p:cNvPr id="4" name="Picture 3" descr="Diagram shows original device state data in DPS and IoT Hub are the same ">
            <a:extLst>
              <a:ext uri="{FF2B5EF4-FFF2-40B4-BE49-F238E27FC236}">
                <a16:creationId xmlns:a16="http://schemas.microsoft.com/office/drawing/2014/main" id="{D5C3CC0B-2B84-42ED-B044-EE40AF74EFBF}"/>
              </a:ext>
            </a:extLst>
          </p:cNvPr>
          <p:cNvPicPr>
            <a:picLocks noChangeAspect="1"/>
          </p:cNvPicPr>
          <p:nvPr/>
        </p:nvPicPr>
        <p:blipFill>
          <a:blip r:embed="rId3"/>
          <a:stretch>
            <a:fillRect/>
          </a:stretch>
        </p:blipFill>
        <p:spPr>
          <a:xfrm>
            <a:off x="586390" y="2153959"/>
            <a:ext cx="4992268" cy="3836470"/>
          </a:xfrm>
          <a:prstGeom prst="rect">
            <a:avLst/>
          </a:prstGeom>
        </p:spPr>
      </p:pic>
      <p:pic>
        <p:nvPicPr>
          <p:cNvPr id="6" name="Picture 5" descr="Diagram shows original data in DPS and updated data in IoT Hub">
            <a:extLst>
              <a:ext uri="{FF2B5EF4-FFF2-40B4-BE49-F238E27FC236}">
                <a16:creationId xmlns:a16="http://schemas.microsoft.com/office/drawing/2014/main" id="{B182FAC2-C4C6-4E7F-AD87-9A61404D3FA4}"/>
              </a:ext>
            </a:extLst>
          </p:cNvPr>
          <p:cNvPicPr>
            <a:picLocks noChangeAspect="1"/>
          </p:cNvPicPr>
          <p:nvPr/>
        </p:nvPicPr>
        <p:blipFill>
          <a:blip r:embed="rId4"/>
          <a:stretch>
            <a:fillRect/>
          </a:stretch>
        </p:blipFill>
        <p:spPr>
          <a:xfrm>
            <a:off x="6613344" y="2153959"/>
            <a:ext cx="4992268" cy="3836470"/>
          </a:xfrm>
          <a:prstGeom prst="rect">
            <a:avLst/>
          </a:prstGeom>
        </p:spPr>
      </p:pic>
    </p:spTree>
    <p:extLst>
      <p:ext uri="{BB962C8B-B14F-4D97-AF65-F5344CB8AC3E}">
        <p14:creationId xmlns:p14="http://schemas.microsoft.com/office/powerpoint/2010/main" val="201533025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D32FCC-3094-4B28-9A3D-272E57D2AD8F}"/>
              </a:ext>
            </a:extLst>
          </p:cNvPr>
          <p:cNvSpPr>
            <a:spLocks noGrp="1"/>
          </p:cNvSpPr>
          <p:nvPr>
            <p:ph type="title"/>
          </p:nvPr>
        </p:nvSpPr>
        <p:spPr/>
        <p:txBody>
          <a:bodyPr/>
          <a:lstStyle/>
          <a:p>
            <a:r>
              <a:rPr lang="en-US" dirty="0" err="1"/>
              <a:t>Reprovisioning</a:t>
            </a:r>
            <a:endParaRPr lang="en-US" dirty="0"/>
          </a:p>
        </p:txBody>
      </p:sp>
      <p:sp>
        <p:nvSpPr>
          <p:cNvPr id="44" name="Text Placeholder 5">
            <a:extLst>
              <a:ext uri="{FF2B5EF4-FFF2-40B4-BE49-F238E27FC236}">
                <a16:creationId xmlns:a16="http://schemas.microsoft.com/office/drawing/2014/main" id="{E445E841-2F17-4286-8903-7A5BE7B344BF}"/>
              </a:ext>
            </a:extLst>
          </p:cNvPr>
          <p:cNvSpPr>
            <a:spLocks noGrp="1"/>
          </p:cNvSpPr>
          <p:nvPr>
            <p:ph type="body" sz="quarter" idx="10"/>
          </p:nvPr>
        </p:nvSpPr>
        <p:spPr>
          <a:xfrm>
            <a:off x="586390" y="1434370"/>
            <a:ext cx="11018520" cy="430887"/>
          </a:xfrm>
        </p:spPr>
        <p:txBody>
          <a:bodyPr/>
          <a:lstStyle/>
          <a:p>
            <a:pPr marL="457200" indent="-457200">
              <a:buFont typeface="Arial" panose="020B0604020202020204" pitchFamily="34" charset="0"/>
              <a:buChar char="•"/>
            </a:pPr>
            <a:r>
              <a:rPr lang="en-US" b="1" dirty="0" err="1"/>
              <a:t>Reprovisioning</a:t>
            </a:r>
            <a:r>
              <a:rPr lang="en-US" b="1" dirty="0"/>
              <a:t> policies</a:t>
            </a:r>
            <a:endParaRPr lang="en-US" dirty="0"/>
          </a:p>
        </p:txBody>
      </p:sp>
      <p:pic>
        <p:nvPicPr>
          <p:cNvPr id="4" name="Picture 3" descr="Diagram shows original data in DPS and updated data in IoT Hub for migrate ">
            <a:extLst>
              <a:ext uri="{FF2B5EF4-FFF2-40B4-BE49-F238E27FC236}">
                <a16:creationId xmlns:a16="http://schemas.microsoft.com/office/drawing/2014/main" id="{D5C3CC0B-2B84-42ED-B044-EE40AF74EFBF}"/>
              </a:ext>
            </a:extLst>
          </p:cNvPr>
          <p:cNvPicPr>
            <a:picLocks noChangeAspect="1"/>
          </p:cNvPicPr>
          <p:nvPr/>
        </p:nvPicPr>
        <p:blipFill>
          <a:blip r:embed="rId3"/>
          <a:srcRect/>
          <a:stretch/>
        </p:blipFill>
        <p:spPr>
          <a:xfrm>
            <a:off x="586390" y="2153959"/>
            <a:ext cx="4992268" cy="3836469"/>
          </a:xfrm>
          <a:prstGeom prst="rect">
            <a:avLst/>
          </a:prstGeom>
        </p:spPr>
      </p:pic>
      <p:pic>
        <p:nvPicPr>
          <p:cNvPr id="6" name="Picture 5" descr="Diagram shows original data in DPS and  IoT Hub for reset ">
            <a:extLst>
              <a:ext uri="{FF2B5EF4-FFF2-40B4-BE49-F238E27FC236}">
                <a16:creationId xmlns:a16="http://schemas.microsoft.com/office/drawing/2014/main" id="{B182FAC2-C4C6-4E7F-AD87-9A61404D3FA4}"/>
              </a:ext>
            </a:extLst>
          </p:cNvPr>
          <p:cNvPicPr>
            <a:picLocks noChangeAspect="1"/>
          </p:cNvPicPr>
          <p:nvPr/>
        </p:nvPicPr>
        <p:blipFill>
          <a:blip r:embed="rId4"/>
          <a:srcRect/>
          <a:stretch/>
        </p:blipFill>
        <p:spPr>
          <a:xfrm>
            <a:off x="6613344" y="2153959"/>
            <a:ext cx="4992268" cy="3836469"/>
          </a:xfrm>
          <a:prstGeom prst="rect">
            <a:avLst/>
          </a:prstGeom>
        </p:spPr>
      </p:pic>
      <p:sp>
        <p:nvSpPr>
          <p:cNvPr id="7" name="Text Placeholder 5">
            <a:extLst>
              <a:ext uri="{FF2B5EF4-FFF2-40B4-BE49-F238E27FC236}">
                <a16:creationId xmlns:a16="http://schemas.microsoft.com/office/drawing/2014/main" id="{3402DA9F-1024-4CB0-9F6F-07821C35C986}"/>
              </a:ext>
            </a:extLst>
          </p:cNvPr>
          <p:cNvSpPr txBox="1">
            <a:spLocks/>
          </p:cNvSpPr>
          <p:nvPr/>
        </p:nvSpPr>
        <p:spPr>
          <a:xfrm>
            <a:off x="586390" y="6050886"/>
            <a:ext cx="4992268" cy="307777"/>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2286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b="1" dirty="0" err="1"/>
              <a:t>Reprovision</a:t>
            </a:r>
            <a:r>
              <a:rPr lang="en-US" sz="2000" b="1" dirty="0"/>
              <a:t> and migrate data</a:t>
            </a:r>
            <a:endParaRPr lang="en-US" sz="2000" dirty="0"/>
          </a:p>
        </p:txBody>
      </p:sp>
      <p:sp>
        <p:nvSpPr>
          <p:cNvPr id="8" name="Text Placeholder 5">
            <a:extLst>
              <a:ext uri="{FF2B5EF4-FFF2-40B4-BE49-F238E27FC236}">
                <a16:creationId xmlns:a16="http://schemas.microsoft.com/office/drawing/2014/main" id="{972C9887-6BDC-44DF-B197-70819A4EC2A1}"/>
              </a:ext>
            </a:extLst>
          </p:cNvPr>
          <p:cNvSpPr txBox="1">
            <a:spLocks/>
          </p:cNvSpPr>
          <p:nvPr/>
        </p:nvSpPr>
        <p:spPr>
          <a:xfrm>
            <a:off x="6612642" y="6050886"/>
            <a:ext cx="4992268" cy="307777"/>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2286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b="1" dirty="0" err="1"/>
              <a:t>Reprovision</a:t>
            </a:r>
            <a:r>
              <a:rPr lang="en-US" sz="2000" b="1" dirty="0"/>
              <a:t> and reset to initial config</a:t>
            </a:r>
            <a:endParaRPr lang="en-US" sz="2000" dirty="0"/>
          </a:p>
        </p:txBody>
      </p:sp>
    </p:spTree>
    <p:extLst>
      <p:ext uri="{BB962C8B-B14F-4D97-AF65-F5344CB8AC3E}">
        <p14:creationId xmlns:p14="http://schemas.microsoft.com/office/powerpoint/2010/main" val="68016308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535115"/>
            <a:ext cx="9144000" cy="997196"/>
          </a:xfrm>
        </p:spPr>
        <p:txBody>
          <a:bodyPr/>
          <a:lstStyle/>
          <a:p>
            <a:r>
              <a:rPr lang="en-US" dirty="0">
                <a:latin typeface="Segoe UI Semibold (Headings)"/>
              </a:rPr>
              <a:t>Lesson 03: Configure and Manage the Device Provisioning Service</a:t>
            </a:r>
          </a:p>
        </p:txBody>
      </p:sp>
    </p:spTree>
    <p:extLst>
      <p:ext uri="{BB962C8B-B14F-4D97-AF65-F5344CB8AC3E}">
        <p14:creationId xmlns:p14="http://schemas.microsoft.com/office/powerpoint/2010/main" val="35285594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Azure CLI Support for Device Provisioning</a:t>
            </a:r>
          </a:p>
        </p:txBody>
      </p:sp>
      <p:sp>
        <p:nvSpPr>
          <p:cNvPr id="6" name="Text Placeholder 5"/>
          <p:cNvSpPr>
            <a:spLocks noGrp="1"/>
          </p:cNvSpPr>
          <p:nvPr>
            <p:ph type="body" sz="quarter" idx="10"/>
          </p:nvPr>
        </p:nvSpPr>
        <p:spPr>
          <a:xfrm>
            <a:off x="586390" y="1434370"/>
            <a:ext cx="11018520" cy="3163943"/>
          </a:xfrm>
        </p:spPr>
        <p:txBody>
          <a:bodyPr/>
          <a:lstStyle/>
          <a:p>
            <a:pPr marL="457200" indent="-457200">
              <a:buFont typeface="Arial" panose="020B0604020202020204" pitchFamily="34" charset="0"/>
              <a:buChar char="•"/>
            </a:pPr>
            <a:r>
              <a:rPr lang="en-US" dirty="0"/>
              <a:t>Azure CLI Commands for DPS</a:t>
            </a:r>
          </a:p>
          <a:p>
            <a:pPr marL="685800" lvl="1" indent="-457200">
              <a:buFont typeface="Arial" panose="020B0604020202020204" pitchFamily="34" charset="0"/>
              <a:buChar char="•"/>
            </a:pPr>
            <a:r>
              <a:rPr lang="en-US" dirty="0"/>
              <a:t>Service Commands</a:t>
            </a:r>
          </a:p>
          <a:p>
            <a:pPr marL="685800" lvl="1" indent="-457200">
              <a:buFont typeface="Arial" panose="020B0604020202020204" pitchFamily="34" charset="0"/>
              <a:buChar char="•"/>
            </a:pPr>
            <a:r>
              <a:rPr lang="en-IE" dirty="0"/>
              <a:t>Access Policy Commands</a:t>
            </a:r>
          </a:p>
          <a:p>
            <a:pPr marL="685800" lvl="1" indent="-457200">
              <a:buFont typeface="Arial" panose="020B0604020202020204" pitchFamily="34" charset="0"/>
              <a:buChar char="•"/>
            </a:pPr>
            <a:r>
              <a:rPr lang="en-IE" dirty="0"/>
              <a:t>Certificate Commands</a:t>
            </a:r>
          </a:p>
          <a:p>
            <a:pPr marL="685800" lvl="1" indent="-457200">
              <a:buFont typeface="Arial" panose="020B0604020202020204" pitchFamily="34" charset="0"/>
              <a:buChar char="•"/>
            </a:pPr>
            <a:r>
              <a:rPr lang="en-IE" dirty="0"/>
              <a:t>Linked Hub Commands</a:t>
            </a:r>
          </a:p>
          <a:p>
            <a:pPr marL="457200" indent="-457200">
              <a:buFont typeface="Arial" panose="020B0604020202020204" pitchFamily="34" charset="0"/>
              <a:buChar char="•"/>
            </a:pPr>
            <a:r>
              <a:rPr lang="en-US" dirty="0"/>
              <a:t>Using the DPS Service Commands</a:t>
            </a:r>
          </a:p>
          <a:p>
            <a:pPr marL="685800" lvl="1" indent="-457200">
              <a:buFont typeface="Arial" panose="020B0604020202020204" pitchFamily="34" charset="0"/>
              <a:buChar char="•"/>
            </a:pPr>
            <a:r>
              <a:rPr lang="en-US" dirty="0"/>
              <a:t>Create: </a:t>
            </a:r>
            <a:r>
              <a:rPr lang="en-US" dirty="0" err="1">
                <a:latin typeface="Consolas" panose="020B0609020204030204" pitchFamily="49" charset="0"/>
              </a:rPr>
              <a:t>az</a:t>
            </a:r>
            <a:r>
              <a:rPr lang="en-US" dirty="0">
                <a:latin typeface="Consolas" panose="020B0609020204030204" pitchFamily="49" charset="0"/>
              </a:rPr>
              <a:t> </a:t>
            </a:r>
            <a:r>
              <a:rPr lang="en-US" dirty="0" err="1">
                <a:latin typeface="Consolas" panose="020B0609020204030204" pitchFamily="49" charset="0"/>
              </a:rPr>
              <a:t>iot</a:t>
            </a:r>
            <a:r>
              <a:rPr lang="en-US" dirty="0">
                <a:latin typeface="Consolas" panose="020B0609020204030204" pitchFamily="49" charset="0"/>
              </a:rPr>
              <a:t> </a:t>
            </a:r>
            <a:r>
              <a:rPr lang="en-US" dirty="0" err="1">
                <a:latin typeface="Consolas" panose="020B0609020204030204" pitchFamily="49" charset="0"/>
              </a:rPr>
              <a:t>dps</a:t>
            </a:r>
            <a:r>
              <a:rPr lang="en-US" dirty="0">
                <a:latin typeface="Consolas" panose="020B0609020204030204" pitchFamily="49" charset="0"/>
              </a:rPr>
              <a:t> create --name </a:t>
            </a:r>
            <a:r>
              <a:rPr lang="en-US" dirty="0" err="1">
                <a:latin typeface="Consolas" panose="020B0609020204030204" pitchFamily="49" charset="0"/>
              </a:rPr>
              <a:t>MyDps</a:t>
            </a:r>
            <a:r>
              <a:rPr lang="en-US" dirty="0">
                <a:latin typeface="Consolas" panose="020B0609020204030204" pitchFamily="49" charset="0"/>
              </a:rPr>
              <a:t> --resource-group </a:t>
            </a:r>
            <a:r>
              <a:rPr lang="en-US" dirty="0" err="1">
                <a:latin typeface="Consolas" panose="020B0609020204030204" pitchFamily="49" charset="0"/>
              </a:rPr>
              <a:t>MyResourceGroup</a:t>
            </a:r>
            <a:endParaRPr lang="en-US" dirty="0">
              <a:latin typeface="Consolas" panose="020B0609020204030204" pitchFamily="49" charset="0"/>
            </a:endParaRPr>
          </a:p>
          <a:p>
            <a:pPr marL="685800" lvl="1" indent="-457200">
              <a:buFont typeface="Arial" panose="020B0604020202020204" pitchFamily="34" charset="0"/>
              <a:buChar char="•"/>
            </a:pPr>
            <a:r>
              <a:rPr lang="en-US" dirty="0"/>
              <a:t>Delete: </a:t>
            </a:r>
            <a:r>
              <a:rPr lang="en-US" dirty="0" err="1">
                <a:latin typeface="Consolas" panose="020B0609020204030204" pitchFamily="49" charset="0"/>
              </a:rPr>
              <a:t>az</a:t>
            </a:r>
            <a:r>
              <a:rPr lang="en-US" dirty="0">
                <a:latin typeface="Consolas" panose="020B0609020204030204" pitchFamily="49" charset="0"/>
              </a:rPr>
              <a:t> </a:t>
            </a:r>
            <a:r>
              <a:rPr lang="en-US" dirty="0" err="1">
                <a:latin typeface="Consolas" panose="020B0609020204030204" pitchFamily="49" charset="0"/>
              </a:rPr>
              <a:t>iot</a:t>
            </a:r>
            <a:r>
              <a:rPr lang="en-US" dirty="0">
                <a:latin typeface="Consolas" panose="020B0609020204030204" pitchFamily="49" charset="0"/>
              </a:rPr>
              <a:t> </a:t>
            </a:r>
            <a:r>
              <a:rPr lang="en-US" dirty="0" err="1">
                <a:latin typeface="Consolas" panose="020B0609020204030204" pitchFamily="49" charset="0"/>
              </a:rPr>
              <a:t>dps</a:t>
            </a:r>
            <a:r>
              <a:rPr lang="en-US" dirty="0">
                <a:latin typeface="Consolas" panose="020B0609020204030204" pitchFamily="49" charset="0"/>
              </a:rPr>
              <a:t> delete --name </a:t>
            </a:r>
            <a:r>
              <a:rPr lang="en-US" dirty="0" err="1">
                <a:latin typeface="Consolas" panose="020B0609020204030204" pitchFamily="49" charset="0"/>
              </a:rPr>
              <a:t>MyDps</a:t>
            </a:r>
            <a:r>
              <a:rPr lang="en-US" dirty="0">
                <a:latin typeface="Consolas" panose="020B0609020204030204" pitchFamily="49" charset="0"/>
              </a:rPr>
              <a:t> --resource-group </a:t>
            </a:r>
            <a:r>
              <a:rPr lang="en-US" dirty="0" err="1">
                <a:latin typeface="Consolas" panose="020B0609020204030204" pitchFamily="49" charset="0"/>
              </a:rPr>
              <a:t>MyResourceGroup</a:t>
            </a:r>
            <a:endParaRPr lang="en-IE" dirty="0">
              <a:latin typeface="Consolas" panose="020B0609020204030204" pitchFamily="49" charset="0"/>
            </a:endParaRPr>
          </a:p>
        </p:txBody>
      </p:sp>
    </p:spTree>
    <p:extLst>
      <p:ext uri="{BB962C8B-B14F-4D97-AF65-F5344CB8AC3E}">
        <p14:creationId xmlns:p14="http://schemas.microsoft.com/office/powerpoint/2010/main" val="15306558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Device Provisioning Service SDKs</a:t>
            </a:r>
          </a:p>
        </p:txBody>
      </p:sp>
      <p:sp>
        <p:nvSpPr>
          <p:cNvPr id="6" name="Text Placeholder 5"/>
          <p:cNvSpPr>
            <a:spLocks noGrp="1"/>
          </p:cNvSpPr>
          <p:nvPr>
            <p:ph type="body" sz="quarter" idx="10"/>
          </p:nvPr>
        </p:nvSpPr>
        <p:spPr>
          <a:xfrm>
            <a:off x="586390" y="1434370"/>
            <a:ext cx="11018520" cy="3927229"/>
          </a:xfrm>
        </p:spPr>
        <p:txBody>
          <a:bodyPr/>
          <a:lstStyle/>
          <a:p>
            <a:pPr marL="457200" indent="-457200">
              <a:buFont typeface="Arial" panose="020B0604020202020204" pitchFamily="34" charset="0"/>
              <a:buChar char="•"/>
            </a:pPr>
            <a:r>
              <a:rPr lang="en-IE" i="1" dirty="0"/>
              <a:t>Provisioning Device Client SDK</a:t>
            </a:r>
            <a:r>
              <a:rPr lang="en-IE" dirty="0"/>
              <a:t> – </a:t>
            </a:r>
            <a:r>
              <a:rPr lang="en-US" dirty="0"/>
              <a:t>enable you to build apps that run on your IoT devices to communicate with the Device Provisioning Service</a:t>
            </a:r>
            <a:endParaRPr lang="en-IE" dirty="0"/>
          </a:p>
          <a:p>
            <a:pPr marL="457200" indent="-457200">
              <a:buFont typeface="Arial" panose="020B0604020202020204" pitchFamily="34" charset="0"/>
              <a:buChar char="•"/>
            </a:pPr>
            <a:r>
              <a:rPr lang="en-IE" i="1" dirty="0"/>
              <a:t>Provisioning Service Client SDK </a:t>
            </a:r>
            <a:r>
              <a:rPr lang="en-IE" dirty="0"/>
              <a:t>– enable </a:t>
            </a:r>
            <a:r>
              <a:rPr lang="en-US" dirty="0"/>
              <a:t>you to build backend applications to manage your enrollments in the Device Provisioning Service</a:t>
            </a:r>
            <a:endParaRPr lang="en-IE" dirty="0"/>
          </a:p>
          <a:p>
            <a:pPr marL="457200" indent="-457200">
              <a:buFont typeface="Arial" panose="020B0604020202020204" pitchFamily="34" charset="0"/>
              <a:buChar char="•"/>
            </a:pPr>
            <a:r>
              <a:rPr lang="en-IE" dirty="0"/>
              <a:t>Additional Tools</a:t>
            </a:r>
          </a:p>
          <a:p>
            <a:pPr marL="685800" lvl="1" indent="-457200">
              <a:buFont typeface="Arial" panose="020B0604020202020204" pitchFamily="34" charset="0"/>
              <a:buChar char="•"/>
            </a:pPr>
            <a:r>
              <a:rPr lang="en-US" dirty="0"/>
              <a:t>Trusted Platform Module (TPM) simulator</a:t>
            </a:r>
          </a:p>
          <a:p>
            <a:pPr marL="685800" lvl="1" indent="-457200">
              <a:buFont typeface="Arial" panose="020B0604020202020204" pitchFamily="34" charset="0"/>
              <a:buChar char="•"/>
            </a:pPr>
            <a:r>
              <a:rPr lang="en-IE" dirty="0"/>
              <a:t>X.509 certificate generator</a:t>
            </a:r>
          </a:p>
        </p:txBody>
      </p:sp>
    </p:spTree>
    <p:extLst>
      <p:ext uri="{BB962C8B-B14F-4D97-AF65-F5344CB8AC3E}">
        <p14:creationId xmlns:p14="http://schemas.microsoft.com/office/powerpoint/2010/main" val="37463711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fr-FR" dirty="0"/>
              <a:t>Control Access to DPS</a:t>
            </a:r>
            <a:endParaRPr lang="en-US" dirty="0"/>
          </a:p>
        </p:txBody>
      </p:sp>
      <p:sp>
        <p:nvSpPr>
          <p:cNvPr id="6" name="Text Placeholder 5"/>
          <p:cNvSpPr>
            <a:spLocks noGrp="1"/>
          </p:cNvSpPr>
          <p:nvPr>
            <p:ph type="body" sz="quarter" idx="10"/>
          </p:nvPr>
        </p:nvSpPr>
        <p:spPr>
          <a:xfrm>
            <a:off x="586390" y="1434370"/>
            <a:ext cx="11018520" cy="3360920"/>
          </a:xfrm>
        </p:spPr>
        <p:txBody>
          <a:bodyPr/>
          <a:lstStyle/>
          <a:p>
            <a:pPr marL="457200" indent="-457200">
              <a:buFont typeface="Arial" panose="020B0604020202020204" pitchFamily="34" charset="0"/>
              <a:buChar char="•"/>
            </a:pPr>
            <a:r>
              <a:rPr lang="en-US" i="1" dirty="0"/>
              <a:t>Access control and permissions </a:t>
            </a:r>
            <a:r>
              <a:rPr lang="en-US" dirty="0"/>
              <a:t>– via authorization policies</a:t>
            </a:r>
          </a:p>
          <a:p>
            <a:pPr marL="457200" indent="-457200">
              <a:buFont typeface="Arial" panose="020B0604020202020204" pitchFamily="34" charset="0"/>
              <a:buChar char="•"/>
            </a:pPr>
            <a:r>
              <a:rPr lang="en-US" i="1" dirty="0"/>
              <a:t>Authentication</a:t>
            </a:r>
            <a:r>
              <a:rPr lang="en-US" dirty="0"/>
              <a:t> – using a SAS token against a named policy</a:t>
            </a:r>
          </a:p>
          <a:p>
            <a:pPr marL="457200" indent="-457200">
              <a:buFont typeface="Arial" panose="020B0604020202020204" pitchFamily="34" charset="0"/>
              <a:buChar char="•"/>
            </a:pPr>
            <a:r>
              <a:rPr lang="en-US" i="1" dirty="0"/>
              <a:t>Security tokens</a:t>
            </a:r>
            <a:r>
              <a:rPr lang="en-US" dirty="0"/>
              <a:t> – previously mentioned structured URL components used for authentication</a:t>
            </a:r>
          </a:p>
          <a:p>
            <a:pPr marL="457200" indent="-457200">
              <a:buFont typeface="Arial" panose="020B0604020202020204" pitchFamily="34" charset="0"/>
              <a:buChar char="•"/>
            </a:pPr>
            <a:r>
              <a:rPr lang="en-US" i="1" dirty="0"/>
              <a:t>Device Provisioning Service permissions </a:t>
            </a:r>
            <a:r>
              <a:rPr lang="en-US" dirty="0"/>
              <a:t>– rolled up into authorization policies</a:t>
            </a:r>
          </a:p>
          <a:p>
            <a:pPr marL="457200" indent="-457200">
              <a:buFont typeface="Arial" panose="020B0604020202020204" pitchFamily="34" charset="0"/>
              <a:buChar char="•"/>
            </a:pPr>
            <a:endParaRPr lang="en-US" dirty="0"/>
          </a:p>
        </p:txBody>
      </p:sp>
    </p:spTree>
    <p:extLst>
      <p:ext uri="{BB962C8B-B14F-4D97-AF65-F5344CB8AC3E}">
        <p14:creationId xmlns:p14="http://schemas.microsoft.com/office/powerpoint/2010/main" val="1415283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3033713"/>
            <a:ext cx="9144000" cy="498598"/>
          </a:xfrm>
        </p:spPr>
        <p:txBody>
          <a:bodyPr/>
          <a:lstStyle/>
          <a:p>
            <a:r>
              <a:rPr lang="en-US" dirty="0">
                <a:latin typeface="Segoe UI Semibold (Headings)"/>
              </a:rPr>
              <a:t>Lesson 04: Device Provisioning Tasks</a:t>
            </a:r>
          </a:p>
        </p:txBody>
      </p:sp>
    </p:spTree>
    <p:extLst>
      <p:ext uri="{BB962C8B-B14F-4D97-AF65-F5344CB8AC3E}">
        <p14:creationId xmlns:p14="http://schemas.microsoft.com/office/powerpoint/2010/main" val="42527648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Device Enrollment Tools and Processes</a:t>
            </a:r>
          </a:p>
        </p:txBody>
      </p:sp>
      <p:sp>
        <p:nvSpPr>
          <p:cNvPr id="6" name="Text Placeholder 5"/>
          <p:cNvSpPr>
            <a:spLocks noGrp="1"/>
          </p:cNvSpPr>
          <p:nvPr>
            <p:ph type="body" sz="quarter" idx="10"/>
          </p:nvPr>
        </p:nvSpPr>
        <p:spPr>
          <a:xfrm>
            <a:off x="586390" y="1434370"/>
            <a:ext cx="11018520" cy="3964162"/>
          </a:xfrm>
        </p:spPr>
        <p:txBody>
          <a:bodyPr/>
          <a:lstStyle/>
          <a:p>
            <a:pPr marL="457200" indent="-457200">
              <a:buFont typeface="Arial" panose="020B0604020202020204" pitchFamily="34" charset="0"/>
              <a:buChar char="•"/>
            </a:pPr>
            <a:r>
              <a:rPr lang="en-US" i="1" dirty="0"/>
              <a:t>Create</a:t>
            </a:r>
            <a:r>
              <a:rPr lang="en-US" dirty="0"/>
              <a:t> – Adding enrollments to DPS</a:t>
            </a:r>
          </a:p>
          <a:p>
            <a:pPr marL="457200" indent="-457200">
              <a:buFont typeface="Arial" panose="020B0604020202020204" pitchFamily="34" charset="0"/>
              <a:buChar char="•"/>
            </a:pPr>
            <a:r>
              <a:rPr lang="en-US" i="1" dirty="0"/>
              <a:t>Update</a:t>
            </a:r>
            <a:r>
              <a:rPr lang="en-US" dirty="0"/>
              <a:t> – Changing enrollments in DPS</a:t>
            </a:r>
          </a:p>
          <a:p>
            <a:pPr marL="457200" indent="-457200">
              <a:buFont typeface="Arial" panose="020B0604020202020204" pitchFamily="34" charset="0"/>
              <a:buChar char="•"/>
            </a:pPr>
            <a:r>
              <a:rPr lang="en-US" i="1" dirty="0"/>
              <a:t>Remove</a:t>
            </a:r>
            <a:r>
              <a:rPr lang="en-US" dirty="0"/>
              <a:t> – Preventing future device registrations against that enrollment through DPS</a:t>
            </a:r>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r>
              <a:rPr lang="en-US" dirty="0"/>
              <a:t>Portal</a:t>
            </a:r>
          </a:p>
          <a:p>
            <a:pPr marL="457200" indent="-457200">
              <a:buFont typeface="Arial" panose="020B0604020202020204" pitchFamily="34" charset="0"/>
              <a:buChar char="•"/>
            </a:pPr>
            <a:r>
              <a:rPr lang="en-US" dirty="0"/>
              <a:t>CLI</a:t>
            </a:r>
          </a:p>
          <a:p>
            <a:pPr marL="457200" indent="-457200">
              <a:buFont typeface="Arial" panose="020B0604020202020204" pitchFamily="34" charset="0"/>
              <a:buChar char="•"/>
            </a:pPr>
            <a:r>
              <a:rPr lang="en-US" dirty="0"/>
              <a:t>SDK</a:t>
            </a:r>
          </a:p>
        </p:txBody>
      </p:sp>
    </p:spTree>
    <p:extLst>
      <p:ext uri="{BB962C8B-B14F-4D97-AF65-F5344CB8AC3E}">
        <p14:creationId xmlns:p14="http://schemas.microsoft.com/office/powerpoint/2010/main" val="3761246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Configure Verified CA Certificates</a:t>
            </a:r>
          </a:p>
        </p:txBody>
      </p:sp>
      <p:sp>
        <p:nvSpPr>
          <p:cNvPr id="6" name="Text Placeholder 5"/>
          <p:cNvSpPr>
            <a:spLocks noGrp="1"/>
          </p:cNvSpPr>
          <p:nvPr>
            <p:ph type="body" sz="quarter" idx="10"/>
          </p:nvPr>
        </p:nvSpPr>
        <p:spPr>
          <a:xfrm>
            <a:off x="586390" y="1434370"/>
            <a:ext cx="11018520" cy="4739759"/>
          </a:xfrm>
        </p:spPr>
        <p:txBody>
          <a:bodyPr/>
          <a:lstStyle/>
          <a:p>
            <a:pPr marL="457200" indent="-457200">
              <a:buFont typeface="Arial" panose="020B0604020202020204" pitchFamily="34" charset="0"/>
              <a:buChar char="•"/>
            </a:pPr>
            <a:r>
              <a:rPr lang="en-US" dirty="0"/>
              <a:t>When you register a CA certificate in DPS as a parent certificate for device certificates, DPS does not immediately trust the certificate</a:t>
            </a:r>
          </a:p>
          <a:p>
            <a:pPr marL="457200" indent="-457200">
              <a:buFont typeface="Arial" panose="020B0604020202020204" pitchFamily="34" charset="0"/>
              <a:buChar char="•"/>
            </a:pPr>
            <a:r>
              <a:rPr lang="en-US" i="1" dirty="0"/>
              <a:t>Certificate proof-of-possession</a:t>
            </a:r>
            <a:r>
              <a:rPr lang="en-US" dirty="0"/>
              <a:t> is the process to enable DPS’s trust</a:t>
            </a:r>
          </a:p>
          <a:p>
            <a:pPr marL="457200" indent="-457200">
              <a:buFont typeface="Arial" panose="020B0604020202020204" pitchFamily="34" charset="0"/>
              <a:buChar char="•"/>
            </a:pPr>
            <a:r>
              <a:rPr lang="en-US" dirty="0"/>
              <a:t>This works through having you issue a child certificate with a specific subject and signed with a specific value, chained to the certificate uploaded to DPS</a:t>
            </a:r>
          </a:p>
          <a:p>
            <a:pPr marL="457200" indent="-457200">
              <a:buFont typeface="Arial" panose="020B0604020202020204" pitchFamily="34" charset="0"/>
              <a:buChar char="•"/>
            </a:pPr>
            <a:r>
              <a:rPr lang="en-US" dirty="0"/>
              <a:t>DPS generates a random subject and signing value for you to use in the verification certificate – this is referred to as the </a:t>
            </a:r>
            <a:r>
              <a:rPr lang="en-US" i="1" dirty="0"/>
              <a:t>verification code</a:t>
            </a:r>
          </a:p>
          <a:p>
            <a:pPr marL="457200" indent="-457200">
              <a:buFont typeface="Arial" panose="020B0604020202020204" pitchFamily="34" charset="0"/>
              <a:buChar char="•"/>
            </a:pPr>
            <a:r>
              <a:rPr lang="en-US" dirty="0"/>
              <a:t>The SDKs include sample scripts to help with this process</a:t>
            </a:r>
          </a:p>
          <a:p>
            <a:pPr marL="457200" indent="-457200">
              <a:buFont typeface="Arial" panose="020B0604020202020204" pitchFamily="34" charset="0"/>
              <a:buChar char="•"/>
            </a:pPr>
            <a:endParaRPr lang="en-US" dirty="0"/>
          </a:p>
        </p:txBody>
      </p:sp>
    </p:spTree>
    <p:extLst>
      <p:ext uri="{BB962C8B-B14F-4D97-AF65-F5344CB8AC3E}">
        <p14:creationId xmlns:p14="http://schemas.microsoft.com/office/powerpoint/2010/main" val="2791167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Module 3 – Learning objectives</a:t>
            </a:r>
          </a:p>
        </p:txBody>
      </p:sp>
      <p:sp>
        <p:nvSpPr>
          <p:cNvPr id="6" name="Text Placeholder 5"/>
          <p:cNvSpPr>
            <a:spLocks noGrp="1"/>
          </p:cNvSpPr>
          <p:nvPr>
            <p:ph type="body" sz="quarter" idx="10"/>
          </p:nvPr>
        </p:nvSpPr>
        <p:spPr>
          <a:xfrm>
            <a:off x="586390" y="1434370"/>
            <a:ext cx="11018520" cy="3360920"/>
          </a:xfrm>
        </p:spPr>
        <p:txBody>
          <a:bodyPr/>
          <a:lstStyle/>
          <a:p>
            <a:pPr marL="457200" indent="-457200">
              <a:buFont typeface="Arial" panose="020B0604020202020204" pitchFamily="34" charset="0"/>
              <a:buChar char="•"/>
            </a:pPr>
            <a:r>
              <a:rPr lang="en-US" dirty="0"/>
              <a:t>Explain the process of device provisioning and the features of the Device Provisioning Service</a:t>
            </a:r>
          </a:p>
          <a:p>
            <a:pPr marL="457200" indent="-457200">
              <a:buFont typeface="Arial" panose="020B0604020202020204" pitchFamily="34" charset="0"/>
              <a:buChar char="•"/>
            </a:pPr>
            <a:r>
              <a:rPr lang="en-US" dirty="0"/>
              <a:t>Explain the security considerations associated with device provisioning and how they are managed</a:t>
            </a:r>
          </a:p>
          <a:p>
            <a:pPr marL="457200" indent="-457200">
              <a:buFont typeface="Arial" panose="020B0604020202020204" pitchFamily="34" charset="0"/>
              <a:buChar char="•"/>
            </a:pPr>
            <a:r>
              <a:rPr lang="en-US" dirty="0"/>
              <a:t>Implement the Device Provisioning Service SDKs</a:t>
            </a:r>
          </a:p>
          <a:p>
            <a:pPr marL="457200" indent="-457200">
              <a:buFont typeface="Arial" panose="020B0604020202020204" pitchFamily="34" charset="0"/>
              <a:buChar char="•"/>
            </a:pPr>
            <a:r>
              <a:rPr lang="en-US" dirty="0"/>
              <a:t>Manage the device enrollment process, including deprovisioning and disenrollment</a:t>
            </a:r>
          </a:p>
        </p:txBody>
      </p:sp>
    </p:spTree>
    <p:extLst>
      <p:ext uri="{BB962C8B-B14F-4D97-AF65-F5344CB8AC3E}">
        <p14:creationId xmlns:p14="http://schemas.microsoft.com/office/powerpoint/2010/main" val="39577223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Rolling Device Certificates – Reasons</a:t>
            </a:r>
          </a:p>
        </p:txBody>
      </p:sp>
      <p:sp>
        <p:nvSpPr>
          <p:cNvPr id="6" name="Text Placeholder 5"/>
          <p:cNvSpPr>
            <a:spLocks noGrp="1"/>
          </p:cNvSpPr>
          <p:nvPr>
            <p:ph type="body" sz="quarter" idx="10"/>
          </p:nvPr>
        </p:nvSpPr>
        <p:spPr>
          <a:xfrm>
            <a:off x="586390" y="1434370"/>
            <a:ext cx="11018520" cy="1895904"/>
          </a:xfrm>
        </p:spPr>
        <p:txBody>
          <a:bodyPr/>
          <a:lstStyle/>
          <a:p>
            <a:r>
              <a:rPr lang="en-US" dirty="0"/>
              <a:t>Reasons to Roll Certificates</a:t>
            </a:r>
          </a:p>
          <a:p>
            <a:pPr marL="457200" indent="-457200">
              <a:buFont typeface="Arial" panose="020B0604020202020204" pitchFamily="34" charset="0"/>
              <a:buChar char="•"/>
            </a:pPr>
            <a:r>
              <a:rPr lang="en-US" dirty="0"/>
              <a:t>Compromise – will cover more on this specific scenario later in the course</a:t>
            </a:r>
          </a:p>
          <a:p>
            <a:pPr marL="457200" indent="-457200">
              <a:buFont typeface="Arial" panose="020B0604020202020204" pitchFamily="34" charset="0"/>
              <a:buChar char="•"/>
            </a:pPr>
            <a:r>
              <a:rPr lang="en-US" dirty="0"/>
              <a:t>Expiration – a standard certificate management issue</a:t>
            </a:r>
          </a:p>
        </p:txBody>
      </p:sp>
    </p:spTree>
    <p:extLst>
      <p:ext uri="{BB962C8B-B14F-4D97-AF65-F5344CB8AC3E}">
        <p14:creationId xmlns:p14="http://schemas.microsoft.com/office/powerpoint/2010/main" val="10017166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Rolling Device Certificates – Process</a:t>
            </a:r>
          </a:p>
        </p:txBody>
      </p:sp>
      <p:sp>
        <p:nvSpPr>
          <p:cNvPr id="6" name="Text Placeholder 5"/>
          <p:cNvSpPr>
            <a:spLocks noGrp="1"/>
          </p:cNvSpPr>
          <p:nvPr>
            <p:ph type="body" sz="quarter" idx="10"/>
          </p:nvPr>
        </p:nvSpPr>
        <p:spPr>
          <a:xfrm>
            <a:off x="586390" y="1434370"/>
            <a:ext cx="11018520" cy="3360920"/>
          </a:xfrm>
        </p:spPr>
        <p:txBody>
          <a:bodyPr/>
          <a:lstStyle/>
          <a:p>
            <a:r>
              <a:rPr lang="en-US" dirty="0"/>
              <a:t>Process for Rolling a Device Certificate</a:t>
            </a:r>
          </a:p>
          <a:p>
            <a:pPr marL="514350" indent="-514350">
              <a:buFont typeface="+mj-lt"/>
              <a:buAutoNum type="arabicPeriod"/>
            </a:pPr>
            <a:r>
              <a:rPr lang="en-US" dirty="0"/>
              <a:t>Obtain new certificates – this will depend on your initial source for your certificates</a:t>
            </a:r>
          </a:p>
          <a:p>
            <a:pPr marL="514350" indent="-514350">
              <a:buFont typeface="+mj-lt"/>
              <a:buAutoNum type="arabicPeriod"/>
            </a:pPr>
            <a:r>
              <a:rPr lang="en-US" dirty="0"/>
              <a:t>Roll the certificate in the IoT hub – this will allow the device to be recognized with the new certificate</a:t>
            </a:r>
          </a:p>
          <a:p>
            <a:pPr marL="514350" indent="-514350">
              <a:buFont typeface="+mj-lt"/>
              <a:buAutoNum type="arabicPeriod"/>
            </a:pPr>
            <a:r>
              <a:rPr lang="en-US" dirty="0"/>
              <a:t>Roll the certificate in the DPS configuration</a:t>
            </a:r>
          </a:p>
          <a:p>
            <a:pPr marL="514350" indent="-514350">
              <a:buFont typeface="+mj-lt"/>
              <a:buAutoNum type="arabicPeriod"/>
            </a:pPr>
            <a:r>
              <a:rPr lang="en-US" dirty="0"/>
              <a:t>Roll the certificate on the device</a:t>
            </a:r>
          </a:p>
        </p:txBody>
      </p:sp>
    </p:spTree>
    <p:extLst>
      <p:ext uri="{BB962C8B-B14F-4D97-AF65-F5344CB8AC3E}">
        <p14:creationId xmlns:p14="http://schemas.microsoft.com/office/powerpoint/2010/main" val="42670869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Deprovisioning Process</a:t>
            </a:r>
          </a:p>
        </p:txBody>
      </p:sp>
      <p:sp>
        <p:nvSpPr>
          <p:cNvPr id="6" name="Text Placeholder 5"/>
          <p:cNvSpPr>
            <a:spLocks noGrp="1"/>
          </p:cNvSpPr>
          <p:nvPr>
            <p:ph type="body" sz="quarter" idx="10"/>
          </p:nvPr>
        </p:nvSpPr>
        <p:spPr>
          <a:xfrm>
            <a:off x="586390" y="1434370"/>
            <a:ext cx="11018520" cy="947952"/>
          </a:xfrm>
        </p:spPr>
        <p:txBody>
          <a:bodyPr/>
          <a:lstStyle/>
          <a:p>
            <a:pPr marL="457200" indent="-457200">
              <a:buFont typeface="Arial" panose="020B0604020202020204" pitchFamily="34" charset="0"/>
              <a:buChar char="•"/>
            </a:pPr>
            <a:r>
              <a:rPr lang="en-US" dirty="0"/>
              <a:t>Disenrollment</a:t>
            </a:r>
          </a:p>
          <a:p>
            <a:pPr marL="457200" indent="-457200">
              <a:buFont typeface="Arial" panose="020B0604020202020204" pitchFamily="34" charset="0"/>
              <a:buChar char="•"/>
            </a:pPr>
            <a:r>
              <a:rPr lang="en-US" dirty="0"/>
              <a:t>Deregister</a:t>
            </a:r>
          </a:p>
        </p:txBody>
      </p:sp>
      <p:pic>
        <p:nvPicPr>
          <p:cNvPr id="3" name="Graphic 2" descr="Close">
            <a:extLst>
              <a:ext uri="{FF2B5EF4-FFF2-40B4-BE49-F238E27FC236}">
                <a16:creationId xmlns:a16="http://schemas.microsoft.com/office/drawing/2014/main" id="{9F8C7389-DEBF-4216-AA9B-A365E160947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716874" y="1011198"/>
            <a:ext cx="3886863" cy="3886863"/>
          </a:xfrm>
          <a:prstGeom prst="rect">
            <a:avLst/>
          </a:prstGeom>
        </p:spPr>
      </p:pic>
    </p:spTree>
    <p:extLst>
      <p:ext uri="{BB962C8B-B14F-4D97-AF65-F5344CB8AC3E}">
        <p14:creationId xmlns:p14="http://schemas.microsoft.com/office/powerpoint/2010/main" val="22145845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Manage Disenrollment</a:t>
            </a:r>
          </a:p>
        </p:txBody>
      </p:sp>
      <p:sp>
        <p:nvSpPr>
          <p:cNvPr id="6" name="Text Placeholder 5"/>
          <p:cNvSpPr>
            <a:spLocks noGrp="1"/>
          </p:cNvSpPr>
          <p:nvPr>
            <p:ph type="body" sz="quarter" idx="10"/>
          </p:nvPr>
        </p:nvSpPr>
        <p:spPr>
          <a:xfrm>
            <a:off x="586390" y="1434370"/>
            <a:ext cx="11018520" cy="947952"/>
          </a:xfrm>
        </p:spPr>
        <p:txBody>
          <a:bodyPr/>
          <a:lstStyle/>
          <a:p>
            <a:pPr marL="457200" indent="-457200">
              <a:buFont typeface="Arial" panose="020B0604020202020204" pitchFamily="34" charset="0"/>
              <a:buChar char="•"/>
            </a:pPr>
            <a:r>
              <a:rPr lang="en-US" dirty="0"/>
              <a:t>Blacklist individual devices</a:t>
            </a:r>
          </a:p>
          <a:p>
            <a:pPr marL="457200" indent="-457200">
              <a:buFont typeface="Arial" panose="020B0604020202020204" pitchFamily="34" charset="0"/>
              <a:buChar char="•"/>
            </a:pPr>
            <a:r>
              <a:rPr lang="en-US" dirty="0"/>
              <a:t>Blacklist an enrollment group</a:t>
            </a:r>
          </a:p>
        </p:txBody>
      </p:sp>
      <p:pic>
        <p:nvPicPr>
          <p:cNvPr id="4" name="Graphic 3" descr="Close">
            <a:extLst>
              <a:ext uri="{FF2B5EF4-FFF2-40B4-BE49-F238E27FC236}">
                <a16:creationId xmlns:a16="http://schemas.microsoft.com/office/drawing/2014/main" id="{DB49A848-2919-4C1E-99EE-437DD3FA10C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716874" y="1011198"/>
            <a:ext cx="3886863" cy="3886863"/>
          </a:xfrm>
          <a:prstGeom prst="rect">
            <a:avLst/>
          </a:prstGeom>
        </p:spPr>
      </p:pic>
    </p:spTree>
    <p:extLst>
      <p:ext uri="{BB962C8B-B14F-4D97-AF65-F5344CB8AC3E}">
        <p14:creationId xmlns:p14="http://schemas.microsoft.com/office/powerpoint/2010/main" val="11688969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Provision for Multitenancy</a:t>
            </a:r>
          </a:p>
        </p:txBody>
      </p:sp>
      <p:sp>
        <p:nvSpPr>
          <p:cNvPr id="6" name="Text Placeholder 5"/>
          <p:cNvSpPr>
            <a:spLocks noGrp="1"/>
          </p:cNvSpPr>
          <p:nvPr>
            <p:ph type="body" sz="quarter" idx="10"/>
          </p:nvPr>
        </p:nvSpPr>
        <p:spPr>
          <a:xfrm>
            <a:off x="586390" y="1434370"/>
            <a:ext cx="11018520" cy="947952"/>
          </a:xfrm>
        </p:spPr>
        <p:txBody>
          <a:bodyPr/>
          <a:lstStyle/>
          <a:p>
            <a:pPr marL="457200" indent="-457200">
              <a:buFont typeface="Arial" panose="020B0604020202020204" pitchFamily="34" charset="0"/>
              <a:buChar char="•"/>
            </a:pPr>
            <a:r>
              <a:rPr lang="en-US" dirty="0"/>
              <a:t>Geolocation / Geo-latency scenario</a:t>
            </a:r>
          </a:p>
          <a:p>
            <a:pPr marL="457200" indent="-457200">
              <a:buFont typeface="Arial" panose="020B0604020202020204" pitchFamily="34" charset="0"/>
              <a:buChar char="•"/>
            </a:pPr>
            <a:r>
              <a:rPr lang="en-US"/>
              <a:t>Multi-tenancy scenario</a:t>
            </a:r>
            <a:endParaRPr lang="en-US" dirty="0"/>
          </a:p>
        </p:txBody>
      </p:sp>
    </p:spTree>
    <p:extLst>
      <p:ext uri="{BB962C8B-B14F-4D97-AF65-F5344CB8AC3E}">
        <p14:creationId xmlns:p14="http://schemas.microsoft.com/office/powerpoint/2010/main" val="9407863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3033713"/>
            <a:ext cx="9144000" cy="498598"/>
          </a:xfrm>
        </p:spPr>
        <p:txBody>
          <a:bodyPr/>
          <a:lstStyle/>
          <a:p>
            <a:r>
              <a:rPr lang="en-US" dirty="0">
                <a:latin typeface="Segoe UI Semibold (Headings)"/>
              </a:rPr>
              <a:t>Lesson 05: Module 3 Labs</a:t>
            </a:r>
          </a:p>
        </p:txBody>
      </p:sp>
    </p:spTree>
    <p:extLst>
      <p:ext uri="{BB962C8B-B14F-4D97-AF65-F5344CB8AC3E}">
        <p14:creationId xmlns:p14="http://schemas.microsoft.com/office/powerpoint/2010/main" val="3181034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Module 3 Labs</a:t>
            </a:r>
          </a:p>
        </p:txBody>
      </p:sp>
      <p:sp>
        <p:nvSpPr>
          <p:cNvPr id="6" name="Text Placeholder 5"/>
          <p:cNvSpPr>
            <a:spLocks noGrp="1"/>
          </p:cNvSpPr>
          <p:nvPr>
            <p:ph type="body" sz="quarter" idx="10"/>
          </p:nvPr>
        </p:nvSpPr>
        <p:spPr>
          <a:xfrm>
            <a:off x="586390" y="1434370"/>
            <a:ext cx="11018520" cy="4518160"/>
          </a:xfrm>
        </p:spPr>
        <p:txBody>
          <a:bodyPr/>
          <a:lstStyle/>
          <a:p>
            <a:pPr marL="514350" indent="-514350">
              <a:buFont typeface="Arial" panose="020B0604020202020204" pitchFamily="34" charset="0"/>
              <a:buChar char="•"/>
            </a:pPr>
            <a:r>
              <a:rPr lang="en-IE" dirty="0"/>
              <a:t>Lab 5: </a:t>
            </a:r>
            <a:r>
              <a:rPr lang="en-US" dirty="0"/>
              <a:t>Individual Enrollment of Devices in DPS</a:t>
            </a:r>
          </a:p>
          <a:p>
            <a:pPr marL="742950" lvl="1" indent="-514350">
              <a:buFont typeface="Arial" panose="020B0604020202020204" pitchFamily="34" charset="0"/>
              <a:buChar char="•"/>
            </a:pPr>
            <a:r>
              <a:rPr lang="en-US" dirty="0"/>
              <a:t>You will create a new individual enrollment using Symmetric key attestation</a:t>
            </a:r>
          </a:p>
          <a:p>
            <a:pPr marL="742950" lvl="1" indent="-514350">
              <a:buFont typeface="Arial" panose="020B0604020202020204" pitchFamily="34" charset="0"/>
              <a:buChar char="•"/>
            </a:pPr>
            <a:r>
              <a:rPr lang="en-US" dirty="0"/>
              <a:t>You will configure a simulated device using your individual enrollment</a:t>
            </a:r>
          </a:p>
          <a:p>
            <a:pPr marL="742950" lvl="1" indent="-514350">
              <a:buFont typeface="Arial" panose="020B0604020202020204" pitchFamily="34" charset="0"/>
              <a:buChar char="•"/>
            </a:pPr>
            <a:r>
              <a:rPr lang="en-US" dirty="0"/>
              <a:t>You will retire the device from both the Device Provisioning Service (DPS) and Azure IoT Hub</a:t>
            </a:r>
            <a:endParaRPr lang="en-IE" dirty="0"/>
          </a:p>
          <a:p>
            <a:pPr marL="514350" indent="-514350">
              <a:buFont typeface="Arial" panose="020B0604020202020204" pitchFamily="34" charset="0"/>
              <a:buChar char="•"/>
            </a:pPr>
            <a:r>
              <a:rPr lang="en-IE" dirty="0"/>
              <a:t>Lab 6: </a:t>
            </a:r>
            <a:r>
              <a:rPr lang="en-US" dirty="0"/>
              <a:t>Automatic Enrollment of Devices in DPS</a:t>
            </a:r>
          </a:p>
          <a:p>
            <a:pPr marL="742950" lvl="1" indent="-514350">
              <a:buFont typeface="Arial" panose="020B0604020202020204" pitchFamily="34" charset="0"/>
              <a:buChar char="•"/>
            </a:pPr>
            <a:r>
              <a:rPr lang="en-US" dirty="0"/>
              <a:t>You will generate an x.509 CA Certificate using OpenSSL within the Azure Cloud Shell</a:t>
            </a:r>
          </a:p>
          <a:p>
            <a:pPr marL="742950" lvl="1" indent="-514350">
              <a:buFont typeface="Arial" panose="020B0604020202020204" pitchFamily="34" charset="0"/>
              <a:buChar char="•"/>
            </a:pPr>
            <a:r>
              <a:rPr lang="en-US" dirty="0"/>
              <a:t>You will use the x.509 CA Certificate to configure the Group Enrollment within the Device Provisioning Service (DPS)</a:t>
            </a:r>
          </a:p>
          <a:p>
            <a:pPr marL="742950" lvl="1" indent="-514350">
              <a:buFont typeface="Arial" panose="020B0604020202020204" pitchFamily="34" charset="0"/>
              <a:buChar char="•"/>
            </a:pPr>
            <a:r>
              <a:rPr lang="en-US" dirty="0"/>
              <a:t>You will complete the automatic enrollment of a simulated device</a:t>
            </a:r>
          </a:p>
          <a:p>
            <a:pPr marL="742950" lvl="1" indent="-514350">
              <a:buFont typeface="Arial" panose="020B0604020202020204" pitchFamily="34" charset="0"/>
              <a:buChar char="•"/>
            </a:pPr>
            <a:r>
              <a:rPr lang="en-US" dirty="0"/>
              <a:t>You will retire the enrollment group</a:t>
            </a:r>
          </a:p>
          <a:p>
            <a:pPr marL="742950" lvl="1" indent="-514350">
              <a:buFont typeface="Arial" panose="020B0604020202020204" pitchFamily="34" charset="0"/>
              <a:buChar char="•"/>
            </a:pPr>
            <a:endParaRPr lang="en-US" dirty="0"/>
          </a:p>
        </p:txBody>
      </p:sp>
    </p:spTree>
    <p:extLst>
      <p:ext uri="{BB962C8B-B14F-4D97-AF65-F5344CB8AC3E}">
        <p14:creationId xmlns:p14="http://schemas.microsoft.com/office/powerpoint/2010/main" val="20784084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3033713"/>
            <a:ext cx="9144000" cy="498598"/>
          </a:xfrm>
        </p:spPr>
        <p:txBody>
          <a:bodyPr/>
          <a:lstStyle/>
          <a:p>
            <a:r>
              <a:rPr lang="en-US" dirty="0">
                <a:latin typeface="Segoe UI Semibold (Headings)"/>
              </a:rPr>
              <a:t>Lesson 06: Module 3 review questions</a:t>
            </a:r>
          </a:p>
        </p:txBody>
      </p:sp>
    </p:spTree>
    <p:extLst>
      <p:ext uri="{BB962C8B-B14F-4D97-AF65-F5344CB8AC3E}">
        <p14:creationId xmlns:p14="http://schemas.microsoft.com/office/powerpoint/2010/main" val="16594035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553998"/>
          </a:xfrm>
        </p:spPr>
        <p:txBody>
          <a:bodyPr/>
          <a:lstStyle/>
          <a:p>
            <a:r>
              <a:rPr lang="en-US" dirty="0"/>
              <a:t>Module Review: Question 3.1</a:t>
            </a:r>
          </a:p>
        </p:txBody>
      </p:sp>
      <p:sp>
        <p:nvSpPr>
          <p:cNvPr id="6" name="Text Placeholder 5"/>
          <p:cNvSpPr>
            <a:spLocks noGrp="1"/>
          </p:cNvSpPr>
          <p:nvPr>
            <p:ph type="body" sz="quarter" idx="10"/>
          </p:nvPr>
        </p:nvSpPr>
        <p:spPr>
          <a:xfrm>
            <a:off x="586740" y="1347271"/>
            <a:ext cx="11018520" cy="4124206"/>
          </a:xfrm>
        </p:spPr>
        <p:txBody>
          <a:bodyPr vert="horz" wrap="square" lIns="0" tIns="0" rIns="0" bIns="0" rtlCol="0" anchor="t">
            <a:spAutoFit/>
          </a:bodyPr>
          <a:lstStyle/>
          <a:p>
            <a:r>
              <a:rPr lang="en-US" sz="2000" dirty="0"/>
              <a:t>You have joined a team that is developing an IoT solution for your company. You have about 100,000 devices that will need to be provisioned to IoT Hubs in several Azure regions. You are investigating the IoT Hub Device Provisioning Service as an option.</a:t>
            </a:r>
          </a:p>
          <a:p>
            <a:endParaRPr lang="en-US" sz="2000" dirty="0"/>
          </a:p>
          <a:p>
            <a:r>
              <a:rPr lang="en-US" sz="2000" dirty="0"/>
              <a:t>Which of the following are features of the Device Provisioning Service? (choose all correct answers)</a:t>
            </a:r>
          </a:p>
          <a:p>
            <a:endParaRPr lang="en-US" sz="2000" dirty="0"/>
          </a:p>
          <a:p>
            <a:pPr marL="457200" indent="-457200">
              <a:buFont typeface="+mj-lt"/>
              <a:buAutoNum type="alphaUcPeriod"/>
            </a:pPr>
            <a:r>
              <a:rPr lang="en-US" sz="2000" dirty="0"/>
              <a:t>Provides multi-hub support that allows the Device Provisioning Service to assign devices to more than one IoT hub.</a:t>
            </a:r>
          </a:p>
          <a:p>
            <a:pPr marL="457200" indent="-457200">
              <a:buFont typeface="+mj-lt"/>
              <a:buAutoNum type="alphaUcPeriod"/>
            </a:pPr>
            <a:r>
              <a:rPr lang="en-US" sz="2000" dirty="0"/>
              <a:t>Provides an enrollment list for the devices that are registered with IoT Hub.</a:t>
            </a:r>
          </a:p>
          <a:p>
            <a:pPr marL="457200" indent="-457200">
              <a:buFont typeface="+mj-lt"/>
              <a:buAutoNum type="alphaUcPeriod"/>
            </a:pPr>
            <a:r>
              <a:rPr lang="en-US" sz="2000" dirty="0"/>
              <a:t>Provides cross-region support that allows the Device Provisioning Service to assign devices to IoT hubs in other regions.</a:t>
            </a:r>
          </a:p>
          <a:p>
            <a:pPr marL="457200" indent="-457200">
              <a:buFont typeface="+mj-lt"/>
              <a:buAutoNum type="alphaUcPeriod"/>
            </a:pPr>
            <a:r>
              <a:rPr lang="en-US" sz="2000" dirty="0"/>
              <a:t>Provides secure attestation support for both X.509 and TPM-based identities.</a:t>
            </a:r>
          </a:p>
        </p:txBody>
      </p:sp>
    </p:spTree>
    <p:extLst>
      <p:ext uri="{BB962C8B-B14F-4D97-AF65-F5344CB8AC3E}">
        <p14:creationId xmlns:p14="http://schemas.microsoft.com/office/powerpoint/2010/main" val="13395854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553998"/>
          </a:xfrm>
        </p:spPr>
        <p:txBody>
          <a:bodyPr/>
          <a:lstStyle/>
          <a:p>
            <a:r>
              <a:rPr lang="en-US" dirty="0"/>
              <a:t>Module Review: Question 3.2</a:t>
            </a:r>
          </a:p>
        </p:txBody>
      </p:sp>
      <p:sp>
        <p:nvSpPr>
          <p:cNvPr id="6" name="Text Placeholder 5"/>
          <p:cNvSpPr>
            <a:spLocks noGrp="1"/>
          </p:cNvSpPr>
          <p:nvPr>
            <p:ph type="body" sz="quarter" idx="10"/>
          </p:nvPr>
        </p:nvSpPr>
        <p:spPr>
          <a:xfrm>
            <a:off x="586740" y="1347271"/>
            <a:ext cx="11018520" cy="3816429"/>
          </a:xfrm>
        </p:spPr>
        <p:txBody>
          <a:bodyPr vert="horz" wrap="square" lIns="0" tIns="0" rIns="0" bIns="0" rtlCol="0" anchor="t">
            <a:spAutoFit/>
          </a:bodyPr>
          <a:lstStyle/>
          <a:p>
            <a:r>
              <a:rPr lang="en-US" sz="2000" dirty="0"/>
              <a:t>You have joined a team that is developing an IoT solution for your company. You have about 100,000 devices that will need to be provisioned to IoT Hubs in several Azure regions. You are investigating the IoT Hub Device Provisioning Service as an option.</a:t>
            </a:r>
          </a:p>
          <a:p>
            <a:endParaRPr lang="en-US" sz="2000" dirty="0"/>
          </a:p>
          <a:p>
            <a:r>
              <a:rPr lang="en-US" sz="2000" dirty="0"/>
              <a:t>Which of the following scenarios are supported by the Device Provisioning Service? (choose all correct answers)</a:t>
            </a:r>
          </a:p>
          <a:p>
            <a:endParaRPr lang="en-US" sz="2000" dirty="0"/>
          </a:p>
          <a:p>
            <a:pPr marL="457200" indent="-457200">
              <a:buFont typeface="+mj-lt"/>
              <a:buAutoNum type="alphaUcPeriod"/>
            </a:pPr>
            <a:r>
              <a:rPr lang="en-US" sz="2000" dirty="0"/>
              <a:t>Load balancing devices across multiple hubs.</a:t>
            </a:r>
          </a:p>
          <a:p>
            <a:pPr marL="457200" indent="-457200">
              <a:buFont typeface="+mj-lt"/>
              <a:buAutoNum type="alphaUcPeriod"/>
            </a:pPr>
            <a:r>
              <a:rPr lang="en-US" sz="2000" dirty="0" err="1"/>
              <a:t>Reprovisioning</a:t>
            </a:r>
            <a:r>
              <a:rPr lang="en-US" sz="2000" dirty="0"/>
              <a:t> based on a change in the device.</a:t>
            </a:r>
          </a:p>
          <a:p>
            <a:pPr marL="457200" indent="-457200">
              <a:buFont typeface="+mj-lt"/>
              <a:buAutoNum type="alphaUcPeriod"/>
            </a:pPr>
            <a:r>
              <a:rPr lang="en-US" sz="2000" dirty="0"/>
              <a:t>Connecting a device to the IoT hub with the lowest latency.</a:t>
            </a:r>
          </a:p>
          <a:p>
            <a:pPr marL="457200" indent="-457200">
              <a:buFont typeface="+mj-lt"/>
              <a:buAutoNum type="alphaUcPeriod"/>
            </a:pPr>
            <a:r>
              <a:rPr lang="en-US" sz="2000" dirty="0"/>
              <a:t>Rolling the keys used by the device to connect to IoT Hub.</a:t>
            </a:r>
          </a:p>
        </p:txBody>
      </p:sp>
    </p:spTree>
    <p:extLst>
      <p:ext uri="{BB962C8B-B14F-4D97-AF65-F5344CB8AC3E}">
        <p14:creationId xmlns:p14="http://schemas.microsoft.com/office/powerpoint/2010/main" val="1378516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535115"/>
            <a:ext cx="9144000" cy="997196"/>
          </a:xfrm>
        </p:spPr>
        <p:txBody>
          <a:bodyPr/>
          <a:lstStyle/>
          <a:p>
            <a:r>
              <a:rPr lang="en-US" dirty="0">
                <a:latin typeface="Segoe UI Semibold (Headings)"/>
              </a:rPr>
              <a:t>Lesson 02: Device Provisioning Service Terms and Concepts</a:t>
            </a:r>
          </a:p>
        </p:txBody>
      </p:sp>
    </p:spTree>
    <p:extLst>
      <p:ext uri="{BB962C8B-B14F-4D97-AF65-F5344CB8AC3E}">
        <p14:creationId xmlns:p14="http://schemas.microsoft.com/office/powerpoint/2010/main" val="35718573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553998"/>
          </a:xfrm>
        </p:spPr>
        <p:txBody>
          <a:bodyPr/>
          <a:lstStyle/>
          <a:p>
            <a:r>
              <a:rPr lang="en-US" dirty="0"/>
              <a:t>Module Review: Question 3.3</a:t>
            </a:r>
          </a:p>
        </p:txBody>
      </p:sp>
      <p:sp>
        <p:nvSpPr>
          <p:cNvPr id="6" name="Text Placeholder 5"/>
          <p:cNvSpPr>
            <a:spLocks noGrp="1"/>
          </p:cNvSpPr>
          <p:nvPr>
            <p:ph type="body" sz="quarter" idx="10"/>
          </p:nvPr>
        </p:nvSpPr>
        <p:spPr>
          <a:xfrm>
            <a:off x="586740" y="1347271"/>
            <a:ext cx="11018520" cy="5047536"/>
          </a:xfrm>
        </p:spPr>
        <p:txBody>
          <a:bodyPr vert="horz" wrap="square" lIns="0" tIns="0" rIns="0" bIns="0" rtlCol="0" anchor="t">
            <a:spAutoFit/>
          </a:bodyPr>
          <a:lstStyle/>
          <a:p>
            <a:r>
              <a:rPr lang="en-US" sz="2000" dirty="0"/>
              <a:t>You have joined a team that is developing an IoT solution for your company. You will be using the IoT Hub Device Provisioning Service (DPS) to aid in the process of provisioning and deprovisioning large numbers of devices to IoT Hubs in several Azure regions. You will begin by creating a plan for device enrollment.</a:t>
            </a:r>
          </a:p>
          <a:p>
            <a:endParaRPr lang="en-US" sz="2000" dirty="0"/>
          </a:p>
          <a:p>
            <a:r>
              <a:rPr lang="en-US" sz="2000" dirty="0"/>
              <a:t>What is device enrollment? (choose one best answer)</a:t>
            </a:r>
          </a:p>
          <a:p>
            <a:endParaRPr lang="en-US" sz="2000" dirty="0"/>
          </a:p>
          <a:p>
            <a:pPr marL="457200" indent="-457200">
              <a:buFont typeface="+mj-lt"/>
              <a:buAutoNum type="alphaUcPeriod"/>
            </a:pPr>
            <a:r>
              <a:rPr lang="en-US" sz="2000" dirty="0"/>
              <a:t>Device enrollment is a DPS-enabled process for automatically registering devices with a linked IoT Hub.</a:t>
            </a:r>
          </a:p>
          <a:p>
            <a:pPr marL="457200" indent="-457200">
              <a:buFont typeface="+mj-lt"/>
              <a:buAutoNum type="alphaUcPeriod"/>
            </a:pPr>
            <a:r>
              <a:rPr lang="en-US" sz="2000" dirty="0"/>
              <a:t>Device enrollment is a DPS-enabled process for automatically adding a single device or group of devices to the IoT Hub identity registry.</a:t>
            </a:r>
          </a:p>
          <a:p>
            <a:pPr marL="457200" indent="-457200">
              <a:buFont typeface="+mj-lt"/>
              <a:buAutoNum type="alphaUcPeriod"/>
            </a:pPr>
            <a:r>
              <a:rPr lang="en-US" sz="2000" dirty="0"/>
              <a:t>Device enrollment is a DPS-enabled process for creating a record of a single device or a group of devices that may at some point be registered with IoT Hub.</a:t>
            </a:r>
          </a:p>
          <a:p>
            <a:pPr marL="457200" indent="-457200">
              <a:buFont typeface="+mj-lt"/>
              <a:buAutoNum type="alphaUcPeriod"/>
            </a:pPr>
            <a:r>
              <a:rPr lang="en-US" sz="2000" dirty="0"/>
              <a:t>Device enrollment is a DPS-enabled process for creating a record of the devices connected to IoT Hub using the X.509 attestation mechanism.</a:t>
            </a:r>
          </a:p>
        </p:txBody>
      </p:sp>
    </p:spTree>
    <p:extLst>
      <p:ext uri="{BB962C8B-B14F-4D97-AF65-F5344CB8AC3E}">
        <p14:creationId xmlns:p14="http://schemas.microsoft.com/office/powerpoint/2010/main" val="30964700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1107996"/>
          </a:xfrm>
        </p:spPr>
        <p:txBody>
          <a:bodyPr/>
          <a:lstStyle/>
          <a:p>
            <a:r>
              <a:rPr lang="en-US" dirty="0"/>
              <a:t>Module Review: Question 3.4</a:t>
            </a:r>
            <a:br>
              <a:rPr lang="en-US" dirty="0"/>
            </a:br>
            <a:endParaRPr lang="en-US" dirty="0"/>
          </a:p>
        </p:txBody>
      </p:sp>
      <p:sp>
        <p:nvSpPr>
          <p:cNvPr id="6" name="Text Placeholder 5"/>
          <p:cNvSpPr>
            <a:spLocks noGrp="1"/>
          </p:cNvSpPr>
          <p:nvPr>
            <p:ph type="body" sz="quarter" idx="10"/>
          </p:nvPr>
        </p:nvSpPr>
        <p:spPr>
          <a:xfrm>
            <a:off x="586740" y="1347271"/>
            <a:ext cx="11018520" cy="4493538"/>
          </a:xfrm>
        </p:spPr>
        <p:txBody>
          <a:bodyPr vert="horz" wrap="square" lIns="0" tIns="0" rIns="0" bIns="0" rtlCol="0" anchor="t">
            <a:spAutoFit/>
          </a:bodyPr>
          <a:lstStyle/>
          <a:p>
            <a:r>
              <a:rPr lang="en-US" sz="2000" dirty="0"/>
              <a:t>You have joined a team that is developing an IoT solution for your company. You will be using the IoT Hub Device Provisioning Service (DPS) to aid in the process of provisioning and deprovisioning large numbers of devices to IoT Hubs in a number of Azure regions. Security is important to your company, so you are asked to review the device attestation options supported by DPS.</a:t>
            </a:r>
          </a:p>
          <a:p>
            <a:endParaRPr lang="en-US" sz="2000" dirty="0"/>
          </a:p>
          <a:p>
            <a:r>
              <a:rPr lang="en-US" sz="2000" dirty="0"/>
              <a:t>Which of the following correctly describe attestation and the attestation mechanisms supported by DPS? (choose all correct answers)</a:t>
            </a:r>
          </a:p>
          <a:p>
            <a:endParaRPr lang="en-US" sz="2000" dirty="0"/>
          </a:p>
          <a:p>
            <a:pPr marL="457200" indent="-457200">
              <a:buFont typeface="+mj-lt"/>
              <a:buAutoNum type="alphaUcPeriod"/>
            </a:pPr>
            <a:r>
              <a:rPr lang="en-US" sz="2000" dirty="0"/>
              <a:t>Attestation is a process for linking DPS to one or more IoT hubs.</a:t>
            </a:r>
          </a:p>
          <a:p>
            <a:pPr marL="457200" indent="-457200">
              <a:buFont typeface="+mj-lt"/>
              <a:buAutoNum type="alphaUcPeriod"/>
            </a:pPr>
            <a:r>
              <a:rPr lang="en-US" sz="2000" dirty="0"/>
              <a:t>Attestation is a process for confirming a device's identity.</a:t>
            </a:r>
          </a:p>
          <a:p>
            <a:pPr marL="457200" indent="-457200">
              <a:buFont typeface="+mj-lt"/>
              <a:buAutoNum type="alphaUcPeriod"/>
            </a:pPr>
            <a:r>
              <a:rPr lang="en-US" sz="2000" dirty="0"/>
              <a:t>The attestation mechanisms supported by DPS are Symmetric Key and X.509.</a:t>
            </a:r>
          </a:p>
          <a:p>
            <a:pPr marL="457200" indent="-457200">
              <a:buFont typeface="+mj-lt"/>
              <a:buAutoNum type="alphaUcPeriod"/>
            </a:pPr>
            <a:r>
              <a:rPr lang="en-US" sz="2000" dirty="0"/>
              <a:t>The attestation mechanisms supported by DPS are X.509 and TPM.</a:t>
            </a:r>
          </a:p>
          <a:p>
            <a:pPr marL="457200" indent="-457200">
              <a:buFont typeface="+mj-lt"/>
              <a:buAutoNum type="alphaUcPeriod"/>
            </a:pPr>
            <a:r>
              <a:rPr lang="en-US" sz="2000" dirty="0"/>
              <a:t>The attestation mechanisms supported by DPS are Symmetric Key, X.509, and TPM.</a:t>
            </a:r>
          </a:p>
        </p:txBody>
      </p:sp>
    </p:spTree>
    <p:extLst>
      <p:ext uri="{BB962C8B-B14F-4D97-AF65-F5344CB8AC3E}">
        <p14:creationId xmlns:p14="http://schemas.microsoft.com/office/powerpoint/2010/main" val="2695241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553998"/>
          </a:xfrm>
        </p:spPr>
        <p:txBody>
          <a:bodyPr/>
          <a:lstStyle/>
          <a:p>
            <a:r>
              <a:rPr lang="en-US" dirty="0"/>
              <a:t>Module Review: Question 3.5</a:t>
            </a:r>
          </a:p>
        </p:txBody>
      </p:sp>
      <p:sp>
        <p:nvSpPr>
          <p:cNvPr id="6" name="Text Placeholder 5"/>
          <p:cNvSpPr>
            <a:spLocks noGrp="1"/>
          </p:cNvSpPr>
          <p:nvPr>
            <p:ph type="body" sz="quarter" idx="10"/>
          </p:nvPr>
        </p:nvSpPr>
        <p:spPr>
          <a:xfrm>
            <a:off x="586740" y="1347271"/>
            <a:ext cx="11018520" cy="4185761"/>
          </a:xfrm>
        </p:spPr>
        <p:txBody>
          <a:bodyPr vert="horz" wrap="square" lIns="0" tIns="0" rIns="0" bIns="0" rtlCol="0" anchor="t">
            <a:spAutoFit/>
          </a:bodyPr>
          <a:lstStyle/>
          <a:p>
            <a:r>
              <a:rPr lang="en-US" sz="2000" dirty="0"/>
              <a:t>You have joined a team that is developing an IoT solution for your company. You will be using the IoT Hub Device Provisioning Service (DPS) to aid in the process of provisioning and deprovisioning large numbers of devices to IoT Hubs in several Azure regions. Your company will be using X.509 certificates during the provisioning process.</a:t>
            </a:r>
          </a:p>
          <a:p>
            <a:endParaRPr lang="en-US" sz="2000" dirty="0"/>
          </a:p>
          <a:p>
            <a:r>
              <a:rPr lang="en-US" sz="2000" dirty="0"/>
              <a:t>Under what conditions would you need to roll device certificates? (choose all correct answers)</a:t>
            </a:r>
          </a:p>
          <a:p>
            <a:endParaRPr lang="en-US" sz="2000" dirty="0"/>
          </a:p>
          <a:p>
            <a:pPr marL="457200" indent="-457200">
              <a:buFont typeface="+mj-lt"/>
              <a:buAutoNum type="alphaUcPeriod"/>
            </a:pPr>
            <a:r>
              <a:rPr lang="en-US" sz="2000" dirty="0"/>
              <a:t>You need to deprovision a device.</a:t>
            </a:r>
          </a:p>
          <a:p>
            <a:pPr marL="457200" indent="-457200">
              <a:buFont typeface="+mj-lt"/>
              <a:buAutoNum type="alphaUcPeriod"/>
            </a:pPr>
            <a:r>
              <a:rPr lang="en-US" sz="2000" dirty="0"/>
              <a:t>You need to </a:t>
            </a:r>
            <a:r>
              <a:rPr lang="en-US" sz="2000" dirty="0" err="1"/>
              <a:t>reprovision</a:t>
            </a:r>
            <a:r>
              <a:rPr lang="en-US" sz="2000" dirty="0"/>
              <a:t> a device.</a:t>
            </a:r>
          </a:p>
          <a:p>
            <a:pPr marL="457200" indent="-457200">
              <a:buFont typeface="+mj-lt"/>
              <a:buAutoNum type="alphaUcPeriod"/>
            </a:pPr>
            <a:r>
              <a:rPr lang="en-US" sz="2000" dirty="0"/>
              <a:t>You detect a security breach for a device.</a:t>
            </a:r>
          </a:p>
          <a:p>
            <a:pPr marL="457200" indent="-457200">
              <a:buFont typeface="+mj-lt"/>
              <a:buAutoNum type="alphaUcPeriod"/>
            </a:pPr>
            <a:r>
              <a:rPr lang="en-US" sz="2000" dirty="0"/>
              <a:t>You know a certificate is about to expire.</a:t>
            </a:r>
          </a:p>
          <a:p>
            <a:pPr marL="457200" indent="-457200">
              <a:buFont typeface="+mj-lt"/>
              <a:buAutoNum type="alphaUcPeriod"/>
            </a:pPr>
            <a:r>
              <a:rPr lang="en-US" sz="2000" dirty="0"/>
              <a:t>You will be moving a device between hubs.</a:t>
            </a:r>
          </a:p>
        </p:txBody>
      </p:sp>
    </p:spTree>
    <p:extLst>
      <p:ext uri="{BB962C8B-B14F-4D97-AF65-F5344CB8AC3E}">
        <p14:creationId xmlns:p14="http://schemas.microsoft.com/office/powerpoint/2010/main" val="17908944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553998"/>
          </a:xfrm>
        </p:spPr>
        <p:txBody>
          <a:bodyPr/>
          <a:lstStyle/>
          <a:p>
            <a:r>
              <a:rPr lang="en-US" dirty="0"/>
              <a:t>Module Review: Question 3.6</a:t>
            </a:r>
          </a:p>
        </p:txBody>
      </p:sp>
      <p:sp>
        <p:nvSpPr>
          <p:cNvPr id="6" name="Text Placeholder 5"/>
          <p:cNvSpPr>
            <a:spLocks noGrp="1"/>
          </p:cNvSpPr>
          <p:nvPr>
            <p:ph type="body" sz="quarter" idx="10"/>
          </p:nvPr>
        </p:nvSpPr>
        <p:spPr>
          <a:xfrm>
            <a:off x="586740" y="1347271"/>
            <a:ext cx="11018520" cy="5109091"/>
          </a:xfrm>
        </p:spPr>
        <p:txBody>
          <a:bodyPr vert="horz" wrap="square" lIns="0" tIns="0" rIns="0" bIns="0" rtlCol="0" anchor="t">
            <a:spAutoFit/>
          </a:bodyPr>
          <a:lstStyle/>
          <a:p>
            <a:r>
              <a:rPr lang="en-US" sz="2000" dirty="0"/>
              <a:t>You have joined a team that is developing an IoT solution for your company. You will be using the IoT Hub Device Provisioning Service (DPS) to aid in the process of provisioning and deprovisioning large numbers of devices to IoT Hubs in several Azure regions. Six months into your IoT solution roll-out, your company decides to make a change to the IoT Hub assignment for certain devices. You have already completed device enrollment for all devices. You have 500 devices already provisioned that you will be moving over to a different IoT Hub. You have 200 devices that will not be provisioned.</a:t>
            </a:r>
          </a:p>
          <a:p>
            <a:endParaRPr lang="en-US" sz="2000" dirty="0"/>
          </a:p>
          <a:p>
            <a:r>
              <a:rPr lang="en-US" sz="2000" dirty="0"/>
              <a:t>Which of the following statements are correct? (choose all correct answers)</a:t>
            </a:r>
          </a:p>
          <a:p>
            <a:endParaRPr lang="en-US" sz="2000" dirty="0"/>
          </a:p>
          <a:p>
            <a:pPr marL="457200" indent="-457200">
              <a:buFont typeface="+mj-lt"/>
              <a:buAutoNum type="alphaUcPeriod"/>
            </a:pPr>
            <a:r>
              <a:rPr lang="en-US" sz="2000" dirty="0"/>
              <a:t>You should only disenroll the devices that have been provisioned.</a:t>
            </a:r>
          </a:p>
          <a:p>
            <a:pPr marL="457200" indent="-457200">
              <a:buFont typeface="+mj-lt"/>
              <a:buAutoNum type="alphaUcPeriod"/>
            </a:pPr>
            <a:r>
              <a:rPr lang="en-US" sz="2000" dirty="0"/>
              <a:t>You should only disenroll the devices that have not been provisioned.</a:t>
            </a:r>
          </a:p>
          <a:p>
            <a:pPr marL="457200" indent="-457200">
              <a:buFont typeface="+mj-lt"/>
              <a:buAutoNum type="alphaUcPeriod"/>
            </a:pPr>
            <a:r>
              <a:rPr lang="en-US" sz="2000" dirty="0"/>
              <a:t>You should disenroll and deprovision all 700 devices.</a:t>
            </a:r>
          </a:p>
          <a:p>
            <a:pPr marL="457200" indent="-457200">
              <a:buFont typeface="+mj-lt"/>
              <a:buAutoNum type="alphaUcPeriod"/>
            </a:pPr>
            <a:r>
              <a:rPr lang="en-US" sz="2000" dirty="0"/>
              <a:t>You should deprovision the 500 devices and disenroll the 200 devices.</a:t>
            </a:r>
          </a:p>
          <a:p>
            <a:pPr marL="457200" indent="-457200">
              <a:buFont typeface="+mj-lt"/>
              <a:buAutoNum type="alphaUcPeriod"/>
            </a:pPr>
            <a:r>
              <a:rPr lang="en-US" sz="2000" dirty="0"/>
              <a:t>You should disenroll all 700 devices and deregister the 500 devices.</a:t>
            </a:r>
          </a:p>
        </p:txBody>
      </p:sp>
    </p:spTree>
    <p:extLst>
      <p:ext uri="{BB962C8B-B14F-4D97-AF65-F5344CB8AC3E}">
        <p14:creationId xmlns:p14="http://schemas.microsoft.com/office/powerpoint/2010/main" val="27267263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Devices and Device Provisioning</a:t>
            </a:r>
          </a:p>
        </p:txBody>
      </p:sp>
      <p:sp>
        <p:nvSpPr>
          <p:cNvPr id="6" name="Text Placeholder 5"/>
          <p:cNvSpPr>
            <a:spLocks noGrp="1"/>
          </p:cNvSpPr>
          <p:nvPr>
            <p:ph type="body" sz="quarter" idx="10"/>
          </p:nvPr>
        </p:nvSpPr>
        <p:spPr>
          <a:xfrm>
            <a:off x="584200" y="1437481"/>
            <a:ext cx="5212080" cy="5262979"/>
          </a:xfrm>
        </p:spPr>
        <p:txBody>
          <a:bodyPr/>
          <a:lstStyle/>
          <a:p>
            <a:pPr marL="457200" indent="-457200">
              <a:buFont typeface="Arial" panose="020B0604020202020204" pitchFamily="34" charset="0"/>
              <a:buChar char="•"/>
            </a:pPr>
            <a:r>
              <a:rPr lang="en-IE" dirty="0"/>
              <a:t>Provisioning Process</a:t>
            </a:r>
          </a:p>
          <a:p>
            <a:pPr marL="685800" lvl="1" indent="-457200">
              <a:buFont typeface="Arial" panose="020B0604020202020204" pitchFamily="34" charset="0"/>
              <a:buChar char="•"/>
            </a:pPr>
            <a:r>
              <a:rPr lang="en-IE" i="1" dirty="0"/>
              <a:t>Manufacturing Phase</a:t>
            </a:r>
            <a:r>
              <a:rPr lang="en-IE" dirty="0"/>
              <a:t>: When the device is created and prepared at the factory</a:t>
            </a:r>
          </a:p>
          <a:p>
            <a:pPr marL="685800" lvl="1" indent="-457200">
              <a:buFont typeface="Arial" panose="020B0604020202020204" pitchFamily="34" charset="0"/>
              <a:buChar char="•"/>
            </a:pPr>
            <a:r>
              <a:rPr lang="en-IE" i="1" dirty="0"/>
              <a:t>Cloud Setup Phase</a:t>
            </a:r>
            <a:r>
              <a:rPr lang="en-IE" dirty="0"/>
              <a:t>: When the Device Provisioning Service is configured for automatic provisioning</a:t>
            </a:r>
          </a:p>
          <a:p>
            <a:pPr marL="457200" indent="-457200">
              <a:buFont typeface="Arial" panose="020B0604020202020204" pitchFamily="34" charset="0"/>
              <a:buChar char="•"/>
            </a:pPr>
            <a:r>
              <a:rPr lang="en-IE" i="1" dirty="0"/>
              <a:t>Registration</a:t>
            </a:r>
            <a:r>
              <a:rPr lang="en-IE" dirty="0"/>
              <a:t> vs. </a:t>
            </a:r>
            <a:r>
              <a:rPr lang="en-IE" i="1" dirty="0"/>
              <a:t>Provisioning</a:t>
            </a:r>
          </a:p>
          <a:p>
            <a:pPr marL="685800" lvl="1" indent="-457200">
              <a:buFont typeface="Arial" panose="020B0604020202020204" pitchFamily="34" charset="0"/>
              <a:buChar char="•"/>
            </a:pPr>
            <a:r>
              <a:rPr lang="en-IE" i="1" dirty="0"/>
              <a:t>Registration: </a:t>
            </a:r>
            <a:r>
              <a:rPr lang="en-IE" dirty="0"/>
              <a:t>adding a device to the cloud provider’s device list (registry)</a:t>
            </a:r>
          </a:p>
          <a:p>
            <a:pPr marL="685800" lvl="1" indent="-457200">
              <a:buFont typeface="Arial" panose="020B0604020202020204" pitchFamily="34" charset="0"/>
              <a:buChar char="•"/>
            </a:pPr>
            <a:r>
              <a:rPr lang="en-IE" i="1" dirty="0"/>
              <a:t>Provisioning</a:t>
            </a:r>
            <a:r>
              <a:rPr lang="en-IE" dirty="0"/>
              <a:t>: Configuring the device with a desired configuration after registration; DPS does this through an initial device twin that is copied to the identity registry on the </a:t>
            </a:r>
            <a:r>
              <a:rPr lang="en-IE"/>
              <a:t>associated IoT Hub</a:t>
            </a:r>
            <a:endParaRPr lang="en-IE" dirty="0"/>
          </a:p>
        </p:txBody>
      </p:sp>
      <p:pic>
        <p:nvPicPr>
          <p:cNvPr id="5" name="Graphic 4" descr="Processor">
            <a:extLst>
              <a:ext uri="{FF2B5EF4-FFF2-40B4-BE49-F238E27FC236}">
                <a16:creationId xmlns:a16="http://schemas.microsoft.com/office/drawing/2014/main" id="{2F4C456A-2B26-4FC0-BF36-884D64753E7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827713" y="1435497"/>
            <a:ext cx="3775007" cy="3775007"/>
          </a:xfrm>
          <a:prstGeom prst="rect">
            <a:avLst/>
          </a:prstGeom>
        </p:spPr>
      </p:pic>
    </p:spTree>
    <p:extLst>
      <p:ext uri="{BB962C8B-B14F-4D97-AF65-F5344CB8AC3E}">
        <p14:creationId xmlns:p14="http://schemas.microsoft.com/office/powerpoint/2010/main" val="18674256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Features of the Device Provisioning Service (DPS)</a:t>
            </a:r>
          </a:p>
        </p:txBody>
      </p:sp>
      <p:sp>
        <p:nvSpPr>
          <p:cNvPr id="10" name="Text Placeholder 5">
            <a:extLst>
              <a:ext uri="{FF2B5EF4-FFF2-40B4-BE49-F238E27FC236}">
                <a16:creationId xmlns:a16="http://schemas.microsoft.com/office/drawing/2014/main" id="{36688246-F067-4143-B961-8B3643718095}"/>
              </a:ext>
            </a:extLst>
          </p:cNvPr>
          <p:cNvSpPr>
            <a:spLocks noGrp="1"/>
          </p:cNvSpPr>
          <p:nvPr>
            <p:ph type="body" sz="quarter" idx="10"/>
          </p:nvPr>
        </p:nvSpPr>
        <p:spPr>
          <a:xfrm>
            <a:off x="584200" y="1435497"/>
            <a:ext cx="11018520" cy="4899803"/>
          </a:xfrm>
        </p:spPr>
        <p:txBody>
          <a:bodyPr/>
          <a:lstStyle/>
          <a:p>
            <a:r>
              <a:rPr lang="en-US" dirty="0"/>
              <a:t>Secure attestation support (X.509 and TPM-based identities)</a:t>
            </a:r>
          </a:p>
          <a:p>
            <a:r>
              <a:rPr lang="en-US" dirty="0"/>
              <a:t>A configurable, updatable enrollment list containing the complete record of devices/groups of devices that may at some point register</a:t>
            </a:r>
          </a:p>
          <a:p>
            <a:r>
              <a:rPr lang="en-US" dirty="0"/>
              <a:t>Multi-hub support (including across subscriptions and regions), assigned by multiple allocation policies</a:t>
            </a:r>
          </a:p>
          <a:p>
            <a:r>
              <a:rPr lang="en-US" dirty="0"/>
              <a:t>Monitoring and diagnostics logging to make sure everything is working properly.</a:t>
            </a:r>
          </a:p>
          <a:p>
            <a:r>
              <a:rPr lang="en-US" dirty="0"/>
              <a:t>Cross-platform support</a:t>
            </a:r>
          </a:p>
          <a:p>
            <a:pPr lvl="1"/>
            <a:r>
              <a:rPr lang="en-US" dirty="0"/>
              <a:t>A variety of operating systems</a:t>
            </a:r>
          </a:p>
          <a:p>
            <a:pPr lvl="1"/>
            <a:r>
              <a:rPr lang="en-US" dirty="0"/>
              <a:t>SDKs across multiple languages</a:t>
            </a:r>
          </a:p>
          <a:p>
            <a:pPr lvl="1"/>
            <a:r>
              <a:rPr lang="en-US" dirty="0"/>
              <a:t>HTTPS, AMQP, and MQTT protocol support (Service SDK is HTTPS only)</a:t>
            </a:r>
          </a:p>
        </p:txBody>
      </p:sp>
    </p:spTree>
    <p:extLst>
      <p:ext uri="{BB962C8B-B14F-4D97-AF65-F5344CB8AC3E}">
        <p14:creationId xmlns:p14="http://schemas.microsoft.com/office/powerpoint/2010/main" val="282420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0">
                                            <p:txEl>
                                              <p:pRg st="5" end="5"/>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
                                            <p:txEl>
                                              <p:pRg st="6" end="6"/>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0">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When to use the Device Provisioning Service</a:t>
            </a:r>
          </a:p>
        </p:txBody>
      </p:sp>
      <p:sp>
        <p:nvSpPr>
          <p:cNvPr id="10" name="Text Placeholder 5">
            <a:extLst>
              <a:ext uri="{FF2B5EF4-FFF2-40B4-BE49-F238E27FC236}">
                <a16:creationId xmlns:a16="http://schemas.microsoft.com/office/drawing/2014/main" id="{36688246-F067-4143-B961-8B3643718095}"/>
              </a:ext>
            </a:extLst>
          </p:cNvPr>
          <p:cNvSpPr>
            <a:spLocks noGrp="1"/>
          </p:cNvSpPr>
          <p:nvPr>
            <p:ph type="body" sz="quarter" idx="10"/>
          </p:nvPr>
        </p:nvSpPr>
        <p:spPr/>
        <p:txBody>
          <a:bodyPr/>
          <a:lstStyle/>
          <a:p>
            <a:pPr marL="0" indent="0">
              <a:buNone/>
            </a:pPr>
            <a:r>
              <a:rPr lang="en-IE" dirty="0"/>
              <a:t>If you want any of these capabilities, the DPS is a good choice:</a:t>
            </a:r>
          </a:p>
          <a:p>
            <a:r>
              <a:rPr lang="en-IE" dirty="0"/>
              <a:t>Zero-touch provisioning</a:t>
            </a:r>
          </a:p>
          <a:p>
            <a:r>
              <a:rPr lang="en-IE" dirty="0"/>
              <a:t>Load balancing</a:t>
            </a:r>
          </a:p>
          <a:p>
            <a:r>
              <a:rPr lang="en-IE" dirty="0"/>
              <a:t>Connecting devices (multitenancy, solution isolation, geo-</a:t>
            </a:r>
            <a:r>
              <a:rPr lang="en-IE" dirty="0" err="1"/>
              <a:t>sharding</a:t>
            </a:r>
            <a:r>
              <a:rPr lang="en-IE" dirty="0"/>
              <a:t>)</a:t>
            </a:r>
          </a:p>
          <a:p>
            <a:r>
              <a:rPr lang="en-IE" dirty="0" err="1"/>
              <a:t>Reprovisioning</a:t>
            </a:r>
            <a:endParaRPr lang="en-IE" dirty="0"/>
          </a:p>
          <a:p>
            <a:r>
              <a:rPr lang="en-IE" dirty="0"/>
              <a:t>Rolling keys</a:t>
            </a:r>
          </a:p>
        </p:txBody>
      </p:sp>
      <p:sp>
        <p:nvSpPr>
          <p:cNvPr id="4" name="Text Placeholder 3">
            <a:extLst>
              <a:ext uri="{FF2B5EF4-FFF2-40B4-BE49-F238E27FC236}">
                <a16:creationId xmlns:a16="http://schemas.microsoft.com/office/drawing/2014/main" id="{758B0677-5390-49F6-91BE-9FBA9278EF41}"/>
              </a:ext>
            </a:extLst>
          </p:cNvPr>
          <p:cNvSpPr>
            <a:spLocks noGrp="1"/>
          </p:cNvSpPr>
          <p:nvPr>
            <p:ph type="body" sz="quarter" idx="11"/>
          </p:nvPr>
        </p:nvSpPr>
        <p:spPr/>
        <p:txBody>
          <a:bodyPr/>
          <a:lstStyle/>
          <a:p>
            <a:endParaRPr lang="en-US"/>
          </a:p>
        </p:txBody>
      </p:sp>
      <p:pic>
        <p:nvPicPr>
          <p:cNvPr id="6" name="Graphic 5" descr="Person with idea">
            <a:extLst>
              <a:ext uri="{FF2B5EF4-FFF2-40B4-BE49-F238E27FC236}">
                <a16:creationId xmlns:a16="http://schemas.microsoft.com/office/drawing/2014/main" id="{A3E9FDC0-4174-441A-94E2-92508827068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557028" y="1447274"/>
            <a:ext cx="4877852" cy="4877852"/>
          </a:xfrm>
          <a:prstGeom prst="rect">
            <a:avLst/>
          </a:prstGeom>
        </p:spPr>
      </p:pic>
    </p:spTree>
    <p:extLst>
      <p:ext uri="{BB962C8B-B14F-4D97-AF65-F5344CB8AC3E}">
        <p14:creationId xmlns:p14="http://schemas.microsoft.com/office/powerpoint/2010/main" val="42291715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D32FCC-3094-4B28-9A3D-272E57D2AD8F}"/>
              </a:ext>
            </a:extLst>
          </p:cNvPr>
          <p:cNvSpPr>
            <a:spLocks noGrp="1"/>
          </p:cNvSpPr>
          <p:nvPr>
            <p:ph type="title"/>
          </p:nvPr>
        </p:nvSpPr>
        <p:spPr/>
        <p:txBody>
          <a:bodyPr/>
          <a:lstStyle/>
          <a:p>
            <a:r>
              <a:rPr lang="en-US" dirty="0"/>
              <a:t>Service Concepts</a:t>
            </a:r>
          </a:p>
        </p:txBody>
      </p:sp>
      <p:sp>
        <p:nvSpPr>
          <p:cNvPr id="44" name="Text Placeholder 5">
            <a:extLst>
              <a:ext uri="{FF2B5EF4-FFF2-40B4-BE49-F238E27FC236}">
                <a16:creationId xmlns:a16="http://schemas.microsoft.com/office/drawing/2014/main" id="{E445E841-2F17-4286-8903-7A5BE7B344BF}"/>
              </a:ext>
            </a:extLst>
          </p:cNvPr>
          <p:cNvSpPr>
            <a:spLocks noGrp="1"/>
          </p:cNvSpPr>
          <p:nvPr>
            <p:ph type="body" sz="quarter" idx="10"/>
          </p:nvPr>
        </p:nvSpPr>
        <p:spPr>
          <a:xfrm>
            <a:off x="586390" y="1434370"/>
            <a:ext cx="11018520" cy="4136517"/>
          </a:xfrm>
        </p:spPr>
        <p:txBody>
          <a:bodyPr/>
          <a:lstStyle/>
          <a:p>
            <a:pPr marL="457200" indent="-457200">
              <a:buFont typeface="Arial" panose="020B0604020202020204" pitchFamily="34" charset="0"/>
              <a:buChar char="•"/>
            </a:pPr>
            <a:r>
              <a:rPr lang="en-US" sz="2400" i="1" dirty="0"/>
              <a:t>Service operations endpoint</a:t>
            </a:r>
            <a:r>
              <a:rPr lang="en-US" sz="2400" dirty="0"/>
              <a:t> – used for managing DPS and the enrollment list</a:t>
            </a:r>
          </a:p>
          <a:p>
            <a:pPr marL="457200" indent="-457200">
              <a:buFont typeface="Arial" panose="020B0604020202020204" pitchFamily="34" charset="0"/>
              <a:buChar char="•"/>
            </a:pPr>
            <a:r>
              <a:rPr lang="en-US" sz="2400" i="1" dirty="0"/>
              <a:t>Device provisioning endpoint </a:t>
            </a:r>
            <a:r>
              <a:rPr lang="en-US" sz="2400" dirty="0"/>
              <a:t>– single address used for all provisioning, shared across all customers and DPS instances</a:t>
            </a:r>
          </a:p>
          <a:p>
            <a:pPr marL="457200" indent="-457200">
              <a:buFont typeface="Arial" panose="020B0604020202020204" pitchFamily="34" charset="0"/>
              <a:buChar char="•"/>
            </a:pPr>
            <a:r>
              <a:rPr lang="en-US" sz="2400" i="1" dirty="0"/>
              <a:t>Linked IoT hubs </a:t>
            </a:r>
            <a:r>
              <a:rPr lang="en-US" sz="2400" dirty="0"/>
              <a:t>– target Azure IoT Hub instances for the DPS</a:t>
            </a:r>
          </a:p>
          <a:p>
            <a:pPr marL="457200" indent="-457200">
              <a:buFont typeface="Arial" panose="020B0604020202020204" pitchFamily="34" charset="0"/>
              <a:buChar char="•"/>
            </a:pPr>
            <a:r>
              <a:rPr lang="en-US" sz="2400" i="1" dirty="0"/>
              <a:t>Allocation policy </a:t>
            </a:r>
            <a:r>
              <a:rPr lang="en-US" sz="2400" dirty="0"/>
              <a:t>– as previously mentioned, the mapping of device to target Azure IoT Hub</a:t>
            </a:r>
          </a:p>
          <a:p>
            <a:pPr marL="457200" indent="-457200">
              <a:buFont typeface="Arial" panose="020B0604020202020204" pitchFamily="34" charset="0"/>
              <a:buChar char="•"/>
            </a:pPr>
            <a:r>
              <a:rPr lang="en-US" sz="2400" i="1" dirty="0"/>
              <a:t>Enrollment </a:t>
            </a:r>
            <a:r>
              <a:rPr lang="en-US" sz="2400" dirty="0"/>
              <a:t>– the record of a device or group of devices that may register against the DPS</a:t>
            </a:r>
          </a:p>
          <a:p>
            <a:pPr marL="457200" indent="-457200">
              <a:buFont typeface="Arial" panose="020B0604020202020204" pitchFamily="34" charset="0"/>
              <a:buChar char="•"/>
            </a:pPr>
            <a:r>
              <a:rPr lang="en-US" sz="2400" i="1" dirty="0"/>
              <a:t>Registration </a:t>
            </a:r>
            <a:r>
              <a:rPr lang="en-US" sz="2400" dirty="0"/>
              <a:t>– the record of a successful registration/provisioning of a device</a:t>
            </a:r>
          </a:p>
          <a:p>
            <a:pPr marL="457200" indent="-457200">
              <a:buFont typeface="Arial" panose="020B0604020202020204" pitchFamily="34" charset="0"/>
              <a:buChar char="•"/>
            </a:pPr>
            <a:r>
              <a:rPr lang="en-US" sz="2400" i="1" dirty="0"/>
              <a:t>Operations </a:t>
            </a:r>
            <a:r>
              <a:rPr lang="en-US" sz="2400" dirty="0"/>
              <a:t>– the billing unit for DPS; one successfully completed request</a:t>
            </a:r>
          </a:p>
        </p:txBody>
      </p:sp>
    </p:spTree>
    <p:extLst>
      <p:ext uri="{BB962C8B-B14F-4D97-AF65-F5344CB8AC3E}">
        <p14:creationId xmlns:p14="http://schemas.microsoft.com/office/powerpoint/2010/main" val="30476708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D32FCC-3094-4B28-9A3D-272E57D2AD8F}"/>
              </a:ext>
            </a:extLst>
          </p:cNvPr>
          <p:cNvSpPr>
            <a:spLocks noGrp="1"/>
          </p:cNvSpPr>
          <p:nvPr>
            <p:ph type="title"/>
          </p:nvPr>
        </p:nvSpPr>
        <p:spPr/>
        <p:txBody>
          <a:bodyPr/>
          <a:lstStyle/>
          <a:p>
            <a:r>
              <a:rPr lang="en-US" dirty="0"/>
              <a:t>Device Enrollment Concepts</a:t>
            </a:r>
          </a:p>
        </p:txBody>
      </p:sp>
      <p:sp>
        <p:nvSpPr>
          <p:cNvPr id="44" name="Text Placeholder 5">
            <a:extLst>
              <a:ext uri="{FF2B5EF4-FFF2-40B4-BE49-F238E27FC236}">
                <a16:creationId xmlns:a16="http://schemas.microsoft.com/office/drawing/2014/main" id="{E445E841-2F17-4286-8903-7A5BE7B344BF}"/>
              </a:ext>
            </a:extLst>
          </p:cNvPr>
          <p:cNvSpPr>
            <a:spLocks noGrp="1"/>
          </p:cNvSpPr>
          <p:nvPr>
            <p:ph type="body" sz="quarter" idx="10"/>
          </p:nvPr>
        </p:nvSpPr>
        <p:spPr>
          <a:xfrm>
            <a:off x="586390" y="1434370"/>
            <a:ext cx="11018520" cy="4382738"/>
          </a:xfrm>
        </p:spPr>
        <p:txBody>
          <a:bodyPr/>
          <a:lstStyle/>
          <a:p>
            <a:pPr marL="457200" indent="-457200">
              <a:buFont typeface="Arial" panose="020B0604020202020204" pitchFamily="34" charset="0"/>
              <a:buChar char="•"/>
            </a:pPr>
            <a:r>
              <a:rPr lang="en-US" i="1" dirty="0"/>
              <a:t>ID scope</a:t>
            </a:r>
            <a:r>
              <a:rPr lang="en-US" dirty="0"/>
              <a:t> – differentiates different DPS instances and tenants at the fixed, shared target endpoints</a:t>
            </a:r>
          </a:p>
          <a:p>
            <a:pPr marL="457200" indent="-457200">
              <a:buFont typeface="Arial" panose="020B0604020202020204" pitchFamily="34" charset="0"/>
              <a:buChar char="•"/>
            </a:pPr>
            <a:r>
              <a:rPr lang="en-US" i="1" dirty="0"/>
              <a:t>Registration ID </a:t>
            </a:r>
            <a:r>
              <a:rPr lang="en-US" dirty="0"/>
              <a:t>– uniquely identifies a device in the DPS instance</a:t>
            </a:r>
          </a:p>
          <a:p>
            <a:pPr marL="457200" indent="-457200">
              <a:buFont typeface="Arial" panose="020B0604020202020204" pitchFamily="34" charset="0"/>
              <a:buChar char="•"/>
            </a:pPr>
            <a:r>
              <a:rPr lang="en-US" i="1" dirty="0"/>
              <a:t>Device ID </a:t>
            </a:r>
            <a:r>
              <a:rPr lang="en-US" dirty="0"/>
              <a:t>– uniquely identifies a device in the associated IoT Hub instance</a:t>
            </a:r>
          </a:p>
          <a:p>
            <a:pPr marL="457200" indent="-457200">
              <a:buFont typeface="Arial" panose="020B0604020202020204" pitchFamily="34" charset="0"/>
              <a:buChar char="•"/>
            </a:pPr>
            <a:r>
              <a:rPr lang="en-US" i="1" dirty="0"/>
              <a:t>Attestation mechanism </a:t>
            </a:r>
            <a:r>
              <a:rPr lang="en-US" dirty="0"/>
              <a:t>– the way a device proves its identity to the DPS</a:t>
            </a:r>
          </a:p>
          <a:p>
            <a:pPr marL="685800" lvl="1" indent="-457200">
              <a:buFont typeface="Arial" panose="020B0604020202020204" pitchFamily="34" charset="0"/>
              <a:buChar char="•"/>
            </a:pPr>
            <a:r>
              <a:rPr lang="en-US" dirty="0"/>
              <a:t>X.509 Certificates</a:t>
            </a:r>
          </a:p>
          <a:p>
            <a:pPr marL="685800" lvl="1" indent="-457200">
              <a:buFont typeface="Arial" panose="020B0604020202020204" pitchFamily="34" charset="0"/>
              <a:buChar char="•"/>
            </a:pPr>
            <a:r>
              <a:rPr lang="en-US" dirty="0"/>
              <a:t>TPM nonce challenge</a:t>
            </a:r>
          </a:p>
          <a:p>
            <a:pPr marL="685800" lvl="1" indent="-457200">
              <a:buFont typeface="Arial" panose="020B0604020202020204" pitchFamily="34" charset="0"/>
              <a:buChar char="•"/>
            </a:pPr>
            <a:r>
              <a:rPr lang="en-US" dirty="0"/>
              <a:t>Symmetric key</a:t>
            </a:r>
          </a:p>
        </p:txBody>
      </p:sp>
    </p:spTree>
    <p:extLst>
      <p:ext uri="{BB962C8B-B14F-4D97-AF65-F5344CB8AC3E}">
        <p14:creationId xmlns:p14="http://schemas.microsoft.com/office/powerpoint/2010/main" val="282632238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4">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4">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4">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build="p"/>
    </p:bldLst>
  </p:timing>
</p:sld>
</file>

<file path=ppt/theme/theme1.xml><?xml version="1.0" encoding="utf-8"?>
<a:theme xmlns:a="http://schemas.openxmlformats.org/drawingml/2006/main" name="WHITE TEMPLATE">
  <a:themeElements>
    <a:clrScheme name="ST_Illustration_White_Blue">
      <a:dk1>
        <a:srgbClr val="1A1A1A"/>
      </a:dk1>
      <a:lt1>
        <a:srgbClr val="FFFFFF"/>
      </a:lt1>
      <a:dk2>
        <a:srgbClr val="0D0D0D"/>
      </a:dk2>
      <a:lt2>
        <a:srgbClr val="D2D2D2"/>
      </a:lt2>
      <a:accent1>
        <a:srgbClr val="0078D4"/>
      </a:accent1>
      <a:accent2>
        <a:srgbClr val="002050"/>
      </a:accent2>
      <a:accent3>
        <a:srgbClr val="107C10"/>
      </a:accent3>
      <a:accent4>
        <a:srgbClr val="D73B01"/>
      </a:accent4>
      <a:accent5>
        <a:srgbClr val="737373"/>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Illustration_2018_Cloud_011.potx" id="{762B47AA-A827-4F63-8EDD-1F6B4767BB62}" vid="{53DB83EF-4F78-4F48-A301-01610C79C1EF}"/>
    </a:ext>
  </a:extLst>
</a:theme>
</file>

<file path=ppt/theme/theme2.xml><?xml version="1.0" encoding="utf-8"?>
<a:theme xmlns:a="http://schemas.openxmlformats.org/drawingml/2006/main" name="SOFT BLACK TEMPLATE">
  <a:themeElements>
    <a:clrScheme name="ST_Illusttration_Soft_Black">
      <a:dk1>
        <a:srgbClr val="1A1A1A"/>
      </a:dk1>
      <a:lt1>
        <a:srgbClr val="FFFFFF"/>
      </a:lt1>
      <a:dk2>
        <a:srgbClr val="0D0D0D"/>
      </a:dk2>
      <a:lt2>
        <a:srgbClr val="D2D2D2"/>
      </a:lt2>
      <a:accent1>
        <a:srgbClr val="0078D4"/>
      </a:accent1>
      <a:accent2>
        <a:srgbClr val="00BCF2"/>
      </a:accent2>
      <a:accent3>
        <a:srgbClr val="107C10"/>
      </a:accent3>
      <a:accent4>
        <a:srgbClr val="D73B01"/>
      </a:accent4>
      <a:accent5>
        <a:srgbClr val="FFB900"/>
      </a:accent5>
      <a:accent6>
        <a:srgbClr val="E6E6E6"/>
      </a:accent6>
      <a:hlink>
        <a:srgbClr val="00BCF2"/>
      </a:hlink>
      <a:folHlink>
        <a:srgbClr val="00BCF2"/>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Illustration_2018_Cloud_011.potx" id="{762B47AA-A827-4F63-8EDD-1F6B4767BB62}" vid="{A3FBD5A9-6ED4-4247-B514-45D69F798535}"/>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B88350DC2C9724A906EBD1DB416E736" ma:contentTypeVersion="11" ma:contentTypeDescription="Create a new document." ma:contentTypeScope="" ma:versionID="3305d56686ae4a6950b198aea993a1d2">
  <xsd:schema xmlns:xsd="http://www.w3.org/2001/XMLSchema" xmlns:xs="http://www.w3.org/2001/XMLSchema" xmlns:p="http://schemas.microsoft.com/office/2006/metadata/properties" xmlns:ns1="http://schemas.microsoft.com/sharepoint/v3" xmlns:ns2="7973f1c9-1709-40fe-a9b9-0d237034d0a7" targetNamespace="http://schemas.microsoft.com/office/2006/metadata/properties" ma:root="true" ma:fieldsID="ce29e2dd32399962d95a41b120f40218" ns1:_="" ns2:_="">
    <xsd:import namespace="http://schemas.microsoft.com/sharepoint/v3"/>
    <xsd:import namespace="7973f1c9-1709-40fe-a9b9-0d237034d0a7"/>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1:_ip_UnifiedCompliancePolicyProperties" minOccurs="0"/>
                <xsd:element ref="ns1:_ip_UnifiedCompliancePolicyUIAc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7" nillable="true" ma:displayName="Unified Compliance Policy Properties" ma:hidden="true" ma:internalName="_ip_UnifiedCompliancePolicyProperties">
      <xsd:simpleType>
        <xsd:restriction base="dms:Note"/>
      </xsd:simpleType>
    </xsd:element>
    <xsd:element name="_ip_UnifiedCompliancePolicyUIAction" ma:index="18"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973f1c9-1709-40fe-a9b9-0d237034d0a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Props1.xml><?xml version="1.0" encoding="utf-8"?>
<ds:datastoreItem xmlns:ds="http://schemas.openxmlformats.org/officeDocument/2006/customXml" ds:itemID="{1EAE8752-60C9-452E-9BBC-A668B5A519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973f1c9-1709-40fe-a9b9-0d237034d0a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34ECB7D-C52D-4E7E-9555-72337F531448}">
  <ds:schemaRefs>
    <ds:schemaRef ds:uri="http://schemas.microsoft.com/sharepoint/v3/contenttype/forms"/>
  </ds:schemaRefs>
</ds:datastoreItem>
</file>

<file path=customXml/itemProps3.xml><?xml version="1.0" encoding="utf-8"?>
<ds:datastoreItem xmlns:ds="http://schemas.openxmlformats.org/officeDocument/2006/customXml" ds:itemID="{B473E0BC-B7A0-496E-AEFF-53234964DC61}">
  <ds:schemaRefs>
    <ds:schemaRef ds:uri="http://schemas.microsoft.com/office/2006/metadata/properties"/>
    <ds:schemaRef ds:uri="http://schemas.microsoft.com/office/infopath/2007/PartnerControls"/>
    <ds:schemaRef ds:uri="http://schemas.microsoft.com/sharepoint/v3"/>
  </ds:schemaRefs>
</ds:datastoreItem>
</file>

<file path=docProps/app.xml><?xml version="1.0" encoding="utf-8"?>
<Properties xmlns="http://schemas.openxmlformats.org/officeDocument/2006/extended-properties" xmlns:vt="http://schemas.openxmlformats.org/officeDocument/2006/docPropsVTypes">
  <Template>16-9_Illustration_2018_Cloud_011</Template>
  <TotalTime>0</TotalTime>
  <Words>6864</Words>
  <Application>Microsoft Office PowerPoint</Application>
  <PresentationFormat>Widescreen</PresentationFormat>
  <Paragraphs>525</Paragraphs>
  <Slides>43</Slides>
  <Notes>43</Notes>
  <HiddenSlides>0</HiddenSlides>
  <MMClips>0</MMClips>
  <ScaleCrop>false</ScaleCrop>
  <HeadingPairs>
    <vt:vector size="4" baseType="variant">
      <vt:variant>
        <vt:lpstr>Theme</vt:lpstr>
      </vt:variant>
      <vt:variant>
        <vt:i4>2</vt:i4>
      </vt:variant>
      <vt:variant>
        <vt:lpstr>Slide Titles</vt:lpstr>
      </vt:variant>
      <vt:variant>
        <vt:i4>43</vt:i4>
      </vt:variant>
    </vt:vector>
  </HeadingPairs>
  <TitlesOfParts>
    <vt:vector size="45" baseType="lpstr">
      <vt:lpstr>WHITE TEMPLATE</vt:lpstr>
      <vt:lpstr>SOFT BLACK TEMPLATE</vt:lpstr>
      <vt:lpstr>AZ-220T01 Module 03: Device Provisioning at Scale</vt:lpstr>
      <vt:lpstr>Lesson 01: Learning objectives</vt:lpstr>
      <vt:lpstr>Module 3 – Learning objectives</vt:lpstr>
      <vt:lpstr>Lesson 02: Device Provisioning Service Terms and Concepts</vt:lpstr>
      <vt:lpstr>Devices and Device Provisioning</vt:lpstr>
      <vt:lpstr>Features of the Device Provisioning Service (DPS)</vt:lpstr>
      <vt:lpstr>When to use the Device Provisioning Service</vt:lpstr>
      <vt:lpstr>Service Concepts</vt:lpstr>
      <vt:lpstr>Device Enrollment Concepts</vt:lpstr>
      <vt:lpstr>Device Enrollment Types</vt:lpstr>
      <vt:lpstr>Security Concepts: Certificates</vt:lpstr>
      <vt:lpstr>Security Concepts: Hardware / TPM Attestation</vt:lpstr>
      <vt:lpstr>TPM Attestation</vt:lpstr>
      <vt:lpstr>TPM Attestation (Step 1)</vt:lpstr>
      <vt:lpstr>TPM Attestation (Step 2)</vt:lpstr>
      <vt:lpstr>TPM Attestation (Step 3)</vt:lpstr>
      <vt:lpstr>Security Concepts: Symmetric Key Attestation</vt:lpstr>
      <vt:lpstr>DPS Auto-Provisioning Behind the Scenes</vt:lpstr>
      <vt:lpstr>Sample Auto-Provisioning Roles and Responsibilities</vt:lpstr>
      <vt:lpstr>Introduction to Reprovisioning</vt:lpstr>
      <vt:lpstr>Provisioning with Device State in a Device Twin</vt:lpstr>
      <vt:lpstr>Reprovisioning</vt:lpstr>
      <vt:lpstr>Lesson 03: Configure and Manage the Device Provisioning Service</vt:lpstr>
      <vt:lpstr>Azure CLI Support for Device Provisioning</vt:lpstr>
      <vt:lpstr>Device Provisioning Service SDKs</vt:lpstr>
      <vt:lpstr>Control Access to DPS</vt:lpstr>
      <vt:lpstr>Lesson 04: Device Provisioning Tasks</vt:lpstr>
      <vt:lpstr>Device Enrollment Tools and Processes</vt:lpstr>
      <vt:lpstr>Configure Verified CA Certificates</vt:lpstr>
      <vt:lpstr>Rolling Device Certificates – Reasons</vt:lpstr>
      <vt:lpstr>Rolling Device Certificates – Process</vt:lpstr>
      <vt:lpstr>Deprovisioning Process</vt:lpstr>
      <vt:lpstr>Manage Disenrollment</vt:lpstr>
      <vt:lpstr>Provision for Multitenancy</vt:lpstr>
      <vt:lpstr>Lesson 05: Module 3 Labs</vt:lpstr>
      <vt:lpstr>Module 3 Labs</vt:lpstr>
      <vt:lpstr>Lesson 06: Module 3 review questions</vt:lpstr>
      <vt:lpstr>Module Review: Question 3.1</vt:lpstr>
      <vt:lpstr>Module Review: Question 3.2</vt:lpstr>
      <vt:lpstr>Module Review: Question 3.3</vt:lpstr>
      <vt:lpstr>Module Review: Question 3.4 </vt:lpstr>
      <vt:lpstr>Module Review: Question 3.5</vt:lpstr>
      <vt:lpstr>Module Review: Question 3.6</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AZ-220T01 Module 03: Devices and Device Communication</dc:title>
  <dc:subject/>
  <dc:creator/>
  <cp:keywords/>
  <dc:description/>
  <cp:lastModifiedBy/>
  <cp:revision>49</cp:revision>
  <dcterms:created xsi:type="dcterms:W3CDTF">2020-01-07T20:27:48Z</dcterms:created>
  <dcterms:modified xsi:type="dcterms:W3CDTF">2020-04-28T15:59:24Z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cahowd@microsoft.com</vt:lpwstr>
  </property>
  <property fmtid="{D5CDD505-2E9C-101B-9397-08002B2CF9AE}" pid="5" name="MSIP_Label_f42aa342-8706-4288-bd11-ebb85995028c_SetDate">
    <vt:lpwstr>2020-01-07T20:28:16.4342336Z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ActionId">
    <vt:lpwstr>eff904a8-7196-4dea-b6e4-d5aa2c7ef338</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y fmtid="{D5CDD505-2E9C-101B-9397-08002B2CF9AE}" pid="11" name="ContentTypeId">
    <vt:lpwstr>0x010100CB88350DC2C9724A906EBD1DB416E736</vt:lpwstr>
  </property>
</Properties>
</file>