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62"/>
  </p:notesMasterIdLst>
  <p:handoutMasterIdLst>
    <p:handoutMasterId r:id="rId63"/>
  </p:handoutMasterIdLst>
  <p:sldIdLst>
    <p:sldId id="1719" r:id="rId6"/>
    <p:sldId id="1856" r:id="rId7"/>
    <p:sldId id="1660" r:id="rId8"/>
    <p:sldId id="1857" r:id="rId9"/>
    <p:sldId id="1670" r:id="rId10"/>
    <p:sldId id="1924" r:id="rId11"/>
    <p:sldId id="1925" r:id="rId12"/>
    <p:sldId id="1926" r:id="rId13"/>
    <p:sldId id="1957" r:id="rId14"/>
    <p:sldId id="1927" r:id="rId15"/>
    <p:sldId id="1928" r:id="rId16"/>
    <p:sldId id="1929" r:id="rId17"/>
    <p:sldId id="1930" r:id="rId18"/>
    <p:sldId id="1961" r:id="rId19"/>
    <p:sldId id="1962" r:id="rId20"/>
    <p:sldId id="1958" r:id="rId21"/>
    <p:sldId id="1932" r:id="rId22"/>
    <p:sldId id="1963" r:id="rId23"/>
    <p:sldId id="1933" r:id="rId24"/>
    <p:sldId id="1863" r:id="rId25"/>
    <p:sldId id="1934" r:id="rId26"/>
    <p:sldId id="1935" r:id="rId27"/>
    <p:sldId id="1936" r:id="rId28"/>
    <p:sldId id="1938" r:id="rId29"/>
    <p:sldId id="1937" r:id="rId30"/>
    <p:sldId id="1939" r:id="rId31"/>
    <p:sldId id="1870" r:id="rId32"/>
    <p:sldId id="1959" r:id="rId33"/>
    <p:sldId id="1940" r:id="rId34"/>
    <p:sldId id="1960" r:id="rId35"/>
    <p:sldId id="1941" r:id="rId36"/>
    <p:sldId id="1942" r:id="rId37"/>
    <p:sldId id="1943" r:id="rId38"/>
    <p:sldId id="1944" r:id="rId39"/>
    <p:sldId id="1945" r:id="rId40"/>
    <p:sldId id="1949" r:id="rId41"/>
    <p:sldId id="1948" r:id="rId42"/>
    <p:sldId id="1950" r:id="rId43"/>
    <p:sldId id="1951" r:id="rId44"/>
    <p:sldId id="1952" r:id="rId45"/>
    <p:sldId id="1964" r:id="rId46"/>
    <p:sldId id="1965" r:id="rId47"/>
    <p:sldId id="1966" r:id="rId48"/>
    <p:sldId id="1967" r:id="rId49"/>
    <p:sldId id="1968" r:id="rId50"/>
    <p:sldId id="1969" r:id="rId51"/>
    <p:sldId id="1946" r:id="rId52"/>
    <p:sldId id="1956" r:id="rId53"/>
    <p:sldId id="1875" r:id="rId54"/>
    <p:sldId id="1923" r:id="rId55"/>
    <p:sldId id="1887" r:id="rId56"/>
    <p:sldId id="1970" r:id="rId57"/>
    <p:sldId id="1971" r:id="rId58"/>
    <p:sldId id="1972" r:id="rId59"/>
    <p:sldId id="1973" r:id="rId60"/>
    <p:sldId id="1974" r:id="rId6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15EF971-978E-4E08-9A32-A009A5A3B8C1}">
          <p14:sldIdLst>
            <p14:sldId id="1719"/>
          </p14:sldIdLst>
        </p14:section>
        <p14:section name="Lesson 01: Learning objectives" id="{8857E420-1D73-4DF2-BA25-242846A067F7}">
          <p14:sldIdLst>
            <p14:sldId id="1856"/>
            <p14:sldId id="1660"/>
          </p14:sldIdLst>
        </p14:section>
        <p14:section name="Leson 02: Messages and Message Procession" id="{E2199AD6-8292-471C-8B4B-96BA882E5A71}">
          <p14:sldIdLst>
            <p14:sldId id="1857"/>
            <p14:sldId id="1670"/>
            <p14:sldId id="1924"/>
            <p14:sldId id="1925"/>
            <p14:sldId id="1926"/>
            <p14:sldId id="1957"/>
            <p14:sldId id="1927"/>
            <p14:sldId id="1928"/>
            <p14:sldId id="1929"/>
            <p14:sldId id="1930"/>
            <p14:sldId id="1961"/>
            <p14:sldId id="1962"/>
          </p14:sldIdLst>
        </p14:section>
        <p14:section name="Lesson 03: Additional Considerations for IoT Hub Messaging" id="{D46906B7-6646-4149-AB03-A6DA6AA9B624}">
          <p14:sldIdLst>
            <p14:sldId id="1958"/>
            <p14:sldId id="1932"/>
            <p14:sldId id="1963"/>
            <p14:sldId id="1933"/>
          </p14:sldIdLst>
        </p14:section>
        <p14:section name="Lesson 04: Data Storage and the Lambda Architecture" id="{EACB85B2-8935-4324-BE4B-46DC778A239B}">
          <p14:sldIdLst>
            <p14:sldId id="1863"/>
            <p14:sldId id="1934"/>
            <p14:sldId id="1935"/>
            <p14:sldId id="1936"/>
            <p14:sldId id="1938"/>
            <p14:sldId id="1937"/>
            <p14:sldId id="1939"/>
          </p14:sldIdLst>
        </p14:section>
        <p14:section name="Lesson 05: Azure Stream Analytics" id="{D48ED72A-8A0A-44B9-BE67-8509DD4360DD}">
          <p14:sldIdLst>
            <p14:sldId id="1870"/>
            <p14:sldId id="1959"/>
            <p14:sldId id="1940"/>
            <p14:sldId id="1960"/>
            <p14:sldId id="1941"/>
            <p14:sldId id="1942"/>
            <p14:sldId id="1943"/>
            <p14:sldId id="1944"/>
            <p14:sldId id="1945"/>
            <p14:sldId id="1949"/>
            <p14:sldId id="1948"/>
            <p14:sldId id="1950"/>
            <p14:sldId id="1951"/>
            <p14:sldId id="1952"/>
            <p14:sldId id="1964"/>
            <p14:sldId id="1965"/>
            <p14:sldId id="1966"/>
            <p14:sldId id="1967"/>
            <p14:sldId id="1968"/>
            <p14:sldId id="1969"/>
            <p14:sldId id="1946"/>
            <p14:sldId id="1956"/>
          </p14:sldIdLst>
        </p14:section>
        <p14:section name="Lesson 06: Module 4 Labs" id="{2F708762-E1B8-4855-ACBD-500D05A38641}">
          <p14:sldIdLst>
            <p14:sldId id="1875"/>
            <p14:sldId id="1923"/>
          </p14:sldIdLst>
        </p14:section>
        <p14:section name="Lesson 07: Module 4 review questions" id="{C9A594C2-EF1B-4C5A-85F3-2F31051ABC42}">
          <p14:sldIdLst>
            <p14:sldId id="1887"/>
            <p14:sldId id="1970"/>
            <p14:sldId id="1971"/>
            <p14:sldId id="1972"/>
            <p14:sldId id="1973"/>
            <p14:sldId id="19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62F91-14E9-4C52-B7C5-6BAE55EC88EC}" v="21" dt="2020-04-07T19:18:24.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13" autoAdjust="0"/>
    <p:restoredTop sz="55538" autoAdjust="0"/>
  </p:normalViewPr>
  <p:slideViewPr>
    <p:cSldViewPr snapToGrid="0">
      <p:cViewPr varScale="1">
        <p:scale>
          <a:sx n="59" d="100"/>
          <a:sy n="59" d="100"/>
        </p:scale>
        <p:origin x="1824" y="7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4/7/2020 10:43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4/7/2020 10:43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iot-hub/iot-hub-devguide-messages-d2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stream-analytics/stream-analytics-introductio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docs.microsoft.com/stream-analytics-query/windows-azure-stream-analytics" TargetMode="External"/><Relationship Id="rId3" Type="http://schemas.openxmlformats.org/officeDocument/2006/relationships/hyperlink" Target="https://docs.microsoft.com/stream-analytics-query/tumbling-window-azure-stream-analytics" TargetMode="External"/><Relationship Id="rId7" Type="http://schemas.openxmlformats.org/officeDocument/2006/relationships/hyperlink" Target="https://docs.microsoft.com/stream-analytics-query/group-by-azure-stream-analytics"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ocs.microsoft.com/stream-analytics-query/session-window-azure-stream-analytics" TargetMode="External"/><Relationship Id="rId5" Type="http://schemas.openxmlformats.org/officeDocument/2006/relationships/hyperlink" Target="https://docs.microsoft.com/stream-analytics-query/sliding-window-azure-stream-analytics" TargetMode="External"/><Relationship Id="rId10" Type="http://schemas.openxmlformats.org/officeDocument/2006/relationships/hyperlink" Target="https://docs.microsoft.com/en-us/azure/stream-analytics/stream-analytics-window-functions" TargetMode="External"/><Relationship Id="rId4" Type="http://schemas.openxmlformats.org/officeDocument/2006/relationships/hyperlink" Target="https://docs.microsoft.com/stream-analytics-query/hopping-window-azure-stream-analytics" TargetMode="External"/><Relationship Id="rId9" Type="http://schemas.openxmlformats.org/officeDocument/2006/relationships/hyperlink" Target="https://docs.microsoft.com/stream-analytics-query/windowing-azure-stream-analytics"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iot-hub/iot-hub-devguide-messages-read-builti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event-hubs/event-hubs-features#partition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microsoft.com/en-us/azure/iot-hub/iot-hub-devguide-messages-read-builtin#read-from-the-built-in-endpoint" TargetMode="External"/><Relationship Id="rId4" Type="http://schemas.openxmlformats.org/officeDocument/2006/relationships/hyperlink" Target="https://docs.microsoft.com/en-us/azure/iot-hub/iot-hub-ha-d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how there are different endpoints, which is great, but what if you want to use more than one endpoint at the same time – route the same message to different places?”</a:t>
            </a:r>
          </a:p>
          <a:p>
            <a:endParaRPr lang="en-US" dirty="0"/>
          </a:p>
          <a:p>
            <a:r>
              <a:rPr lang="en-US" dirty="0"/>
              <a:t>Note: this is one of the things not available in the Free tier – only one endpoint can be configured for that tier.</a:t>
            </a:r>
          </a:p>
          <a:p>
            <a:endParaRPr lang="en-US" dirty="0"/>
          </a:p>
          <a:p>
            <a:r>
              <a:rPr lang="en-US" dirty="0"/>
              <a:t>Routing to multiple endpoints is the same as routing to one endpoint, but multiple, meaning that you add a route like you would for a single endpoint, then add another route, and so on.  </a:t>
            </a:r>
          </a:p>
          <a:p>
            <a:endParaRPr lang="en-US" dirty="0"/>
          </a:p>
          <a:p>
            <a:r>
              <a:rPr lang="en-US" dirty="0"/>
              <a:t>The fallback route is for messages that don’t get routed to another endpoint because they don’t match any of the filters.  It’s optional.</a:t>
            </a:r>
          </a:p>
          <a:p>
            <a:endParaRPr lang="en-US" dirty="0"/>
          </a:p>
          <a:p>
            <a:r>
              <a:rPr lang="en-US" dirty="0"/>
              <a:t>Routed messages can be either telemetry messages or non-telemetry events (e. g. “device lifecycle events”).  The routing configuration specifies the kind of data being routed.</a:t>
            </a:r>
          </a:p>
          <a:p>
            <a:endParaRPr lang="en-US" dirty="0"/>
          </a:p>
          <a:p>
            <a:r>
              <a:rPr lang="en-US" dirty="0"/>
              <a:t>Cf. </a:t>
            </a:r>
            <a:r>
              <a:rPr lang="en-US" dirty="0">
                <a:hlinkClick r:id="rId3"/>
              </a:rPr>
              <a:t>https://docs.microsoft.com/en-us/azure/iot-hub/iot-hub-devguide-messages-d2c</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6721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Query on message properties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System properties help identify contents and source of the messages, must be prefixed with the `$` symbol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Application properties are user-defined strings, must </a:t>
            </a:r>
            <a:r>
              <a:rPr lang="en-US" sz="882" b="1" kern="1200" dirty="0">
                <a:solidFill>
                  <a:schemeClr val="tx1"/>
                </a:solidFill>
                <a:effectLst/>
                <a:latin typeface="Segoe UI Light" pitchFamily="34" charset="0"/>
                <a:ea typeface="+mn-ea"/>
                <a:cs typeface="+mn-cs"/>
              </a:rPr>
              <a:t>not</a:t>
            </a:r>
            <a:r>
              <a:rPr lang="en-US" sz="882" b="0" kern="1200" dirty="0">
                <a:solidFill>
                  <a:schemeClr val="tx1"/>
                </a:solidFill>
                <a:effectLst/>
                <a:latin typeface="Segoe UI Light" pitchFamily="34" charset="0"/>
                <a:ea typeface="+mn-ea"/>
                <a:cs typeface="+mn-cs"/>
              </a:rPr>
              <a:t> be prefixed with the `$` symbol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r>
              <a:rPr lang="en-US" dirty="0"/>
              <a:t>Query on message body</a:t>
            </a:r>
          </a:p>
          <a:p>
            <a:pPr marL="171450" indent="-171450">
              <a:buFont typeface="Arial" panose="020B0604020202020204" pitchFamily="34" charset="0"/>
              <a:buChar char="•"/>
            </a:pPr>
            <a:r>
              <a:rPr lang="en-US" dirty="0"/>
              <a:t>A query on message body needs to be prefixed with the $body.</a:t>
            </a:r>
          </a:p>
          <a:p>
            <a:pPr marL="171450" indent="-171450">
              <a:buFont typeface="Arial" panose="020B0604020202020204" pitchFamily="34" charset="0"/>
              <a:buChar char="•"/>
            </a:pPr>
            <a:r>
              <a:rPr lang="en-US" dirty="0"/>
              <a:t>Your query expression can also combine a body reference with message properties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Query on Device Twin properties –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9351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Query on Device Twin properties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A query on device twin properties needs to be prefixed with the `$twin`.</a:t>
            </a:r>
          </a:p>
          <a:p>
            <a:pPr marL="171450" indent="-171450">
              <a:buFont typeface="Arial" panose="020B0604020202020204" pitchFamily="34" charset="0"/>
              <a:buChar char="•"/>
            </a:pPr>
            <a:r>
              <a:rPr lang="en-US" dirty="0"/>
              <a:t>Your query expression can also combine a twin tag or property reference with a message body or property reference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3342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What kind of data are you sending to the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Use IoT Hub message routing when you have to send telemetry data to other services. Message routing also enables querying message application and system properties, message body, device twin tags, and device twin properties.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works with events that occur in the IoT Hub service. These IoT Hub events include telemetry data, device created, deleted, connected, and disconnected. When subscribing to telemetry events, you can apply additional filters on the data to filter on message properties, message body and device twin in your IoT Hub, before publishing to Event Grid.</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What endpoints need to receive this information?</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supports limited number of unique endpoints and endpoint types, but you can build connectors to reroute the data and events to additional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supports 500 endpoints per IoT Hub and a larger variety of endpoint types. It natively integrates with Azure Functions, Logic Apps, Storage and Service Bus queues, and also works with webhooks to extend sending data outside of the Azure service ecosystem and into third-party business applications.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Does it matter if your data arrives in order?</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maintains the order in which messages are sent, so that they arrive in the same way.</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Grid does not guarantee that endpoints will receive events in the same order that they occurred. For those cases in which absolute order of messages is significant and/or in which a consumer needs a trustworthy unique identifier for messages, we recommend using message routing.</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1313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What kind of data are you sending to the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Use IoT Hub message routing when you have to send telemetry data to other services. Message routing also enables querying message application and system properties, message body, device twin tags, and device twin properties.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works with events that occur in the IoT Hub service. These IoT Hub events include telemetry data, device created, deleted, connected, and disconnected. When subscribing to telemetry events, you can apply additional filters on the data to filter on message properties, message body and device twin in your IoT Hub, before publishing to Event Grid.</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What endpoints need to receive this information?</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supports limited number of unique endpoints and endpoint types, but you can build connectors to reroute the data and events to additional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supports 500 endpoints per IoT Hub and a larger variety of endpoint types. It natively integrates with Azure Functions, Logic Apps, Storage and Service Bus queues, and also works with webhooks to extend sending data outside of the Azure service ecosystem and into third-party business applications.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Does it matter if your data arrives in order?</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maintains the order in which messages are sent, so that they arrive in the same way.</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Grid does not guarantee that endpoints will receive events in the same order that they occurred. For those cases in which absolute order of messages is significant and/or in which a consumer needs a trustworthy unique identifier for messages, we recommend using message routing.</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782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What kind of data are you sending to the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Use IoT Hub message routing when you have to send telemetry data to other services. Message routing also enables querying message application and system properties, message body, device twin tags, and device twin properties.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works with events that occur in the IoT Hub service. These IoT Hub events include telemetry data, device created, deleted, connected, and disconnected. When subscribing to telemetry events, you can apply additional filters on the data to filter on message properties, message body and device twin in your IoT Hub, before publishing to Event Grid.</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What endpoints need to receive this information?</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supports limited number of unique endpoints and endpoint types, but you can build connectors to reroute the data and events to additional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IoT Hub integration with Event Grid supports 500 endpoints per IoT Hub and a larger variety of endpoint types. It natively integrates with Azure Functions, Logic Apps, Storage and Service Bus queues, and also works with webhooks to extend sending data outside of the Azure service ecosystem and into third-party business applications.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Does it matter if your data arrives in order?</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IoT Hub message routing maintains the order in which messages are sent, so that they arrive in the same way.</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Grid does not guarantee that endpoints will receive events in the same order that they occurred. For those cases in which absolute order of messages is significant and/or in which a consumer needs a trustworthy unique identifier for messages, we recommend using message routing.</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3678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757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“IoT Hub Messaging has a very useful feature known as </a:t>
            </a:r>
            <a:r>
              <a:rPr lang="en-US" sz="882" b="0" i="1" kern="1200" dirty="0">
                <a:solidFill>
                  <a:schemeClr val="tx1"/>
                </a:solidFill>
                <a:effectLst/>
                <a:latin typeface="Segoe UI Light" pitchFamily="34" charset="0"/>
                <a:ea typeface="+mn-ea"/>
                <a:cs typeface="+mn-cs"/>
              </a:rPr>
              <a:t>message enrichments</a:t>
            </a:r>
            <a:r>
              <a:rPr lang="en-US" sz="882" b="0" kern="1200" dirty="0">
                <a:solidFill>
                  <a:schemeClr val="tx1"/>
                </a:solidFill>
                <a:effectLst/>
                <a:latin typeface="Segoe UI Light" pitchFamily="34" charset="0"/>
                <a:ea typeface="+mn-ea"/>
                <a:cs typeface="+mn-cs"/>
              </a:rPr>
              <a:t>.  These allow adding extra information to the message that will be sent to a particular endpoint… the plus signs here are all meant to represent enrichment possibilities.”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0052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details of enrichment a little bit…”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9929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“One other thing for me to mention – IoT Hub doesn’t allow an unlimited number of messages to flow.  There are limits…”</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This is a good chance to show https://http.cat/429, if that fits with your personality, since that’s a fun site and many students won’t know the 429 error code.</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For “other limits,” point out there are limits like the total number of devices on one hub (1,000,000), etc. but you’re leaving it as an exercise for the reader for the details, as they are trivia.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8938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8100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A lot of the course, as previously mentioned, is designed with a “high level to low level,” “walk the student down a path” model.  This is a good example of this.  We started with the concept of message routing, and here we are giving a specific instance of how you would use message routing.</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There is a lot of discussion in the industry around Lambda Architecture, its use, and its future.  That said, it is being used today in many cases and is not going anywhere anytime soon.  So we are directly addressing it here.  Your students may have opinions on this or may know about it – this is a good in-room conversation prompt.</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Fundamentally, Lambda Architecture assumes a fast path, or “hot” path, and a slow path, or “cold” path, where you’re reflecting that different kinds of storage and processing have different costs, and are driven by different requirements.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51874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“When we talk about data storage in Azure IoT Solutions, there are four main storage options for IoT storage…”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51731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This is not a big data, or even data, class – there are other courses (DP-200, DP-201, AI-100, etc.) that get more into those topics.  Here we are doing a high-level list just to explain that these options are there, and let it be an exercise for the reader to find out more.  If you’d like to get into more detail on the data targets, you may of course, but be sure to time box it to avoid going into ratholes.</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0585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9916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7601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39426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“Wait, we already presented this slide!” we could hear you saying.  We duplicate it here because we’re highlighting a different part of the diagram now – this is intended to loop this lesson back to the introductory info.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03495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“While the previous slide was around the high-level design view, we can also look at this from the point of view of the Azure Stream Analytics, or `ASA`, service itself, as if ASA is the ‘center of the universe.’  But what is ASA?”</a:t>
            </a:r>
          </a:p>
          <a:p>
            <a:endParaRPr lang="en-US" sz="882" b="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Stream Analytics is a real-time analytics and complex event-processing engine that is designed to analyze and process high volumes of fast streaming data from multiple sources simultaneously. Patterns and relationships can be identified in information extracted from a number of input sources including devices, sensors, clickstreams, social media feeds, and applications. These patterns can be used to trigger actions and initiate workflows such creating alerts, feeding information to a reporting tool, or storing transformed data for later use. Also, Stream Analytics is available on Azure IoT Edge runtime, and supports the same exact language or syntax as cloud.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scenarios are examples of when you can use Azure Stream Analytics: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Analyze real-time telemetry streams from IoT devices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Web logs/clickstream analytics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Geospatial analytics for fleet management and driverless vehicles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Remote monitoring and predictive maintenance of high value assets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Real-time analytics on Point of Sale data for inventory control and anomaly detection</a:t>
            </a:r>
          </a:p>
          <a:p>
            <a:endParaRPr lang="en-US" sz="882" b="0" kern="1200" dirty="0">
              <a:solidFill>
                <a:schemeClr val="tx1"/>
              </a:solidFill>
              <a:effectLst/>
              <a:latin typeface="Segoe UI Light" pitchFamily="34" charset="0"/>
              <a:ea typeface="+mn-ea"/>
              <a:cs typeface="+mn-cs"/>
            </a:endParaRPr>
          </a:p>
          <a:p>
            <a:r>
              <a:rPr lang="en-US" dirty="0">
                <a:hlinkClick r:id="rId3"/>
              </a:rPr>
              <a:t>https://docs.microsoft.com/en-us/azure/stream-analytics/stream-analytics-introduction</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22507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“Before we get into details on ASA, I should acknowledge that there are other products, both inside Azure and outside of Azure, that can support a similar need…”</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There’s more scenarios and justification for using ASA in the </a:t>
            </a:r>
            <a:r>
              <a:rPr lang="en-US" sz="882" b="0" kern="1200" dirty="0" err="1">
                <a:solidFill>
                  <a:schemeClr val="tx1"/>
                </a:solidFill>
                <a:effectLst/>
                <a:latin typeface="Segoe UI Light" pitchFamily="34" charset="0"/>
                <a:ea typeface="+mn-ea"/>
                <a:cs typeface="+mn-cs"/>
              </a:rPr>
              <a:t>SkillPipe</a:t>
            </a:r>
            <a:r>
              <a:rPr lang="en-US" sz="882" b="0" kern="1200" dirty="0">
                <a:solidFill>
                  <a:schemeClr val="tx1"/>
                </a:solidFill>
                <a:effectLst/>
                <a:latin typeface="Segoe UI Light" pitchFamily="34" charset="0"/>
                <a:ea typeface="+mn-ea"/>
                <a:cs typeface="+mn-cs"/>
              </a:rPr>
              <a:t> which you can just reference, or bring in more detail if time permits and you feel comfortable.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04743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“Now that we’ve explained when to use ASA and when you might not want to use ASA, let’s deep dive on ASA a bit more…”</a:t>
            </a:r>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07159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“ASA fundamentally is all about sending data from inputs to outputs in a real-time fashion.  But what kinds of inputs are supported?  It turns out ASA offers two high-level categories of inputs…”</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 next two slides give some more detail.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9579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Lab 07 covers ASA configuration.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788423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265430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ASA Queries are such a huge topic that we simply can’t present it all in any kind of intelligent way, so we’re not trying.  We have a couple of straightforward samples here, and let the reader look it up for more detail.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566570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36864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Record data types: Record data types are used to represent JSON and Avro arrays when corresponding formats are used in the input data streams. </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 </a:t>
            </a:r>
            <a:r>
              <a:rPr lang="en-US" sz="882" b="0" kern="1200" dirty="0" err="1">
                <a:solidFill>
                  <a:schemeClr val="tx1"/>
                </a:solidFill>
                <a:effectLst/>
                <a:latin typeface="Segoe UI Light" pitchFamily="34" charset="0"/>
                <a:ea typeface="+mn-ea"/>
                <a:cs typeface="+mn-cs"/>
              </a:rPr>
              <a:t>SkillPipe</a:t>
            </a:r>
            <a:r>
              <a:rPr lang="en-US" sz="882" b="0" kern="1200" dirty="0">
                <a:solidFill>
                  <a:schemeClr val="tx1"/>
                </a:solidFill>
                <a:effectLst/>
                <a:latin typeface="Segoe UI Light" pitchFamily="34" charset="0"/>
                <a:ea typeface="+mn-ea"/>
                <a:cs typeface="+mn-cs"/>
              </a:rPr>
              <a:t> also talks about array handling and using one field as the name for another field in the record.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280664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you’re working with ASA queries, one important topic is time handling.  Time handling is actually a very complicated topic in streaming data scenarios, however we can address it here at an introductory level…”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975638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9405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a:t>
            </a:r>
            <a:r>
              <a:rPr lang="en-US" b="1" dirty="0"/>
              <a:t>very</a:t>
            </a:r>
            <a:r>
              <a:rPr lang="en-US" b="0" dirty="0"/>
              <a:t> complicated topic, and it’s not expected that the students will completely get this here.  There’s more details on the implications of these two tolerances in the </a:t>
            </a:r>
            <a:r>
              <a:rPr lang="en-US" b="0" dirty="0" err="1"/>
              <a:t>SkillPipe</a:t>
            </a:r>
            <a:r>
              <a:rPr lang="en-US" b="0" dirty="0"/>
              <a:t>.</a:t>
            </a:r>
          </a:p>
          <a:p>
            <a:endParaRPr lang="en-US" b="0" dirty="0"/>
          </a:p>
          <a:p>
            <a:r>
              <a:rPr lang="en-US" b="0" dirty="0"/>
              <a:t>The </a:t>
            </a:r>
            <a:r>
              <a:rPr lang="en-US" b="0" dirty="0" err="1"/>
              <a:t>SkillPipe</a:t>
            </a:r>
            <a:r>
              <a:rPr lang="en-US" b="0" dirty="0"/>
              <a:t> also gives specific visualizations of this which we’re choosing not to include here, as walking through them is just too complicated for a classroom situation.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642190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time-streaming scenarios, performing operations on the data contained in temporal windows is a common pattern. Stream Analytics has native support for windowing functions, enabling developers to author complex stream processing jobs with minimal effort.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four kinds of temporal windows to choose from: </a:t>
            </a:r>
            <a:r>
              <a:rPr lang="en-US" sz="882" b="1" i="0" u="sng" kern="1200" dirty="0">
                <a:solidFill>
                  <a:schemeClr val="tx1"/>
                </a:solidFill>
                <a:effectLst/>
                <a:latin typeface="Segoe UI Light" pitchFamily="34" charset="0"/>
                <a:ea typeface="+mn-ea"/>
                <a:cs typeface="+mn-cs"/>
                <a:hlinkClick r:id="rId3"/>
              </a:rPr>
              <a:t>Tumbling</a:t>
            </a:r>
            <a:r>
              <a:rPr lang="en-US" sz="882" b="0" i="0" kern="1200" dirty="0">
                <a:solidFill>
                  <a:schemeClr val="tx1"/>
                </a:solidFill>
                <a:effectLst/>
                <a:latin typeface="Segoe UI Light" pitchFamily="34" charset="0"/>
                <a:ea typeface="+mn-ea"/>
                <a:cs typeface="+mn-cs"/>
              </a:rPr>
              <a:t>, </a:t>
            </a:r>
            <a:r>
              <a:rPr lang="en-US" sz="882" b="1" i="0" u="sng" kern="1200" dirty="0">
                <a:solidFill>
                  <a:schemeClr val="tx1"/>
                </a:solidFill>
                <a:effectLst/>
                <a:latin typeface="Segoe UI Light" pitchFamily="34" charset="0"/>
                <a:ea typeface="+mn-ea"/>
                <a:cs typeface="+mn-cs"/>
                <a:hlinkClick r:id="rId4"/>
              </a:rPr>
              <a:t>Hopping</a:t>
            </a:r>
            <a:r>
              <a:rPr lang="en-US" sz="882" b="0" i="0" kern="1200" dirty="0">
                <a:solidFill>
                  <a:schemeClr val="tx1"/>
                </a:solidFill>
                <a:effectLst/>
                <a:latin typeface="Segoe UI Light" pitchFamily="34" charset="0"/>
                <a:ea typeface="+mn-ea"/>
                <a:cs typeface="+mn-cs"/>
              </a:rPr>
              <a:t>, </a:t>
            </a:r>
            <a:r>
              <a:rPr lang="en-US" sz="882" b="1" i="0" u="sng" kern="1200" dirty="0">
                <a:solidFill>
                  <a:schemeClr val="tx1"/>
                </a:solidFill>
                <a:effectLst/>
                <a:latin typeface="Segoe UI Light" pitchFamily="34" charset="0"/>
                <a:ea typeface="+mn-ea"/>
                <a:cs typeface="+mn-cs"/>
                <a:hlinkClick r:id="rId5"/>
              </a:rPr>
              <a:t>Sliding</a:t>
            </a:r>
            <a:r>
              <a:rPr lang="en-US" sz="882" b="0" i="0" kern="1200" dirty="0">
                <a:solidFill>
                  <a:schemeClr val="tx1"/>
                </a:solidFill>
                <a:effectLst/>
                <a:latin typeface="Segoe UI Light" pitchFamily="34" charset="0"/>
                <a:ea typeface="+mn-ea"/>
                <a:cs typeface="+mn-cs"/>
              </a:rPr>
              <a:t>, and </a:t>
            </a:r>
            <a:r>
              <a:rPr lang="en-US" sz="882" b="1" i="0" u="sng" kern="1200" dirty="0">
                <a:solidFill>
                  <a:schemeClr val="tx1"/>
                </a:solidFill>
                <a:effectLst/>
                <a:latin typeface="Segoe UI Light" pitchFamily="34" charset="0"/>
                <a:ea typeface="+mn-ea"/>
                <a:cs typeface="+mn-cs"/>
                <a:hlinkClick r:id="rId6"/>
              </a:rPr>
              <a:t>Session</a:t>
            </a:r>
            <a:r>
              <a:rPr lang="en-US" sz="882" b="0" i="0" kern="1200" dirty="0">
                <a:solidFill>
                  <a:schemeClr val="tx1"/>
                </a:solidFill>
                <a:effectLst/>
                <a:latin typeface="Segoe UI Light" pitchFamily="34" charset="0"/>
                <a:ea typeface="+mn-ea"/>
                <a:cs typeface="+mn-cs"/>
              </a:rPr>
              <a:t> windows. You use the window functions in the </a:t>
            </a:r>
            <a:r>
              <a:rPr lang="en-US" sz="882" b="1" i="0" u="sng" kern="1200" dirty="0">
                <a:solidFill>
                  <a:schemeClr val="tx1"/>
                </a:solidFill>
                <a:effectLst/>
                <a:latin typeface="Segoe UI Light" pitchFamily="34" charset="0"/>
                <a:ea typeface="+mn-ea"/>
                <a:cs typeface="+mn-cs"/>
                <a:hlinkClick r:id="rId7"/>
              </a:rPr>
              <a:t>GROUP BY</a:t>
            </a:r>
            <a:r>
              <a:rPr lang="en-US" sz="882" b="0" i="0" kern="1200" dirty="0">
                <a:solidFill>
                  <a:schemeClr val="tx1"/>
                </a:solidFill>
                <a:effectLst/>
                <a:latin typeface="Segoe UI Light" pitchFamily="34" charset="0"/>
                <a:ea typeface="+mn-ea"/>
                <a:cs typeface="+mn-cs"/>
              </a:rPr>
              <a:t> clause of the query syntax in your Stream Analytics jobs. You can also aggregate events over multiple windows using the </a:t>
            </a:r>
            <a:r>
              <a:rPr lang="en-US" sz="882" b="1" i="0" u="sng" kern="1200" dirty="0">
                <a:solidFill>
                  <a:schemeClr val="tx1"/>
                </a:solidFill>
                <a:effectLst/>
                <a:latin typeface="Segoe UI Light" pitchFamily="34" charset="0"/>
                <a:ea typeface="+mn-ea"/>
                <a:cs typeface="+mn-cs"/>
                <a:hlinkClick r:id="rId8"/>
              </a:rPr>
              <a:t>Windows()</a:t>
            </a:r>
            <a:r>
              <a:rPr lang="en-US" sz="882" b="0" i="0" u="sng" kern="1200" dirty="0">
                <a:solidFill>
                  <a:schemeClr val="tx1"/>
                </a:solidFill>
                <a:effectLst/>
                <a:latin typeface="Segoe UI Light" pitchFamily="34" charset="0"/>
                <a:ea typeface="+mn-ea"/>
                <a:cs typeface="+mn-cs"/>
                <a:hlinkClick r:id="rId8"/>
              </a:rPr>
              <a:t> function</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 </a:t>
            </a:r>
            <a:r>
              <a:rPr lang="en-US" sz="882" b="0" i="0" u="sng" kern="1200" dirty="0">
                <a:solidFill>
                  <a:schemeClr val="tx1"/>
                </a:solidFill>
                <a:effectLst/>
                <a:latin typeface="Segoe UI Light" pitchFamily="34" charset="0"/>
                <a:ea typeface="+mn-ea"/>
                <a:cs typeface="+mn-cs"/>
                <a:hlinkClick r:id="rId9"/>
              </a:rPr>
              <a:t>windowing</a:t>
            </a:r>
            <a:r>
              <a:rPr lang="en-US" sz="882" b="0" i="0" kern="1200" dirty="0">
                <a:solidFill>
                  <a:schemeClr val="tx1"/>
                </a:solidFill>
                <a:effectLst/>
                <a:latin typeface="Segoe UI Light" pitchFamily="34" charset="0"/>
                <a:ea typeface="+mn-ea"/>
                <a:cs typeface="+mn-cs"/>
              </a:rPr>
              <a:t> operations output results at the </a:t>
            </a:r>
            <a:r>
              <a:rPr lang="en-US" sz="882" b="1" i="0" kern="1200" dirty="0">
                <a:solidFill>
                  <a:schemeClr val="tx1"/>
                </a:solidFill>
                <a:effectLst/>
                <a:latin typeface="Segoe UI Light" pitchFamily="34" charset="0"/>
                <a:ea typeface="+mn-ea"/>
                <a:cs typeface="+mn-cs"/>
              </a:rPr>
              <a:t>end</a:t>
            </a:r>
            <a:r>
              <a:rPr lang="en-US" sz="882" b="0" i="0" kern="1200" dirty="0">
                <a:solidFill>
                  <a:schemeClr val="tx1"/>
                </a:solidFill>
                <a:effectLst/>
                <a:latin typeface="Segoe UI Light" pitchFamily="34" charset="0"/>
                <a:ea typeface="+mn-ea"/>
                <a:cs typeface="+mn-cs"/>
              </a:rPr>
              <a:t> of the window. The output of the window will be single event based on the aggregate function used. The output event will have the time stamp of the end of the window and all window functions are defined with a fixed length.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10"/>
              </a:rPr>
              <a:t>https://docs.microsoft.com/en-us/azure/stream-analytics/stream-analytics-window-functions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612061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Tumbling window functions are used to segment a data stream into distinct time segments and perform a function against them, such as the example below. The key differentiators of a Tumbling window are that they repeat, do not overlap, and an event cannot belong to more than one tumbling window.</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14216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Hopping window functions hop forward in time by a fixed period. It may be easy to think of them as Tumbling windows that can overlap, so events can belong to more than one Hopping window result set. To make a Hopping window the same as a Tumbling window, specify the hop size to be the same as the window size.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066357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Sliding window functions, unlike Tumbling or Hopping windows, produce an output </a:t>
            </a:r>
            <a:r>
              <a:rPr lang="en-US" sz="882" b="1" i="0" kern="1200" dirty="0">
                <a:solidFill>
                  <a:schemeClr val="tx1"/>
                </a:solidFill>
                <a:effectLst/>
                <a:latin typeface="Segoe UI Light" pitchFamily="34" charset="0"/>
                <a:ea typeface="+mn-ea"/>
                <a:cs typeface="+mn-cs"/>
              </a:rPr>
              <a:t>only</a:t>
            </a:r>
            <a:r>
              <a:rPr lang="en-US" sz="882" b="0" i="0" kern="1200" dirty="0">
                <a:solidFill>
                  <a:schemeClr val="tx1"/>
                </a:solidFill>
                <a:effectLst/>
                <a:latin typeface="Segoe UI Light" pitchFamily="34" charset="0"/>
                <a:ea typeface="+mn-ea"/>
                <a:cs typeface="+mn-cs"/>
              </a:rPr>
              <a:t> when an event occurs. Every window will have at least one event and the window continuously moves forward by an € (epsilon). Like hopping windows, events can belong to more than one sliding window.</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407406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Session window functions group events that arrive at similar times, filtering out periods of time where there is no data. It has three main parameters: timeout, maximum duration, and partitioning key (optional).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session window begins when the first event occurs. If another event occurs within the specified timeout from the last ingested event, then the window extends to include the new event. Otherwise if no events occur within the timeout, then the window is closed at the timeout.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events keep occurring within the specified timeout, the session window will keep extending until maximum duration is reached. The maximum duration checking intervals are set to be the same size as the specified max duration. For example, if the max duration is 10, then the checks on if the window exceed maximum duration will happen at t = 0, 10, 20, 30, etc.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 partition key is provided, the events are grouped together by the key and session window is applied to each group independently. This partitioning is useful for cases where you need different session windows for different users or devices.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901229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“That covers the query capabilities of ASA.  Once data has gone through the queries, it gets sent to the job output destination…”</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 “details on specific limitations around data size limits and the like for each output type are in the </a:t>
            </a:r>
            <a:r>
              <a:rPr lang="en-US" sz="882" b="0" kern="1200" dirty="0" err="1">
                <a:solidFill>
                  <a:schemeClr val="tx1"/>
                </a:solidFill>
                <a:effectLst/>
                <a:latin typeface="Segoe UI Light" pitchFamily="34" charset="0"/>
                <a:ea typeface="+mn-ea"/>
                <a:cs typeface="+mn-cs"/>
              </a:rPr>
              <a:t>SkillPipe</a:t>
            </a:r>
            <a:r>
              <a:rPr lang="en-US" sz="882" b="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463624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output option for ASA is Azure Functions…”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594451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099195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65683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Basic path:</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Devices generate messages in the form of telemetry data</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IoT Hub routes messages to desired endpoints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Azure Stream Analytics processes messages and stores the data</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In addition</a:t>
            </a:r>
          </a:p>
          <a:p>
            <a:pPr marL="171450" indent="-171450">
              <a:buFont typeface="Arial" panose="020B0604020202020204" pitchFamily="34" charset="0"/>
              <a:buChar char="•"/>
            </a:pPr>
            <a:r>
              <a:rPr lang="en-US" dirty="0"/>
              <a:t>IoT Hub defines a common message format</a:t>
            </a:r>
          </a:p>
          <a:p>
            <a:pPr marL="171450" indent="-171450">
              <a:buFont typeface="Arial" panose="020B0604020202020204" pitchFamily="34" charset="0"/>
              <a:buChar char="•"/>
            </a:pPr>
            <a:r>
              <a:rPr lang="en-US" dirty="0"/>
              <a:t>Messages can be enriched and transformed during processing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Business integration (Module 5) includes additional processing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Message Routing</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IoT Hub Built-in Endpoint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By default, messages are routed to the built-in service-facing endpoint (messages/events) that is compatible with Event Hubs. This endpoint is currently only exposed using the AMQP protocol on port 5671.</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using message routing and the fallback route is enabled, all messages that don't match a query on any route go to the built-in endpoint. If you disable this fallback route, messages that don't match any query are dropped.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Message Routing to Multiple Endpoints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Fallback route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fallback route sends all the messages that don't satisfy query conditions on any of the existing routes to the built-in-Event Hubs (messages/events), that is compatible with Event Hubs. If message routing is turned on, you can enable the fallback route capability. Once a route is created, data stops flowing to the built-in-endpoint, unless a route is created to that endpoint. If there are no routes to the built-in-endpoint and a fallback route is enabled, only messages that don't match any query conditions on routes will be sent to the built-in-endpoint. Also, if all existing routes are deleted, fallback route must be enabled to receive all data at the built-in-endpoint.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can enable/disable the fallback route in the Azure portal-&gt;Message Routing blade. You can also use Azure Resource Manager for </a:t>
            </a:r>
            <a:r>
              <a:rPr lang="en-US" sz="882" kern="1200" dirty="0" err="1">
                <a:solidFill>
                  <a:schemeClr val="tx1"/>
                </a:solidFill>
                <a:effectLst/>
                <a:latin typeface="Segoe UI Light" pitchFamily="34" charset="0"/>
                <a:ea typeface="+mn-ea"/>
                <a:cs typeface="+mn-cs"/>
              </a:rPr>
              <a:t>FallbackRouteProperties</a:t>
            </a:r>
            <a:r>
              <a:rPr lang="en-US" sz="882" kern="1200" dirty="0">
                <a:solidFill>
                  <a:schemeClr val="tx1"/>
                </a:solidFill>
                <a:effectLst/>
                <a:latin typeface="Segoe UI Light" pitchFamily="34" charset="0"/>
                <a:ea typeface="+mn-ea"/>
                <a:cs typeface="+mn-cs"/>
              </a:rPr>
              <a:t> to use a custom endpoint for fallback route.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 D </a:t>
            </a:r>
          </a:p>
          <a:p>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Message Routing Query Syntax</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Message Routing Query Syntax</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Message routing enables users to route different data types namely, device telemetry messages, device lifecycle events, and device twin change events to various endpoints. You can also apply rich queries to this data before routing it to receive the data that matters to you.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Message routing allows you to query on the message properties and message body as well as device twin tags and device twin properties. If the message body is not JSON, message routing can still route the message, but queries cannot be applied to the message body. Queries are described as Boolean expressions where a Boolean true makes the query succeed which routes all the incoming data, and Boolean false fails the query and no data is routed. If the expression evaluates to null or undefined, it is treated as false and an error will be generated in diagnostic logs in case of a failure. The query syntax must be correct for the route to be saved and evaluated.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40766934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Cosmos DB</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Today’s applications are required to be highly responsive and always online. To achieve low latency and high availability, instances of these applications need to be deployed in datacenters that are close to their users. Applications need to respond in real time to large changes in usage at peak hours, store ever increasing volumes of data, and make this data available to users in milliseconds.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Key Benefits</a:t>
            </a:r>
          </a:p>
          <a:p>
            <a:pPr lvl="0"/>
            <a:r>
              <a:rPr lang="en-US" sz="882" kern="1200" dirty="0">
                <a:solidFill>
                  <a:schemeClr val="tx1"/>
                </a:solidFill>
                <a:effectLst/>
                <a:latin typeface="Segoe UI Light" pitchFamily="34" charset="0"/>
                <a:ea typeface="+mn-ea"/>
                <a:cs typeface="+mn-cs"/>
              </a:rPr>
              <a:t>- Azure Cosmos DB natively partitions your data for high availability and scalability. Azure Cosmos DB offers 99.99% guarantees for availability, throughput, low latency, and consistency on all single-region accounts and all multi-region accounts with relaxed consistency, and 99.999% read availability on all multi-region database accounts.</a:t>
            </a:r>
          </a:p>
          <a:p>
            <a:pPr lvl="0"/>
            <a:r>
              <a:rPr lang="en-US" sz="882" kern="1200" dirty="0">
                <a:solidFill>
                  <a:schemeClr val="tx1"/>
                </a:solidFill>
                <a:effectLst/>
                <a:latin typeface="Segoe UI Light" pitchFamily="34" charset="0"/>
                <a:ea typeface="+mn-ea"/>
                <a:cs typeface="+mn-cs"/>
              </a:rPr>
              <a:t>- Azure Cosmos DB has SSD backed storage with low-latency order-of-millisecond response times.</a:t>
            </a:r>
          </a:p>
          <a:p>
            <a:pPr lvl="0"/>
            <a:r>
              <a:rPr lang="en-US" sz="882" kern="1200" dirty="0">
                <a:solidFill>
                  <a:schemeClr val="tx1"/>
                </a:solidFill>
                <a:effectLst/>
                <a:latin typeface="Segoe UI Light" pitchFamily="34" charset="0"/>
                <a:ea typeface="+mn-ea"/>
                <a:cs typeface="+mn-cs"/>
              </a:rPr>
              <a:t>- Azure Cosmos DB's support for consistency levels like eventual, consistent prefix, session, and bounded-staleness allows for full flexibility and low cost-to-performance ratio. No database service offers as much flexibility as Azure Cosmos DB in levels consistency.</a:t>
            </a:r>
          </a:p>
          <a:p>
            <a:pPr lvl="0"/>
            <a:r>
              <a:rPr lang="en-US" sz="882" kern="1200" dirty="0">
                <a:solidFill>
                  <a:schemeClr val="tx1"/>
                </a:solidFill>
                <a:effectLst/>
                <a:latin typeface="Segoe UI Light" pitchFamily="34" charset="0"/>
                <a:ea typeface="+mn-ea"/>
                <a:cs typeface="+mn-cs"/>
              </a:rPr>
              <a:t>- Azure Cosmos DB has a flexible data-friendly pricing model that meters storage and throughput independently.</a:t>
            </a:r>
          </a:p>
          <a:p>
            <a:pPr lvl="0"/>
            <a:r>
              <a:rPr lang="en-US" sz="882" kern="1200" dirty="0">
                <a:solidFill>
                  <a:schemeClr val="tx1"/>
                </a:solidFill>
                <a:effectLst/>
                <a:latin typeface="Segoe UI Light" pitchFamily="34" charset="0"/>
                <a:ea typeface="+mn-ea"/>
                <a:cs typeface="+mn-cs"/>
              </a:rPr>
              <a:t>- Azure Cosmos DB's reserved throughput model allows you to think in terms of number of reads/writes instead of CPU/memory/IOPs of the underlying hardware.</a:t>
            </a:r>
          </a:p>
          <a:p>
            <a:pPr lvl="0"/>
            <a:r>
              <a:rPr lang="en-US" sz="882" kern="1200" dirty="0">
                <a:solidFill>
                  <a:schemeClr val="tx1"/>
                </a:solidFill>
                <a:effectLst/>
                <a:latin typeface="Segoe UI Light" pitchFamily="34" charset="0"/>
                <a:ea typeface="+mn-ea"/>
                <a:cs typeface="+mn-cs"/>
              </a:rPr>
              <a:t>- Azure Cosmos DB's design lets you scale to massive request volumes in the order of trillions of requests per day.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Note: Azure Stream Analytics can target Azure Cosmos DB for JSON output, enabling data archiving and low-latency queries on unstructured JSON data.</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ASA Outputs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Cosmos DB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Cosmos DB is a globally distributed database service that offers limitless elastic scale around the globe, rich query, and automatic indexing over schema-agnostic data models.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Stream Analytics can target Azure Cosmos DB for JSON output, enabling data archiving and low-latency queries on unstructured JSON data.</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093740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What is Azure Stream Analytics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How does Stream Analytics work?</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Azure Stream Analytics job consists of an input, query, and an output. Stream Analytics ingests data from Azure Event Hubs, Azure IoT Hub, or Azure Blob Storage. The query, which is based on SQL query language, can be used to easily filter, sort, aggregate, and join streaming data over a period of time. You can also extend this SQL language with JavaScript and C# user defined functions (UDFs). You can easily adjust the event ordering options and duration of time windows when preforming aggregation operations through simple language constructs and/or configurations.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Each job has an output for the transformed data, and you can control what happens in response to the information you've analyzed. For example, you can:</a:t>
            </a:r>
          </a:p>
          <a:p>
            <a:pPr lvl="0"/>
            <a:r>
              <a:rPr lang="en-US" sz="882" kern="1200" dirty="0">
                <a:solidFill>
                  <a:schemeClr val="tx1"/>
                </a:solidFill>
                <a:effectLst/>
                <a:latin typeface="Segoe UI Light" pitchFamily="34" charset="0"/>
                <a:ea typeface="+mn-ea"/>
                <a:cs typeface="+mn-cs"/>
              </a:rPr>
              <a:t>- Send data to services such as Azure Functions, Service Bus Topics or Queues to trigger communications or custom workflows downstream.</a:t>
            </a:r>
          </a:p>
          <a:p>
            <a:pPr lvl="0"/>
            <a:r>
              <a:rPr lang="en-US" sz="882" kern="1200" dirty="0">
                <a:solidFill>
                  <a:schemeClr val="tx1"/>
                </a:solidFill>
                <a:effectLst/>
                <a:latin typeface="Segoe UI Light" pitchFamily="34" charset="0"/>
                <a:ea typeface="+mn-ea"/>
                <a:cs typeface="+mn-cs"/>
              </a:rPr>
              <a:t>- Send data to a Power BI dashboard for real-time dashboarding.</a:t>
            </a:r>
          </a:p>
          <a:p>
            <a:pPr marL="171450" indent="-171450">
              <a:buFontTx/>
              <a:buChar char="-"/>
            </a:pPr>
            <a:r>
              <a:rPr lang="en-US" sz="882" kern="1200" dirty="0">
                <a:solidFill>
                  <a:schemeClr val="tx1"/>
                </a:solidFill>
                <a:effectLst/>
                <a:latin typeface="Segoe UI Light" pitchFamily="34" charset="0"/>
                <a:ea typeface="+mn-ea"/>
                <a:cs typeface="+mn-cs"/>
              </a:rPr>
              <a:t>Store data in other Azure storage services to train a machine learning model based on historical data or perform batch analytics.</a:t>
            </a:r>
          </a:p>
          <a:p>
            <a:pPr marL="0" indent="0">
              <a:buFontTx/>
              <a:buNone/>
            </a:pPr>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578986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ASA </a:t>
            </a:r>
            <a:r>
              <a:rPr lang="en-US" sz="882" i="1" kern="1200">
                <a:solidFill>
                  <a:schemeClr val="tx1"/>
                </a:solidFill>
                <a:effectLst/>
                <a:latin typeface="Segoe UI Light" pitchFamily="34" charset="0"/>
                <a:ea typeface="+mn-ea"/>
                <a:cs typeface="+mn-cs"/>
              </a:rPr>
              <a:t>Windowing Functions</a:t>
            </a:r>
            <a:r>
              <a:rPr lang="en-US" sz="882" kern="120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Tumbling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Tumbling window functions are used to segment a data stream into distinct time segments and perform a function against them, such as the example below. The key differentiators of a Tumbling window are that they repeat, do not overlap, and an event cannot belong to more than one tumbling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Hopping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Hopping window functions hop forward in time by a fixed period. It may be easy to think of them as Tumbling windows that can overlap, so events can belong to more than one Hopping window result set. To make a Hopping window the same as a Tumbling window, specify the hop size to be the same as the window size.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Sliding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Sliding window functions, unlike Tumbling or Hopping windows, produce an output only when an event occurs. Every window will have at least one event and the window continuously moves forward by an € (epsilon). Like hopping windows, events can belong to more than one sliding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Session window</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Session window functions group events that arrive at similar times, filtering out periods of time where there is no data. It has three main parameters: timeout, maximum duration, and partitioning key (optional).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4/7/2020 12:18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10189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Message Format is used for both device-to-cloud routing and cloud-to-device messages to support seamless interoperability across protocols </a:t>
            </a:r>
          </a:p>
          <a:p>
            <a:endParaRPr lang="en-US" dirty="0"/>
          </a:p>
          <a:p>
            <a:r>
              <a:rPr lang="en-US" dirty="0"/>
              <a:t>Device-to-cloud messaging characteristics:</a:t>
            </a:r>
          </a:p>
          <a:p>
            <a:pPr marL="171450" indent="-171450">
              <a:buFont typeface="Arial" panose="020B0604020202020204" pitchFamily="34" charset="0"/>
              <a:buChar char="•"/>
            </a:pPr>
            <a:r>
              <a:rPr lang="en-US" dirty="0"/>
              <a:t>Retained up to 7 days (see below)</a:t>
            </a:r>
          </a:p>
          <a:p>
            <a:pPr marL="171450" indent="-171450">
              <a:buFont typeface="Arial" panose="020B0604020202020204" pitchFamily="34" charset="0"/>
              <a:buChar char="•"/>
            </a:pPr>
            <a:r>
              <a:rPr lang="en-US" dirty="0"/>
              <a:t>256 KB size limit (“size” determined as described below) for messages and for batches</a:t>
            </a:r>
          </a:p>
          <a:p>
            <a:pPr marL="171450" indent="-171450">
              <a:buFont typeface="Arial" panose="020B0604020202020204" pitchFamily="34" charset="0"/>
              <a:buChar char="•"/>
            </a:pPr>
            <a:r>
              <a:rPr lang="en-US" dirty="0"/>
              <a:t>Partitioned based on </a:t>
            </a:r>
            <a:r>
              <a:rPr lang="en-US" dirty="0" err="1"/>
              <a:t>deviceId</a:t>
            </a:r>
            <a:endParaRPr lang="en-US" dirty="0"/>
          </a:p>
          <a:p>
            <a:pPr marL="171450" indent="-171450">
              <a:buFont typeface="Arial" panose="020B0604020202020204" pitchFamily="34" charset="0"/>
              <a:buChar char="•"/>
            </a:pPr>
            <a:r>
              <a:rPr lang="en-US" dirty="0"/>
              <a:t>Supports message enrichment (to be described in detail later)</a:t>
            </a:r>
          </a:p>
          <a:p>
            <a:endParaRPr lang="en-US" dirty="0"/>
          </a:p>
          <a:p>
            <a:r>
              <a:rPr lang="en-US" dirty="0"/>
              <a:t>Message components:</a:t>
            </a:r>
          </a:p>
          <a:p>
            <a:pPr marL="171450" indent="-171450">
              <a:buFont typeface="Arial" panose="020B0604020202020204" pitchFamily="34" charset="0"/>
              <a:buChar char="•"/>
            </a:pPr>
            <a:r>
              <a:rPr lang="en-US" dirty="0"/>
              <a:t>System properties</a:t>
            </a:r>
          </a:p>
          <a:p>
            <a:pPr marL="171450" indent="-171450">
              <a:buFont typeface="Arial" panose="020B0604020202020204" pitchFamily="34" charset="0"/>
              <a:buChar char="•"/>
            </a:pPr>
            <a:r>
              <a:rPr lang="en-US" dirty="0"/>
              <a:t>Application properties</a:t>
            </a:r>
          </a:p>
          <a:p>
            <a:pPr marL="171450" indent="-171450">
              <a:buFont typeface="Arial" panose="020B0604020202020204" pitchFamily="34" charset="0"/>
              <a:buChar char="•"/>
            </a:pPr>
            <a:r>
              <a:rPr lang="en-US" dirty="0"/>
              <a:t>Message body</a:t>
            </a:r>
          </a:p>
          <a:p>
            <a:endParaRPr lang="en-IE" sz="900" dirty="0"/>
          </a:p>
          <a:p>
            <a:r>
              <a:rPr lang="en-IE" sz="900" dirty="0"/>
              <a:t>Message size</a:t>
            </a:r>
          </a:p>
          <a:p>
            <a:r>
              <a:rPr lang="en-IE" sz="900" dirty="0"/>
              <a:t>Anti-spoofing</a:t>
            </a:r>
          </a:p>
          <a:p>
            <a:endParaRPr lang="en-US" dirty="0"/>
          </a:p>
          <a:p>
            <a:endParaRPr lang="en-US" dirty="0"/>
          </a:p>
          <a:p>
            <a:r>
              <a:rPr lang="en-US" sz="882" b="0" i="0" kern="1200" dirty="0">
                <a:solidFill>
                  <a:schemeClr val="tx1"/>
                </a:solidFill>
                <a:effectLst/>
                <a:latin typeface="Segoe UI Light" pitchFamily="34" charset="0"/>
                <a:ea typeface="+mn-ea"/>
                <a:cs typeface="+mn-cs"/>
              </a:rPr>
              <a:t>IoT Hub allows data retention in the built-in Event Hubs for a maximum of 7 days. You can set the retention time during creation of your IoT Hub. Data retention time in IoT Hub depends on your IoT hub tier and unit type. In terms of size, the built-in Event Hubs can retain messages of the maximum message size up to at least 24 hours of quota. For example, for 1 S1 unit IoT Hub provides enough storage to retain at least 400K messages of 4k size each. If your devices are sending smaller messages, they may be retained for longer (up to 7 days) depending on how much storage is consumed. We guarantee retaining the data for the specified retention time as a minimum.</a:t>
            </a:r>
          </a:p>
          <a:p>
            <a:r>
              <a:rPr lang="en-US" sz="882" b="0" i="0" kern="1200" dirty="0">
                <a:solidFill>
                  <a:schemeClr val="tx1"/>
                </a:solidFill>
                <a:effectLst/>
                <a:latin typeface="Segoe UI Light" pitchFamily="34" charset="0"/>
                <a:ea typeface="+mn-ea"/>
                <a:cs typeface="+mn-cs"/>
              </a:rPr>
              <a:t>(</a:t>
            </a:r>
            <a:r>
              <a:rPr lang="en-US" dirty="0">
                <a:hlinkClick r:id="rId3"/>
              </a:rPr>
              <a:t>https://docs.microsoft.com/en-us/azure/iot-hub/iot-hub-devguide-messages-read-builtin</a:t>
            </a:r>
            <a:r>
              <a:rPr lang="en-US" dirty="0"/>
              <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 size</a:t>
            </a:r>
          </a:p>
          <a:p>
            <a:r>
              <a:rPr lang="en-US" sz="882" b="0" i="0" kern="1200" dirty="0">
                <a:solidFill>
                  <a:schemeClr val="tx1"/>
                </a:solidFill>
                <a:effectLst/>
                <a:latin typeface="Segoe UI Light" pitchFamily="34" charset="0"/>
                <a:ea typeface="+mn-ea"/>
                <a:cs typeface="+mn-cs"/>
              </a:rPr>
              <a:t>IoT Hub measures message size in a protocol-agnostic way, considering only the actual payload. The size in bytes is calculated as the sum of the following values:</a:t>
            </a:r>
          </a:p>
          <a:p>
            <a:r>
              <a:rPr lang="en-US" sz="882" b="0" i="0" kern="1200" dirty="0">
                <a:solidFill>
                  <a:schemeClr val="tx1"/>
                </a:solidFill>
                <a:effectLst/>
                <a:latin typeface="Segoe UI Light" pitchFamily="34" charset="0"/>
                <a:ea typeface="+mn-ea"/>
                <a:cs typeface="+mn-cs"/>
              </a:rPr>
              <a:t>The body size in bytes.</a:t>
            </a:r>
          </a:p>
          <a:p>
            <a:r>
              <a:rPr lang="en-US" sz="882" b="0" i="0" kern="1200" dirty="0">
                <a:solidFill>
                  <a:schemeClr val="tx1"/>
                </a:solidFill>
                <a:effectLst/>
                <a:latin typeface="Segoe UI Light" pitchFamily="34" charset="0"/>
                <a:ea typeface="+mn-ea"/>
                <a:cs typeface="+mn-cs"/>
              </a:rPr>
              <a:t>The size in bytes of all the values of the message system properties.</a:t>
            </a:r>
          </a:p>
          <a:p>
            <a:r>
              <a:rPr lang="en-US" sz="882" b="0" i="0" kern="1200" dirty="0">
                <a:solidFill>
                  <a:schemeClr val="tx1"/>
                </a:solidFill>
                <a:effectLst/>
                <a:latin typeface="Segoe UI Light" pitchFamily="34" charset="0"/>
                <a:ea typeface="+mn-ea"/>
                <a:cs typeface="+mn-cs"/>
              </a:rPr>
              <a:t>The size in bytes of all user property names and values.</a:t>
            </a:r>
          </a:p>
          <a:p>
            <a:r>
              <a:rPr lang="en-US" sz="882" b="0" i="0" kern="1200" dirty="0">
                <a:solidFill>
                  <a:schemeClr val="tx1"/>
                </a:solidFill>
                <a:effectLst/>
                <a:latin typeface="Segoe UI Light" pitchFamily="34" charset="0"/>
                <a:ea typeface="+mn-ea"/>
                <a:cs typeface="+mn-cs"/>
              </a:rPr>
              <a:t>Property names and values are limited to ASCII characters, so the length of the strings equals the size in bytes.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542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 routing is the flow of messages between endpoints based on conditions applied to messages from a source, then sent to endpoints.</a:t>
            </a:r>
          </a:p>
          <a:p>
            <a:endParaRPr lang="en-US" dirty="0"/>
          </a:p>
          <a:p>
            <a:r>
              <a:rPr lang="en-US" dirty="0"/>
              <a:t>The endpoints were listed earlier in the course so that part is a review (Module 2, Lesson 2) for now – we’re going to deep dive on it here.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3071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2600" dirty="0"/>
              <a:t>Configurable properties</a:t>
            </a:r>
          </a:p>
          <a:p>
            <a:pPr lvl="1"/>
            <a:r>
              <a:rPr lang="en-IE" sz="1800" dirty="0"/>
              <a:t>Partition count</a:t>
            </a:r>
          </a:p>
          <a:p>
            <a:pPr lvl="1"/>
            <a:r>
              <a:rPr lang="en-IE" sz="1800" dirty="0"/>
              <a:t>Retention time</a:t>
            </a:r>
          </a:p>
          <a:p>
            <a:r>
              <a:rPr lang="en-US" dirty="0"/>
              <a:t>Accessing the Built-in Endpoint</a:t>
            </a:r>
          </a:p>
          <a:p>
            <a:pPr marL="171450" indent="-171450">
              <a:buFont typeface="Arial" panose="020B0604020202020204" pitchFamily="34" charset="0"/>
              <a:buChar char="•"/>
            </a:pPr>
            <a:r>
              <a:rPr lang="en-US" dirty="0"/>
              <a:t>aware of IoT Hub</a:t>
            </a:r>
          </a:p>
          <a:p>
            <a:pPr marL="171450" indent="-171450">
              <a:buFont typeface="Arial" panose="020B0604020202020204" pitchFamily="34" charset="0"/>
              <a:buChar char="•"/>
            </a:pPr>
            <a:r>
              <a:rPr lang="en-US" dirty="0"/>
              <a:t>unaware of IoT Hub</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“partition” in this context is a complicated topic that is not necessarily well explained in the documentation.  Essentially, for scalability, Event Hubs (which are the base for IoT Hubs) support a model where messages are routed to different partitions, which each partition can have one active </a:t>
            </a:r>
            <a:r>
              <a:rPr lang="en-US" i="1" dirty="0"/>
              <a:t>consumer group</a:t>
            </a:r>
            <a:r>
              <a:rPr lang="en-US" i="0" dirty="0"/>
              <a:t> at a time.  This allows for scaling of message processing to a very wide scale.  Oversimplifying some, the number of expected parallel readers should map to the number of partitions.  See also </a:t>
            </a:r>
            <a:r>
              <a:rPr lang="en-US" dirty="0">
                <a:hlinkClick r:id="rId3"/>
              </a:rPr>
              <a:t>https://docs.microsoft.com/en-us/azure/event-hubs/event-hubs-features#partitions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Applications that are “aware” of IoT Hub can use the native IoT Hub service connection string; applications that are not can use the Event Hub compatible endpoint.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may want to explain why someone would care about the IoT Hub service connection string at all.  We don’t talk about failover of IoT Hubs between regions, but you can discuss it here if you want as an example: </a:t>
            </a:r>
            <a:r>
              <a:rPr lang="en-US" dirty="0">
                <a:hlinkClick r:id="rId4"/>
              </a:rPr>
              <a:t>https://docs.microsoft.com/en-us/azure/iot-hub/iot-hub-ha-dr</a:t>
            </a:r>
            <a:endParaRPr lang="en-US" dirty="0"/>
          </a:p>
          <a:p>
            <a:pPr marL="0" indent="0">
              <a:buFont typeface="Arial" panose="020B0604020202020204" pitchFamily="34" charset="0"/>
              <a:buNone/>
            </a:pPr>
            <a:endParaRPr lang="en-US" dirty="0"/>
          </a:p>
          <a:p>
            <a:pPr marL="212982" lvl="1"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The Event Hub-compatible name and endpoint of the IoT Hub built-in Events endpoint change after failover. When receiving telemetry messages from the built-in endpoint using either the event hub client or event processor host, you should </a:t>
            </a:r>
            <a:r>
              <a:rPr lang="en-US" sz="882" b="1" i="0" u="sng" kern="1200" dirty="0">
                <a:solidFill>
                  <a:schemeClr val="tx1"/>
                </a:solidFill>
                <a:effectLst/>
                <a:latin typeface="Segoe UI Light" pitchFamily="34" charset="0"/>
                <a:ea typeface="+mn-ea"/>
                <a:cs typeface="+mn-cs"/>
                <a:hlinkClick r:id="rId5"/>
              </a:rPr>
              <a:t>use the IoT hub connection string</a:t>
            </a:r>
            <a:r>
              <a:rPr lang="en-US" sz="882" b="0" i="0" kern="1200" dirty="0">
                <a:solidFill>
                  <a:schemeClr val="tx1"/>
                </a:solidFill>
                <a:effectLst/>
                <a:latin typeface="Segoe UI Light" pitchFamily="34" charset="0"/>
                <a:ea typeface="+mn-ea"/>
                <a:cs typeface="+mn-cs"/>
              </a:rPr>
              <a:t> to establish the connection. This ensures that your back-end applications continue to work without requiring manual intervention post failover. If you use the Event Hub-compatible name and endpoint in your back-end application directly, you will need to reconfigure your application by </a:t>
            </a:r>
            <a:r>
              <a:rPr lang="en-US" sz="882" b="1" i="0" u="sng" kern="1200" dirty="0">
                <a:solidFill>
                  <a:schemeClr val="tx1"/>
                </a:solidFill>
                <a:effectLst/>
                <a:latin typeface="Segoe UI Light" pitchFamily="34" charset="0"/>
                <a:ea typeface="+mn-ea"/>
                <a:cs typeface="+mn-cs"/>
                <a:hlinkClick r:id="rId5"/>
              </a:rPr>
              <a:t>fetching the new Event Hub-compatible name and endpoint</a:t>
            </a:r>
            <a:r>
              <a:rPr lang="en-US" sz="882" b="0" i="0" kern="1200" dirty="0">
                <a:solidFill>
                  <a:schemeClr val="tx1"/>
                </a:solidFill>
                <a:effectLst/>
                <a:latin typeface="Segoe UI Light" pitchFamily="34" charset="0"/>
                <a:ea typeface="+mn-ea"/>
                <a:cs typeface="+mn-cs"/>
              </a:rPr>
              <a:t> after failover to continue operations.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4/7/2020 10:43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73404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important notes on this one:</a:t>
            </a:r>
          </a:p>
          <a:p>
            <a:pPr marL="228600" indent="-228600">
              <a:buAutoNum type="arabicPeriod"/>
            </a:pPr>
            <a:r>
              <a:rPr lang="en-US" dirty="0"/>
              <a:t>You don’t want to deep dive on any of these.  We’re listing them so that we can refer to Custom Endpoints on the next slide and not have the students wonder what that means, but this slide is not intended to explain these concepts in detail.</a:t>
            </a:r>
          </a:p>
          <a:p>
            <a:pPr marL="228600" indent="-228600">
              <a:buAutoNum type="arabicPeriod"/>
            </a:pPr>
            <a:r>
              <a:rPr lang="en-US" dirty="0"/>
              <a:t>The </a:t>
            </a:r>
            <a:r>
              <a:rPr lang="en-US" dirty="0" err="1"/>
              <a:t>SkillPipe</a:t>
            </a:r>
            <a:r>
              <a:rPr lang="en-US" dirty="0"/>
              <a:t> actually lists these at a high level in the “Introduction to Message Routing” topic, which is on a previous slide, and deep-dives a little more in the “Message Routing to Multiple Endpoints” topic, which is on the next slide.  This is a case where presentation flow doesn’t completely align with </a:t>
            </a:r>
            <a:r>
              <a:rPr lang="en-US" dirty="0" err="1"/>
              <a:t>SkillPipe</a:t>
            </a:r>
            <a:r>
              <a:rPr lang="en-US" dirty="0"/>
              <a:t> ordering, on purpose, to better facilitate a presentation flow in the classroom.  You may or may not want to point out the slight difference here, depending on how students are using </a:t>
            </a:r>
            <a:r>
              <a:rPr lang="en-US" dirty="0" err="1"/>
              <a:t>SkillPipe</a:t>
            </a:r>
            <a:r>
              <a:rPr lang="en-US" dirty="0"/>
              <a:t> in the classroom as you’re presenting.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4/7/2020 10:43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43333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vscode-resource://C:/MyData/AZ-220_Microsoft_Azure_IoT_Developer/Modules/M04-Message%20Processing%20and%20Analytics/iot-pnp/overview-iot-plug-and-play.md"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vscode-resource://C:/MyData/AZ-220_Microsoft_Azure_IoT_Developer/Modules/M04-Message%20Processing%20and%20Analytics/iot-hub/iot-hub-event-grid.md#filter-events" TargetMode="External"/><Relationship Id="rId5" Type="http://schemas.openxmlformats.org/officeDocument/2006/relationships/hyperlink" Target="vscode-resource://C:/MyData/AZ-220_Microsoft_Azure_IoT_Developer/Modules/M04-Message%20Processing%20and%20Analytics/event-grid/event-filtering.md" TargetMode="External"/><Relationship Id="rId4" Type="http://schemas.openxmlformats.org/officeDocument/2006/relationships/hyperlink" Target="vscode-resource://C:/MyData/AZ-220_Microsoft_Azure_IoT_Developer/Modules/M04-Message%20Processing%20and%20Analytics/L01-Messages%20and%20Message%20Processing/iot-hub-devguide-routing-query-syntax.m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vscode-resource://C:/MyData/AZ-220_Microsoft_Azure_IoT_Developer/Modules/M04-Message%20Processing%20and%20Analytics/L01-Messages%20and%20Message%20Processing/iot-hub-devguide-security.md"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vscode-resource://C:/MyData/AZ-220_Microsoft_Azure_IoT_Developer/Modules/M04-Message%20Processing%20and%20Analytics/event-grid/security-authentication.m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AZ-220T01</a:t>
            </a:r>
            <a:br>
              <a:rPr lang="en-US" dirty="0"/>
            </a:br>
            <a:r>
              <a:rPr lang="en-US" dirty="0"/>
              <a:t>Module 04: Message Processing and Analytics</a:t>
            </a:r>
          </a:p>
        </p:txBody>
      </p:sp>
      <p:sp>
        <p:nvSpPr>
          <p:cNvPr id="3" name="Text Placeholder 2">
            <a:extLst>
              <a:ext uri="{FF2B5EF4-FFF2-40B4-BE49-F238E27FC236}">
                <a16:creationId xmlns:a16="http://schemas.microsoft.com/office/drawing/2014/main" id="{BC6056A7-AAD8-4B12-96F4-152DC78CA3A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to Multiple Endpoints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p:txBody>
          <a:bodyPr/>
          <a:lstStyle/>
          <a:p>
            <a:r>
              <a:rPr lang="en-IE" dirty="0"/>
              <a:t>Configuration</a:t>
            </a:r>
          </a:p>
          <a:p>
            <a:r>
              <a:rPr lang="en-IE" dirty="0"/>
              <a:t>Endpoint options</a:t>
            </a:r>
          </a:p>
          <a:p>
            <a:r>
              <a:rPr lang="en-IE" dirty="0"/>
              <a:t>Fallback route</a:t>
            </a:r>
          </a:p>
          <a:p>
            <a:r>
              <a:rPr lang="en-IE" dirty="0"/>
              <a:t>Non-telemetry events</a:t>
            </a:r>
          </a:p>
        </p:txBody>
      </p:sp>
      <p:pic>
        <p:nvPicPr>
          <p:cNvPr id="5" name="Graphic 4" descr="Playbook">
            <a:extLst>
              <a:ext uri="{FF2B5EF4-FFF2-40B4-BE49-F238E27FC236}">
                <a16:creationId xmlns:a16="http://schemas.microsoft.com/office/drawing/2014/main" id="{FDDB4097-1D8F-4290-94D7-F766FE49A2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5252" y="1011198"/>
            <a:ext cx="3857468" cy="3857468"/>
          </a:xfrm>
          <a:prstGeom prst="rect">
            <a:avLst/>
          </a:prstGeom>
        </p:spPr>
      </p:pic>
    </p:spTree>
    <p:extLst>
      <p:ext uri="{BB962C8B-B14F-4D97-AF65-F5344CB8AC3E}">
        <p14:creationId xmlns:p14="http://schemas.microsoft.com/office/powerpoint/2010/main" val="30959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Query Syntax (1/2)</a:t>
            </a:r>
          </a:p>
        </p:txBody>
      </p:sp>
      <p:sp>
        <p:nvSpPr>
          <p:cNvPr id="5" name="Text Placeholder 5">
            <a:extLst>
              <a:ext uri="{FF2B5EF4-FFF2-40B4-BE49-F238E27FC236}">
                <a16:creationId xmlns:a16="http://schemas.microsoft.com/office/drawing/2014/main" id="{6E299072-E760-450B-9186-A2E2F2183404}"/>
              </a:ext>
            </a:extLst>
          </p:cNvPr>
          <p:cNvSpPr txBox="1">
            <a:spLocks/>
          </p:cNvSpPr>
          <p:nvPr/>
        </p:nvSpPr>
        <p:spPr>
          <a:xfrm>
            <a:off x="5871826" y="1304739"/>
            <a:ext cx="5734957" cy="9171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600" dirty="0"/>
              <a:t>Message property query example: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contentEncoding</a:t>
            </a:r>
            <a:r>
              <a:rPr lang="en-US" sz="1400" dirty="0">
                <a:latin typeface="Consolas" panose="020B0609020204030204" pitchFamily="49" charset="0"/>
              </a:rPr>
              <a:t> = 'UTF-8' AND </a:t>
            </a:r>
            <a:r>
              <a:rPr lang="en-US" sz="1400" dirty="0" err="1">
                <a:latin typeface="Consolas" panose="020B0609020204030204" pitchFamily="49" charset="0"/>
              </a:rPr>
              <a:t>processingPath</a:t>
            </a:r>
            <a:r>
              <a:rPr lang="en-US" sz="1400" dirty="0">
                <a:latin typeface="Consolas" panose="020B0609020204030204" pitchFamily="49" charset="0"/>
              </a:rPr>
              <a:t> = 'hot'</a:t>
            </a:r>
            <a:endParaRPr lang="en-IE" sz="1400" dirty="0">
              <a:latin typeface="Consolas" panose="020B0609020204030204" pitchFamily="49" charset="0"/>
            </a:endParaRPr>
          </a:p>
        </p:txBody>
      </p:sp>
      <p:sp>
        <p:nvSpPr>
          <p:cNvPr id="6" name="Text Placeholder 5">
            <a:extLst>
              <a:ext uri="{FF2B5EF4-FFF2-40B4-BE49-F238E27FC236}">
                <a16:creationId xmlns:a16="http://schemas.microsoft.com/office/drawing/2014/main" id="{C34745FB-CE84-4459-94E8-FA62F8354790}"/>
              </a:ext>
            </a:extLst>
          </p:cNvPr>
          <p:cNvSpPr txBox="1">
            <a:spLocks/>
          </p:cNvSpPr>
          <p:nvPr/>
        </p:nvSpPr>
        <p:spPr>
          <a:xfrm>
            <a:off x="584199" y="1304739"/>
            <a:ext cx="5287627" cy="419807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Sample message</a:t>
            </a:r>
          </a:p>
          <a:p>
            <a:pPr marL="0" indent="0">
              <a:buNone/>
            </a:pPr>
            <a:r>
              <a:rPr lang="en-IE" sz="1200" dirty="0">
                <a:latin typeface="Consolas" panose="020B0609020204030204" pitchFamily="49" charset="0"/>
              </a:rPr>
              <a:t>{ </a:t>
            </a:r>
          </a:p>
          <a:p>
            <a:pPr marL="0" indent="0">
              <a:buNone/>
            </a:pPr>
            <a:r>
              <a:rPr lang="en-IE" sz="1200" dirty="0">
                <a:latin typeface="Consolas" panose="020B0609020204030204" pitchFamily="49" charset="0"/>
              </a:rPr>
              <a:t>  "message":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systemProperties</a:t>
            </a: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contentType</a:t>
            </a:r>
            <a:r>
              <a:rPr lang="en-IE" sz="1200" dirty="0">
                <a:latin typeface="Consolas" panose="020B0609020204030204" pitchFamily="49" charset="0"/>
              </a:rPr>
              <a:t>": "application/json",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contentEncoding</a:t>
            </a:r>
            <a:r>
              <a:rPr lang="en-IE" sz="1200" dirty="0">
                <a:latin typeface="Consolas" panose="020B0609020204030204" pitchFamily="49" charset="0"/>
              </a:rPr>
              <a:t>": "UTF-8",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iothub</a:t>
            </a:r>
            <a:r>
              <a:rPr lang="en-IE" sz="1200" dirty="0">
                <a:latin typeface="Consolas" panose="020B0609020204030204" pitchFamily="49" charset="0"/>
              </a:rPr>
              <a:t>-message-source": "</a:t>
            </a:r>
            <a:r>
              <a:rPr lang="en-IE" sz="1200" dirty="0" err="1">
                <a:latin typeface="Consolas" panose="020B0609020204030204" pitchFamily="49" charset="0"/>
              </a:rPr>
              <a:t>deviceMessages</a:t>
            </a:r>
            <a:r>
              <a:rPr lang="en-IE" sz="1200" dirty="0">
                <a:latin typeface="Consolas" panose="020B0609020204030204" pitchFamily="49" charset="0"/>
              </a:rPr>
              <a:t>",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iothub-enqueuedtime</a:t>
            </a:r>
            <a:r>
              <a:rPr lang="en-IE" sz="1200" dirty="0">
                <a:latin typeface="Consolas" panose="020B0609020204030204" pitchFamily="49" charset="0"/>
              </a:rPr>
              <a:t>": "2017-05-08T18:55:31.8514657Z" </a:t>
            </a:r>
          </a:p>
          <a:p>
            <a:pPr marL="0" indent="0">
              <a:buNone/>
            </a:pP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appProperties</a:t>
            </a: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processingPath</a:t>
            </a:r>
            <a:r>
              <a:rPr lang="en-IE" sz="1200" dirty="0">
                <a:latin typeface="Consolas" panose="020B0609020204030204" pitchFamily="49" charset="0"/>
              </a:rPr>
              <a:t>": "{cold | warm | hot}", </a:t>
            </a:r>
          </a:p>
          <a:p>
            <a:pPr marL="0" indent="0">
              <a:buNone/>
            </a:pPr>
            <a:r>
              <a:rPr lang="en-IE" sz="1200" dirty="0">
                <a:latin typeface="Consolas" panose="020B0609020204030204" pitchFamily="49" charset="0"/>
              </a:rPr>
              <a:t>      "verbose": "{true, false}", </a:t>
            </a:r>
          </a:p>
          <a:p>
            <a:pPr marL="0" indent="0">
              <a:buNone/>
            </a:pPr>
            <a:r>
              <a:rPr lang="en-IE" sz="1200" dirty="0">
                <a:latin typeface="Consolas" panose="020B0609020204030204" pitchFamily="49" charset="0"/>
              </a:rPr>
              <a:t>      "severity": 1-5,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testDevice</a:t>
            </a:r>
            <a:r>
              <a:rPr lang="en-IE" sz="1200" dirty="0">
                <a:latin typeface="Consolas" panose="020B0609020204030204" pitchFamily="49" charset="0"/>
              </a:rPr>
              <a:t>": "{true | false}" </a:t>
            </a:r>
          </a:p>
          <a:p>
            <a:pPr marL="0" indent="0">
              <a:buNone/>
            </a:pPr>
            <a:r>
              <a:rPr lang="en-IE" sz="1200" dirty="0">
                <a:latin typeface="Consolas" panose="020B0609020204030204" pitchFamily="49" charset="0"/>
              </a:rPr>
              <a:t>    }, </a:t>
            </a:r>
          </a:p>
          <a:p>
            <a:pPr marL="0" indent="0">
              <a:buNone/>
            </a:pPr>
            <a:r>
              <a:rPr lang="en-IE" sz="1200" dirty="0">
                <a:latin typeface="Consolas" panose="020B0609020204030204" pitchFamily="49" charset="0"/>
              </a:rPr>
              <a:t>    "body": "{\"Weather\":{\"Temperature\":50}}" </a:t>
            </a:r>
          </a:p>
          <a:p>
            <a:pPr marL="0" indent="0">
              <a:buNone/>
            </a:pP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p>
        </p:txBody>
      </p:sp>
      <p:sp>
        <p:nvSpPr>
          <p:cNvPr id="8" name="Text Placeholder 5">
            <a:extLst>
              <a:ext uri="{FF2B5EF4-FFF2-40B4-BE49-F238E27FC236}">
                <a16:creationId xmlns:a16="http://schemas.microsoft.com/office/drawing/2014/main" id="{0F8DD7FE-EB21-41BA-AF02-65712C2E51C4}"/>
              </a:ext>
            </a:extLst>
          </p:cNvPr>
          <p:cNvSpPr txBox="1">
            <a:spLocks/>
          </p:cNvSpPr>
          <p:nvPr/>
        </p:nvSpPr>
        <p:spPr>
          <a:xfrm>
            <a:off x="5871826" y="3378469"/>
            <a:ext cx="5734957" cy="9171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600" dirty="0"/>
              <a:t>Message body query example: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body.Weather.Temperature</a:t>
            </a:r>
            <a:r>
              <a:rPr lang="en-US" sz="1400" dirty="0">
                <a:latin typeface="Consolas" panose="020B0609020204030204" pitchFamily="49" charset="0"/>
              </a:rPr>
              <a:t> = 50 AND </a:t>
            </a:r>
            <a:r>
              <a:rPr lang="en-US" sz="1400" dirty="0" err="1">
                <a:latin typeface="Consolas" panose="020B0609020204030204" pitchFamily="49" charset="0"/>
              </a:rPr>
              <a:t>processingPath</a:t>
            </a:r>
            <a:r>
              <a:rPr lang="en-US" sz="1400" dirty="0">
                <a:latin typeface="Consolas" panose="020B0609020204030204" pitchFamily="49" charset="0"/>
              </a:rPr>
              <a:t> = 'hot' </a:t>
            </a:r>
            <a:endParaRPr lang="en-IE" sz="1400" dirty="0">
              <a:latin typeface="Consolas" panose="020B0609020204030204" pitchFamily="49" charset="0"/>
            </a:endParaRPr>
          </a:p>
        </p:txBody>
      </p:sp>
    </p:spTree>
    <p:extLst>
      <p:ext uri="{BB962C8B-B14F-4D97-AF65-F5344CB8AC3E}">
        <p14:creationId xmlns:p14="http://schemas.microsoft.com/office/powerpoint/2010/main" val="199986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Query Syntax (2/2)</a:t>
            </a:r>
          </a:p>
        </p:txBody>
      </p:sp>
      <p:sp>
        <p:nvSpPr>
          <p:cNvPr id="5" name="Text Placeholder 5">
            <a:extLst>
              <a:ext uri="{FF2B5EF4-FFF2-40B4-BE49-F238E27FC236}">
                <a16:creationId xmlns:a16="http://schemas.microsoft.com/office/drawing/2014/main" id="{6E299072-E760-450B-9186-A2E2F2183404}"/>
              </a:ext>
            </a:extLst>
          </p:cNvPr>
          <p:cNvSpPr txBox="1">
            <a:spLocks/>
          </p:cNvSpPr>
          <p:nvPr/>
        </p:nvSpPr>
        <p:spPr>
          <a:xfrm>
            <a:off x="4408714" y="1304739"/>
            <a:ext cx="7198069" cy="164968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600" dirty="0"/>
              <a:t>Device twin query examples: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twin.properties.desired.telemetryConfig.sendFrequency</a:t>
            </a:r>
            <a:r>
              <a:rPr lang="en-US" sz="1400" dirty="0">
                <a:latin typeface="Consolas" panose="020B0609020204030204" pitchFamily="49" charset="0"/>
              </a:rPr>
              <a:t> = '5m’</a:t>
            </a:r>
          </a:p>
          <a:p>
            <a:pPr marL="0" indent="0">
              <a:buNone/>
            </a:pPr>
            <a:endParaRPr lang="en-US" sz="1400" dirty="0">
              <a:latin typeface="Consolas" panose="020B0609020204030204" pitchFamily="49" charset="0"/>
            </a:endParaRPr>
          </a:p>
          <a:p>
            <a:pPr marL="0" indent="0">
              <a:buNone/>
            </a:pPr>
            <a:r>
              <a:rPr lang="en-IE" sz="1400" dirty="0">
                <a:latin typeface="Consolas" panose="020B0609020204030204" pitchFamily="49" charset="0"/>
              </a:rPr>
              <a:t>$</a:t>
            </a:r>
            <a:r>
              <a:rPr lang="en-IE" sz="1400" dirty="0" err="1">
                <a:latin typeface="Consolas" panose="020B0609020204030204" pitchFamily="49" charset="0"/>
              </a:rPr>
              <a:t>body.Weather.Temperature</a:t>
            </a:r>
            <a:r>
              <a:rPr lang="en-IE" sz="1400" dirty="0">
                <a:latin typeface="Consolas" panose="020B0609020204030204" pitchFamily="49" charset="0"/>
              </a:rPr>
              <a:t> = 50 AND $</a:t>
            </a:r>
            <a:r>
              <a:rPr lang="en-IE" sz="1400" dirty="0" err="1">
                <a:latin typeface="Consolas" panose="020B0609020204030204" pitchFamily="49" charset="0"/>
              </a:rPr>
              <a:t>twin.properties.desired.telemetryConfig.sendFrequency</a:t>
            </a:r>
            <a:r>
              <a:rPr lang="en-IE" sz="1400" dirty="0">
                <a:latin typeface="Consolas" panose="020B0609020204030204" pitchFamily="49" charset="0"/>
              </a:rPr>
              <a:t> = '5m'</a:t>
            </a:r>
          </a:p>
        </p:txBody>
      </p:sp>
      <p:sp>
        <p:nvSpPr>
          <p:cNvPr id="6" name="Text Placeholder 5">
            <a:extLst>
              <a:ext uri="{FF2B5EF4-FFF2-40B4-BE49-F238E27FC236}">
                <a16:creationId xmlns:a16="http://schemas.microsoft.com/office/drawing/2014/main" id="{C34745FB-CE84-4459-94E8-FA62F8354790}"/>
              </a:ext>
            </a:extLst>
          </p:cNvPr>
          <p:cNvSpPr txBox="1">
            <a:spLocks/>
          </p:cNvSpPr>
          <p:nvPr/>
        </p:nvSpPr>
        <p:spPr>
          <a:xfrm>
            <a:off x="584199" y="1304739"/>
            <a:ext cx="3824515" cy="530606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Device twin sample</a:t>
            </a:r>
          </a:p>
          <a:p>
            <a:pPr marL="0" indent="0">
              <a:buNone/>
            </a:pPr>
            <a:r>
              <a:rPr lang="en-IE" sz="1200" dirty="0">
                <a:latin typeface="Consolas" panose="020B0609020204030204" pitchFamily="49" charset="0"/>
              </a:rPr>
              <a:t>    "tags":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deploymentLocation</a:t>
            </a:r>
            <a:r>
              <a:rPr lang="en-IE" sz="1200" dirty="0">
                <a:latin typeface="Consolas" panose="020B0609020204030204" pitchFamily="49" charset="0"/>
              </a:rPr>
              <a:t>": { </a:t>
            </a:r>
          </a:p>
          <a:p>
            <a:pPr marL="0" indent="0">
              <a:buNone/>
            </a:pPr>
            <a:r>
              <a:rPr lang="en-IE" sz="1200" dirty="0">
                <a:latin typeface="Consolas" panose="020B0609020204030204" pitchFamily="49" charset="0"/>
              </a:rPr>
              <a:t>            "building": "43", </a:t>
            </a:r>
          </a:p>
          <a:p>
            <a:pPr marL="0" indent="0">
              <a:buNone/>
            </a:pPr>
            <a:r>
              <a:rPr lang="en-IE" sz="1200" dirty="0">
                <a:latin typeface="Consolas" panose="020B0609020204030204" pitchFamily="49" charset="0"/>
              </a:rPr>
              <a:t>            "floor": "1" </a:t>
            </a:r>
          </a:p>
          <a:p>
            <a:pPr marL="0" indent="0">
              <a:buNone/>
            </a:pPr>
            <a:r>
              <a:rPr lang="en-IE" sz="1200" dirty="0">
                <a:latin typeface="Consolas" panose="020B0609020204030204" pitchFamily="49" charset="0"/>
              </a:rPr>
              <a:t>        }     }, </a:t>
            </a:r>
          </a:p>
          <a:p>
            <a:pPr marL="0" indent="0">
              <a:buNone/>
            </a:pPr>
            <a:r>
              <a:rPr lang="en-IE" sz="1200" dirty="0">
                <a:latin typeface="Consolas" panose="020B0609020204030204" pitchFamily="49" charset="0"/>
              </a:rPr>
              <a:t>    "properties": { </a:t>
            </a:r>
          </a:p>
          <a:p>
            <a:pPr marL="0" indent="0">
              <a:buNone/>
            </a:pPr>
            <a:r>
              <a:rPr lang="en-IE" sz="1200" dirty="0">
                <a:latin typeface="Consolas" panose="020B0609020204030204" pitchFamily="49" charset="0"/>
              </a:rPr>
              <a:t>        "desired":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telemetryConfig</a:t>
            </a: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sendFrequency</a:t>
            </a:r>
            <a:r>
              <a:rPr lang="en-IE" sz="1200" dirty="0">
                <a:latin typeface="Consolas" panose="020B0609020204030204" pitchFamily="49" charset="0"/>
              </a:rPr>
              <a:t>": "5m" </a:t>
            </a:r>
          </a:p>
          <a:p>
            <a:pPr marL="0" indent="0">
              <a:buNone/>
            </a:pPr>
            <a:r>
              <a:rPr lang="en-IE" sz="1200" dirty="0">
                <a:latin typeface="Consolas" panose="020B0609020204030204" pitchFamily="49" charset="0"/>
              </a:rPr>
              <a:t>            }, </a:t>
            </a:r>
          </a:p>
          <a:p>
            <a:pPr marL="0" indent="0">
              <a:buNone/>
            </a:pPr>
            <a:r>
              <a:rPr lang="en-IE" sz="1200" dirty="0">
                <a:latin typeface="Consolas" panose="020B0609020204030204" pitchFamily="49" charset="0"/>
              </a:rPr>
              <a:t>            "$metadata" : {...}, </a:t>
            </a:r>
          </a:p>
          <a:p>
            <a:pPr marL="0" indent="0">
              <a:buNone/>
            </a:pPr>
            <a:r>
              <a:rPr lang="en-IE" sz="1200" dirty="0">
                <a:latin typeface="Consolas" panose="020B0609020204030204" pitchFamily="49" charset="0"/>
              </a:rPr>
              <a:t>            "$version": 1 </a:t>
            </a:r>
          </a:p>
          <a:p>
            <a:pPr marL="0" indent="0">
              <a:buNone/>
            </a:pPr>
            <a:r>
              <a:rPr lang="en-IE" sz="1200" dirty="0">
                <a:latin typeface="Consolas" panose="020B0609020204030204" pitchFamily="49" charset="0"/>
              </a:rPr>
              <a:t>        }, </a:t>
            </a:r>
          </a:p>
          <a:p>
            <a:pPr marL="0" indent="0">
              <a:buNone/>
            </a:pPr>
            <a:r>
              <a:rPr lang="en-IE" sz="1200" dirty="0">
                <a:latin typeface="Consolas" panose="020B0609020204030204" pitchFamily="49" charset="0"/>
              </a:rPr>
              <a:t>        "reported":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telemetryConfig</a:t>
            </a:r>
            <a:r>
              <a:rPr lang="en-IE" sz="1200" dirty="0">
                <a:latin typeface="Consolas" panose="020B0609020204030204" pitchFamily="49" charset="0"/>
              </a:rPr>
              <a:t>": {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sendFrequency</a:t>
            </a:r>
            <a:r>
              <a:rPr lang="en-IE" sz="1200" dirty="0">
                <a:latin typeface="Consolas" panose="020B0609020204030204" pitchFamily="49" charset="0"/>
              </a:rPr>
              <a:t>": "5m", </a:t>
            </a:r>
          </a:p>
          <a:p>
            <a:pPr marL="0" indent="0">
              <a:buNone/>
            </a:pPr>
            <a:r>
              <a:rPr lang="en-IE" sz="1200" dirty="0">
                <a:latin typeface="Consolas" panose="020B0609020204030204" pitchFamily="49" charset="0"/>
              </a:rPr>
              <a:t>                "status": "success" </a:t>
            </a:r>
          </a:p>
          <a:p>
            <a:pPr marL="0" indent="0">
              <a:buNone/>
            </a:pPr>
            <a:r>
              <a:rPr lang="en-IE" sz="1200" dirty="0">
                <a:latin typeface="Consolas" panose="020B0609020204030204" pitchFamily="49" charset="0"/>
              </a:rPr>
              <a:t>            },</a:t>
            </a:r>
          </a:p>
          <a:p>
            <a:pPr marL="0" indent="0">
              <a:buNone/>
            </a:pPr>
            <a:r>
              <a:rPr lang="en-IE" sz="1200" dirty="0">
                <a:latin typeface="Consolas" panose="020B0609020204030204" pitchFamily="49" charset="0"/>
              </a:rPr>
              <a:t>            "</a:t>
            </a:r>
            <a:r>
              <a:rPr lang="en-IE" sz="1200" dirty="0" err="1">
                <a:latin typeface="Consolas" panose="020B0609020204030204" pitchFamily="49" charset="0"/>
              </a:rPr>
              <a:t>batteryLevel</a:t>
            </a:r>
            <a:r>
              <a:rPr lang="en-IE" sz="1200" dirty="0">
                <a:latin typeface="Consolas" panose="020B0609020204030204" pitchFamily="49" charset="0"/>
              </a:rPr>
              <a:t>": 55, </a:t>
            </a:r>
          </a:p>
          <a:p>
            <a:pPr marL="0" indent="0">
              <a:buNone/>
            </a:pPr>
            <a:r>
              <a:rPr lang="en-IE" sz="1200" dirty="0">
                <a:latin typeface="Consolas" panose="020B0609020204030204" pitchFamily="49" charset="0"/>
              </a:rPr>
              <a:t>            "$metadata" : {...}, </a:t>
            </a:r>
          </a:p>
          <a:p>
            <a:pPr marL="0" indent="0">
              <a:buNone/>
            </a:pPr>
            <a:r>
              <a:rPr lang="en-IE" sz="1200" dirty="0">
                <a:latin typeface="Consolas" panose="020B0609020204030204" pitchFamily="49" charset="0"/>
              </a:rPr>
              <a:t>            "$version": 4 </a:t>
            </a:r>
          </a:p>
          <a:p>
            <a:pPr marL="0" indent="0">
              <a:buNone/>
            </a:pPr>
            <a:r>
              <a:rPr lang="en-IE" sz="1200" dirty="0">
                <a:latin typeface="Consolas" panose="020B0609020204030204" pitchFamily="49" charset="0"/>
              </a:rPr>
              <a:t>        }     } </a:t>
            </a:r>
          </a:p>
        </p:txBody>
      </p:sp>
    </p:spTree>
    <p:extLst>
      <p:ext uri="{BB962C8B-B14F-4D97-AF65-F5344CB8AC3E}">
        <p14:creationId xmlns:p14="http://schemas.microsoft.com/office/powerpoint/2010/main" val="15934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or Event Grid: Differences</a:t>
            </a:r>
          </a:p>
        </p:txBody>
      </p:sp>
      <p:graphicFrame>
        <p:nvGraphicFramePr>
          <p:cNvPr id="7" name="Table 6">
            <a:extLst>
              <a:ext uri="{FF2B5EF4-FFF2-40B4-BE49-F238E27FC236}">
                <a16:creationId xmlns:a16="http://schemas.microsoft.com/office/drawing/2014/main" id="{8EF52E6B-CF1C-4AD1-A8CE-8601F65A78CB}"/>
              </a:ext>
            </a:extLst>
          </p:cNvPr>
          <p:cNvGraphicFramePr>
            <a:graphicFrameLocks noGrp="1"/>
          </p:cNvGraphicFramePr>
          <p:nvPr>
            <p:extLst>
              <p:ext uri="{D42A27DB-BD31-4B8C-83A1-F6EECF244321}">
                <p14:modId xmlns:p14="http://schemas.microsoft.com/office/powerpoint/2010/main" val="1980841684"/>
              </p:ext>
            </p:extLst>
          </p:nvPr>
        </p:nvGraphicFramePr>
        <p:xfrm>
          <a:off x="588262" y="1154243"/>
          <a:ext cx="11018520" cy="5141377"/>
        </p:xfrm>
        <a:graphic>
          <a:graphicData uri="http://schemas.openxmlformats.org/drawingml/2006/table">
            <a:tbl>
              <a:tblPr firstRow="1" firstCol="1" bandRow="1">
                <a:tableStyleId>{B301B821-A1FF-4177-AEE7-76D212191A09}</a:tableStyleId>
              </a:tblPr>
              <a:tblGrid>
                <a:gridCol w="2192413">
                  <a:extLst>
                    <a:ext uri="{9D8B030D-6E8A-4147-A177-3AD203B41FA5}">
                      <a16:colId xmlns:a16="http://schemas.microsoft.com/office/drawing/2014/main" val="2999785950"/>
                    </a:ext>
                  </a:extLst>
                </a:gridCol>
                <a:gridCol w="4189751">
                  <a:extLst>
                    <a:ext uri="{9D8B030D-6E8A-4147-A177-3AD203B41FA5}">
                      <a16:colId xmlns:a16="http://schemas.microsoft.com/office/drawing/2014/main" val="276201998"/>
                    </a:ext>
                  </a:extLst>
                </a:gridCol>
                <a:gridCol w="4636356">
                  <a:extLst>
                    <a:ext uri="{9D8B030D-6E8A-4147-A177-3AD203B41FA5}">
                      <a16:colId xmlns:a16="http://schemas.microsoft.com/office/drawing/2014/main" val="1339445677"/>
                    </a:ext>
                  </a:extLst>
                </a:gridCol>
              </a:tblGrid>
              <a:tr h="224893">
                <a:tc>
                  <a:txBody>
                    <a:bodyPr/>
                    <a:lstStyle/>
                    <a:p>
                      <a:r>
                        <a:rPr lang="en-US" sz="1200" dirty="0">
                          <a:effectLst/>
                        </a:rPr>
                        <a:t>Feature</a:t>
                      </a:r>
                      <a:endParaRPr lang="en-US" sz="1200" b="1" dirty="0">
                        <a:solidFill>
                          <a:srgbClr val="000000"/>
                        </a:solidFill>
                        <a:effectLst/>
                      </a:endParaRP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IoT Hub message routing</a:t>
                      </a:r>
                      <a:endParaRPr lang="en-US" sz="1200" b="1">
                        <a:solidFill>
                          <a:srgbClr val="000000"/>
                        </a:solidFill>
                        <a:effectLst/>
                      </a:endParaRP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IoT Hub integration with Event Grid</a:t>
                      </a:r>
                      <a:endParaRPr lang="en-US" sz="1200" b="1" dirty="0">
                        <a:solidFill>
                          <a:srgbClr val="000000"/>
                        </a:solidFill>
                        <a:effectLst/>
                      </a:endParaRP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198936"/>
                  </a:ext>
                </a:extLst>
              </a:tr>
              <a:tr h="809428">
                <a:tc>
                  <a:txBody>
                    <a:bodyPr/>
                    <a:lstStyle/>
                    <a:p>
                      <a:r>
                        <a:rPr lang="en-US" sz="1200" dirty="0">
                          <a:effectLst/>
                        </a:rPr>
                        <a:t>Device messages and events</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Yes, message routing can be used for telemetry data, report device twin changes, device lifecycle events, and digital twin change events (part of the </a:t>
                      </a:r>
                      <a:r>
                        <a:rPr lang="en-US" sz="1200" u="none" strike="noStrike" dirty="0">
                          <a:effectLst/>
                          <a:hlinkClick r:id="rId3"/>
                        </a:rPr>
                        <a:t>IoT Plug and Play public preview</a:t>
                      </a:r>
                      <a:r>
                        <a:rPr lang="en-US" sz="1200" dirty="0">
                          <a:effectLst/>
                        </a:rPr>
                        <a:t>).</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Yes, Event Grid can be used for telemetry data but can also report when devices are created, deleted, connected, and disconnected from IoT Hub</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3862"/>
                  </a:ext>
                </a:extLst>
              </a:tr>
              <a:tr h="224893">
                <a:tc>
                  <a:txBody>
                    <a:bodyPr/>
                    <a:lstStyle/>
                    <a:p>
                      <a:r>
                        <a:rPr lang="en-US" sz="1200">
                          <a:effectLst/>
                        </a:rPr>
                        <a:t>Ordering</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Yes, ordering of events is maintained.</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No, order of events is not guaranteed.</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1095035"/>
                  </a:ext>
                </a:extLst>
              </a:tr>
              <a:tr h="1116727">
                <a:tc>
                  <a:txBody>
                    <a:bodyPr/>
                    <a:lstStyle/>
                    <a:p>
                      <a:r>
                        <a:rPr lang="en-US" sz="1200">
                          <a:effectLst/>
                        </a:rPr>
                        <a:t>Filtering</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Rich filtering on message application properties, message system properties, message body, device twin tags, and device twin properties. Filtering isn't applied to digital twin change events. For examples, see </a:t>
                      </a:r>
                      <a:r>
                        <a:rPr lang="en-US" sz="1200" u="none" strike="noStrike">
                          <a:effectLst/>
                          <a:hlinkClick r:id="rId4"/>
                        </a:rPr>
                        <a:t>Message Routing Query Syntax</a:t>
                      </a:r>
                      <a:r>
                        <a:rPr lang="en-US" sz="1200">
                          <a:effectLst/>
                        </a:rPr>
                        <a:t>.</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effectLst/>
                        </a:rPr>
                        <a:t>Filtering based on event type, subject type and attributes in each event. For examples, see </a:t>
                      </a:r>
                      <a:r>
                        <a:rPr lang="en-US" sz="1200" u="none" strike="noStrike">
                          <a:effectLst/>
                          <a:hlinkClick r:id="rId5"/>
                        </a:rPr>
                        <a:t>Understand filtering events in Event Grid Subscriptions</a:t>
                      </a:r>
                      <a:r>
                        <a:rPr lang="en-US" sz="1200">
                          <a:effectLst/>
                        </a:rPr>
                        <a:t>. When subscribing to telemetry events, you can apply additional filters on the data to filter on message properties, message body and device twin in your IoT Hub, before publishing to Event Grid. See </a:t>
                      </a:r>
                      <a:r>
                        <a:rPr lang="en-US" sz="1200" u="none" strike="noStrike">
                          <a:effectLst/>
                          <a:hlinkClick r:id="rId6"/>
                        </a:rPr>
                        <a:t>how to filter events</a:t>
                      </a:r>
                      <a:r>
                        <a:rPr lang="en-US" sz="1200">
                          <a:effectLst/>
                        </a:rPr>
                        <a:t>.</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26862"/>
                  </a:ext>
                </a:extLst>
              </a:tr>
              <a:tr h="956277">
                <a:tc>
                  <a:txBody>
                    <a:bodyPr/>
                    <a:lstStyle/>
                    <a:p>
                      <a:r>
                        <a:rPr lang="en-US" sz="1200">
                          <a:effectLst/>
                        </a:rPr>
                        <a:t>Endpoints</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US" sz="1200" dirty="0">
                          <a:effectLst/>
                        </a:rPr>
                        <a:t>Event Hubs</a:t>
                      </a:r>
                    </a:p>
                    <a:p>
                      <a:pPr>
                        <a:buFont typeface="Arial" panose="020B0604020202020204" pitchFamily="34" charset="0"/>
                        <a:buChar char="•"/>
                      </a:pPr>
                      <a:r>
                        <a:rPr lang="en-US" sz="1200" dirty="0">
                          <a:effectLst/>
                        </a:rPr>
                        <a:t>Azure Blob Storage</a:t>
                      </a:r>
                    </a:p>
                    <a:p>
                      <a:pPr>
                        <a:buFont typeface="Arial" panose="020B0604020202020204" pitchFamily="34" charset="0"/>
                        <a:buChar char="•"/>
                      </a:pPr>
                      <a:r>
                        <a:rPr lang="en-US" sz="1200" dirty="0">
                          <a:effectLst/>
                        </a:rPr>
                        <a:t>Service Bus queue</a:t>
                      </a:r>
                    </a:p>
                    <a:p>
                      <a:pPr>
                        <a:buFont typeface="Arial" panose="020B0604020202020204" pitchFamily="34" charset="0"/>
                        <a:buChar char="•"/>
                      </a:pPr>
                      <a:r>
                        <a:rPr lang="en-US" sz="1200" dirty="0">
                          <a:effectLst/>
                        </a:rPr>
                        <a:t>Service Bus topics</a:t>
                      </a:r>
                    </a:p>
                    <a:p>
                      <a:r>
                        <a:rPr lang="en-US" sz="1200" dirty="0">
                          <a:effectLst/>
                        </a:rPr>
                        <a:t>.</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US" sz="1200" dirty="0">
                          <a:effectLst/>
                        </a:rPr>
                        <a:t>Azure Functions</a:t>
                      </a:r>
                    </a:p>
                    <a:p>
                      <a:pPr>
                        <a:buFont typeface="Arial" panose="020B0604020202020204" pitchFamily="34" charset="0"/>
                        <a:buChar char="•"/>
                      </a:pPr>
                      <a:r>
                        <a:rPr lang="en-US" sz="1200" dirty="0">
                          <a:effectLst/>
                        </a:rPr>
                        <a:t>Azure Automation</a:t>
                      </a:r>
                    </a:p>
                    <a:p>
                      <a:pPr>
                        <a:buFont typeface="Arial" panose="020B0604020202020204" pitchFamily="34" charset="0"/>
                        <a:buChar char="•"/>
                      </a:pPr>
                      <a:r>
                        <a:rPr lang="en-US" sz="1200" dirty="0">
                          <a:effectLst/>
                        </a:rPr>
                        <a:t>Event Hubs</a:t>
                      </a:r>
                    </a:p>
                    <a:p>
                      <a:pPr>
                        <a:buFont typeface="Arial" panose="020B0604020202020204" pitchFamily="34" charset="0"/>
                        <a:buChar char="•"/>
                      </a:pPr>
                      <a:r>
                        <a:rPr lang="en-US" sz="1200" dirty="0">
                          <a:effectLst/>
                        </a:rPr>
                        <a:t>Logic Apps</a:t>
                      </a:r>
                    </a:p>
                    <a:p>
                      <a:pPr>
                        <a:buFont typeface="Arial" panose="020B0604020202020204" pitchFamily="34" charset="0"/>
                        <a:buChar char="•"/>
                      </a:pPr>
                      <a:r>
                        <a:rPr lang="en-US" sz="1200" dirty="0">
                          <a:effectLst/>
                        </a:rPr>
                        <a:t>Storage Blob</a:t>
                      </a:r>
                    </a:p>
                    <a:p>
                      <a:pPr>
                        <a:buFont typeface="Arial" panose="020B0604020202020204" pitchFamily="34" charset="0"/>
                        <a:buChar char="•"/>
                      </a:pPr>
                      <a:r>
                        <a:rPr lang="en-US" sz="1200" dirty="0">
                          <a:effectLst/>
                        </a:rPr>
                        <a:t>Custom Topics</a:t>
                      </a:r>
                    </a:p>
                    <a:p>
                      <a:pPr>
                        <a:buFont typeface="Arial" panose="020B0604020202020204" pitchFamily="34" charset="0"/>
                        <a:buChar char="•"/>
                      </a:pPr>
                      <a:r>
                        <a:rPr lang="en-US" sz="1200" dirty="0">
                          <a:effectLst/>
                        </a:rPr>
                        <a:t>Queue Storage</a:t>
                      </a:r>
                    </a:p>
                    <a:p>
                      <a:pPr>
                        <a:buFont typeface="Arial" panose="020B0604020202020204" pitchFamily="34" charset="0"/>
                        <a:buChar char="•"/>
                      </a:pPr>
                      <a:r>
                        <a:rPr lang="en-US" sz="1200" dirty="0">
                          <a:effectLst/>
                        </a:rPr>
                        <a:t>Microsoft Flow</a:t>
                      </a:r>
                    </a:p>
                    <a:p>
                      <a:pPr>
                        <a:buFont typeface="Arial" panose="020B0604020202020204" pitchFamily="34" charset="0"/>
                        <a:buChar char="•"/>
                      </a:pPr>
                      <a:r>
                        <a:rPr lang="en-US" sz="1200" dirty="0">
                          <a:effectLst/>
                        </a:rPr>
                        <a:t>Third-party services through </a:t>
                      </a:r>
                      <a:r>
                        <a:rPr lang="en-US" sz="1200" dirty="0" err="1">
                          <a:effectLst/>
                        </a:rPr>
                        <a:t>WebHooks</a:t>
                      </a:r>
                      <a:endParaRPr lang="en-US" sz="1200" dirty="0">
                        <a:effectLst/>
                      </a:endParaRP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009431"/>
                  </a:ext>
                </a:extLst>
              </a:tr>
              <a:tr h="1117962">
                <a:tc>
                  <a:txBody>
                    <a:bodyPr/>
                    <a:lstStyle/>
                    <a:p>
                      <a:r>
                        <a:rPr lang="en-US" sz="1200">
                          <a:effectLst/>
                        </a:rPr>
                        <a:t>Cost</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There is no separate charge for message routing. Only ingress of telemetry into IoT Hub is charged. For example, if you have a message routed to three different endpoints, you are billed for only one message.</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There is no charge from IoT Hub. Event Grid offers the first 100,000 operations per month for free, and then $0.60 per million operations afterwards.</a:t>
                      </a:r>
                    </a:p>
                  </a:txBody>
                  <a:tcPr marL="1683" marR="1683" marT="777" marB="7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273490"/>
                  </a:ext>
                </a:extLst>
              </a:tr>
            </a:tbl>
          </a:graphicData>
        </a:graphic>
      </p:graphicFrame>
    </p:spTree>
    <p:extLst>
      <p:ext uri="{BB962C8B-B14F-4D97-AF65-F5344CB8AC3E}">
        <p14:creationId xmlns:p14="http://schemas.microsoft.com/office/powerpoint/2010/main" val="390255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or Event Grid: Similarities</a:t>
            </a:r>
          </a:p>
        </p:txBody>
      </p:sp>
      <p:graphicFrame>
        <p:nvGraphicFramePr>
          <p:cNvPr id="5" name="Table 4">
            <a:extLst>
              <a:ext uri="{FF2B5EF4-FFF2-40B4-BE49-F238E27FC236}">
                <a16:creationId xmlns:a16="http://schemas.microsoft.com/office/drawing/2014/main" id="{7910E3B5-328C-4AD9-B33A-E917B755F72C}"/>
              </a:ext>
            </a:extLst>
          </p:cNvPr>
          <p:cNvGraphicFramePr>
            <a:graphicFrameLocks noGrp="1"/>
          </p:cNvGraphicFramePr>
          <p:nvPr>
            <p:extLst>
              <p:ext uri="{D42A27DB-BD31-4B8C-83A1-F6EECF244321}">
                <p14:modId xmlns:p14="http://schemas.microsoft.com/office/powerpoint/2010/main" val="2169351779"/>
              </p:ext>
            </p:extLst>
          </p:nvPr>
        </p:nvGraphicFramePr>
        <p:xfrm>
          <a:off x="588263" y="1421160"/>
          <a:ext cx="11018520" cy="5071885"/>
        </p:xfrm>
        <a:graphic>
          <a:graphicData uri="http://schemas.openxmlformats.org/drawingml/2006/table">
            <a:tbl>
              <a:tblPr firstRow="1" firstCol="1" bandRow="1">
                <a:tableStyleId>{B301B821-A1FF-4177-AEE7-76D212191A09}</a:tableStyleId>
              </a:tblPr>
              <a:tblGrid>
                <a:gridCol w="3672840">
                  <a:extLst>
                    <a:ext uri="{9D8B030D-6E8A-4147-A177-3AD203B41FA5}">
                      <a16:colId xmlns:a16="http://schemas.microsoft.com/office/drawing/2014/main" val="3942698763"/>
                    </a:ext>
                  </a:extLst>
                </a:gridCol>
                <a:gridCol w="3672840">
                  <a:extLst>
                    <a:ext uri="{9D8B030D-6E8A-4147-A177-3AD203B41FA5}">
                      <a16:colId xmlns:a16="http://schemas.microsoft.com/office/drawing/2014/main" val="3244630059"/>
                    </a:ext>
                  </a:extLst>
                </a:gridCol>
                <a:gridCol w="3672840">
                  <a:extLst>
                    <a:ext uri="{9D8B030D-6E8A-4147-A177-3AD203B41FA5}">
                      <a16:colId xmlns:a16="http://schemas.microsoft.com/office/drawing/2014/main" val="1951479224"/>
                    </a:ext>
                  </a:extLst>
                </a:gridCol>
              </a:tblGrid>
              <a:tr h="346951">
                <a:tc>
                  <a:txBody>
                    <a:bodyPr/>
                    <a:lstStyle/>
                    <a:p>
                      <a:r>
                        <a:rPr lang="en-US" sz="1600">
                          <a:effectLst/>
                        </a:rPr>
                        <a:t>Feature</a:t>
                      </a:r>
                      <a:endParaRPr lang="en-US" sz="1600" b="1">
                        <a:solidFill>
                          <a:srgbClr val="000000"/>
                        </a:solidFill>
                        <a:effectLst/>
                      </a:endParaRPr>
                    </a:p>
                  </a:txBody>
                  <a:tcPr marL="3519" marR="3519" marT="1624" marB="1624" anchor="ctr"/>
                </a:tc>
                <a:tc>
                  <a:txBody>
                    <a:bodyPr/>
                    <a:lstStyle/>
                    <a:p>
                      <a:r>
                        <a:rPr lang="en-US" sz="1600">
                          <a:effectLst/>
                        </a:rPr>
                        <a:t>IoT Hub message routing</a:t>
                      </a:r>
                      <a:endParaRPr lang="en-US" sz="1600" b="1">
                        <a:solidFill>
                          <a:srgbClr val="000000"/>
                        </a:solidFill>
                        <a:effectLst/>
                      </a:endParaRPr>
                    </a:p>
                  </a:txBody>
                  <a:tcPr marL="3519" marR="3519" marT="1624" marB="1624" anchor="ctr"/>
                </a:tc>
                <a:tc>
                  <a:txBody>
                    <a:bodyPr/>
                    <a:lstStyle/>
                    <a:p>
                      <a:r>
                        <a:rPr lang="en-US" sz="1600">
                          <a:effectLst/>
                        </a:rPr>
                        <a:t>IoT Hub integration with Event Grid</a:t>
                      </a:r>
                      <a:endParaRPr lang="en-US" sz="1600" b="1">
                        <a:solidFill>
                          <a:srgbClr val="000000"/>
                        </a:solidFill>
                        <a:effectLst/>
                      </a:endParaRPr>
                    </a:p>
                  </a:txBody>
                  <a:tcPr marL="3519" marR="3519" marT="1624" marB="1624" anchor="ctr"/>
                </a:tc>
                <a:extLst>
                  <a:ext uri="{0D108BD9-81ED-4DB2-BD59-A6C34878D82A}">
                    <a16:rowId xmlns:a16="http://schemas.microsoft.com/office/drawing/2014/main" val="880985885"/>
                  </a:ext>
                </a:extLst>
              </a:tr>
              <a:tr h="250686">
                <a:tc>
                  <a:txBody>
                    <a:bodyPr/>
                    <a:lstStyle/>
                    <a:p>
                      <a:r>
                        <a:rPr lang="en-US" sz="1600" dirty="0">
                          <a:effectLst/>
                        </a:rPr>
                        <a:t>Maximum message size</a:t>
                      </a:r>
                    </a:p>
                  </a:txBody>
                  <a:tcPr marL="3519" marR="3519" marT="1624" marB="1624" anchor="ctr"/>
                </a:tc>
                <a:tc>
                  <a:txBody>
                    <a:bodyPr/>
                    <a:lstStyle/>
                    <a:p>
                      <a:r>
                        <a:rPr lang="en-US" sz="1600">
                          <a:effectLst/>
                        </a:rPr>
                        <a:t>256 KB, device-to-cloud</a:t>
                      </a:r>
                    </a:p>
                  </a:txBody>
                  <a:tcPr marL="3519" marR="3519" marT="1624" marB="1624" anchor="ctr"/>
                </a:tc>
                <a:tc>
                  <a:txBody>
                    <a:bodyPr/>
                    <a:lstStyle/>
                    <a:p>
                      <a:r>
                        <a:rPr lang="en-US" sz="1600">
                          <a:effectLst/>
                        </a:rPr>
                        <a:t>256 KB, device-to-cloud</a:t>
                      </a:r>
                    </a:p>
                  </a:txBody>
                  <a:tcPr marL="3519" marR="3519" marT="1624" marB="1624" anchor="ctr"/>
                </a:tc>
                <a:extLst>
                  <a:ext uri="{0D108BD9-81ED-4DB2-BD59-A6C34878D82A}">
                    <a16:rowId xmlns:a16="http://schemas.microsoft.com/office/drawing/2014/main" val="3745160934"/>
                  </a:ext>
                </a:extLst>
              </a:tr>
              <a:tr h="1261455">
                <a:tc>
                  <a:txBody>
                    <a:bodyPr/>
                    <a:lstStyle/>
                    <a:p>
                      <a:r>
                        <a:rPr lang="en-US" sz="1600">
                          <a:effectLst/>
                        </a:rPr>
                        <a:t>Reliability</a:t>
                      </a:r>
                    </a:p>
                  </a:txBody>
                  <a:tcPr marL="3519" marR="3519" marT="1624" marB="1624" anchor="ctr"/>
                </a:tc>
                <a:tc>
                  <a:txBody>
                    <a:bodyPr/>
                    <a:lstStyle/>
                    <a:p>
                      <a:r>
                        <a:rPr lang="en-US" sz="1600">
                          <a:effectLst/>
                        </a:rPr>
                        <a:t>High: Delivers each message to the endpoint at least once for each route. Expires all messages that are not delivered within one hour.</a:t>
                      </a:r>
                    </a:p>
                  </a:txBody>
                  <a:tcPr marL="3519" marR="3519" marT="1624" marB="1624" anchor="ctr"/>
                </a:tc>
                <a:tc>
                  <a:txBody>
                    <a:bodyPr/>
                    <a:lstStyle/>
                    <a:p>
                      <a:r>
                        <a:rPr lang="en-US" sz="1600">
                          <a:effectLst/>
                        </a:rPr>
                        <a:t>High: Delivers each message to the webhook at least once for each subscription. Expires all events that are not delivered within 24 hours.</a:t>
                      </a:r>
                    </a:p>
                  </a:txBody>
                  <a:tcPr marL="3519" marR="3519" marT="1624" marB="1624" anchor="ctr"/>
                </a:tc>
                <a:extLst>
                  <a:ext uri="{0D108BD9-81ED-4DB2-BD59-A6C34878D82A}">
                    <a16:rowId xmlns:a16="http://schemas.microsoft.com/office/drawing/2014/main" val="2006170565"/>
                  </a:ext>
                </a:extLst>
              </a:tr>
              <a:tr h="972664">
                <a:tc>
                  <a:txBody>
                    <a:bodyPr/>
                    <a:lstStyle/>
                    <a:p>
                      <a:r>
                        <a:rPr lang="en-US" sz="1600">
                          <a:effectLst/>
                        </a:rPr>
                        <a:t>Scalability</a:t>
                      </a:r>
                    </a:p>
                  </a:txBody>
                  <a:tcPr marL="3519" marR="3519" marT="1624" marB="1624" anchor="ctr"/>
                </a:tc>
                <a:tc>
                  <a:txBody>
                    <a:bodyPr/>
                    <a:lstStyle/>
                    <a:p>
                      <a:r>
                        <a:rPr lang="en-US" sz="1600">
                          <a:effectLst/>
                        </a:rPr>
                        <a:t>High: Optimized to support millions of simultaneously connected devices sending billions of messages.</a:t>
                      </a:r>
                    </a:p>
                  </a:txBody>
                  <a:tcPr marL="3519" marR="3519" marT="1624" marB="1624" anchor="ctr"/>
                </a:tc>
                <a:tc>
                  <a:txBody>
                    <a:bodyPr/>
                    <a:lstStyle/>
                    <a:p>
                      <a:r>
                        <a:rPr lang="en-US" sz="1600">
                          <a:effectLst/>
                        </a:rPr>
                        <a:t>High: Capable of routing 10,000,000 events per second per region.</a:t>
                      </a:r>
                    </a:p>
                  </a:txBody>
                  <a:tcPr marL="3519" marR="3519" marT="1624" marB="1624" anchor="ctr"/>
                </a:tc>
                <a:extLst>
                  <a:ext uri="{0D108BD9-81ED-4DB2-BD59-A6C34878D82A}">
                    <a16:rowId xmlns:a16="http://schemas.microsoft.com/office/drawing/2014/main" val="912344765"/>
                  </a:ext>
                </a:extLst>
              </a:tr>
              <a:tr h="202554">
                <a:tc>
                  <a:txBody>
                    <a:bodyPr/>
                    <a:lstStyle/>
                    <a:p>
                      <a:r>
                        <a:rPr lang="en-US" sz="1600">
                          <a:effectLst/>
                        </a:rPr>
                        <a:t>Latency</a:t>
                      </a:r>
                    </a:p>
                  </a:txBody>
                  <a:tcPr marL="3519" marR="3519" marT="1624" marB="1624" anchor="ctr"/>
                </a:tc>
                <a:tc>
                  <a:txBody>
                    <a:bodyPr/>
                    <a:lstStyle/>
                    <a:p>
                      <a:r>
                        <a:rPr lang="en-US" sz="1600">
                          <a:effectLst/>
                        </a:rPr>
                        <a:t>Low: Near-real time.</a:t>
                      </a:r>
                    </a:p>
                  </a:txBody>
                  <a:tcPr marL="3519" marR="3519" marT="1624" marB="1624" anchor="ctr"/>
                </a:tc>
                <a:tc>
                  <a:txBody>
                    <a:bodyPr/>
                    <a:lstStyle/>
                    <a:p>
                      <a:r>
                        <a:rPr lang="en-US" sz="1600">
                          <a:effectLst/>
                        </a:rPr>
                        <a:t>Low: Near-real time.</a:t>
                      </a:r>
                    </a:p>
                  </a:txBody>
                  <a:tcPr marL="3519" marR="3519" marT="1624" marB="1624" anchor="ctr"/>
                </a:tc>
                <a:extLst>
                  <a:ext uri="{0D108BD9-81ED-4DB2-BD59-A6C34878D82A}">
                    <a16:rowId xmlns:a16="http://schemas.microsoft.com/office/drawing/2014/main" val="324966663"/>
                  </a:ext>
                </a:extLst>
              </a:tr>
              <a:tr h="443215">
                <a:tc>
                  <a:txBody>
                    <a:bodyPr/>
                    <a:lstStyle/>
                    <a:p>
                      <a:r>
                        <a:rPr lang="en-US" sz="1600">
                          <a:effectLst/>
                        </a:rPr>
                        <a:t>Send to multiple endpoints</a:t>
                      </a:r>
                    </a:p>
                  </a:txBody>
                  <a:tcPr marL="3519" marR="3519" marT="1624" marB="1624" anchor="ctr"/>
                </a:tc>
                <a:tc>
                  <a:txBody>
                    <a:bodyPr/>
                    <a:lstStyle/>
                    <a:p>
                      <a:r>
                        <a:rPr lang="en-US" sz="1600">
                          <a:effectLst/>
                        </a:rPr>
                        <a:t>Yes, send a single message to multiple endpoints.</a:t>
                      </a:r>
                    </a:p>
                  </a:txBody>
                  <a:tcPr marL="3519" marR="3519" marT="1624" marB="1624" anchor="ctr"/>
                </a:tc>
                <a:tc>
                  <a:txBody>
                    <a:bodyPr/>
                    <a:lstStyle/>
                    <a:p>
                      <a:r>
                        <a:rPr lang="en-US" sz="1600">
                          <a:effectLst/>
                        </a:rPr>
                        <a:t>Yes, send a single message to multiple endpoints.</a:t>
                      </a:r>
                    </a:p>
                  </a:txBody>
                  <a:tcPr marL="3519" marR="3519" marT="1624" marB="1624" anchor="ctr"/>
                </a:tc>
                <a:extLst>
                  <a:ext uri="{0D108BD9-81ED-4DB2-BD59-A6C34878D82A}">
                    <a16:rowId xmlns:a16="http://schemas.microsoft.com/office/drawing/2014/main" val="1452770117"/>
                  </a:ext>
                </a:extLst>
              </a:tr>
              <a:tr h="1502113">
                <a:tc>
                  <a:txBody>
                    <a:bodyPr/>
                    <a:lstStyle/>
                    <a:p>
                      <a:r>
                        <a:rPr lang="en-US" sz="1600">
                          <a:effectLst/>
                        </a:rPr>
                        <a:t>Security</a:t>
                      </a:r>
                    </a:p>
                  </a:txBody>
                  <a:tcPr marL="3519" marR="3519" marT="1624" marB="1624" anchor="ctr"/>
                </a:tc>
                <a:tc>
                  <a:txBody>
                    <a:bodyPr/>
                    <a:lstStyle/>
                    <a:p>
                      <a:r>
                        <a:rPr lang="en-US" sz="1600">
                          <a:effectLst/>
                        </a:rPr>
                        <a:t>Iot Hub provides per-device identity and revocable access control. For more information, see the </a:t>
                      </a:r>
                      <a:r>
                        <a:rPr lang="en-US" sz="1600" u="none" strike="noStrike">
                          <a:effectLst/>
                          <a:hlinkClick r:id="rId3"/>
                        </a:rPr>
                        <a:t>IoT Hub access control</a:t>
                      </a:r>
                      <a:r>
                        <a:rPr lang="en-US" sz="1600">
                          <a:effectLst/>
                        </a:rPr>
                        <a:t>.</a:t>
                      </a:r>
                    </a:p>
                  </a:txBody>
                  <a:tcPr marL="3519" marR="3519" marT="1624" marB="1624" anchor="ctr"/>
                </a:tc>
                <a:tc>
                  <a:txBody>
                    <a:bodyPr/>
                    <a:lstStyle/>
                    <a:p>
                      <a:r>
                        <a:rPr lang="en-US" sz="1600" dirty="0">
                          <a:effectLst/>
                        </a:rPr>
                        <a:t>Event Grid provides validation at three points: event subscriptions, event publishing, and webhook event delivery. For more information, see </a:t>
                      </a:r>
                      <a:r>
                        <a:rPr lang="en-US" sz="1600" u="none" strike="noStrike" dirty="0">
                          <a:effectLst/>
                          <a:hlinkClick r:id="rId4"/>
                        </a:rPr>
                        <a:t>Event Grid security and authentication</a:t>
                      </a:r>
                      <a:r>
                        <a:rPr lang="en-US" sz="1600" dirty="0">
                          <a:effectLst/>
                        </a:rPr>
                        <a:t>.</a:t>
                      </a:r>
                    </a:p>
                  </a:txBody>
                  <a:tcPr marL="3519" marR="3519" marT="1624" marB="1624" anchor="ctr"/>
                </a:tc>
                <a:extLst>
                  <a:ext uri="{0D108BD9-81ED-4DB2-BD59-A6C34878D82A}">
                    <a16:rowId xmlns:a16="http://schemas.microsoft.com/office/drawing/2014/main" val="2057565527"/>
                  </a:ext>
                </a:extLst>
              </a:tr>
            </a:tbl>
          </a:graphicData>
        </a:graphic>
      </p:graphicFrame>
    </p:spTree>
    <p:extLst>
      <p:ext uri="{BB962C8B-B14F-4D97-AF65-F5344CB8AC3E}">
        <p14:creationId xmlns:p14="http://schemas.microsoft.com/office/powerpoint/2010/main" val="296164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or Event Grid: How to Choose</a:t>
            </a:r>
          </a:p>
        </p:txBody>
      </p:sp>
      <p:sp>
        <p:nvSpPr>
          <p:cNvPr id="5" name="Text Placeholder 4">
            <a:extLst>
              <a:ext uri="{FF2B5EF4-FFF2-40B4-BE49-F238E27FC236}">
                <a16:creationId xmlns:a16="http://schemas.microsoft.com/office/drawing/2014/main" id="{21F071EE-88CF-49D8-8031-C165A285DA0E}"/>
              </a:ext>
            </a:extLst>
          </p:cNvPr>
          <p:cNvSpPr>
            <a:spLocks noGrp="1"/>
          </p:cNvSpPr>
          <p:nvPr>
            <p:ph type="body" sz="quarter" idx="10"/>
          </p:nvPr>
        </p:nvSpPr>
        <p:spPr>
          <a:xfrm>
            <a:off x="584200" y="1435497"/>
            <a:ext cx="11018520" cy="4296561"/>
          </a:xfrm>
        </p:spPr>
        <p:txBody>
          <a:bodyPr/>
          <a:lstStyle/>
          <a:p>
            <a:r>
              <a:rPr lang="en-US" dirty="0"/>
              <a:t>What kind of data are you sending to the endpoints?</a:t>
            </a:r>
          </a:p>
          <a:p>
            <a:pPr lvl="1"/>
            <a:r>
              <a:rPr lang="en-US" dirty="0"/>
              <a:t>IoT Hub message routing to send telemetry data to other services</a:t>
            </a:r>
          </a:p>
          <a:p>
            <a:pPr lvl="1"/>
            <a:r>
              <a:rPr lang="en-US" dirty="0"/>
              <a:t>The IoT Hub integration with Event Grid works with events that occur in the IoT Hub service</a:t>
            </a:r>
          </a:p>
          <a:p>
            <a:r>
              <a:rPr lang="en-US" dirty="0"/>
              <a:t>What endpoints need to receive this information?</a:t>
            </a:r>
          </a:p>
          <a:p>
            <a:pPr lvl="1"/>
            <a:r>
              <a:rPr lang="en-US" dirty="0"/>
              <a:t>IoT Hub message routing supports limited number of unique endpoints and endpoint types, but you can build connectors to reroute the data and events to additional endpoints</a:t>
            </a:r>
          </a:p>
          <a:p>
            <a:pPr lvl="1"/>
            <a:r>
              <a:rPr lang="en-US" dirty="0"/>
              <a:t>The IoT Hub integration with Event Grid supports a larger variety of endpoint types</a:t>
            </a:r>
          </a:p>
          <a:p>
            <a:r>
              <a:rPr lang="en-US" dirty="0"/>
              <a:t>Does it matter if your data arrives in order?</a:t>
            </a:r>
          </a:p>
          <a:p>
            <a:pPr lvl="1"/>
            <a:r>
              <a:rPr lang="en-US" dirty="0"/>
              <a:t>IoT Hub message routing maintains the order in which messages are sent</a:t>
            </a:r>
          </a:p>
          <a:p>
            <a:pPr lvl="1"/>
            <a:r>
              <a:rPr lang="en-US" dirty="0"/>
              <a:t>Event Grid does not guarantee that endpoints will receive events in the same order that they occurred</a:t>
            </a:r>
          </a:p>
        </p:txBody>
      </p:sp>
    </p:spTree>
    <p:extLst>
      <p:ext uri="{BB962C8B-B14F-4D97-AF65-F5344CB8AC3E}">
        <p14:creationId xmlns:p14="http://schemas.microsoft.com/office/powerpoint/2010/main" val="145138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03: Additional Considerations for IoT Hub Messaging</a:t>
            </a:r>
            <a:endParaRPr lang="en-US" dirty="0"/>
          </a:p>
        </p:txBody>
      </p:sp>
    </p:spTree>
    <p:extLst>
      <p:ext uri="{BB962C8B-B14F-4D97-AF65-F5344CB8AC3E}">
        <p14:creationId xmlns:p14="http://schemas.microsoft.com/office/powerpoint/2010/main" val="36958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Enrichments for D2C Messages: Overview</a:t>
            </a:r>
          </a:p>
        </p:txBody>
      </p:sp>
      <p:pic>
        <p:nvPicPr>
          <p:cNvPr id="3" name="Picture 2">
            <a:extLst>
              <a:ext uri="{FF2B5EF4-FFF2-40B4-BE49-F238E27FC236}">
                <a16:creationId xmlns:a16="http://schemas.microsoft.com/office/drawing/2014/main" id="{A84595CC-2E6E-4611-9A4F-806E2BFDBC03}"/>
              </a:ext>
            </a:extLst>
          </p:cNvPr>
          <p:cNvPicPr>
            <a:picLocks noChangeAspect="1"/>
          </p:cNvPicPr>
          <p:nvPr/>
        </p:nvPicPr>
        <p:blipFill>
          <a:blip r:embed="rId3"/>
          <a:srcRect/>
          <a:stretch/>
        </p:blipFill>
        <p:spPr>
          <a:xfrm>
            <a:off x="588263" y="1421170"/>
            <a:ext cx="10273258" cy="4979630"/>
          </a:xfrm>
          <a:prstGeom prst="rect">
            <a:avLst/>
          </a:prstGeom>
        </p:spPr>
      </p:pic>
    </p:spTree>
    <p:extLst>
      <p:ext uri="{BB962C8B-B14F-4D97-AF65-F5344CB8AC3E}">
        <p14:creationId xmlns:p14="http://schemas.microsoft.com/office/powerpoint/2010/main" val="341384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EC53-EDC2-40F8-B341-469DB24C069E}"/>
              </a:ext>
            </a:extLst>
          </p:cNvPr>
          <p:cNvSpPr>
            <a:spLocks noGrp="1"/>
          </p:cNvSpPr>
          <p:nvPr>
            <p:ph type="title"/>
          </p:nvPr>
        </p:nvSpPr>
        <p:spPr/>
        <p:txBody>
          <a:bodyPr/>
          <a:lstStyle/>
          <a:p>
            <a:r>
              <a:rPr lang="en-US" dirty="0"/>
              <a:t>Message Enrichments for D2C Messages: Details</a:t>
            </a:r>
          </a:p>
        </p:txBody>
      </p:sp>
      <p:sp>
        <p:nvSpPr>
          <p:cNvPr id="3" name="Text Placeholder 2">
            <a:extLst>
              <a:ext uri="{FF2B5EF4-FFF2-40B4-BE49-F238E27FC236}">
                <a16:creationId xmlns:a16="http://schemas.microsoft.com/office/drawing/2014/main" id="{17F81C7A-1197-483B-AF37-27752FCD7D8E}"/>
              </a:ext>
            </a:extLst>
          </p:cNvPr>
          <p:cNvSpPr>
            <a:spLocks noGrp="1"/>
          </p:cNvSpPr>
          <p:nvPr>
            <p:ph type="body" sz="quarter" idx="10"/>
          </p:nvPr>
        </p:nvSpPr>
        <p:spPr>
          <a:xfrm>
            <a:off x="584200" y="1435497"/>
            <a:ext cx="11018520" cy="3988784"/>
          </a:xfrm>
        </p:spPr>
        <p:txBody>
          <a:bodyPr/>
          <a:lstStyle/>
          <a:p>
            <a:r>
              <a:rPr lang="en-US" dirty="0"/>
              <a:t>Three key elements:</a:t>
            </a:r>
          </a:p>
          <a:p>
            <a:pPr lvl="1"/>
            <a:r>
              <a:rPr lang="en-US" dirty="0"/>
              <a:t>Enrichment name or key</a:t>
            </a:r>
          </a:p>
          <a:p>
            <a:pPr lvl="1"/>
            <a:r>
              <a:rPr lang="en-US" dirty="0"/>
              <a:t>A value</a:t>
            </a:r>
          </a:p>
          <a:p>
            <a:pPr lvl="1"/>
            <a:r>
              <a:rPr lang="en-US" dirty="0"/>
              <a:t>One or more endpoints for which the enrichment should be applied</a:t>
            </a:r>
          </a:p>
          <a:p>
            <a:r>
              <a:rPr lang="en-US" dirty="0"/>
              <a:t>Value possibilities</a:t>
            </a:r>
          </a:p>
          <a:p>
            <a:pPr lvl="1"/>
            <a:r>
              <a:rPr lang="en-US" dirty="0"/>
              <a:t>Any static string</a:t>
            </a:r>
          </a:p>
          <a:p>
            <a:pPr lvl="1"/>
            <a:r>
              <a:rPr lang="en-US" dirty="0"/>
              <a:t>The name of the IoT hub sending the message, </a:t>
            </a:r>
            <a:r>
              <a:rPr lang="en-US" i="1" dirty="0"/>
              <a:t>$</a:t>
            </a:r>
            <a:r>
              <a:rPr lang="en-US" i="1" dirty="0" err="1"/>
              <a:t>iothubname</a:t>
            </a:r>
            <a:r>
              <a:rPr lang="en-US" dirty="0"/>
              <a:t>.</a:t>
            </a:r>
          </a:p>
          <a:p>
            <a:pPr lvl="1"/>
            <a:r>
              <a:rPr lang="en-US" dirty="0"/>
              <a:t>Information from the device twin, such as its path, tags such as </a:t>
            </a:r>
            <a:r>
              <a:rPr lang="en-US" i="1" dirty="0"/>
              <a:t>$</a:t>
            </a:r>
            <a:r>
              <a:rPr lang="en-US" i="1" dirty="0" err="1"/>
              <a:t>twin.tags.field</a:t>
            </a:r>
            <a:r>
              <a:rPr lang="en-US" dirty="0"/>
              <a:t>, or twin properties such as </a:t>
            </a:r>
            <a:r>
              <a:rPr lang="en-US" i="1" dirty="0"/>
              <a:t>$</a:t>
            </a:r>
            <a:r>
              <a:rPr lang="en-US" i="1" dirty="0" err="1"/>
              <a:t>twin.properties.reported.fanspeed</a:t>
            </a:r>
            <a:r>
              <a:rPr lang="en-US" dirty="0"/>
              <a:t>.</a:t>
            </a:r>
          </a:p>
          <a:p>
            <a:endParaRPr lang="en-US" dirty="0"/>
          </a:p>
        </p:txBody>
      </p:sp>
    </p:spTree>
    <p:extLst>
      <p:ext uri="{BB962C8B-B14F-4D97-AF65-F5344CB8AC3E}">
        <p14:creationId xmlns:p14="http://schemas.microsoft.com/office/powerpoint/2010/main" val="23503603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Quotas and Throttling</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p:txBody>
          <a:bodyPr/>
          <a:lstStyle/>
          <a:p>
            <a:r>
              <a:rPr lang="en-IE" dirty="0"/>
              <a:t>Operation Throttles</a:t>
            </a:r>
          </a:p>
          <a:p>
            <a:pPr lvl="1"/>
            <a:r>
              <a:rPr lang="en-IE" dirty="0"/>
              <a:t>Throttling Details – tied to the number of units in the specific tier, based on number of 4 KB messages (0.5 KB for the Free tier)</a:t>
            </a:r>
          </a:p>
          <a:p>
            <a:pPr lvl="1"/>
            <a:r>
              <a:rPr lang="en-IE" dirty="0"/>
              <a:t>Traffic shaping – IoT Hub will allow a certain amount of burst above the quota, then will queue, then finally will reject messages with a 429 error </a:t>
            </a:r>
          </a:p>
          <a:p>
            <a:pPr lvl="1"/>
            <a:r>
              <a:rPr lang="en-IE" dirty="0"/>
              <a:t>Identity registry operations throttle – export and import are available for batch operations</a:t>
            </a:r>
          </a:p>
          <a:p>
            <a:pPr lvl="1"/>
            <a:r>
              <a:rPr lang="en-IE" dirty="0"/>
              <a:t>Device connections throttle – 100 per second per unit for new connections (existing connections don’t count)</a:t>
            </a:r>
          </a:p>
          <a:p>
            <a:r>
              <a:rPr lang="en-IE" dirty="0"/>
              <a:t>Other limits</a:t>
            </a:r>
          </a:p>
          <a:p>
            <a:r>
              <a:rPr lang="en-IE" dirty="0"/>
              <a:t>Latency</a:t>
            </a:r>
          </a:p>
          <a:p>
            <a:pPr lvl="1"/>
            <a:r>
              <a:rPr lang="en-IE" dirty="0"/>
              <a:t>Depends on network</a:t>
            </a:r>
          </a:p>
          <a:p>
            <a:pPr lvl="1"/>
            <a:r>
              <a:rPr lang="en-IE" dirty="0"/>
              <a:t>Impacted by throttling</a:t>
            </a:r>
          </a:p>
        </p:txBody>
      </p:sp>
    </p:spTree>
    <p:extLst>
      <p:ext uri="{BB962C8B-B14F-4D97-AF65-F5344CB8AC3E}">
        <p14:creationId xmlns:p14="http://schemas.microsoft.com/office/powerpoint/2010/main" val="18227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04: Data Storage and the Lambda Architecture</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Lambda Architecture</a:t>
            </a:r>
          </a:p>
        </p:txBody>
      </p:sp>
      <p:pic>
        <p:nvPicPr>
          <p:cNvPr id="3" name="Picture 2" descr="A screenshot of a cell phone&#10;&#10;Description automatically generated">
            <a:extLst>
              <a:ext uri="{FF2B5EF4-FFF2-40B4-BE49-F238E27FC236}">
                <a16:creationId xmlns:a16="http://schemas.microsoft.com/office/drawing/2014/main" id="{956BDF16-8C4D-43D1-A023-8379720E13D5}"/>
              </a:ext>
            </a:extLst>
          </p:cNvPr>
          <p:cNvPicPr>
            <a:picLocks noChangeAspect="1"/>
          </p:cNvPicPr>
          <p:nvPr/>
        </p:nvPicPr>
        <p:blipFill>
          <a:blip r:embed="rId3"/>
          <a:stretch>
            <a:fillRect/>
          </a:stretch>
        </p:blipFill>
        <p:spPr>
          <a:xfrm>
            <a:off x="874642" y="1222654"/>
            <a:ext cx="10442715" cy="5178146"/>
          </a:xfrm>
          <a:prstGeom prst="rect">
            <a:avLst/>
          </a:prstGeom>
        </p:spPr>
      </p:pic>
    </p:spTree>
    <p:extLst>
      <p:ext uri="{BB962C8B-B14F-4D97-AF65-F5344CB8AC3E}">
        <p14:creationId xmlns:p14="http://schemas.microsoft.com/office/powerpoint/2010/main" val="128404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Common Storage Options for Azure IoT Solutions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p:txBody>
          <a:bodyPr/>
          <a:lstStyle/>
          <a:p>
            <a:r>
              <a:rPr lang="en-IE" dirty="0"/>
              <a:t>Azure Storage Accounts</a:t>
            </a:r>
          </a:p>
          <a:p>
            <a:r>
              <a:rPr lang="en-IE" dirty="0"/>
              <a:t>Azure Data Lake Gen2</a:t>
            </a:r>
          </a:p>
          <a:p>
            <a:r>
              <a:rPr lang="en-IE" dirty="0"/>
              <a:t>Azure Cosmos DB</a:t>
            </a:r>
          </a:p>
          <a:p>
            <a:r>
              <a:rPr lang="en-IE" dirty="0"/>
              <a:t>Azure SQL Database</a:t>
            </a:r>
          </a:p>
        </p:txBody>
      </p:sp>
    </p:spTree>
    <p:extLst>
      <p:ext uri="{BB962C8B-B14F-4D97-AF65-F5344CB8AC3E}">
        <p14:creationId xmlns:p14="http://schemas.microsoft.com/office/powerpoint/2010/main" val="407894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Accounts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3681008"/>
          </a:xfrm>
        </p:spPr>
        <p:txBody>
          <a:bodyPr/>
          <a:lstStyle/>
          <a:p>
            <a:r>
              <a:rPr lang="en-IE" dirty="0"/>
              <a:t>Storage services</a:t>
            </a:r>
          </a:p>
          <a:p>
            <a:pPr lvl="1"/>
            <a:r>
              <a:rPr lang="en-IE" dirty="0"/>
              <a:t>Blob</a:t>
            </a:r>
          </a:p>
          <a:p>
            <a:pPr lvl="1"/>
            <a:r>
              <a:rPr lang="en-IE" dirty="0"/>
              <a:t>Files</a:t>
            </a:r>
          </a:p>
          <a:p>
            <a:pPr lvl="1"/>
            <a:r>
              <a:rPr lang="en-IE" dirty="0"/>
              <a:t>Queues</a:t>
            </a:r>
          </a:p>
          <a:p>
            <a:pPr lvl="1"/>
            <a:r>
              <a:rPr lang="en-IE" dirty="0"/>
              <a:t>Tables</a:t>
            </a:r>
          </a:p>
          <a:p>
            <a:r>
              <a:rPr lang="en-IE" dirty="0"/>
              <a:t>Types of storage accounts</a:t>
            </a:r>
          </a:p>
          <a:p>
            <a:pPr lvl="1"/>
            <a:r>
              <a:rPr lang="en-IE" dirty="0"/>
              <a:t>General-purpose v1 and v2, </a:t>
            </a:r>
            <a:r>
              <a:rPr lang="en-IE" dirty="0" err="1"/>
              <a:t>BlockBlobStorage</a:t>
            </a:r>
            <a:r>
              <a:rPr lang="en-IE" dirty="0"/>
              <a:t>, </a:t>
            </a:r>
            <a:r>
              <a:rPr lang="en-IE" dirty="0" err="1"/>
              <a:t>FileStorage</a:t>
            </a:r>
            <a:r>
              <a:rPr lang="en-IE" dirty="0"/>
              <a:t>, </a:t>
            </a:r>
            <a:r>
              <a:rPr lang="en-IE" dirty="0" err="1"/>
              <a:t>BlobStorage</a:t>
            </a:r>
            <a:endParaRPr lang="en-IE" dirty="0"/>
          </a:p>
          <a:p>
            <a:r>
              <a:rPr lang="en-US" dirty="0"/>
              <a:t>Securing access to storage accounts</a:t>
            </a:r>
          </a:p>
          <a:p>
            <a:pPr lvl="1"/>
            <a:r>
              <a:rPr lang="en-US" dirty="0"/>
              <a:t>Azure AD, Shared Key, Shared Access Signature, Anonymous</a:t>
            </a:r>
          </a:p>
        </p:txBody>
      </p:sp>
    </p:spTree>
    <p:extLst>
      <p:ext uri="{BB962C8B-B14F-4D97-AF65-F5344CB8AC3E}">
        <p14:creationId xmlns:p14="http://schemas.microsoft.com/office/powerpoint/2010/main" val="125488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Azure Data Lake Gen 2</a:t>
            </a:r>
            <a:endParaRPr lang="en-US" dirty="0"/>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p:txBody>
          <a:bodyPr/>
          <a:lstStyle/>
          <a:p>
            <a:r>
              <a:rPr lang="en-US" dirty="0"/>
              <a:t>Designed for big data analytics</a:t>
            </a:r>
          </a:p>
          <a:p>
            <a:pPr lvl="1"/>
            <a:r>
              <a:rPr lang="en-US" dirty="0"/>
              <a:t>Performance is optimized because it’s built for analysis</a:t>
            </a:r>
          </a:p>
          <a:p>
            <a:pPr lvl="1"/>
            <a:r>
              <a:rPr lang="en-US" dirty="0"/>
              <a:t>Management is easier because data is organized in files and directories</a:t>
            </a:r>
          </a:p>
          <a:p>
            <a:pPr lvl="1"/>
            <a:r>
              <a:rPr lang="en-US" dirty="0"/>
              <a:t>Security is enforceable because you can define POSIX permissions on directories or individual files</a:t>
            </a:r>
          </a:p>
          <a:p>
            <a:pPr lvl="1"/>
            <a:r>
              <a:rPr lang="en-US" dirty="0"/>
              <a:t>Cost effective because Data Lake Storage Gen2 is built on top of the low-cost Azure Blob storage</a:t>
            </a:r>
          </a:p>
          <a:p>
            <a:r>
              <a:rPr lang="en-US" dirty="0"/>
              <a:t>Key features of Data Lake Storage Gen2</a:t>
            </a:r>
          </a:p>
          <a:p>
            <a:pPr lvl="1"/>
            <a:r>
              <a:rPr lang="en-US" dirty="0"/>
              <a:t>Hadoop compatible access</a:t>
            </a:r>
          </a:p>
          <a:p>
            <a:pPr lvl="1"/>
            <a:r>
              <a:rPr lang="en-US" dirty="0"/>
              <a:t>A superset of POSIX permissions</a:t>
            </a:r>
          </a:p>
          <a:p>
            <a:pPr lvl="1"/>
            <a:r>
              <a:rPr lang="en-US" dirty="0"/>
              <a:t>Cost effective</a:t>
            </a:r>
          </a:p>
          <a:p>
            <a:pPr lvl="1"/>
            <a:r>
              <a:rPr lang="en-US" dirty="0"/>
              <a:t>Optimized ABFS driver</a:t>
            </a:r>
            <a:endParaRPr lang="pt-BR" dirty="0"/>
          </a:p>
        </p:txBody>
      </p:sp>
    </p:spTree>
    <p:extLst>
      <p:ext uri="{BB962C8B-B14F-4D97-AF65-F5344CB8AC3E}">
        <p14:creationId xmlns:p14="http://schemas.microsoft.com/office/powerpoint/2010/main" val="14380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5170646"/>
          </a:xfrm>
        </p:spPr>
        <p:txBody>
          <a:bodyPr/>
          <a:lstStyle/>
          <a:p>
            <a:r>
              <a:rPr lang="en-US" dirty="0"/>
              <a:t>Natively partitions data for 99.99% guarantees for availability, throughput, low latency, and consistency on all single-region accounts and all multi-region accounts with relaxed consistency, and 99.999% read availability on all multi-region database accounts</a:t>
            </a:r>
          </a:p>
          <a:p>
            <a:r>
              <a:rPr lang="en-US" dirty="0"/>
              <a:t>SSD backed storage with low-latency order-of-millisecond response</a:t>
            </a:r>
          </a:p>
          <a:p>
            <a:r>
              <a:rPr lang="en-US" dirty="0"/>
              <a:t>Five levels of selectable consistency</a:t>
            </a:r>
          </a:p>
          <a:p>
            <a:r>
              <a:rPr lang="en-US" dirty="0"/>
              <a:t>Flexible data-friendly pricing model that meters storage and throughput independently.</a:t>
            </a:r>
          </a:p>
          <a:p>
            <a:r>
              <a:rPr lang="en-US" dirty="0"/>
              <a:t>A reserved throughput model allows you to think in terms of number of reads/writes instead of underlying hardware.</a:t>
            </a:r>
          </a:p>
          <a:p>
            <a:r>
              <a:rPr lang="en-US" dirty="0"/>
              <a:t>Massive scalability on the order of trillions of requests per day</a:t>
            </a:r>
          </a:p>
        </p:txBody>
      </p:sp>
    </p:spTree>
    <p:extLst>
      <p:ext uri="{BB962C8B-B14F-4D97-AF65-F5344CB8AC3E}">
        <p14:creationId xmlns:p14="http://schemas.microsoft.com/office/powerpoint/2010/main" val="4954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Azure SQL Database</a:t>
            </a:r>
            <a:endParaRPr lang="en-US" dirty="0"/>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5084469"/>
          </a:xfrm>
        </p:spPr>
        <p:txBody>
          <a:bodyPr/>
          <a:lstStyle/>
          <a:p>
            <a:r>
              <a:rPr lang="en-US" i="1" dirty="0"/>
              <a:t>Business Continuity</a:t>
            </a:r>
            <a:r>
              <a:rPr lang="en-US" dirty="0"/>
              <a:t>: Azure SQL Database will handle the disruptive events that might happen in the cloud environment and keep your applications and business processes running</a:t>
            </a:r>
          </a:p>
          <a:p>
            <a:r>
              <a:rPr lang="en-US" i="1" dirty="0"/>
              <a:t>High Availability</a:t>
            </a:r>
            <a:r>
              <a:rPr lang="en-US" dirty="0"/>
              <a:t>: 99.99% uptime</a:t>
            </a:r>
          </a:p>
          <a:p>
            <a:r>
              <a:rPr lang="en-US" i="1" dirty="0"/>
              <a:t>Automated Backups</a:t>
            </a:r>
            <a:r>
              <a:rPr lang="en-US" dirty="0"/>
              <a:t>: automatic backups that are kept between 7 and 35 days, and uses Azure read-access geo-redundant storage (RA-GRS) to ensure that they are preserved even if the data center is unavailable.  </a:t>
            </a:r>
            <a:r>
              <a:rPr lang="en-US" i="1" dirty="0"/>
              <a:t>Long-term retention </a:t>
            </a:r>
            <a:r>
              <a:rPr lang="en-US" dirty="0"/>
              <a:t>also available.</a:t>
            </a:r>
          </a:p>
          <a:p>
            <a:r>
              <a:rPr lang="en-US" i="1" dirty="0"/>
              <a:t>Geo-Replication</a:t>
            </a:r>
            <a:r>
              <a:rPr lang="en-US" dirty="0"/>
              <a:t>: Auto-failover groups across regions</a:t>
            </a:r>
          </a:p>
          <a:p>
            <a:r>
              <a:rPr lang="en-US" i="1" dirty="0"/>
              <a:t>Scale Resources</a:t>
            </a:r>
            <a:r>
              <a:rPr lang="en-US" dirty="0"/>
              <a:t>: Dynamically add more resources to your database with minimal downtime</a:t>
            </a:r>
          </a:p>
        </p:txBody>
      </p:sp>
    </p:spTree>
    <p:extLst>
      <p:ext uri="{BB962C8B-B14F-4D97-AF65-F5344CB8AC3E}">
        <p14:creationId xmlns:p14="http://schemas.microsoft.com/office/powerpoint/2010/main" val="351051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05: Azure Stream Analytics</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Message Processing?</a:t>
            </a:r>
          </a:p>
        </p:txBody>
      </p:sp>
      <p:pic>
        <p:nvPicPr>
          <p:cNvPr id="8" name="Picture 7" descr="A picture containing screenshot&#10;&#10;Description automatically generated">
            <a:extLst>
              <a:ext uri="{FF2B5EF4-FFF2-40B4-BE49-F238E27FC236}">
                <a16:creationId xmlns:a16="http://schemas.microsoft.com/office/drawing/2014/main" id="{776F2217-B91D-4760-AB6D-F8873BB1BD36}"/>
              </a:ext>
            </a:extLst>
          </p:cNvPr>
          <p:cNvPicPr>
            <a:picLocks noChangeAspect="1"/>
          </p:cNvPicPr>
          <p:nvPr/>
        </p:nvPicPr>
        <p:blipFill>
          <a:blip r:embed="rId3"/>
          <a:stretch>
            <a:fillRect/>
          </a:stretch>
        </p:blipFill>
        <p:spPr>
          <a:xfrm>
            <a:off x="1429430" y="1319424"/>
            <a:ext cx="9333139" cy="5081376"/>
          </a:xfrm>
          <a:prstGeom prst="rect">
            <a:avLst/>
          </a:prstGeom>
        </p:spPr>
      </p:pic>
      <p:sp>
        <p:nvSpPr>
          <p:cNvPr id="2" name="Rectangle: Rounded Corners 1">
            <a:extLst>
              <a:ext uri="{FF2B5EF4-FFF2-40B4-BE49-F238E27FC236}">
                <a16:creationId xmlns:a16="http://schemas.microsoft.com/office/drawing/2014/main" id="{60DA03A0-945E-47BE-825F-AB92D6C53599}"/>
              </a:ext>
            </a:extLst>
          </p:cNvPr>
          <p:cNvSpPr/>
          <p:nvPr/>
        </p:nvSpPr>
        <p:spPr bwMode="auto">
          <a:xfrm>
            <a:off x="5913620" y="3087974"/>
            <a:ext cx="2458387" cy="1094282"/>
          </a:xfrm>
          <a:prstGeom prst="round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287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Azure Stream Analytics (ASA)?</a:t>
            </a:r>
          </a:p>
        </p:txBody>
      </p:sp>
      <p:pic>
        <p:nvPicPr>
          <p:cNvPr id="3" name="Picture 2">
            <a:extLst>
              <a:ext uri="{FF2B5EF4-FFF2-40B4-BE49-F238E27FC236}">
                <a16:creationId xmlns:a16="http://schemas.microsoft.com/office/drawing/2014/main" id="{956BDF16-8C4D-43D1-A023-8379720E13D5}"/>
              </a:ext>
            </a:extLst>
          </p:cNvPr>
          <p:cNvPicPr>
            <a:picLocks noChangeAspect="1"/>
          </p:cNvPicPr>
          <p:nvPr/>
        </p:nvPicPr>
        <p:blipFill>
          <a:blip r:embed="rId3"/>
          <a:srcRect/>
          <a:stretch/>
        </p:blipFill>
        <p:spPr>
          <a:xfrm>
            <a:off x="874642" y="1318177"/>
            <a:ext cx="10442715" cy="4987099"/>
          </a:xfrm>
          <a:prstGeom prst="rect">
            <a:avLst/>
          </a:prstGeom>
        </p:spPr>
      </p:pic>
    </p:spTree>
    <p:extLst>
      <p:ext uri="{BB962C8B-B14F-4D97-AF65-F5344CB8AC3E}">
        <p14:creationId xmlns:p14="http://schemas.microsoft.com/office/powerpoint/2010/main" val="140356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4 – Learning objectives</a:t>
            </a:r>
          </a:p>
        </p:txBody>
      </p:sp>
      <p:sp>
        <p:nvSpPr>
          <p:cNvPr id="6" name="Text Placeholder 5"/>
          <p:cNvSpPr>
            <a:spLocks noGrp="1"/>
          </p:cNvSpPr>
          <p:nvPr>
            <p:ph type="body" sz="quarter" idx="10"/>
          </p:nvPr>
        </p:nvSpPr>
        <p:spPr>
          <a:xfrm>
            <a:off x="586390" y="1434370"/>
            <a:ext cx="11018520" cy="3877985"/>
          </a:xfrm>
        </p:spPr>
        <p:txBody>
          <a:bodyPr/>
          <a:lstStyle/>
          <a:p>
            <a:pPr marL="457200" indent="-457200">
              <a:buFont typeface="Arial" panose="020B0604020202020204" pitchFamily="34" charset="0"/>
              <a:buChar char="•"/>
            </a:pPr>
            <a:r>
              <a:rPr lang="en-US" dirty="0"/>
              <a:t>Configure message and event routing</a:t>
            </a:r>
          </a:p>
          <a:p>
            <a:pPr marL="457200" indent="-457200">
              <a:buFont typeface="Arial" panose="020B0604020202020204" pitchFamily="34" charset="0"/>
              <a:buChar char="•"/>
            </a:pPr>
            <a:r>
              <a:rPr lang="en-US" dirty="0"/>
              <a:t>Route data to the built-in and custom endpoints</a:t>
            </a:r>
          </a:p>
          <a:p>
            <a:pPr marL="457200" indent="-457200">
              <a:buFont typeface="Arial" panose="020B0604020202020204" pitchFamily="34" charset="0"/>
              <a:buChar char="•"/>
            </a:pPr>
            <a:r>
              <a:rPr lang="en-US" dirty="0"/>
              <a:t>Implement message enrichment</a:t>
            </a:r>
          </a:p>
          <a:p>
            <a:pPr marL="457200" indent="-457200">
              <a:buFont typeface="Arial" panose="020B0604020202020204" pitchFamily="34" charset="0"/>
              <a:buChar char="•"/>
            </a:pPr>
            <a:r>
              <a:rPr lang="en-US" dirty="0"/>
              <a:t>Implement Azure Stream Analytics Inputs, Queries, and Outputs</a:t>
            </a:r>
          </a:p>
          <a:p>
            <a:pPr marL="457200" indent="-457200">
              <a:buFont typeface="Arial" panose="020B0604020202020204" pitchFamily="34" charset="0"/>
              <a:buChar char="•"/>
            </a:pPr>
            <a:r>
              <a:rPr lang="en-US" dirty="0"/>
              <a:t>Store message data in a warm storage </a:t>
            </a:r>
            <a:r>
              <a:rPr lang="en-US"/>
              <a:t>for archival </a:t>
            </a:r>
            <a:r>
              <a:rPr lang="en-US" dirty="0"/>
              <a:t>purposes and additional analysis</a:t>
            </a:r>
          </a:p>
          <a:p>
            <a:pPr marL="457200" indent="-457200">
              <a:buFont typeface="Arial" panose="020B0604020202020204" pitchFamily="34" charset="0"/>
              <a:buChar char="•"/>
            </a:pPr>
            <a:r>
              <a:rPr lang="en-US" dirty="0"/>
              <a:t>Use an Azure Function within a message processing and analytics solution</a:t>
            </a:r>
            <a:endParaRPr lang="en-IE"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333D-9624-4089-9C96-433EA01204C5}"/>
              </a:ext>
            </a:extLst>
          </p:cNvPr>
          <p:cNvSpPr>
            <a:spLocks noGrp="1"/>
          </p:cNvSpPr>
          <p:nvPr>
            <p:ph type="title"/>
          </p:nvPr>
        </p:nvSpPr>
        <p:spPr/>
        <p:txBody>
          <a:bodyPr/>
          <a:lstStyle/>
          <a:p>
            <a:r>
              <a:rPr lang="en-US" dirty="0"/>
              <a:t>Azure Stream Analytics Data Flow</a:t>
            </a:r>
          </a:p>
        </p:txBody>
      </p:sp>
      <p:sp>
        <p:nvSpPr>
          <p:cNvPr id="5" name="Text Placeholder 4">
            <a:extLst>
              <a:ext uri="{FF2B5EF4-FFF2-40B4-BE49-F238E27FC236}">
                <a16:creationId xmlns:a16="http://schemas.microsoft.com/office/drawing/2014/main" id="{8387C0AA-4BFD-4856-88B5-31C666C93359}"/>
              </a:ext>
            </a:extLst>
          </p:cNvPr>
          <p:cNvSpPr>
            <a:spLocks noGrp="1"/>
          </p:cNvSpPr>
          <p:nvPr>
            <p:ph type="body" sz="quarter" idx="10"/>
          </p:nvPr>
        </p:nvSpPr>
        <p:spPr>
          <a:xfrm>
            <a:off x="584200" y="1435497"/>
            <a:ext cx="11018520" cy="3791807"/>
          </a:xfrm>
        </p:spPr>
        <p:txBody>
          <a:bodyPr/>
          <a:lstStyle/>
          <a:p>
            <a:r>
              <a:rPr lang="en-US" dirty="0"/>
              <a:t>An Azure Stream Analytics </a:t>
            </a:r>
            <a:r>
              <a:rPr lang="en-US" i="1" dirty="0"/>
              <a:t>job</a:t>
            </a:r>
            <a:r>
              <a:rPr lang="en-US" dirty="0"/>
              <a:t> consists of an </a:t>
            </a:r>
            <a:r>
              <a:rPr lang="en-US" i="1" dirty="0"/>
              <a:t>input</a:t>
            </a:r>
            <a:r>
              <a:rPr lang="en-US" dirty="0"/>
              <a:t>, </a:t>
            </a:r>
            <a:r>
              <a:rPr lang="en-US" i="1" dirty="0"/>
              <a:t>query</a:t>
            </a:r>
            <a:r>
              <a:rPr lang="en-US" dirty="0"/>
              <a:t>, and an </a:t>
            </a:r>
            <a:r>
              <a:rPr lang="en-US" i="1" dirty="0"/>
              <a:t>output</a:t>
            </a:r>
            <a:endParaRPr lang="en-US" dirty="0"/>
          </a:p>
          <a:p>
            <a:r>
              <a:rPr lang="en-US" dirty="0"/>
              <a:t>Input – ASA can ingest data from Azure Event Hubs, Azure IoT Hub, or Azure Blob Storage</a:t>
            </a:r>
          </a:p>
          <a:p>
            <a:r>
              <a:rPr lang="en-US" dirty="0"/>
              <a:t>Query – ASA uses a SQL-like query language that includes support for filtering, sorting, aggregating, joining, and user-defined functions</a:t>
            </a:r>
          </a:p>
          <a:p>
            <a:r>
              <a:rPr lang="en-US" dirty="0"/>
              <a:t>Output – ASA can output to many targets</a:t>
            </a:r>
          </a:p>
          <a:p>
            <a:endParaRPr lang="en-US" dirty="0"/>
          </a:p>
        </p:txBody>
      </p:sp>
    </p:spTree>
    <p:extLst>
      <p:ext uri="{BB962C8B-B14F-4D97-AF65-F5344CB8AC3E}">
        <p14:creationId xmlns:p14="http://schemas.microsoft.com/office/powerpoint/2010/main" val="33937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and Other Stream Processing Technologies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4148828"/>
          </a:xfrm>
        </p:spPr>
        <p:txBody>
          <a:bodyPr/>
          <a:lstStyle/>
          <a:p>
            <a:r>
              <a:rPr lang="en-US" dirty="0"/>
              <a:t>When to use Azure Stream Analytics</a:t>
            </a:r>
          </a:p>
          <a:p>
            <a:pPr lvl="1"/>
            <a:r>
              <a:rPr lang="en-US" dirty="0"/>
              <a:t>Recommended tool for analytics on Azure</a:t>
            </a:r>
          </a:p>
          <a:p>
            <a:pPr lvl="1"/>
            <a:r>
              <a:rPr lang="en-US" dirty="0"/>
              <a:t>Dashboards for data visualization</a:t>
            </a:r>
          </a:p>
          <a:p>
            <a:pPr lvl="1"/>
            <a:r>
              <a:rPr lang="en-US" dirty="0"/>
              <a:t>Real-time alerts from temporal and spatial patterns or anomalies</a:t>
            </a:r>
          </a:p>
          <a:p>
            <a:pPr lvl="1"/>
            <a:r>
              <a:rPr lang="en-US" dirty="0"/>
              <a:t>Basic Extract, Transform, and Load (ETL) work</a:t>
            </a:r>
          </a:p>
          <a:p>
            <a:r>
              <a:rPr lang="en-US" dirty="0"/>
              <a:t>When to use other technologies</a:t>
            </a:r>
          </a:p>
          <a:p>
            <a:pPr lvl="1"/>
            <a:r>
              <a:rPr lang="en-US" dirty="0"/>
              <a:t>Apache Kafka connectivity</a:t>
            </a:r>
            <a:r>
              <a:rPr lang="pt-BR" dirty="0"/>
              <a:t> (Azure Event Hubs are a good choice here)</a:t>
            </a:r>
          </a:p>
          <a:p>
            <a:pPr lvl="1"/>
            <a:r>
              <a:rPr lang="pt-BR" dirty="0"/>
              <a:t>In-line query handling in a language besides C# or JavaScript (e. g. Java; Spark Structured Streaming or specialized Azure Event Hubs implementation are good choices here)</a:t>
            </a:r>
          </a:p>
          <a:p>
            <a:pPr lvl="1"/>
            <a:r>
              <a:rPr lang="pt-BR" dirty="0"/>
              <a:t>Multi-cloud support (Azure Stream Analytics is Azure-specific; Spark Structured Streaming, Storm, etc. will work here)</a:t>
            </a:r>
            <a:endParaRPr lang="en-US" dirty="0"/>
          </a:p>
        </p:txBody>
      </p:sp>
    </p:spTree>
    <p:extLst>
      <p:ext uri="{BB962C8B-B14F-4D97-AF65-F5344CB8AC3E}">
        <p14:creationId xmlns:p14="http://schemas.microsoft.com/office/powerpoint/2010/main" val="277404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Some Common ASA Patterns and Tools</a:t>
            </a:r>
          </a:p>
        </p:txBody>
      </p:sp>
      <p:pic>
        <p:nvPicPr>
          <p:cNvPr id="3" name="Picture 2">
            <a:extLst>
              <a:ext uri="{FF2B5EF4-FFF2-40B4-BE49-F238E27FC236}">
                <a16:creationId xmlns:a16="http://schemas.microsoft.com/office/drawing/2014/main" id="{956BDF16-8C4D-43D1-A023-8379720E13D5}"/>
              </a:ext>
            </a:extLst>
          </p:cNvPr>
          <p:cNvPicPr>
            <a:picLocks noChangeAspect="1"/>
          </p:cNvPicPr>
          <p:nvPr/>
        </p:nvPicPr>
        <p:blipFill>
          <a:blip r:embed="rId3"/>
          <a:srcRect/>
          <a:stretch/>
        </p:blipFill>
        <p:spPr>
          <a:xfrm>
            <a:off x="2762395" y="3918853"/>
            <a:ext cx="8893867" cy="2297582"/>
          </a:xfrm>
          <a:prstGeom prst="rect">
            <a:avLst/>
          </a:prstGeom>
        </p:spPr>
      </p:pic>
      <p:pic>
        <p:nvPicPr>
          <p:cNvPr id="4" name="Picture 3">
            <a:extLst>
              <a:ext uri="{FF2B5EF4-FFF2-40B4-BE49-F238E27FC236}">
                <a16:creationId xmlns:a16="http://schemas.microsoft.com/office/drawing/2014/main" id="{8DD4773D-98E7-470A-AC4F-69F7E58ED6C7}"/>
              </a:ext>
            </a:extLst>
          </p:cNvPr>
          <p:cNvPicPr>
            <a:picLocks noChangeAspect="1"/>
          </p:cNvPicPr>
          <p:nvPr/>
        </p:nvPicPr>
        <p:blipFill>
          <a:blip r:embed="rId4"/>
          <a:srcRect/>
          <a:stretch/>
        </p:blipFill>
        <p:spPr>
          <a:xfrm>
            <a:off x="2762395" y="1378026"/>
            <a:ext cx="8899842" cy="2383886"/>
          </a:xfrm>
          <a:prstGeom prst="rect">
            <a:avLst/>
          </a:prstGeom>
        </p:spPr>
      </p:pic>
      <p:sp>
        <p:nvSpPr>
          <p:cNvPr id="5" name="Text Placeholder 5">
            <a:extLst>
              <a:ext uri="{FF2B5EF4-FFF2-40B4-BE49-F238E27FC236}">
                <a16:creationId xmlns:a16="http://schemas.microsoft.com/office/drawing/2014/main" id="{FE81E8D1-A087-4B03-BA31-DC91E09F84BA}"/>
              </a:ext>
            </a:extLst>
          </p:cNvPr>
          <p:cNvSpPr>
            <a:spLocks noGrp="1"/>
          </p:cNvSpPr>
          <p:nvPr>
            <p:ph type="body" sz="quarter" idx="10"/>
          </p:nvPr>
        </p:nvSpPr>
        <p:spPr>
          <a:xfrm>
            <a:off x="588263" y="4182856"/>
            <a:ext cx="2485571" cy="1424816"/>
          </a:xfrm>
        </p:spPr>
        <p:txBody>
          <a:bodyPr/>
          <a:lstStyle/>
          <a:p>
            <a:pPr marL="0" indent="0">
              <a:buNone/>
            </a:pPr>
            <a:r>
              <a:rPr lang="en-US" sz="2600" dirty="0"/>
              <a:t>Real-time insights with event messaging</a:t>
            </a:r>
            <a:endParaRPr lang="pt-BR" sz="2600" dirty="0"/>
          </a:p>
        </p:txBody>
      </p:sp>
      <p:sp>
        <p:nvSpPr>
          <p:cNvPr id="6" name="Text Placeholder 5">
            <a:extLst>
              <a:ext uri="{FF2B5EF4-FFF2-40B4-BE49-F238E27FC236}">
                <a16:creationId xmlns:a16="http://schemas.microsoft.com/office/drawing/2014/main" id="{EBCF05BE-0346-4C23-893C-A63C4C6BFE38}"/>
              </a:ext>
            </a:extLst>
          </p:cNvPr>
          <p:cNvSpPr txBox="1">
            <a:spLocks/>
          </p:cNvSpPr>
          <p:nvPr/>
        </p:nvSpPr>
        <p:spPr>
          <a:xfrm>
            <a:off x="594238" y="1857561"/>
            <a:ext cx="2485571" cy="120032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600" dirty="0"/>
              <a:t>Real-time insights through data stores</a:t>
            </a:r>
            <a:endParaRPr lang="pt-BR" sz="2600" dirty="0"/>
          </a:p>
        </p:txBody>
      </p:sp>
    </p:spTree>
    <p:extLst>
      <p:ext uri="{BB962C8B-B14F-4D97-AF65-F5344CB8AC3E}">
        <p14:creationId xmlns:p14="http://schemas.microsoft.com/office/powerpoint/2010/main" val="12049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Input Types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1378839"/>
          </a:xfrm>
        </p:spPr>
        <p:txBody>
          <a:bodyPr/>
          <a:lstStyle/>
          <a:p>
            <a:r>
              <a:rPr lang="en-US" i="1" dirty="0"/>
              <a:t>Data stream input</a:t>
            </a:r>
            <a:r>
              <a:rPr lang="en-US" dirty="0"/>
              <a:t> – an unbounded sequence of events over time</a:t>
            </a:r>
          </a:p>
          <a:p>
            <a:r>
              <a:rPr lang="en-US" i="1" dirty="0"/>
              <a:t>Reference data input </a:t>
            </a:r>
            <a:r>
              <a:rPr lang="en-US" dirty="0"/>
              <a:t>– static (or slowly changing) data used for lookups and correlation</a:t>
            </a:r>
            <a:endParaRPr lang="pt-BR" dirty="0"/>
          </a:p>
        </p:txBody>
      </p:sp>
    </p:spTree>
    <p:extLst>
      <p:ext uri="{BB962C8B-B14F-4D97-AF65-F5344CB8AC3E}">
        <p14:creationId xmlns:p14="http://schemas.microsoft.com/office/powerpoint/2010/main" val="222003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Streaming Data Input</a:t>
            </a:r>
          </a:p>
        </p:txBody>
      </p:sp>
      <p:sp>
        <p:nvSpPr>
          <p:cNvPr id="5" name="Text Placeholder 5">
            <a:extLst>
              <a:ext uri="{FF2B5EF4-FFF2-40B4-BE49-F238E27FC236}">
                <a16:creationId xmlns:a16="http://schemas.microsoft.com/office/drawing/2014/main" id="{E9BA61BF-53BD-47F2-A324-3399517920AA}"/>
              </a:ext>
            </a:extLst>
          </p:cNvPr>
          <p:cNvSpPr txBox="1">
            <a:spLocks/>
          </p:cNvSpPr>
          <p:nvPr/>
        </p:nvSpPr>
        <p:spPr>
          <a:xfrm>
            <a:off x="6860903" y="1700383"/>
            <a:ext cx="3785326" cy="124957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nsolas" panose="020B0609020204030204" pitchFamily="49" charset="0"/>
              </a:rPr>
              <a:t>SELECT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EventProcessedUtcTime</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EventEnqueuedUtcTime</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PartitionId</a:t>
            </a:r>
            <a:endParaRPr lang="en-US" sz="1400" dirty="0">
              <a:latin typeface="Consolas" panose="020B0609020204030204" pitchFamily="49" charset="0"/>
            </a:endParaRPr>
          </a:p>
          <a:p>
            <a:pPr marL="0" indent="0">
              <a:buNone/>
            </a:pPr>
            <a:r>
              <a:rPr lang="en-US" sz="1400" dirty="0">
                <a:latin typeface="Consolas" panose="020B0609020204030204" pitchFamily="49" charset="0"/>
              </a:rPr>
              <a:t>FROM Input</a:t>
            </a:r>
            <a:endParaRPr lang="pt-BR" sz="1400" dirty="0">
              <a:latin typeface="Consolas" panose="020B0609020204030204" pitchFamily="49" charset="0"/>
            </a:endParaRPr>
          </a:p>
        </p:txBody>
      </p:sp>
      <p:sp>
        <p:nvSpPr>
          <p:cNvPr id="6" name="Text Placeholder 5">
            <a:extLst>
              <a:ext uri="{FF2B5EF4-FFF2-40B4-BE49-F238E27FC236}">
                <a16:creationId xmlns:a16="http://schemas.microsoft.com/office/drawing/2014/main" id="{2FD7CE51-9D56-459C-B254-1F197A87797C}"/>
              </a:ext>
            </a:extLst>
          </p:cNvPr>
          <p:cNvSpPr txBox="1">
            <a:spLocks/>
          </p:cNvSpPr>
          <p:nvPr/>
        </p:nvSpPr>
        <p:spPr>
          <a:xfrm>
            <a:off x="584200" y="1700383"/>
            <a:ext cx="5359400" cy="4001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Stream data from Event Hubs</a:t>
            </a:r>
            <a:endParaRPr lang="pt-BR" sz="2600" dirty="0"/>
          </a:p>
        </p:txBody>
      </p:sp>
      <p:sp>
        <p:nvSpPr>
          <p:cNvPr id="7" name="Text Placeholder 5">
            <a:extLst>
              <a:ext uri="{FF2B5EF4-FFF2-40B4-BE49-F238E27FC236}">
                <a16:creationId xmlns:a16="http://schemas.microsoft.com/office/drawing/2014/main" id="{9D6B750F-7C29-48C9-A6D8-F5C37A005019}"/>
              </a:ext>
            </a:extLst>
          </p:cNvPr>
          <p:cNvSpPr txBox="1">
            <a:spLocks/>
          </p:cNvSpPr>
          <p:nvPr/>
        </p:nvSpPr>
        <p:spPr>
          <a:xfrm>
            <a:off x="6860903" y="3600264"/>
            <a:ext cx="3785326" cy="7325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nsolas" panose="020B0609020204030204" pitchFamily="49" charset="0"/>
              </a:rPr>
              <a:t>SELECT *</a:t>
            </a:r>
          </a:p>
          <a:p>
            <a:pPr marL="0" indent="0">
              <a:buNone/>
            </a:pPr>
            <a:r>
              <a:rPr lang="en-US" sz="1400" dirty="0">
                <a:latin typeface="Consolas" panose="020B0609020204030204" pitchFamily="49" charset="0"/>
              </a:rPr>
              <a:t>FROM Input</a:t>
            </a:r>
          </a:p>
          <a:p>
            <a:pPr marL="0" indent="0">
              <a:buNone/>
            </a:pPr>
            <a:r>
              <a:rPr lang="en-US" sz="1400" dirty="0">
                <a:latin typeface="Consolas" panose="020B0609020204030204" pitchFamily="49" charset="0"/>
              </a:rPr>
              <a:t>HAVING Temperature &gt; 27</a:t>
            </a:r>
            <a:endParaRPr lang="pt-BR" sz="1400" dirty="0">
              <a:latin typeface="Consolas" panose="020B0609020204030204" pitchFamily="49" charset="0"/>
            </a:endParaRPr>
          </a:p>
        </p:txBody>
      </p:sp>
      <p:sp>
        <p:nvSpPr>
          <p:cNvPr id="8" name="Text Placeholder 5">
            <a:extLst>
              <a:ext uri="{FF2B5EF4-FFF2-40B4-BE49-F238E27FC236}">
                <a16:creationId xmlns:a16="http://schemas.microsoft.com/office/drawing/2014/main" id="{0F104C99-FEC5-480E-A2AD-27ECB970FFE3}"/>
              </a:ext>
            </a:extLst>
          </p:cNvPr>
          <p:cNvSpPr txBox="1">
            <a:spLocks/>
          </p:cNvSpPr>
          <p:nvPr/>
        </p:nvSpPr>
        <p:spPr>
          <a:xfrm>
            <a:off x="584200" y="3600264"/>
            <a:ext cx="5359400" cy="4001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Stream data from IoT Hub</a:t>
            </a:r>
            <a:endParaRPr lang="pt-BR" sz="2600" dirty="0"/>
          </a:p>
        </p:txBody>
      </p:sp>
      <p:sp>
        <p:nvSpPr>
          <p:cNvPr id="9" name="Text Placeholder 5">
            <a:extLst>
              <a:ext uri="{FF2B5EF4-FFF2-40B4-BE49-F238E27FC236}">
                <a16:creationId xmlns:a16="http://schemas.microsoft.com/office/drawing/2014/main" id="{6820B630-0F2A-4F54-BED9-A5A496ED68AC}"/>
              </a:ext>
            </a:extLst>
          </p:cNvPr>
          <p:cNvSpPr txBox="1">
            <a:spLocks/>
          </p:cNvSpPr>
          <p:nvPr/>
        </p:nvSpPr>
        <p:spPr>
          <a:xfrm>
            <a:off x="6860903" y="5031414"/>
            <a:ext cx="3785326" cy="124957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latin typeface="Consolas" panose="020B0609020204030204" pitchFamily="49" charset="0"/>
              </a:rPr>
              <a:t>SELECT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BlobName</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EventProcessedUtcTime</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BlobLastModifiedUtcTime</a:t>
            </a:r>
            <a:endParaRPr lang="en-US" sz="1400" dirty="0">
              <a:latin typeface="Consolas" panose="020B0609020204030204" pitchFamily="49" charset="0"/>
            </a:endParaRPr>
          </a:p>
          <a:p>
            <a:pPr marL="0" indent="0">
              <a:buNone/>
            </a:pPr>
            <a:r>
              <a:rPr lang="en-US" sz="1400" dirty="0">
                <a:latin typeface="Consolas" panose="020B0609020204030204" pitchFamily="49" charset="0"/>
              </a:rPr>
              <a:t>FROM Input</a:t>
            </a:r>
            <a:endParaRPr lang="pt-BR" sz="1400" dirty="0">
              <a:latin typeface="Consolas" panose="020B0609020204030204" pitchFamily="49" charset="0"/>
            </a:endParaRPr>
          </a:p>
        </p:txBody>
      </p:sp>
      <p:sp>
        <p:nvSpPr>
          <p:cNvPr id="10" name="Text Placeholder 5">
            <a:extLst>
              <a:ext uri="{FF2B5EF4-FFF2-40B4-BE49-F238E27FC236}">
                <a16:creationId xmlns:a16="http://schemas.microsoft.com/office/drawing/2014/main" id="{7B962924-465F-41BC-BF04-CD0B0F2CCD74}"/>
              </a:ext>
            </a:extLst>
          </p:cNvPr>
          <p:cNvSpPr txBox="1">
            <a:spLocks/>
          </p:cNvSpPr>
          <p:nvPr/>
        </p:nvSpPr>
        <p:spPr>
          <a:xfrm>
            <a:off x="584200" y="5031414"/>
            <a:ext cx="5359400" cy="4001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Stream data from Blob storage</a:t>
            </a:r>
            <a:endParaRPr lang="pt-BR" sz="2600" dirty="0"/>
          </a:p>
        </p:txBody>
      </p:sp>
    </p:spTree>
    <p:extLst>
      <p:ext uri="{BB962C8B-B14F-4D97-AF65-F5344CB8AC3E}">
        <p14:creationId xmlns:p14="http://schemas.microsoft.com/office/powerpoint/2010/main" val="23567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Reference Data Input</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4505849"/>
          </a:xfrm>
        </p:spPr>
        <p:txBody>
          <a:bodyPr/>
          <a:lstStyle/>
          <a:p>
            <a:r>
              <a:rPr lang="en-US" dirty="0"/>
              <a:t>Azure Blob storage</a:t>
            </a:r>
          </a:p>
          <a:p>
            <a:pPr lvl="1"/>
            <a:r>
              <a:rPr lang="en-US" dirty="0"/>
              <a:t>Can be static or scheduled</a:t>
            </a:r>
          </a:p>
          <a:p>
            <a:pPr lvl="1"/>
            <a:r>
              <a:rPr lang="en-US" dirty="0"/>
              <a:t>Static reference data – immutable, with no changes over time</a:t>
            </a:r>
          </a:p>
          <a:p>
            <a:pPr lvl="1"/>
            <a:r>
              <a:rPr lang="en-US" dirty="0"/>
              <a:t>Generate reference data on a schedule – configured to reference a date and time in the blob path (can be from Azure Data Factory!)</a:t>
            </a:r>
          </a:p>
          <a:p>
            <a:r>
              <a:rPr lang="en-US" dirty="0"/>
              <a:t>Azure SQL Database</a:t>
            </a:r>
          </a:p>
          <a:p>
            <a:pPr lvl="1"/>
            <a:r>
              <a:rPr lang="en-US" dirty="0"/>
              <a:t>SQL Query used as a source</a:t>
            </a:r>
          </a:p>
          <a:p>
            <a:pPr lvl="1"/>
            <a:r>
              <a:rPr lang="en-US" dirty="0"/>
              <a:t>Stored in memory and in a storage account (configured as part of setup)</a:t>
            </a:r>
          </a:p>
          <a:p>
            <a:pPr lvl="1"/>
            <a:r>
              <a:rPr lang="en-US" dirty="0"/>
              <a:t>Refreshed on a regular (configurable) basis</a:t>
            </a:r>
          </a:p>
          <a:p>
            <a:r>
              <a:rPr lang="en-US" dirty="0"/>
              <a:t>Size limitation</a:t>
            </a:r>
          </a:p>
          <a:p>
            <a:pPr lvl="1"/>
            <a:r>
              <a:rPr lang="en-US" dirty="0"/>
              <a:t>Based on number of units configured for the IoT Hub – approximately 50 MB per unit</a:t>
            </a:r>
          </a:p>
        </p:txBody>
      </p:sp>
    </p:spTree>
    <p:extLst>
      <p:ext uri="{BB962C8B-B14F-4D97-AF65-F5344CB8AC3E}">
        <p14:creationId xmlns:p14="http://schemas.microsoft.com/office/powerpoint/2010/main" val="8438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Query Sample: Convert Data Types Pattern</a:t>
            </a:r>
          </a:p>
        </p:txBody>
      </p:sp>
      <p:pic>
        <p:nvPicPr>
          <p:cNvPr id="3" name="Picture 2">
            <a:extLst>
              <a:ext uri="{FF2B5EF4-FFF2-40B4-BE49-F238E27FC236}">
                <a16:creationId xmlns:a16="http://schemas.microsoft.com/office/drawing/2014/main" id="{AE91D1E3-8A9D-490D-8290-070B50FE7B7B}"/>
              </a:ext>
            </a:extLst>
          </p:cNvPr>
          <p:cNvPicPr>
            <a:picLocks noChangeAspect="1"/>
          </p:cNvPicPr>
          <p:nvPr/>
        </p:nvPicPr>
        <p:blipFill>
          <a:blip r:embed="rId3"/>
          <a:stretch>
            <a:fillRect/>
          </a:stretch>
        </p:blipFill>
        <p:spPr>
          <a:xfrm>
            <a:off x="1433285" y="2129951"/>
            <a:ext cx="3495675" cy="1438275"/>
          </a:xfrm>
          <a:prstGeom prst="rect">
            <a:avLst/>
          </a:prstGeom>
        </p:spPr>
      </p:pic>
      <p:pic>
        <p:nvPicPr>
          <p:cNvPr id="7" name="Picture 6">
            <a:extLst>
              <a:ext uri="{FF2B5EF4-FFF2-40B4-BE49-F238E27FC236}">
                <a16:creationId xmlns:a16="http://schemas.microsoft.com/office/drawing/2014/main" id="{DCCD42BB-9BA4-4D8B-9900-09B3D0E9A57E}"/>
              </a:ext>
            </a:extLst>
          </p:cNvPr>
          <p:cNvPicPr>
            <a:picLocks noChangeAspect="1"/>
          </p:cNvPicPr>
          <p:nvPr/>
        </p:nvPicPr>
        <p:blipFill>
          <a:blip r:embed="rId4"/>
          <a:stretch>
            <a:fillRect/>
          </a:stretch>
        </p:blipFill>
        <p:spPr>
          <a:xfrm>
            <a:off x="5143500" y="2129951"/>
            <a:ext cx="3733800" cy="2047875"/>
          </a:xfrm>
          <a:prstGeom prst="rect">
            <a:avLst/>
          </a:prstGeom>
        </p:spPr>
      </p:pic>
      <p:pic>
        <p:nvPicPr>
          <p:cNvPr id="8" name="Picture 7">
            <a:extLst>
              <a:ext uri="{FF2B5EF4-FFF2-40B4-BE49-F238E27FC236}">
                <a16:creationId xmlns:a16="http://schemas.microsoft.com/office/drawing/2014/main" id="{3ED7A7B0-4E7F-468A-A359-A41419736879}"/>
              </a:ext>
            </a:extLst>
          </p:cNvPr>
          <p:cNvPicPr>
            <a:picLocks noChangeAspect="1"/>
          </p:cNvPicPr>
          <p:nvPr/>
        </p:nvPicPr>
        <p:blipFill>
          <a:blip r:embed="rId5"/>
          <a:stretch>
            <a:fillRect/>
          </a:stretch>
        </p:blipFill>
        <p:spPr>
          <a:xfrm>
            <a:off x="9091840" y="2129951"/>
            <a:ext cx="1419225" cy="1066800"/>
          </a:xfrm>
          <a:prstGeom prst="rect">
            <a:avLst/>
          </a:prstGeom>
        </p:spPr>
      </p:pic>
    </p:spTree>
    <p:extLst>
      <p:ext uri="{BB962C8B-B14F-4D97-AF65-F5344CB8AC3E}">
        <p14:creationId xmlns:p14="http://schemas.microsoft.com/office/powerpoint/2010/main" val="105518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Query Sample: Multiple Outputs</a:t>
            </a:r>
          </a:p>
        </p:txBody>
      </p:sp>
      <p:pic>
        <p:nvPicPr>
          <p:cNvPr id="3" name="Picture 2">
            <a:extLst>
              <a:ext uri="{FF2B5EF4-FFF2-40B4-BE49-F238E27FC236}">
                <a16:creationId xmlns:a16="http://schemas.microsoft.com/office/drawing/2014/main" id="{8F659C9F-C2A5-4498-AEB1-2516ECDF9399}"/>
              </a:ext>
            </a:extLst>
          </p:cNvPr>
          <p:cNvPicPr>
            <a:picLocks noChangeAspect="1"/>
          </p:cNvPicPr>
          <p:nvPr/>
        </p:nvPicPr>
        <p:blipFill>
          <a:blip r:embed="rId3"/>
          <a:stretch>
            <a:fillRect/>
          </a:stretch>
        </p:blipFill>
        <p:spPr>
          <a:xfrm>
            <a:off x="1008742" y="2068285"/>
            <a:ext cx="2847975" cy="2362200"/>
          </a:xfrm>
          <a:prstGeom prst="rect">
            <a:avLst/>
          </a:prstGeom>
        </p:spPr>
      </p:pic>
      <p:pic>
        <p:nvPicPr>
          <p:cNvPr id="7" name="Picture 6">
            <a:extLst>
              <a:ext uri="{FF2B5EF4-FFF2-40B4-BE49-F238E27FC236}">
                <a16:creationId xmlns:a16="http://schemas.microsoft.com/office/drawing/2014/main" id="{8AEF1881-3156-49ED-9034-D41DD737AD5F}"/>
              </a:ext>
            </a:extLst>
          </p:cNvPr>
          <p:cNvPicPr>
            <a:picLocks noChangeAspect="1"/>
          </p:cNvPicPr>
          <p:nvPr/>
        </p:nvPicPr>
        <p:blipFill>
          <a:blip r:embed="rId4"/>
          <a:stretch>
            <a:fillRect/>
          </a:stretch>
        </p:blipFill>
        <p:spPr>
          <a:xfrm>
            <a:off x="4112985" y="2068285"/>
            <a:ext cx="3543300" cy="4105275"/>
          </a:xfrm>
          <a:prstGeom prst="rect">
            <a:avLst/>
          </a:prstGeom>
        </p:spPr>
      </p:pic>
      <p:pic>
        <p:nvPicPr>
          <p:cNvPr id="8" name="Picture 7">
            <a:extLst>
              <a:ext uri="{FF2B5EF4-FFF2-40B4-BE49-F238E27FC236}">
                <a16:creationId xmlns:a16="http://schemas.microsoft.com/office/drawing/2014/main" id="{2ECFF96E-22AA-4FDF-8B40-88B9BC79639C}"/>
              </a:ext>
            </a:extLst>
          </p:cNvPr>
          <p:cNvPicPr>
            <a:picLocks noChangeAspect="1"/>
          </p:cNvPicPr>
          <p:nvPr/>
        </p:nvPicPr>
        <p:blipFill>
          <a:blip r:embed="rId5"/>
          <a:stretch>
            <a:fillRect/>
          </a:stretch>
        </p:blipFill>
        <p:spPr>
          <a:xfrm>
            <a:off x="7912553" y="2068285"/>
            <a:ext cx="3362325" cy="3514725"/>
          </a:xfrm>
          <a:prstGeom prst="rect">
            <a:avLst/>
          </a:prstGeom>
        </p:spPr>
      </p:pic>
    </p:spTree>
    <p:extLst>
      <p:ext uri="{BB962C8B-B14F-4D97-AF65-F5344CB8AC3E}">
        <p14:creationId xmlns:p14="http://schemas.microsoft.com/office/powerpoint/2010/main" val="104202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Queries - Parse Complex Data Types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100"/>
            <a:ext cx="5212080" cy="430887"/>
          </a:xfrm>
        </p:spPr>
        <p:txBody>
          <a:bodyPr/>
          <a:lstStyle/>
          <a:p>
            <a:r>
              <a:rPr lang="en-US" dirty="0"/>
              <a:t>Record data type example:</a:t>
            </a:r>
          </a:p>
        </p:txBody>
      </p:sp>
      <p:sp>
        <p:nvSpPr>
          <p:cNvPr id="8" name="Text Placeholder 7">
            <a:extLst>
              <a:ext uri="{FF2B5EF4-FFF2-40B4-BE49-F238E27FC236}">
                <a16:creationId xmlns:a16="http://schemas.microsoft.com/office/drawing/2014/main" id="{96B4685A-D8AF-4C6E-A849-025FB94AF494}"/>
              </a:ext>
            </a:extLst>
          </p:cNvPr>
          <p:cNvSpPr>
            <a:spLocks noGrp="1"/>
          </p:cNvSpPr>
          <p:nvPr>
            <p:ph type="body" sz="quarter" idx="12"/>
          </p:nvPr>
        </p:nvSpPr>
        <p:spPr>
          <a:xfrm>
            <a:off x="6397171" y="1435100"/>
            <a:ext cx="5212080" cy="430887"/>
          </a:xfrm>
        </p:spPr>
        <p:txBody>
          <a:bodyPr/>
          <a:lstStyle/>
          <a:p>
            <a:r>
              <a:rPr lang="en-US" dirty="0"/>
              <a:t>Query examples:</a:t>
            </a:r>
          </a:p>
        </p:txBody>
      </p:sp>
      <p:pic>
        <p:nvPicPr>
          <p:cNvPr id="5" name="Picture 4">
            <a:extLst>
              <a:ext uri="{FF2B5EF4-FFF2-40B4-BE49-F238E27FC236}">
                <a16:creationId xmlns:a16="http://schemas.microsoft.com/office/drawing/2014/main" id="{7C09C856-AF45-403A-8033-EAA5AFE4891E}"/>
              </a:ext>
            </a:extLst>
          </p:cNvPr>
          <p:cNvPicPr>
            <a:picLocks noChangeAspect="1"/>
          </p:cNvPicPr>
          <p:nvPr/>
        </p:nvPicPr>
        <p:blipFill>
          <a:blip r:embed="rId3"/>
          <a:stretch>
            <a:fillRect/>
          </a:stretch>
        </p:blipFill>
        <p:spPr>
          <a:xfrm>
            <a:off x="1159870" y="1983372"/>
            <a:ext cx="2952772" cy="4000529"/>
          </a:xfrm>
          <a:prstGeom prst="rect">
            <a:avLst/>
          </a:prstGeom>
        </p:spPr>
      </p:pic>
      <p:pic>
        <p:nvPicPr>
          <p:cNvPr id="9" name="Picture 8">
            <a:extLst>
              <a:ext uri="{FF2B5EF4-FFF2-40B4-BE49-F238E27FC236}">
                <a16:creationId xmlns:a16="http://schemas.microsoft.com/office/drawing/2014/main" id="{781CFE62-16DC-4F24-8DCB-01B310FFA618}"/>
              </a:ext>
            </a:extLst>
          </p:cNvPr>
          <p:cNvPicPr>
            <a:picLocks noChangeAspect="1"/>
          </p:cNvPicPr>
          <p:nvPr/>
        </p:nvPicPr>
        <p:blipFill>
          <a:blip r:embed="rId4"/>
          <a:stretch>
            <a:fillRect/>
          </a:stretch>
        </p:blipFill>
        <p:spPr>
          <a:xfrm>
            <a:off x="6397171" y="1983372"/>
            <a:ext cx="3238524" cy="1400185"/>
          </a:xfrm>
          <a:prstGeom prst="rect">
            <a:avLst/>
          </a:prstGeom>
        </p:spPr>
      </p:pic>
      <p:pic>
        <p:nvPicPr>
          <p:cNvPr id="10" name="Picture 9">
            <a:extLst>
              <a:ext uri="{FF2B5EF4-FFF2-40B4-BE49-F238E27FC236}">
                <a16:creationId xmlns:a16="http://schemas.microsoft.com/office/drawing/2014/main" id="{CC92DC18-E71C-4008-9308-CD1E36D33C70}"/>
              </a:ext>
            </a:extLst>
          </p:cNvPr>
          <p:cNvPicPr>
            <a:picLocks noChangeAspect="1"/>
          </p:cNvPicPr>
          <p:nvPr/>
        </p:nvPicPr>
        <p:blipFill rotWithShape="1">
          <a:blip r:embed="rId5"/>
          <a:srcRect t="1789" r="8602"/>
          <a:stretch/>
        </p:blipFill>
        <p:spPr>
          <a:xfrm>
            <a:off x="6397171" y="3590146"/>
            <a:ext cx="3238524" cy="664176"/>
          </a:xfrm>
          <a:prstGeom prst="rect">
            <a:avLst/>
          </a:prstGeom>
        </p:spPr>
      </p:pic>
    </p:spTree>
    <p:extLst>
      <p:ext uri="{BB962C8B-B14F-4D97-AF65-F5344CB8AC3E}">
        <p14:creationId xmlns:p14="http://schemas.microsoft.com/office/powerpoint/2010/main" val="88051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Queries: Time Handling Terms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3410164"/>
          </a:xfrm>
        </p:spPr>
        <p:txBody>
          <a:bodyPr/>
          <a:lstStyle/>
          <a:p>
            <a:r>
              <a:rPr lang="en-US" dirty="0"/>
              <a:t>Background time concepts</a:t>
            </a:r>
          </a:p>
          <a:p>
            <a:pPr lvl="1"/>
            <a:r>
              <a:rPr lang="en-US" i="1" dirty="0"/>
              <a:t>Event time</a:t>
            </a:r>
            <a:r>
              <a:rPr lang="en-US" dirty="0"/>
              <a:t> – the time the original event happened, such as a car arrives at a toll booth</a:t>
            </a:r>
          </a:p>
          <a:p>
            <a:pPr lvl="1"/>
            <a:r>
              <a:rPr lang="en-US" i="1" dirty="0"/>
              <a:t>Processing time </a:t>
            </a:r>
            <a:r>
              <a:rPr lang="en-US" dirty="0"/>
              <a:t>– when the event is observed, such as when the computer system sees the sensor data indicating the car’s arrival</a:t>
            </a:r>
          </a:p>
          <a:p>
            <a:pPr lvl="1"/>
            <a:r>
              <a:rPr lang="en-US" i="1" dirty="0"/>
              <a:t>Watermark </a:t>
            </a:r>
            <a:r>
              <a:rPr lang="en-US" dirty="0"/>
              <a:t>– a time marker indicating up to what point events have been processed</a:t>
            </a:r>
          </a:p>
          <a:p>
            <a:r>
              <a:rPr lang="en-US" dirty="0"/>
              <a:t>ASA lets you choose what the applicable time for an event is</a:t>
            </a:r>
          </a:p>
          <a:p>
            <a:pPr lvl="1"/>
            <a:r>
              <a:rPr lang="en-US" i="1" dirty="0"/>
              <a:t>Arrival time</a:t>
            </a:r>
            <a:r>
              <a:rPr lang="en-US" dirty="0"/>
              <a:t> – when the event reached the input event source, after the processing time; best for when the exact time of arrival isn’t important</a:t>
            </a:r>
          </a:p>
          <a:p>
            <a:pPr lvl="1"/>
            <a:r>
              <a:rPr lang="en-US" i="1" dirty="0"/>
              <a:t>Application time </a:t>
            </a:r>
            <a:r>
              <a:rPr lang="en-US" dirty="0"/>
              <a:t>(or </a:t>
            </a:r>
            <a:r>
              <a:rPr lang="en-US" i="1" dirty="0"/>
              <a:t>event time</a:t>
            </a:r>
            <a:r>
              <a:rPr lang="en-US" dirty="0"/>
              <a:t>) – when the event was originally generated</a:t>
            </a:r>
          </a:p>
        </p:txBody>
      </p:sp>
    </p:spTree>
    <p:extLst>
      <p:ext uri="{BB962C8B-B14F-4D97-AF65-F5344CB8AC3E}">
        <p14:creationId xmlns:p14="http://schemas.microsoft.com/office/powerpoint/2010/main" val="384567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Messages and Message Processing</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Queries: How Time Progresses in ASA</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4111895"/>
          </a:xfrm>
        </p:spPr>
        <p:txBody>
          <a:bodyPr/>
          <a:lstStyle/>
          <a:p>
            <a:r>
              <a:rPr lang="en-US" dirty="0"/>
              <a:t>Stream processing requires relevant watermarks for data processing to be meaningful</a:t>
            </a:r>
          </a:p>
          <a:p>
            <a:r>
              <a:rPr lang="en-US" dirty="0"/>
              <a:t>ASA generates watermarks with a specific algorithm when you’ve selected event time (application time)</a:t>
            </a:r>
          </a:p>
          <a:p>
            <a:pPr lvl="1"/>
            <a:r>
              <a:rPr lang="en-US" dirty="0"/>
              <a:t>When there’s an incoming event, the watermark is the largest selected time value seen so far, minus any configured out-of-order tolerance</a:t>
            </a:r>
          </a:p>
          <a:p>
            <a:pPr lvl="1"/>
            <a:r>
              <a:rPr lang="en-US" dirty="0"/>
              <a:t>When there’s no incoming event, the watermark is an estimated time based on the last time seen so far, plus time progression in the ASA environment, minus any out-of-order tolerance</a:t>
            </a:r>
          </a:p>
          <a:p>
            <a:r>
              <a:rPr lang="en-US" dirty="0"/>
              <a:t>Watermarks in most systems and by default in ASA are partition-level (effectively global), but can be per-device through </a:t>
            </a:r>
            <a:r>
              <a:rPr lang="en-US" i="1" dirty="0" err="1"/>
              <a:t>substreams</a:t>
            </a:r>
            <a:endParaRPr lang="en-US" dirty="0"/>
          </a:p>
        </p:txBody>
      </p:sp>
    </p:spTree>
    <p:extLst>
      <p:ext uri="{BB962C8B-B14F-4D97-AF65-F5344CB8AC3E}">
        <p14:creationId xmlns:p14="http://schemas.microsoft.com/office/powerpoint/2010/main" val="351435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Queries: Late and early arrivals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4641271"/>
          </a:xfrm>
        </p:spPr>
        <p:txBody>
          <a:bodyPr/>
          <a:lstStyle/>
          <a:p>
            <a:r>
              <a:rPr lang="en-US" i="1" dirty="0"/>
              <a:t>Late arriving events </a:t>
            </a:r>
            <a:r>
              <a:rPr lang="en-US" dirty="0"/>
              <a:t>– arrive with a time “sooner” than the watermark, meaning outside of configured tolerance</a:t>
            </a:r>
          </a:p>
          <a:p>
            <a:pPr lvl="1"/>
            <a:r>
              <a:rPr lang="en-US" dirty="0"/>
              <a:t>Can be dropped</a:t>
            </a:r>
          </a:p>
          <a:p>
            <a:pPr lvl="1"/>
            <a:r>
              <a:rPr lang="en-US" dirty="0"/>
              <a:t>Can be forced to the watermark time</a:t>
            </a:r>
          </a:p>
          <a:p>
            <a:r>
              <a:rPr lang="en-US" i="1" dirty="0"/>
              <a:t>Early arriving events</a:t>
            </a:r>
            <a:r>
              <a:rPr lang="en-US" dirty="0"/>
              <a:t> – arrive with an </a:t>
            </a:r>
            <a:r>
              <a:rPr lang="en-US" i="1" dirty="0"/>
              <a:t>input</a:t>
            </a:r>
            <a:r>
              <a:rPr lang="en-US" dirty="0"/>
              <a:t> arrival time “sooner” than the </a:t>
            </a:r>
            <a:r>
              <a:rPr lang="en-US" i="1" dirty="0"/>
              <a:t>output </a:t>
            </a:r>
            <a:r>
              <a:rPr lang="en-US" dirty="0"/>
              <a:t>start time as specified in the query</a:t>
            </a:r>
          </a:p>
          <a:p>
            <a:pPr lvl="1"/>
            <a:r>
              <a:rPr lang="en-US" dirty="0"/>
              <a:t>Corrects the inherent discrepancy in the concept of output time (as specified in the query) and the concept of input arrival time</a:t>
            </a:r>
          </a:p>
          <a:p>
            <a:pPr lvl="1"/>
            <a:r>
              <a:rPr lang="en-US" dirty="0"/>
              <a:t>Fixed tolerance of five (5) minutes, meaning the system looks at arrival times five minutes back from the requested start time to ensure no events are “lost” in that window</a:t>
            </a:r>
          </a:p>
          <a:p>
            <a:pPr lvl="1"/>
            <a:r>
              <a:rPr lang="en-US" dirty="0"/>
              <a:t>Allows repeatable output no matter where you start the query from</a:t>
            </a:r>
          </a:p>
          <a:p>
            <a:pPr lvl="1"/>
            <a:endParaRPr lang="en-US" dirty="0"/>
          </a:p>
        </p:txBody>
      </p:sp>
    </p:spTree>
    <p:extLst>
      <p:ext uri="{BB962C8B-B14F-4D97-AF65-F5344CB8AC3E}">
        <p14:creationId xmlns:p14="http://schemas.microsoft.com/office/powerpoint/2010/main" val="306668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1050-2767-402E-836E-933DDC3539BE}"/>
              </a:ext>
            </a:extLst>
          </p:cNvPr>
          <p:cNvSpPr>
            <a:spLocks noGrp="1"/>
          </p:cNvSpPr>
          <p:nvPr>
            <p:ph type="title"/>
          </p:nvPr>
        </p:nvSpPr>
        <p:spPr/>
        <p:txBody>
          <a:bodyPr/>
          <a:lstStyle/>
          <a:p>
            <a:r>
              <a:rPr lang="en-US" dirty="0"/>
              <a:t>ASA Queries: Output Windows</a:t>
            </a:r>
          </a:p>
        </p:txBody>
      </p:sp>
      <p:sp>
        <p:nvSpPr>
          <p:cNvPr id="3" name="Text Placeholder 2">
            <a:extLst>
              <a:ext uri="{FF2B5EF4-FFF2-40B4-BE49-F238E27FC236}">
                <a16:creationId xmlns:a16="http://schemas.microsoft.com/office/drawing/2014/main" id="{1181F1B4-7090-441C-BD6F-69E380A8B6AC}"/>
              </a:ext>
            </a:extLst>
          </p:cNvPr>
          <p:cNvSpPr>
            <a:spLocks noGrp="1"/>
          </p:cNvSpPr>
          <p:nvPr>
            <p:ph type="body" sz="quarter" idx="10"/>
          </p:nvPr>
        </p:nvSpPr>
        <p:spPr>
          <a:xfrm>
            <a:off x="584200" y="1435497"/>
            <a:ext cx="11018520" cy="2412968"/>
          </a:xfrm>
        </p:spPr>
        <p:txBody>
          <a:bodyPr/>
          <a:lstStyle/>
          <a:p>
            <a:r>
              <a:rPr lang="en-US" dirty="0"/>
              <a:t>Temporal windows are very common</a:t>
            </a:r>
          </a:p>
          <a:p>
            <a:r>
              <a:rPr lang="en-US" dirty="0"/>
              <a:t>ASA has native windowing functions</a:t>
            </a:r>
          </a:p>
          <a:p>
            <a:r>
              <a:rPr lang="en-US" dirty="0"/>
              <a:t>Windows are always collected at the end of the window, to a single event, based on the aggregate function used</a:t>
            </a:r>
          </a:p>
          <a:p>
            <a:r>
              <a:rPr lang="en-US" dirty="0"/>
              <a:t>There are four window types, covered on the next slides…</a:t>
            </a:r>
          </a:p>
        </p:txBody>
      </p:sp>
    </p:spTree>
    <p:extLst>
      <p:ext uri="{BB962C8B-B14F-4D97-AF65-F5344CB8AC3E}">
        <p14:creationId xmlns:p14="http://schemas.microsoft.com/office/powerpoint/2010/main" val="3305308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4673-575D-4FC0-8051-232AE5C558B1}"/>
              </a:ext>
            </a:extLst>
          </p:cNvPr>
          <p:cNvSpPr>
            <a:spLocks noGrp="1"/>
          </p:cNvSpPr>
          <p:nvPr>
            <p:ph type="title"/>
          </p:nvPr>
        </p:nvSpPr>
        <p:spPr/>
        <p:txBody>
          <a:bodyPr/>
          <a:lstStyle/>
          <a:p>
            <a:r>
              <a:rPr lang="en-US" dirty="0"/>
              <a:t>ASA Queries: Tumbling Window</a:t>
            </a:r>
          </a:p>
        </p:txBody>
      </p:sp>
      <p:pic>
        <p:nvPicPr>
          <p:cNvPr id="1028" name="Picture 4" descr="Stream Analytics tumbling window">
            <a:extLst>
              <a:ext uri="{FF2B5EF4-FFF2-40B4-BE49-F238E27FC236}">
                <a16:creationId xmlns:a16="http://schemas.microsoft.com/office/drawing/2014/main" id="{6CE40B88-2728-4EBA-BE56-E0051C5AA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87" y="1340124"/>
            <a:ext cx="8189626" cy="506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15818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ADAD59-9D9C-4E51-A425-AF91BF39E3F6}"/>
              </a:ext>
            </a:extLst>
          </p:cNvPr>
          <p:cNvSpPr>
            <a:spLocks noGrp="1"/>
          </p:cNvSpPr>
          <p:nvPr>
            <p:ph type="title"/>
          </p:nvPr>
        </p:nvSpPr>
        <p:spPr/>
        <p:txBody>
          <a:bodyPr/>
          <a:lstStyle/>
          <a:p>
            <a:r>
              <a:rPr lang="en-US" dirty="0"/>
              <a:t>ASA Queries: Hopping Window</a:t>
            </a:r>
          </a:p>
        </p:txBody>
      </p:sp>
      <p:pic>
        <p:nvPicPr>
          <p:cNvPr id="2050" name="Picture 2" descr="Stream Analytics hopping window">
            <a:extLst>
              <a:ext uri="{FF2B5EF4-FFF2-40B4-BE49-F238E27FC236}">
                <a16:creationId xmlns:a16="http://schemas.microsoft.com/office/drawing/2014/main" id="{EAE1A7A6-1956-488C-99F2-E171D0F14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1742172"/>
            <a:ext cx="11015474" cy="465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00989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46AC6-B9F3-4FF6-AC38-5BABA50E3B63}"/>
              </a:ext>
            </a:extLst>
          </p:cNvPr>
          <p:cNvSpPr>
            <a:spLocks noGrp="1"/>
          </p:cNvSpPr>
          <p:nvPr>
            <p:ph type="title"/>
          </p:nvPr>
        </p:nvSpPr>
        <p:spPr/>
        <p:txBody>
          <a:bodyPr/>
          <a:lstStyle/>
          <a:p>
            <a:r>
              <a:rPr lang="en-US" dirty="0"/>
              <a:t>ASA Queries: Sliding Window</a:t>
            </a:r>
          </a:p>
        </p:txBody>
      </p:sp>
      <p:pic>
        <p:nvPicPr>
          <p:cNvPr id="3074" name="Picture 2" descr="Stream Analytics sliding window">
            <a:extLst>
              <a:ext uri="{FF2B5EF4-FFF2-40B4-BE49-F238E27FC236}">
                <a16:creationId xmlns:a16="http://schemas.microsoft.com/office/drawing/2014/main" id="{0419366E-E338-4846-B578-2DFD415FA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1304925"/>
            <a:ext cx="110013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733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5DC74-A41A-42A1-B05F-64815EEEAFA2}"/>
              </a:ext>
            </a:extLst>
          </p:cNvPr>
          <p:cNvSpPr>
            <a:spLocks noGrp="1"/>
          </p:cNvSpPr>
          <p:nvPr>
            <p:ph type="title"/>
          </p:nvPr>
        </p:nvSpPr>
        <p:spPr/>
        <p:txBody>
          <a:bodyPr/>
          <a:lstStyle/>
          <a:p>
            <a:r>
              <a:rPr lang="en-US" dirty="0"/>
              <a:t>ASA Queries: Session Window</a:t>
            </a:r>
          </a:p>
        </p:txBody>
      </p:sp>
      <p:pic>
        <p:nvPicPr>
          <p:cNvPr id="15" name="Picture 14" descr="Stream Analytics Session Window">
            <a:extLst>
              <a:ext uri="{FF2B5EF4-FFF2-40B4-BE49-F238E27FC236}">
                <a16:creationId xmlns:a16="http://schemas.microsoft.com/office/drawing/2014/main" id="{E5D1BBE8-193F-4528-9D50-D87B86982BC0}"/>
              </a:ext>
            </a:extLst>
          </p:cNvPr>
          <p:cNvPicPr>
            <a:picLocks noChangeAspect="1"/>
          </p:cNvPicPr>
          <p:nvPr/>
        </p:nvPicPr>
        <p:blipFill>
          <a:blip r:embed="rId3"/>
          <a:stretch>
            <a:fillRect/>
          </a:stretch>
        </p:blipFill>
        <p:spPr>
          <a:xfrm>
            <a:off x="307298" y="1579814"/>
            <a:ext cx="11577404" cy="4820986"/>
          </a:xfrm>
          <a:prstGeom prst="rect">
            <a:avLst/>
          </a:prstGeom>
        </p:spPr>
      </p:pic>
    </p:spTree>
    <p:extLst>
      <p:ext uri="{BB962C8B-B14F-4D97-AF65-F5344CB8AC3E}">
        <p14:creationId xmlns:p14="http://schemas.microsoft.com/office/powerpoint/2010/main" val="1167473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ASA Output Options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4912114"/>
          </a:xfrm>
        </p:spPr>
        <p:txBody>
          <a:bodyPr/>
          <a:lstStyle/>
          <a:p>
            <a:r>
              <a:rPr lang="en-US" dirty="0"/>
              <a:t>Azure Data Lake Storage Gen 1 – original Azure “big data” processing storage target</a:t>
            </a:r>
          </a:p>
          <a:p>
            <a:r>
              <a:rPr lang="en-US" dirty="0"/>
              <a:t>SQL Database – (as previously discussed)</a:t>
            </a:r>
          </a:p>
          <a:p>
            <a:r>
              <a:rPr lang="en-US" dirty="0"/>
              <a:t>Blob Storage (with Azure Data Lake Storage Gen 2) – (as previously discussed)</a:t>
            </a:r>
          </a:p>
          <a:p>
            <a:r>
              <a:rPr lang="en-US" dirty="0"/>
              <a:t>Event Hubs – (as previously discussed with more detail coming)</a:t>
            </a:r>
          </a:p>
          <a:p>
            <a:r>
              <a:rPr lang="en-US" dirty="0"/>
              <a:t>Power BI – desktop visualization, as will be seen in the lab</a:t>
            </a:r>
          </a:p>
          <a:p>
            <a:r>
              <a:rPr lang="en-US" dirty="0"/>
              <a:t>Table storage – (as previously discussed)</a:t>
            </a:r>
          </a:p>
          <a:p>
            <a:r>
              <a:rPr lang="en-US" dirty="0"/>
              <a:t>Service Bus queues or topics – one-to-one or one-to-many messaging</a:t>
            </a:r>
          </a:p>
          <a:p>
            <a:r>
              <a:rPr lang="en-US" dirty="0"/>
              <a:t>Azure Cosmos DB – (as previously discussed)</a:t>
            </a:r>
          </a:p>
        </p:txBody>
      </p:sp>
    </p:spTree>
    <p:extLst>
      <p:ext uri="{BB962C8B-B14F-4D97-AF65-F5344CB8AC3E}">
        <p14:creationId xmlns:p14="http://schemas.microsoft.com/office/powerpoint/2010/main" val="155302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Features</a:t>
            </a:r>
          </a:p>
        </p:txBody>
      </p:sp>
      <p:sp>
        <p:nvSpPr>
          <p:cNvPr id="4" name="Text Placeholder 5">
            <a:extLst>
              <a:ext uri="{FF2B5EF4-FFF2-40B4-BE49-F238E27FC236}">
                <a16:creationId xmlns:a16="http://schemas.microsoft.com/office/drawing/2014/main" id="{8CEDDB34-0B86-45DA-8955-9CDB3965D9D1}"/>
              </a:ext>
            </a:extLst>
          </p:cNvPr>
          <p:cNvSpPr>
            <a:spLocks noGrp="1"/>
          </p:cNvSpPr>
          <p:nvPr>
            <p:ph type="body" sz="quarter" idx="10"/>
          </p:nvPr>
        </p:nvSpPr>
        <p:spPr>
          <a:xfrm>
            <a:off x="584200" y="1435497"/>
            <a:ext cx="11018520" cy="2499146"/>
          </a:xfrm>
        </p:spPr>
        <p:txBody>
          <a:bodyPr/>
          <a:lstStyle/>
          <a:p>
            <a:r>
              <a:rPr lang="en-US" dirty="0"/>
              <a:t>Choice of language</a:t>
            </a:r>
          </a:p>
          <a:p>
            <a:r>
              <a:rPr lang="en-US" dirty="0"/>
              <a:t>Pay-per-use pricing option</a:t>
            </a:r>
          </a:p>
          <a:p>
            <a:r>
              <a:rPr lang="en-US" dirty="0"/>
              <a:t>Easy integration with other Azure services and with </a:t>
            </a:r>
            <a:r>
              <a:rPr lang="en-US" dirty="0" err="1"/>
              <a:t>Oauth</a:t>
            </a:r>
            <a:r>
              <a:rPr lang="en-US" dirty="0"/>
              <a:t> providers</a:t>
            </a:r>
          </a:p>
          <a:p>
            <a:r>
              <a:rPr lang="en-US" dirty="0"/>
              <a:t>Flexible development – portal, CI/CD, etc.</a:t>
            </a:r>
          </a:p>
          <a:p>
            <a:r>
              <a:rPr lang="en-US" dirty="0"/>
              <a:t>Open source, cross-platform runtime</a:t>
            </a:r>
          </a:p>
        </p:txBody>
      </p:sp>
    </p:spTree>
    <p:extLst>
      <p:ext uri="{BB962C8B-B14F-4D97-AF65-F5344CB8AC3E}">
        <p14:creationId xmlns:p14="http://schemas.microsoft.com/office/powerpoint/2010/main" val="15906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10185400" cy="498598"/>
          </a:xfrm>
        </p:spPr>
        <p:txBody>
          <a:bodyPr/>
          <a:lstStyle/>
          <a:p>
            <a:r>
              <a:rPr lang="en-US" dirty="0">
                <a:latin typeface="Segoe UI Semibold (Headings)"/>
              </a:rPr>
              <a:t>Lesson 06: Module 4 Labs</a:t>
            </a:r>
            <a:endParaRPr lang="en-US" dirty="0"/>
          </a:p>
        </p:txBody>
      </p:sp>
    </p:spTree>
    <p:extLst>
      <p:ext uri="{BB962C8B-B14F-4D97-AF65-F5344CB8AC3E}">
        <p14:creationId xmlns:p14="http://schemas.microsoft.com/office/powerpoint/2010/main" val="11330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Message Processing?</a:t>
            </a:r>
          </a:p>
        </p:txBody>
      </p:sp>
      <p:pic>
        <p:nvPicPr>
          <p:cNvPr id="8" name="Picture 7" descr="A picture containing screenshot&#10;&#10;Description automatically generated">
            <a:extLst>
              <a:ext uri="{FF2B5EF4-FFF2-40B4-BE49-F238E27FC236}">
                <a16:creationId xmlns:a16="http://schemas.microsoft.com/office/drawing/2014/main" id="{776F2217-B91D-4760-AB6D-F8873BB1BD36}"/>
              </a:ext>
            </a:extLst>
          </p:cNvPr>
          <p:cNvPicPr>
            <a:picLocks noChangeAspect="1"/>
          </p:cNvPicPr>
          <p:nvPr/>
        </p:nvPicPr>
        <p:blipFill>
          <a:blip r:embed="rId3"/>
          <a:stretch>
            <a:fillRect/>
          </a:stretch>
        </p:blipFill>
        <p:spPr>
          <a:xfrm>
            <a:off x="1429430" y="1319424"/>
            <a:ext cx="9333139" cy="5081376"/>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4 Labs</a:t>
            </a:r>
          </a:p>
        </p:txBody>
      </p:sp>
      <p:sp>
        <p:nvSpPr>
          <p:cNvPr id="6" name="Text Placeholder 5"/>
          <p:cNvSpPr>
            <a:spLocks noGrp="1"/>
          </p:cNvSpPr>
          <p:nvPr>
            <p:ph type="body" sz="quarter" idx="10"/>
          </p:nvPr>
        </p:nvSpPr>
        <p:spPr>
          <a:xfrm>
            <a:off x="586390" y="1434370"/>
            <a:ext cx="11018520" cy="430887"/>
          </a:xfrm>
        </p:spPr>
        <p:txBody>
          <a:bodyPr/>
          <a:lstStyle/>
          <a:p>
            <a:pPr marL="514350" indent="-514350">
              <a:buFont typeface="Arial" panose="020B0604020202020204" pitchFamily="34" charset="0"/>
              <a:buChar char="•"/>
            </a:pPr>
            <a:r>
              <a:rPr lang="en-IE" dirty="0"/>
              <a:t>Lab 7: </a:t>
            </a:r>
            <a:r>
              <a:rPr lang="en-US" dirty="0"/>
              <a:t>Device </a:t>
            </a:r>
            <a:r>
              <a:rPr lang="en-US"/>
              <a:t>Message Routing</a:t>
            </a:r>
            <a:endParaRPr lang="en-US" dirty="0"/>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07: Module 4 review 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4.1</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a device connected to your IoT hub and you’ve verified that you’re receiving telemetry data. You need the sensor data routed to an Azure Service Bus queue endpoint as well as the built-in endpoint. You ensure that the fallback route is enabled on the Message routing pane of your IoT Hub blade.</a:t>
            </a:r>
          </a:p>
          <a:p>
            <a:endParaRPr lang="en-US" sz="2000" dirty="0"/>
          </a:p>
          <a:p>
            <a:r>
              <a:rPr lang="en-US" sz="2000" dirty="0"/>
              <a:t>Which of the following are correct? (choose all correct answers)</a:t>
            </a:r>
          </a:p>
          <a:p>
            <a:endParaRPr lang="en-US" sz="2000" dirty="0"/>
          </a:p>
          <a:p>
            <a:pPr marL="457200" indent="-457200">
              <a:buFont typeface="+mj-lt"/>
              <a:buAutoNum type="alphaUcPeriod"/>
            </a:pPr>
            <a:r>
              <a:rPr lang="en-US" sz="2000" dirty="0"/>
              <a:t>You need to create a route to the Azure Service Bus queue endpoint. </a:t>
            </a:r>
          </a:p>
          <a:p>
            <a:pPr marL="457200" indent="-457200">
              <a:buFont typeface="+mj-lt"/>
              <a:buAutoNum type="alphaUcPeriod"/>
            </a:pPr>
            <a:r>
              <a:rPr lang="en-US" sz="2000" dirty="0"/>
              <a:t>You don’t need to create a route to the built-in end point because it will receive all data by default regardless of any other routes created.</a:t>
            </a:r>
          </a:p>
          <a:p>
            <a:pPr marL="457200" indent="-457200">
              <a:buFont typeface="+mj-lt"/>
              <a:buAutoNum type="alphaUcPeriod"/>
            </a:pPr>
            <a:r>
              <a:rPr lang="en-US" sz="2000" dirty="0"/>
              <a:t>You need to create a route to the built-in end point, otherwise any data that is routed to the Azure Service Bus queue endpoint will not reach the built-in endpoint.</a:t>
            </a:r>
          </a:p>
          <a:p>
            <a:pPr marL="457200" indent="-457200">
              <a:buFont typeface="+mj-lt"/>
              <a:buAutoNum type="alphaUcPeriod"/>
            </a:pPr>
            <a:r>
              <a:rPr lang="en-US" sz="2000" dirty="0"/>
              <a:t>You cannot create a custom route to the built-in endpoint.</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4.2</a:t>
            </a:r>
          </a:p>
        </p:txBody>
      </p:sp>
      <p:sp>
        <p:nvSpPr>
          <p:cNvPr id="6" name="Text Placeholder 5"/>
          <p:cNvSpPr>
            <a:spLocks noGrp="1"/>
          </p:cNvSpPr>
          <p:nvPr>
            <p:ph type="body" sz="quarter" idx="10"/>
          </p:nvPr>
        </p:nvSpPr>
        <p:spPr>
          <a:xfrm>
            <a:off x="586740" y="1347271"/>
            <a:ext cx="11018520" cy="3508653"/>
          </a:xfrm>
        </p:spPr>
        <p:txBody>
          <a:bodyPr vert="horz" wrap="square" lIns="0" tIns="0" rIns="0" bIns="0" rtlCol="0" anchor="t">
            <a:spAutoFit/>
          </a:bodyPr>
          <a:lstStyle/>
          <a:p>
            <a:r>
              <a:rPr lang="en-US" sz="2000" dirty="0"/>
              <a:t>You are developing an IoT solution for your company. You have a device connected to your IoT hub and you have verified that you are receiving telemetry data. You need to create routing queries that take full advantage of the capabilities.</a:t>
            </a:r>
          </a:p>
          <a:p>
            <a:endParaRPr lang="en-US" sz="2000" dirty="0"/>
          </a:p>
          <a:p>
            <a:r>
              <a:rPr lang="en-US" sz="2000" dirty="0"/>
              <a:t>Which of the following can you query on within your routing query? (choose all correct answers)</a:t>
            </a:r>
          </a:p>
          <a:p>
            <a:endParaRPr lang="en-US" sz="2000" dirty="0"/>
          </a:p>
          <a:p>
            <a:pPr marL="457200" indent="-457200">
              <a:buFont typeface="+mj-lt"/>
              <a:buAutoNum type="alphaUcPeriod"/>
            </a:pPr>
            <a:r>
              <a:rPr lang="en-US" sz="2000" dirty="0"/>
              <a:t>message properties and message body (if the message body is not JSON).</a:t>
            </a:r>
          </a:p>
          <a:p>
            <a:pPr marL="457200" indent="-457200">
              <a:buFont typeface="+mj-lt"/>
              <a:buAutoNum type="alphaUcPeriod"/>
            </a:pPr>
            <a:r>
              <a:rPr lang="en-US" sz="2000" dirty="0"/>
              <a:t>message properties and message body (if the message body is JSON).</a:t>
            </a:r>
          </a:p>
          <a:p>
            <a:pPr marL="457200" indent="-457200">
              <a:buFont typeface="+mj-lt"/>
              <a:buAutoNum type="alphaUcPeriod"/>
            </a:pPr>
            <a:r>
              <a:rPr lang="en-US" sz="2000" dirty="0"/>
              <a:t>device twin tags.</a:t>
            </a:r>
          </a:p>
          <a:p>
            <a:pPr marL="457200" indent="-457200">
              <a:buFont typeface="+mj-lt"/>
              <a:buAutoNum type="alphaUcPeriod"/>
            </a:pPr>
            <a:r>
              <a:rPr lang="en-US" sz="2000" dirty="0"/>
              <a:t>device twin properties.</a:t>
            </a:r>
          </a:p>
        </p:txBody>
      </p:sp>
    </p:spTree>
    <p:extLst>
      <p:ext uri="{BB962C8B-B14F-4D97-AF65-F5344CB8AC3E}">
        <p14:creationId xmlns:p14="http://schemas.microsoft.com/office/powerpoint/2010/main" val="253691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4.3</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are developing an IoT solution for your company. You have a device connected to your IoT hub and you verify that you are receiving telemetry. You will need to store time series data to a storage resource that you will be accessing frequently (hot storage path). High availability and performance are critical, but you need the solution to be cost effective as well. You must be able to query the stored data as unstructured JSON.</a:t>
            </a:r>
          </a:p>
          <a:p>
            <a:endParaRPr lang="en-US" sz="2000" dirty="0"/>
          </a:p>
          <a:p>
            <a:r>
              <a:rPr lang="en-US" sz="2000" dirty="0"/>
              <a:t>Which storage option should you select? (choose one best answer)</a:t>
            </a:r>
          </a:p>
          <a:p>
            <a:endParaRPr lang="en-US" sz="2000" dirty="0"/>
          </a:p>
          <a:p>
            <a:pPr marL="457200" indent="-457200">
              <a:buFont typeface="+mj-lt"/>
              <a:buAutoNum type="alphaUcPeriod"/>
            </a:pPr>
            <a:r>
              <a:rPr lang="en-US" sz="2000" dirty="0"/>
              <a:t>Azure SQL Database</a:t>
            </a:r>
          </a:p>
          <a:p>
            <a:pPr marL="457200" indent="-457200">
              <a:buFont typeface="+mj-lt"/>
              <a:buAutoNum type="alphaUcPeriod"/>
            </a:pPr>
            <a:r>
              <a:rPr lang="en-US" sz="2000" dirty="0"/>
              <a:t>Azure Blob Storage</a:t>
            </a:r>
          </a:p>
          <a:p>
            <a:pPr marL="457200" indent="-457200">
              <a:buFont typeface="+mj-lt"/>
              <a:buAutoNum type="alphaUcPeriod"/>
            </a:pPr>
            <a:r>
              <a:rPr lang="en-US" sz="2000" dirty="0"/>
              <a:t>Azure Cosmos DB</a:t>
            </a:r>
          </a:p>
          <a:p>
            <a:pPr marL="457200" indent="-457200">
              <a:buFont typeface="+mj-lt"/>
              <a:buAutoNum type="alphaUcPeriod"/>
            </a:pPr>
            <a:r>
              <a:rPr lang="en-US" sz="2000" dirty="0"/>
              <a:t>Azure Data Lake Storage</a:t>
            </a:r>
          </a:p>
        </p:txBody>
      </p:sp>
    </p:spTree>
    <p:extLst>
      <p:ext uri="{BB962C8B-B14F-4D97-AF65-F5344CB8AC3E}">
        <p14:creationId xmlns:p14="http://schemas.microsoft.com/office/powerpoint/2010/main" val="199623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4.4</a:t>
            </a:r>
          </a:p>
        </p:txBody>
      </p:sp>
      <p:sp>
        <p:nvSpPr>
          <p:cNvPr id="6" name="Text Placeholder 5"/>
          <p:cNvSpPr>
            <a:spLocks noGrp="1"/>
          </p:cNvSpPr>
          <p:nvPr>
            <p:ph type="body" sz="quarter" idx="10"/>
          </p:nvPr>
        </p:nvSpPr>
        <p:spPr>
          <a:xfrm>
            <a:off x="586740" y="1347271"/>
            <a:ext cx="11018520" cy="4185761"/>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have selected Azure Stream Analytics to help you analyze the data. You begin setting up you first Azure Stream Analytics job.</a:t>
            </a:r>
          </a:p>
          <a:p>
            <a:endParaRPr lang="en-US" sz="2000" dirty="0"/>
          </a:p>
          <a:p>
            <a:r>
              <a:rPr lang="en-US" sz="2000" dirty="0"/>
              <a:t>What are the components of an Azure Stream Analytics job? (choose one best answer)</a:t>
            </a:r>
          </a:p>
          <a:p>
            <a:endParaRPr lang="en-US" sz="2000" dirty="0"/>
          </a:p>
          <a:p>
            <a:r>
              <a:rPr lang="en-US" sz="2000" dirty="0"/>
              <a:t> </a:t>
            </a:r>
          </a:p>
          <a:p>
            <a:pPr marL="457200" indent="-457200">
              <a:buFont typeface="+mj-lt"/>
              <a:buAutoNum type="alphaUcPeriod"/>
            </a:pPr>
            <a:r>
              <a:rPr lang="en-US" sz="2000" dirty="0"/>
              <a:t>Hub, Action, and Storage</a:t>
            </a:r>
          </a:p>
          <a:p>
            <a:pPr marL="457200" indent="-457200">
              <a:buFont typeface="+mj-lt"/>
              <a:buAutoNum type="alphaUcPeriod"/>
            </a:pPr>
            <a:r>
              <a:rPr lang="en-US" sz="2000" dirty="0"/>
              <a:t>From, With, and Into</a:t>
            </a:r>
          </a:p>
          <a:p>
            <a:pPr marL="457200" indent="-457200">
              <a:buFont typeface="+mj-lt"/>
              <a:buAutoNum type="alphaUcPeriod"/>
            </a:pPr>
            <a:r>
              <a:rPr lang="en-US" sz="2000" dirty="0"/>
              <a:t>Input, Query, and Output</a:t>
            </a:r>
          </a:p>
          <a:p>
            <a:pPr marL="457200" indent="-457200">
              <a:buFont typeface="+mj-lt"/>
              <a:buAutoNum type="alphaUcPeriod"/>
            </a:pPr>
            <a:r>
              <a:rPr lang="en-US" sz="2000" dirty="0"/>
              <a:t>Input, Action, and Output</a:t>
            </a:r>
          </a:p>
        </p:txBody>
      </p:sp>
    </p:spTree>
    <p:extLst>
      <p:ext uri="{BB962C8B-B14F-4D97-AF65-F5344CB8AC3E}">
        <p14:creationId xmlns:p14="http://schemas.microsoft.com/office/powerpoint/2010/main" val="108747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4.5</a:t>
            </a:r>
          </a:p>
        </p:txBody>
      </p:sp>
      <p:sp>
        <p:nvSpPr>
          <p:cNvPr id="6" name="Text Placeholder 5"/>
          <p:cNvSpPr>
            <a:spLocks noGrp="1"/>
          </p:cNvSpPr>
          <p:nvPr>
            <p:ph type="body" sz="quarter" idx="10"/>
          </p:nvPr>
        </p:nvSpPr>
        <p:spPr>
          <a:xfrm>
            <a:off x="586740" y="1347271"/>
            <a:ext cx="11018520" cy="4431983"/>
          </a:xfrm>
        </p:spPr>
        <p:txBody>
          <a:bodyPr vert="horz" wrap="square" lIns="0" tIns="0" rIns="0" bIns="0" rtlCol="0" anchor="t">
            <a:spAutoFit/>
          </a:bodyPr>
          <a:lstStyle/>
          <a:p>
            <a:r>
              <a:rPr lang="en-US" sz="2000" dirty="0"/>
              <a:t>You are developing an IoT solution for your company. You have a large number of devices connected to IoT Hub. Each device is sending telemetry on a regular basis. You also have archived data available on both hot and cold paths. You have selected Azure Stream Analytics to help you analyze the data. You need to set up an ASA Windowing function that will outputs results every 10 seconds. The results should be based on data from previous 30 seconds.</a:t>
            </a:r>
          </a:p>
          <a:p>
            <a:endParaRPr lang="en-US" sz="2000" dirty="0"/>
          </a:p>
          <a:p>
            <a:r>
              <a:rPr lang="en-US" sz="2000" dirty="0"/>
              <a:t>Which one of the Windowing function types should you use to achieve the desired results? (choose one best answer)</a:t>
            </a:r>
          </a:p>
          <a:p>
            <a:endParaRPr lang="en-US" sz="2000" dirty="0"/>
          </a:p>
          <a:p>
            <a:pPr marL="457200" indent="-457200">
              <a:buFont typeface="+mj-lt"/>
              <a:buAutoNum type="alphaUcPeriod"/>
            </a:pPr>
            <a:r>
              <a:rPr lang="en-US" sz="2000" dirty="0"/>
              <a:t>Tumbling window</a:t>
            </a:r>
          </a:p>
          <a:p>
            <a:pPr marL="457200" indent="-457200">
              <a:buFont typeface="+mj-lt"/>
              <a:buAutoNum type="alphaUcPeriod"/>
            </a:pPr>
            <a:r>
              <a:rPr lang="en-US" sz="2000" dirty="0"/>
              <a:t>Hopping window</a:t>
            </a:r>
          </a:p>
          <a:p>
            <a:pPr marL="457200" indent="-457200">
              <a:buFont typeface="+mj-lt"/>
              <a:buAutoNum type="alphaUcPeriod"/>
            </a:pPr>
            <a:r>
              <a:rPr lang="en-US" sz="2000" dirty="0"/>
              <a:t>Sliding window</a:t>
            </a:r>
          </a:p>
          <a:p>
            <a:pPr marL="457200" indent="-457200">
              <a:buFont typeface="+mj-lt"/>
              <a:buAutoNum type="alphaUcPeriod"/>
            </a:pPr>
            <a:r>
              <a:rPr lang="en-US" sz="2000" dirty="0"/>
              <a:t>Session window</a:t>
            </a:r>
          </a:p>
        </p:txBody>
      </p:sp>
    </p:spTree>
    <p:extLst>
      <p:ext uri="{BB962C8B-B14F-4D97-AF65-F5344CB8AC3E}">
        <p14:creationId xmlns:p14="http://schemas.microsoft.com/office/powerpoint/2010/main" val="188399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Common Message Format</a:t>
            </a:r>
          </a:p>
        </p:txBody>
      </p:sp>
      <p:sp>
        <p:nvSpPr>
          <p:cNvPr id="6" name="Text Placeholder 5"/>
          <p:cNvSpPr>
            <a:spLocks noGrp="1"/>
          </p:cNvSpPr>
          <p:nvPr>
            <p:ph type="body" sz="quarter" idx="10"/>
          </p:nvPr>
        </p:nvSpPr>
        <p:spPr>
          <a:xfrm>
            <a:off x="584200" y="1092466"/>
            <a:ext cx="3873500" cy="3964162"/>
          </a:xfrm>
        </p:spPr>
        <p:txBody>
          <a:bodyPr/>
          <a:lstStyle/>
          <a:p>
            <a:r>
              <a:rPr lang="en-IE" sz="2600" dirty="0"/>
              <a:t>Purpose</a:t>
            </a:r>
          </a:p>
          <a:p>
            <a:r>
              <a:rPr lang="en-IE" sz="2600" dirty="0"/>
              <a:t>Characteristics</a:t>
            </a:r>
          </a:p>
          <a:p>
            <a:pPr lvl="1"/>
            <a:r>
              <a:rPr lang="en-US" sz="1800" dirty="0"/>
              <a:t>Retained up to 7 days</a:t>
            </a:r>
          </a:p>
          <a:p>
            <a:pPr lvl="1"/>
            <a:r>
              <a:rPr lang="en-US" sz="1800" dirty="0"/>
              <a:t>256 KB size limit</a:t>
            </a:r>
          </a:p>
          <a:p>
            <a:pPr lvl="1"/>
            <a:r>
              <a:rPr lang="en-US" sz="1800" dirty="0"/>
              <a:t>Partitioned based on </a:t>
            </a:r>
            <a:r>
              <a:rPr lang="en-US" sz="1800" dirty="0" err="1"/>
              <a:t>deviceId</a:t>
            </a:r>
            <a:endParaRPr lang="en-US" sz="1800" dirty="0"/>
          </a:p>
          <a:p>
            <a:pPr lvl="1"/>
            <a:r>
              <a:rPr lang="en-US" sz="1800" dirty="0"/>
              <a:t>Supports message enrichment</a:t>
            </a:r>
          </a:p>
          <a:p>
            <a:r>
              <a:rPr lang="en-IE" sz="2600" dirty="0"/>
              <a:t>Components</a:t>
            </a:r>
          </a:p>
          <a:p>
            <a:pPr lvl="1"/>
            <a:r>
              <a:rPr lang="en-IE" sz="1800" dirty="0"/>
              <a:t>System properties</a:t>
            </a:r>
          </a:p>
          <a:p>
            <a:pPr lvl="1"/>
            <a:r>
              <a:rPr lang="en-IE" sz="1800" dirty="0"/>
              <a:t>Application properties - do not require deserialization</a:t>
            </a:r>
          </a:p>
          <a:p>
            <a:pPr lvl="1"/>
            <a:r>
              <a:rPr lang="en-IE" sz="1800" dirty="0"/>
              <a:t>Message body - opaque</a:t>
            </a:r>
          </a:p>
        </p:txBody>
      </p:sp>
      <p:pic>
        <p:nvPicPr>
          <p:cNvPr id="2" name="Picture 1">
            <a:extLst>
              <a:ext uri="{FF2B5EF4-FFF2-40B4-BE49-F238E27FC236}">
                <a16:creationId xmlns:a16="http://schemas.microsoft.com/office/drawing/2014/main" id="{D0FDF3DF-2EEA-446D-ADAC-075B855FB088}"/>
              </a:ext>
            </a:extLst>
          </p:cNvPr>
          <p:cNvPicPr>
            <a:picLocks noChangeAspect="1"/>
          </p:cNvPicPr>
          <p:nvPr/>
        </p:nvPicPr>
        <p:blipFill>
          <a:blip r:embed="rId3"/>
          <a:srcRect/>
          <a:stretch/>
        </p:blipFill>
        <p:spPr>
          <a:xfrm>
            <a:off x="4327177" y="1092466"/>
            <a:ext cx="7279606" cy="4878400"/>
          </a:xfrm>
          <a:prstGeom prst="rect">
            <a:avLst/>
          </a:prstGeom>
        </p:spPr>
      </p:pic>
    </p:spTree>
    <p:extLst>
      <p:ext uri="{BB962C8B-B14F-4D97-AF65-F5344CB8AC3E}">
        <p14:creationId xmlns:p14="http://schemas.microsoft.com/office/powerpoint/2010/main" val="105911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Message Routing</a:t>
            </a:r>
          </a:p>
        </p:txBody>
      </p:sp>
      <p:sp>
        <p:nvSpPr>
          <p:cNvPr id="6" name="Text Placeholder 5"/>
          <p:cNvSpPr>
            <a:spLocks noGrp="1"/>
          </p:cNvSpPr>
          <p:nvPr>
            <p:ph type="body" sz="quarter" idx="10"/>
          </p:nvPr>
        </p:nvSpPr>
        <p:spPr/>
        <p:txBody>
          <a:bodyPr/>
          <a:lstStyle/>
          <a:p>
            <a:r>
              <a:rPr lang="en-IE" dirty="0"/>
              <a:t>Endpoints</a:t>
            </a:r>
          </a:p>
          <a:p>
            <a:pPr lvl="1"/>
            <a:r>
              <a:rPr lang="en-IE" dirty="0"/>
              <a:t>Built-in</a:t>
            </a:r>
          </a:p>
          <a:p>
            <a:pPr lvl="1"/>
            <a:r>
              <a:rPr lang="en-IE" dirty="0"/>
              <a:t>Custom</a:t>
            </a:r>
          </a:p>
          <a:p>
            <a:r>
              <a:rPr lang="en-IE" dirty="0"/>
              <a:t>Queries</a:t>
            </a:r>
          </a:p>
          <a:p>
            <a:pPr lvl="1"/>
            <a:r>
              <a:rPr lang="en-IE" dirty="0"/>
              <a:t>Source</a:t>
            </a:r>
          </a:p>
          <a:p>
            <a:pPr lvl="1"/>
            <a:r>
              <a:rPr lang="en-IE" dirty="0"/>
              <a:t>Condition</a:t>
            </a:r>
          </a:p>
          <a:p>
            <a:pPr lvl="1"/>
            <a:r>
              <a:rPr lang="en-IE" dirty="0"/>
              <a:t>Endpoint</a:t>
            </a:r>
          </a:p>
        </p:txBody>
      </p:sp>
      <p:pic>
        <p:nvPicPr>
          <p:cNvPr id="3" name="Graphic 2" descr="Playbook">
            <a:extLst>
              <a:ext uri="{FF2B5EF4-FFF2-40B4-BE49-F238E27FC236}">
                <a16:creationId xmlns:a16="http://schemas.microsoft.com/office/drawing/2014/main" id="{AAC336CC-A3D9-4FF7-84F6-60B7EA79D7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5252" y="1011198"/>
            <a:ext cx="3857468" cy="3857468"/>
          </a:xfrm>
          <a:prstGeom prst="rect">
            <a:avLst/>
          </a:prstGeom>
        </p:spPr>
      </p:pic>
    </p:spTree>
    <p:extLst>
      <p:ext uri="{BB962C8B-B14F-4D97-AF65-F5344CB8AC3E}">
        <p14:creationId xmlns:p14="http://schemas.microsoft.com/office/powerpoint/2010/main" val="3530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Built-in Endpoint</a:t>
            </a:r>
          </a:p>
        </p:txBody>
      </p:sp>
      <p:pic>
        <p:nvPicPr>
          <p:cNvPr id="3" name="Picture 2" descr="A screenshot of a social media post&#10;&#10;Description automatically generated">
            <a:extLst>
              <a:ext uri="{FF2B5EF4-FFF2-40B4-BE49-F238E27FC236}">
                <a16:creationId xmlns:a16="http://schemas.microsoft.com/office/drawing/2014/main" id="{7C437411-CA34-4A71-86A4-1B1B3829CDD3}"/>
              </a:ext>
            </a:extLst>
          </p:cNvPr>
          <p:cNvPicPr>
            <a:picLocks noChangeAspect="1"/>
          </p:cNvPicPr>
          <p:nvPr/>
        </p:nvPicPr>
        <p:blipFill>
          <a:blip r:embed="rId3"/>
          <a:stretch>
            <a:fillRect/>
          </a:stretch>
        </p:blipFill>
        <p:spPr>
          <a:xfrm>
            <a:off x="873880" y="1528727"/>
            <a:ext cx="10444239" cy="4872073"/>
          </a:xfrm>
          <a:prstGeom prst="rect">
            <a:avLst/>
          </a:prstGeom>
        </p:spPr>
      </p:pic>
    </p:spTree>
    <p:extLst>
      <p:ext uri="{BB962C8B-B14F-4D97-AF65-F5344CB8AC3E}">
        <p14:creationId xmlns:p14="http://schemas.microsoft.com/office/powerpoint/2010/main" val="118421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0D7B-8EC1-47E2-90C6-92F44C1E62DE}"/>
              </a:ext>
            </a:extLst>
          </p:cNvPr>
          <p:cNvSpPr>
            <a:spLocks noGrp="1"/>
          </p:cNvSpPr>
          <p:nvPr>
            <p:ph type="title"/>
          </p:nvPr>
        </p:nvSpPr>
        <p:spPr/>
        <p:txBody>
          <a:bodyPr/>
          <a:lstStyle/>
          <a:p>
            <a:r>
              <a:rPr lang="en-US" dirty="0"/>
              <a:t>IoT Hub Custom Endpoints</a:t>
            </a:r>
          </a:p>
        </p:txBody>
      </p:sp>
      <p:sp>
        <p:nvSpPr>
          <p:cNvPr id="3" name="Text Placeholder 2">
            <a:extLst>
              <a:ext uri="{FF2B5EF4-FFF2-40B4-BE49-F238E27FC236}">
                <a16:creationId xmlns:a16="http://schemas.microsoft.com/office/drawing/2014/main" id="{F3081563-A94F-4FBD-A48E-37937618D51C}"/>
              </a:ext>
            </a:extLst>
          </p:cNvPr>
          <p:cNvSpPr>
            <a:spLocks noGrp="1"/>
          </p:cNvSpPr>
          <p:nvPr>
            <p:ph type="body" sz="quarter" idx="10"/>
          </p:nvPr>
        </p:nvSpPr>
        <p:spPr/>
        <p:txBody>
          <a:bodyPr/>
          <a:lstStyle/>
          <a:p>
            <a:r>
              <a:rPr lang="en-US" dirty="0"/>
              <a:t>Azure Storage containers</a:t>
            </a:r>
          </a:p>
          <a:p>
            <a:r>
              <a:rPr lang="en-US" dirty="0"/>
              <a:t>Event Hubs</a:t>
            </a:r>
          </a:p>
          <a:p>
            <a:r>
              <a:rPr lang="en-US" dirty="0"/>
              <a:t>Service Bus queues</a:t>
            </a:r>
          </a:p>
          <a:p>
            <a:r>
              <a:rPr lang="en-US" dirty="0"/>
              <a:t>Service Bus topics</a:t>
            </a:r>
          </a:p>
          <a:p>
            <a:endParaRPr lang="en-US" dirty="0"/>
          </a:p>
        </p:txBody>
      </p:sp>
      <p:pic>
        <p:nvPicPr>
          <p:cNvPr id="4" name="Graphic 3" descr="Playbook">
            <a:extLst>
              <a:ext uri="{FF2B5EF4-FFF2-40B4-BE49-F238E27FC236}">
                <a16:creationId xmlns:a16="http://schemas.microsoft.com/office/drawing/2014/main" id="{B749865B-5810-48CE-828E-42A1CC0B6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5252" y="1011198"/>
            <a:ext cx="3857468" cy="3857468"/>
          </a:xfrm>
          <a:prstGeom prst="rect">
            <a:avLst/>
          </a:prstGeom>
        </p:spPr>
      </p:pic>
    </p:spTree>
    <p:extLst>
      <p:ext uri="{BB962C8B-B14F-4D97-AF65-F5344CB8AC3E}">
        <p14:creationId xmlns:p14="http://schemas.microsoft.com/office/powerpoint/2010/main" val="217770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84D3F32-44E4-41EA-9F38-73FC9BEB6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B4A0DF-AD1B-482A-8F97-78984B8BE8C3}">
  <ds:schemaRefs>
    <ds:schemaRef ds:uri="http://schemas.microsoft.com/sharepoint/v3/contenttype/forms"/>
  </ds:schemaRefs>
</ds:datastoreItem>
</file>

<file path=customXml/itemProps3.xml><?xml version="1.0" encoding="utf-8"?>
<ds:datastoreItem xmlns:ds="http://schemas.openxmlformats.org/officeDocument/2006/customXml" ds:itemID="{9E9E6672-DE62-43AE-88D6-E1ABFC0E92B7}">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9999</Words>
  <Application>Microsoft Office PowerPoint</Application>
  <PresentationFormat>Widescreen</PresentationFormat>
  <Paragraphs>798</Paragraphs>
  <Slides>56</Slides>
  <Notes>55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AZ-220T01 Module 04: Message Processing and Analytics</vt:lpstr>
      <vt:lpstr>Lesson 01: Learning objectives</vt:lpstr>
      <vt:lpstr>Module 4 – Learning objectives</vt:lpstr>
      <vt:lpstr>Lesson 02: Messages and Message Processing</vt:lpstr>
      <vt:lpstr>What is Message Processing?</vt:lpstr>
      <vt:lpstr>IoT Hub Common Message Format</vt:lpstr>
      <vt:lpstr>Introduction to Message Routing</vt:lpstr>
      <vt:lpstr>IoT Hub Built-in Endpoint</vt:lpstr>
      <vt:lpstr>IoT Hub Custom Endpoints</vt:lpstr>
      <vt:lpstr>Message Routing to Multiple Endpoints</vt:lpstr>
      <vt:lpstr>Message Routing Query Syntax (1/2)</vt:lpstr>
      <vt:lpstr>Message Routing Query Syntax (2/2)</vt:lpstr>
      <vt:lpstr>Message Routing or Event Grid: Differences</vt:lpstr>
      <vt:lpstr>Message Routing or Event Grid: Similarities</vt:lpstr>
      <vt:lpstr>Message Routing or Event Grid: How to Choose</vt:lpstr>
      <vt:lpstr>Lesson 03: Additional Considerations for IoT Hub Messaging</vt:lpstr>
      <vt:lpstr>Message Enrichments for D2C Messages: Overview</vt:lpstr>
      <vt:lpstr>Message Enrichments for D2C Messages: Details</vt:lpstr>
      <vt:lpstr>IoT Hub Quotas and Throttling</vt:lpstr>
      <vt:lpstr>Lesson 04: Data Storage and the Lambda Architecture</vt:lpstr>
      <vt:lpstr>Introduction to Lambda Architecture</vt:lpstr>
      <vt:lpstr>Common Storage Options for Azure IoT Solutions</vt:lpstr>
      <vt:lpstr>Azure Storage Accounts</vt:lpstr>
      <vt:lpstr>Azure Data Lake Gen 2</vt:lpstr>
      <vt:lpstr>Azure Cosmos DB</vt:lpstr>
      <vt:lpstr>Azure SQL Database</vt:lpstr>
      <vt:lpstr>Lesson 05: Azure Stream Analytics</vt:lpstr>
      <vt:lpstr>What is Message Processing?</vt:lpstr>
      <vt:lpstr>What is Azure Stream Analytics (ASA)?</vt:lpstr>
      <vt:lpstr>Azure Stream Analytics Data Flow</vt:lpstr>
      <vt:lpstr>ASA and Other Stream Processing Technologies</vt:lpstr>
      <vt:lpstr>Some Common ASA Patterns and Tools</vt:lpstr>
      <vt:lpstr>ASA Input Types</vt:lpstr>
      <vt:lpstr>ASA Streaming Data Input</vt:lpstr>
      <vt:lpstr>ASA Reference Data Input</vt:lpstr>
      <vt:lpstr>ASA Query Sample: Convert Data Types Pattern</vt:lpstr>
      <vt:lpstr>ASA Query Sample: Multiple Outputs</vt:lpstr>
      <vt:lpstr>ASA Queries - Parse Complex Data Types</vt:lpstr>
      <vt:lpstr>ASA Queries: Time Handling Terms</vt:lpstr>
      <vt:lpstr>ASA Queries: How Time Progresses in ASA</vt:lpstr>
      <vt:lpstr>ASA Queries: Late and early arrivals</vt:lpstr>
      <vt:lpstr>ASA Queries: Output Windows</vt:lpstr>
      <vt:lpstr>ASA Queries: Tumbling Window</vt:lpstr>
      <vt:lpstr>ASA Queries: Hopping Window</vt:lpstr>
      <vt:lpstr>ASA Queries: Sliding Window</vt:lpstr>
      <vt:lpstr>ASA Queries: Session Window</vt:lpstr>
      <vt:lpstr>ASA Output Options</vt:lpstr>
      <vt:lpstr>Azure Functions: Features</vt:lpstr>
      <vt:lpstr>Lesson 06: Module 4 Labs</vt:lpstr>
      <vt:lpstr>Module 4 Labs</vt:lpstr>
      <vt:lpstr>Lesson 07: Module 4 review questions</vt:lpstr>
      <vt:lpstr>Module Review: Question 4.1</vt:lpstr>
      <vt:lpstr>Module Review: Question 4.2</vt:lpstr>
      <vt:lpstr>Module Review: Question 4.3</vt:lpstr>
      <vt:lpstr>Module Review: Question 4.4</vt:lpstr>
      <vt:lpstr>Module Review: Question 4.5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2020-01-07T21:50:23Z</dcterms:created>
  <dcterms:modified xsi:type="dcterms:W3CDTF">2020-04-07T19:19:22Z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2020-01-07T21:51:00.5372331Z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81d485b3-d99c-4802-873e-67c31734f04c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