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Lst>
  <p:notesMasterIdLst>
    <p:notesMasterId r:id="rId35"/>
  </p:notesMasterIdLst>
  <p:handoutMasterIdLst>
    <p:handoutMasterId r:id="rId36"/>
  </p:handoutMasterIdLst>
  <p:sldIdLst>
    <p:sldId id="1719" r:id="rId6"/>
    <p:sldId id="1856" r:id="rId7"/>
    <p:sldId id="1660" r:id="rId8"/>
    <p:sldId id="1857" r:id="rId9"/>
    <p:sldId id="1858" r:id="rId10"/>
    <p:sldId id="1952" r:id="rId11"/>
    <p:sldId id="1888" r:id="rId12"/>
    <p:sldId id="1889" r:id="rId13"/>
    <p:sldId id="1930" r:id="rId14"/>
    <p:sldId id="1890" r:id="rId15"/>
    <p:sldId id="1891" r:id="rId16"/>
    <p:sldId id="1863" r:id="rId17"/>
    <p:sldId id="1893" r:id="rId18"/>
    <p:sldId id="1899" r:id="rId19"/>
    <p:sldId id="1894" r:id="rId20"/>
    <p:sldId id="1895" r:id="rId21"/>
    <p:sldId id="1896" r:id="rId22"/>
    <p:sldId id="1897" r:id="rId23"/>
    <p:sldId id="1870" r:id="rId24"/>
    <p:sldId id="1900" r:id="rId25"/>
    <p:sldId id="1901" r:id="rId26"/>
    <p:sldId id="1903" r:id="rId27"/>
    <p:sldId id="1881" r:id="rId28"/>
    <p:sldId id="1923" r:id="rId29"/>
    <p:sldId id="1887" r:id="rId30"/>
    <p:sldId id="1950" r:id="rId31"/>
    <p:sldId id="1953" r:id="rId32"/>
    <p:sldId id="1954" r:id="rId33"/>
    <p:sldId id="1955"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DA6202E-999A-42C7-AE1A-290484A1C960}">
          <p14:sldIdLst>
            <p14:sldId id="1719"/>
          </p14:sldIdLst>
        </p14:section>
        <p14:section name="Lesson 01: Learning Objectives" id="{B55CD026-E1CA-4749-9288-776CE8E06ED2}">
          <p14:sldIdLst>
            <p14:sldId id="1856"/>
            <p14:sldId id="1660"/>
          </p14:sldIdLst>
        </p14:section>
        <p14:section name="Lesson 02: Business Integration for IoT Solutions" id="{AD61720B-6BEB-498C-8DCA-4DEC7DFDE64B}">
          <p14:sldIdLst>
            <p14:sldId id="1857"/>
            <p14:sldId id="1858"/>
            <p14:sldId id="1952"/>
            <p14:sldId id="1888"/>
            <p14:sldId id="1889"/>
            <p14:sldId id="1930"/>
            <p14:sldId id="1890"/>
            <p14:sldId id="1891"/>
          </p14:sldIdLst>
        </p14:section>
        <p14:section name="Lesson 03: Data Visualiation with Time Series Insights" id="{EE6AE490-7822-4423-B1E9-3ED78CD217CC}">
          <p14:sldIdLst>
            <p14:sldId id="1863"/>
            <p14:sldId id="1893"/>
            <p14:sldId id="1899"/>
            <p14:sldId id="1894"/>
            <p14:sldId id="1895"/>
            <p14:sldId id="1896"/>
            <p14:sldId id="1897"/>
          </p14:sldIdLst>
        </p14:section>
        <p14:section name="Lesson 04: Data Visualization with Power BI" id="{5CD17539-4C21-4453-8FBB-083DE2301B00}">
          <p14:sldIdLst>
            <p14:sldId id="1870"/>
            <p14:sldId id="1900"/>
            <p14:sldId id="1901"/>
            <p14:sldId id="1903"/>
          </p14:sldIdLst>
        </p14:section>
        <p14:section name="Lesson 05: Module Labs" id="{7595678D-5643-4E76-A578-CE8631D26853}">
          <p14:sldIdLst>
            <p14:sldId id="1881"/>
            <p14:sldId id="1923"/>
          </p14:sldIdLst>
        </p14:section>
        <p14:section name="Lesson 06: Module 5 review questions" id="{F5103E5C-BAF1-4969-9A65-D52446928697}">
          <p14:sldIdLst>
            <p14:sldId id="1887"/>
            <p14:sldId id="1950"/>
            <p14:sldId id="1953"/>
            <p14:sldId id="1954"/>
            <p14:sldId id="195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B6807-0F9F-4151-9D8D-98125C4F9A8D}" v="17" dt="2020-04-07T19:29:42.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3" autoAdjust="0"/>
    <p:restoredTop sz="55538" autoAdjust="0"/>
  </p:normalViewPr>
  <p:slideViewPr>
    <p:cSldViewPr snapToGrid="0">
      <p:cViewPr varScale="1">
        <p:scale>
          <a:sx n="59" d="100"/>
          <a:sy n="59" d="100"/>
        </p:scale>
        <p:origin x="1824" y="7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810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4/7/2020 10:44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4/7/2020 10:44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the visual designer is available in Visual Studio and in the Azure Portal, and that it maps to JSON under the hood, so Logic Apps can be in source control, etc.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2025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 previous description of Logic Apps makes it clear that connectors are very important to Logic Apps…”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1608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8100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“Logic Apps is a tool that can help you take actions based on IoT Hub events, whether telemetry events or non-telemetry events.  If you have time series data – a specific category of telemetry events- that you would like to store, visualize, and query, you might find that a Logic App is not the best way to handle that.  For those needs, we offer Azure Time Series Insights…”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Primary scenarios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Store time series data in a scalable way.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Explore data in near real time.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Perform root-cause analysis and detect anomalies.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Gain a global view of time series data that streams from disparate locations for multi-asset or site comparison.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Build a customer application on top of Time Series Insights.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Capabilities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Get started quickly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Near real-time insights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Build custom solutions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Scalability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85100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group statement:</a:t>
            </a:r>
          </a:p>
          <a:p>
            <a:endParaRPr lang="en-US" dirty="0"/>
          </a:p>
          <a:p>
            <a:pPr marL="212982" marR="0" lvl="1"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TSI is to simplify the </a:t>
            </a:r>
            <a:r>
              <a:rPr lang="en-US" sz="882" b="0" i="0" kern="1200" dirty="0" err="1">
                <a:solidFill>
                  <a:schemeClr val="tx1"/>
                </a:solidFill>
                <a:effectLst/>
                <a:latin typeface="Segoe UI Light" pitchFamily="34" charset="0"/>
                <a:ea typeface="+mn-ea"/>
                <a:cs typeface="+mn-cs"/>
              </a:rPr>
              <a:t>visualisation</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[sic]</a:t>
            </a:r>
            <a:r>
              <a:rPr lang="en-US" sz="882" b="0" i="0" kern="1200" dirty="0">
                <a:solidFill>
                  <a:schemeClr val="tx1"/>
                </a:solidFill>
                <a:effectLst/>
                <a:latin typeface="Segoe UI Light" pitchFamily="34" charset="0"/>
                <a:ea typeface="+mn-ea"/>
                <a:cs typeface="+mn-cs"/>
              </a:rPr>
              <a:t> of the data... you can connect TSI (PAYG) to IoT Hub and you get your data all going into blob storage (Gen 2). If you've got an issue, people can easily </a:t>
            </a:r>
            <a:r>
              <a:rPr lang="en-US" sz="882" b="0" i="0" kern="1200" dirty="0" err="1">
                <a:solidFill>
                  <a:schemeClr val="tx1"/>
                </a:solidFill>
                <a:effectLst/>
                <a:latin typeface="Segoe UI Light" pitchFamily="34" charset="0"/>
                <a:ea typeface="+mn-ea"/>
                <a:cs typeface="+mn-cs"/>
              </a:rPr>
              <a:t>visualise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[sic]</a:t>
            </a:r>
            <a:r>
              <a:rPr lang="en-US" sz="882" b="0" i="0" kern="1200" dirty="0">
                <a:solidFill>
                  <a:schemeClr val="tx1"/>
                </a:solidFill>
                <a:effectLst/>
                <a:latin typeface="Segoe UI Light" pitchFamily="34" charset="0"/>
                <a:ea typeface="+mn-ea"/>
                <a:cs typeface="+mn-cs"/>
              </a:rPr>
              <a:t> what's going on in the data and then point the data scientists at that part of the data so they can start to build models to pick up the signals of the problem re-occurring. The data scientists can point ADX [Azure Data Explorer] at the same data that TSI uses. There's also a spark connector coming shortly.</a:t>
            </a:r>
          </a:p>
          <a:p>
            <a:endParaRPr lang="en-US" dirty="0"/>
          </a:p>
          <a:p>
            <a:r>
              <a:rPr lang="en-US" dirty="0"/>
              <a:t>(Teams post March 26, 2020, 9:08 AM US ET)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417927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These are some basic screenshots, but this is easy enough to demo and walkthrough, in which case of course skip or hide these slides.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15001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01384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2342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48633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Time Series Insights gives us a robust, near-live visualization tool for time series data.  The rest of the organization, however, has other data it is visualizing and sharing as well.  How can you bring together the time series-focused TSI data with other data in the organization for visualization?”</a:t>
            </a:r>
          </a:p>
          <a:p>
            <a:endParaRPr lang="en-US" dirty="0"/>
          </a:p>
          <a:p>
            <a:r>
              <a:rPr lang="en-US" dirty="0"/>
              <a:t>We lightly introduce Power BI here and have it in the lab, but ultimately the job task analysis determined that visualization tasks are owned by a data analyst, not a developer.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8358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not an animation on this slide because the point is just to show that there are so many different way to </a:t>
            </a:r>
            <a:r>
              <a:rPr lang="en-US" dirty="0" err="1"/>
              <a:t>pring</a:t>
            </a:r>
            <a:r>
              <a:rPr lang="en-US" dirty="0"/>
              <a:t> in data to Power BI from Azure, including multiple data sources that we have used as targets for IoT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603314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83252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659668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56833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Business Integration with Event Grid</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Capabilities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Here are some of the key features of Azure Event Grid: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Simplicity - Point and click to aim events from your Azure resource to any event handler or endpoint.</a:t>
            </a:r>
          </a:p>
          <a:p>
            <a:r>
              <a:rPr lang="en-US" sz="882" kern="1200" dirty="0">
                <a:solidFill>
                  <a:schemeClr val="tx1"/>
                </a:solidFill>
                <a:effectLst/>
                <a:latin typeface="Segoe UI Light" pitchFamily="34" charset="0"/>
                <a:ea typeface="+mn-ea"/>
                <a:cs typeface="+mn-cs"/>
              </a:rPr>
              <a:t>Advanced filtering - Filter on event type or event publish path to make sure event handlers only receive relevant events.</a:t>
            </a:r>
          </a:p>
          <a:p>
            <a:r>
              <a:rPr lang="en-US" sz="882" kern="1200" dirty="0">
                <a:solidFill>
                  <a:schemeClr val="tx1"/>
                </a:solidFill>
                <a:effectLst/>
                <a:latin typeface="Segoe UI Light" pitchFamily="34" charset="0"/>
                <a:ea typeface="+mn-ea"/>
                <a:cs typeface="+mn-cs"/>
              </a:rPr>
              <a:t>Fan-out - Subscribe several endpoints to the same event to send copies of the event to as many places as needed.</a:t>
            </a:r>
          </a:p>
          <a:p>
            <a:r>
              <a:rPr lang="en-US" sz="882" kern="1200" dirty="0">
                <a:solidFill>
                  <a:schemeClr val="tx1"/>
                </a:solidFill>
                <a:effectLst/>
                <a:latin typeface="Segoe UI Light" pitchFamily="34" charset="0"/>
                <a:ea typeface="+mn-ea"/>
                <a:cs typeface="+mn-cs"/>
              </a:rPr>
              <a:t>Reliability - 24-hour retry with exponential </a:t>
            </a:r>
            <a:r>
              <a:rPr lang="en-US" sz="882" kern="1200" dirty="0" err="1">
                <a:solidFill>
                  <a:schemeClr val="tx1"/>
                </a:solidFill>
                <a:effectLst/>
                <a:latin typeface="Segoe UI Light" pitchFamily="34" charset="0"/>
                <a:ea typeface="+mn-ea"/>
                <a:cs typeface="+mn-cs"/>
              </a:rPr>
              <a:t>backoff</a:t>
            </a:r>
            <a:r>
              <a:rPr lang="en-US" sz="882" kern="1200" dirty="0">
                <a:solidFill>
                  <a:schemeClr val="tx1"/>
                </a:solidFill>
                <a:effectLst/>
                <a:latin typeface="Segoe UI Light" pitchFamily="34" charset="0"/>
                <a:ea typeface="+mn-ea"/>
                <a:cs typeface="+mn-cs"/>
              </a:rPr>
              <a:t> to make sure events are delivered.</a:t>
            </a:r>
          </a:p>
          <a:p>
            <a:r>
              <a:rPr lang="en-US" sz="882" kern="1200" dirty="0">
                <a:solidFill>
                  <a:schemeClr val="tx1"/>
                </a:solidFill>
                <a:effectLst/>
                <a:latin typeface="Segoe UI Light" pitchFamily="34" charset="0"/>
                <a:ea typeface="+mn-ea"/>
                <a:cs typeface="+mn-cs"/>
              </a:rPr>
              <a:t>Pay-per-event - Pay only for the amount you use Event Grid.</a:t>
            </a:r>
          </a:p>
          <a:p>
            <a:r>
              <a:rPr lang="en-US" sz="882" kern="1200" dirty="0">
                <a:solidFill>
                  <a:schemeClr val="tx1"/>
                </a:solidFill>
                <a:effectLst/>
                <a:latin typeface="Segoe UI Light" pitchFamily="34" charset="0"/>
                <a:ea typeface="+mn-ea"/>
                <a:cs typeface="+mn-cs"/>
              </a:rPr>
              <a:t>High throughput - Build high-volume workloads on Event Grid with support for millions of events per second.</a:t>
            </a:r>
          </a:p>
          <a:p>
            <a:r>
              <a:rPr lang="en-US" sz="882" kern="1200" dirty="0">
                <a:solidFill>
                  <a:schemeClr val="tx1"/>
                </a:solidFill>
                <a:effectLst/>
                <a:latin typeface="Segoe UI Light" pitchFamily="34" charset="0"/>
                <a:ea typeface="+mn-ea"/>
                <a:cs typeface="+mn-cs"/>
              </a:rPr>
              <a:t>Built-in Events - Get up and running quickly with resource-defined built-in events.</a:t>
            </a:r>
          </a:p>
          <a:p>
            <a:r>
              <a:rPr lang="en-US" sz="882" kern="1200" dirty="0">
                <a:solidFill>
                  <a:schemeClr val="tx1"/>
                </a:solidFill>
                <a:effectLst/>
                <a:latin typeface="Segoe UI Light" pitchFamily="34" charset="0"/>
                <a:ea typeface="+mn-ea"/>
                <a:cs typeface="+mn-cs"/>
              </a:rPr>
              <a:t>Custom Events - Use Event Grid route, filter, and reliably deliver custom events in your app.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Azure Logic Apps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How Logic Apps work</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Every logic app workflow starts with a trigger, which fires when a specific event happens, or when new available data meets specific criteria. Many triggers provided by the connectors in Logic Apps include basic scheduling capabilities so that you can set up how regularly your workloads run. For more complex scheduling or advanced recurrences, you can use a Recurrence trigger as the first step in any workflow. Learn more about schedule-based workflows.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Each time that the trigger fires, the Logic Apps engine creates a logic app instance that runs the actions in the workflow. These actions can also include data conversions and flow controls, such as conditional statements, switch statements, loops, and branching. For example, this logic app starts with a Dynamics 365 trigger with the built-in criteria "When a record is updated". If the trigger detects an event that matches this criteria, the trigger fires and runs the workflow's actions. Here, these actions include XML transformation, data updates, decision branching, and email notifications.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can build your logic apps visually with the Logic Apps Designer, which is available in the Azure portal through your browser and in Visual Studio. For more custom logic apps, you can create or edit logic app definitions in JavaScript Object Notation (JSON) by working in the "code view" editor. You can also use Azure PowerShell commands and Azure Resource Manager templates for select tasks. Logic apps deploy and run in the cloud on Azure.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92801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What is Time Series Insights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Time Series Insights has four key jobs:</a:t>
            </a:r>
          </a:p>
          <a:p>
            <a:pPr lvl="0"/>
            <a:r>
              <a:rPr lang="en-US" sz="882" kern="1200" dirty="0">
                <a:solidFill>
                  <a:schemeClr val="tx1"/>
                </a:solidFill>
                <a:effectLst/>
                <a:latin typeface="Segoe UI Light" pitchFamily="34" charset="0"/>
                <a:ea typeface="+mn-ea"/>
                <a:cs typeface="+mn-cs"/>
              </a:rPr>
              <a:t>- It's fully integrated with cloud gateways like Azure IoT Hub and Azure Event Hubs. It easily connects to these event sources and parses JSON from messages and structures that have data in clean rows and columns. It joins metadata with telemetry, and then indexes your data in a columnar store.</a:t>
            </a:r>
          </a:p>
          <a:p>
            <a:pPr lvl="0"/>
            <a:r>
              <a:rPr lang="en-US" sz="882" kern="1200" dirty="0">
                <a:solidFill>
                  <a:schemeClr val="tx1"/>
                </a:solidFill>
                <a:effectLst/>
                <a:latin typeface="Segoe UI Light" pitchFamily="34" charset="0"/>
                <a:ea typeface="+mn-ea"/>
                <a:cs typeface="+mn-cs"/>
              </a:rPr>
              <a:t>- Time Series Insights manages the storage of your data. To make sure that data is always easily accessible, it stores your data in memory and SSDs for up to 400 days. You can interactively query billions of events in seconds–on demand.</a:t>
            </a:r>
          </a:p>
          <a:p>
            <a:pPr lvl="0"/>
            <a:r>
              <a:rPr lang="en-US" sz="882" kern="1200" dirty="0">
                <a:solidFill>
                  <a:schemeClr val="tx1"/>
                </a:solidFill>
                <a:effectLst/>
                <a:latin typeface="Segoe UI Light" pitchFamily="34" charset="0"/>
                <a:ea typeface="+mn-ea"/>
                <a:cs typeface="+mn-cs"/>
              </a:rPr>
              <a:t>- Time Series Insights provides out-of-the-box visualization through the Time Series Insights explorer.</a:t>
            </a:r>
          </a:p>
          <a:p>
            <a:pPr lvl="0"/>
            <a:r>
              <a:rPr lang="en-US" sz="882" kern="1200" dirty="0">
                <a:solidFill>
                  <a:schemeClr val="tx1"/>
                </a:solidFill>
                <a:effectLst/>
                <a:latin typeface="Segoe UI Light" pitchFamily="34" charset="0"/>
                <a:ea typeface="+mn-ea"/>
                <a:cs typeface="+mn-cs"/>
              </a:rPr>
              <a:t>- Time Series Insights provides a query service, both in the Time Series Insights explorer and by using APIs that are easy to integrate to embed your time series data into custom applications.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65902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C</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Explanation: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TSI Connection to IoT Hub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Once you have IoT Hub and TSI instances up and running, you are ready to create a dedicated consumer group in the IoT hub for the Time Series Insights environment to consume from. Each Time Series Insights event source must have its own dedicated consumer group that isn't shared with any other consumer. If multiple readers consume events from the same consumer group, all readers are likely to see failures.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Create an IoT Hub Consumer Group for TSI</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Applications use consumer groups to pull data from Azure IoT Hub. To reliably read data from your IoT hub, provide a dedicated consumer group that's used only by this Time Series Insights environment.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Under Consumer groups, enter a unique name for the consumer group. You will use this same name in your Time Series Insights environment when you create your event source.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Create a TSI Event Source for IoT Hub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Switching over to the TSI side, you need to create the Event Source that you will be using to access IoT Hub data.</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To begin the process of creating your new event source, you will first provide an Event source name (a name that's unique to this Time Series Insights environment) and specify that your Source will be an IoT Hub. Once you have these properties set, you will have a choice between using an IoT Hub from an available subscription and providing IoT Hub settings manually. The property settings requirements will be different based on your choice.</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9764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386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a:p>
            <a:pPr algn="l"/>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slide is a duplicate presentation of the next slide.  Please choose the presentation you prefer; this slide is from a release of AZ-204, while the next slide was created new for this course.</a:t>
            </a:r>
          </a:p>
          <a:p>
            <a:pPr algn="l"/>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4/7/2020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22441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slide is a duplicate presentation of the previous slide.  Please choose the presentation you prefer; the previous slide is from a release of AZ-204, while this slide was created new for this course.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79529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If all students have the expected (but not officially required) developer knowledge coming in to the class, they will know about Azure Event Grid.  If not, we’ll tackling it here.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Concepts</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dirty="0"/>
              <a:t>Events - What happened.</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dirty="0"/>
              <a:t>Event sources - Where the event took place.</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dirty="0"/>
              <a:t>Topics - The endpoint where publishers send events.</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dirty="0"/>
              <a:t>Event subscriptions - The endpoint or built-in mechanism to route events, sometimes to more than one handler. Subscriptions are also used by handlers to intelligently filter incoming events.</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dirty="0"/>
              <a:t>Event handlers - The app or service reacting to the event.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Key Features of Azure Event Grid: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Simplicity - Point and click to aim events from your Azure resource to any event handler or endpoint.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Advanced filtering - Filter on event type or event publish path to make sure event handlers only receive relevant events.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Fan-out - Subscribe several endpoints to the same event to send copies of the event to as many places as needed.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Reliability - 24-hour retry with exponential </a:t>
            </a:r>
            <a:r>
              <a:rPr lang="en-US" dirty="0" err="1"/>
              <a:t>backoff</a:t>
            </a:r>
            <a:r>
              <a:rPr lang="en-US" dirty="0"/>
              <a:t> to make sure events are delivered.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Pay-per-event - Pay only for the amount you use Event Grid.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High throughput - Build high-volume workloads on Event Grid with support for millions of events per second.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Built-in Events - Get up and running quickly with resource-defined built-in events.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Custom Events - Use Event Grid route, filter, and reliably deliver custom events in your app.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3937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What kind of data are you sending to the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Use IoT Hub message routing when you have to send telemetry data to other services. Message routing also enables querying message application and system properties, message body, device twin tags, and device twin properties.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works with events that occur in the IoT Hub service. These IoT Hub events include telemetry data, device created, deleted, connected, and disconnected. When subscribing to telemetry events, you can apply additional filters on the data to filter on message properties, message body and device twin in your IoT Hub, before publishing to Event Grid.</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What endpoints need to receive this information?</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supports limited number of unique endpoints and endpoint types, but you can build connectors to reroute the data and events to additional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supports 500 endpoints per IoT Hub and a larger variety of endpoint types. It natively integrates with Azure Functions, Logic Apps, Storage and Service Bus queues, and also works with webhooks to extend sending data outside of the Azure service ecosystem and into third-party business applications.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Does it matter if your data arrives in order?</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maintains the order in which messages are sent, so that they arrive in the same way.</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Event Grid does not guarantee that endpoints will receive events in the same order that they occurred. For those cases in which absolute order of messages is significant and/or in which a consumer needs a trustworthy unique identifier for messages, we recommend using message routing.</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13135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AZ-220T01</a:t>
            </a:r>
            <a:br>
              <a:rPr lang="en-US" dirty="0"/>
            </a:br>
            <a:r>
              <a:rPr lang="en-US" dirty="0"/>
              <a:t>Module 05: </a:t>
            </a:r>
            <a:br>
              <a:rPr lang="en-US" dirty="0"/>
            </a:br>
            <a:r>
              <a:rPr lang="en-US" dirty="0"/>
              <a:t>Insights and Business Integration</a:t>
            </a:r>
          </a:p>
        </p:txBody>
      </p:sp>
      <p:sp>
        <p:nvSpPr>
          <p:cNvPr id="3" name="Text Placeholder 2">
            <a:extLst>
              <a:ext uri="{FF2B5EF4-FFF2-40B4-BE49-F238E27FC236}">
                <a16:creationId xmlns:a16="http://schemas.microsoft.com/office/drawing/2014/main" id="{84E85D5F-F31B-4C2E-BD39-3C1D9537CBC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Azure Logic Apps</a:t>
            </a:r>
          </a:p>
        </p:txBody>
      </p:sp>
      <p:sp>
        <p:nvSpPr>
          <p:cNvPr id="6" name="Text Placeholder 5"/>
          <p:cNvSpPr>
            <a:spLocks noGrp="1"/>
          </p:cNvSpPr>
          <p:nvPr>
            <p:ph type="body" sz="quarter" idx="10"/>
          </p:nvPr>
        </p:nvSpPr>
        <p:spPr>
          <a:xfrm>
            <a:off x="584200" y="1435497"/>
            <a:ext cx="11018520" cy="2240613"/>
          </a:xfrm>
        </p:spPr>
        <p:txBody>
          <a:bodyPr/>
          <a:lstStyle/>
          <a:p>
            <a:r>
              <a:rPr lang="en-US" dirty="0"/>
              <a:t>How Logic Apps work – a </a:t>
            </a:r>
            <a:r>
              <a:rPr lang="en-US" i="1" dirty="0"/>
              <a:t>trigger </a:t>
            </a:r>
            <a:r>
              <a:rPr lang="en-US" dirty="0"/>
              <a:t>from a </a:t>
            </a:r>
            <a:r>
              <a:rPr lang="en-US" i="1" dirty="0"/>
              <a:t>connector </a:t>
            </a:r>
            <a:r>
              <a:rPr lang="en-US" dirty="0"/>
              <a:t>launches a business </a:t>
            </a:r>
            <a:r>
              <a:rPr lang="en-US" i="1" dirty="0"/>
              <a:t>workflow </a:t>
            </a:r>
            <a:r>
              <a:rPr lang="en-US" dirty="0"/>
              <a:t>to process data</a:t>
            </a:r>
            <a:endParaRPr lang="en-IE" dirty="0"/>
          </a:p>
          <a:p>
            <a:r>
              <a:rPr lang="en-IE" dirty="0"/>
              <a:t>Why to use Logic Apps – a visual designer with codeless implementation and dozens of connectors (including to IoT Hub) make it easy to do sophisticated workflows</a:t>
            </a:r>
          </a:p>
        </p:txBody>
      </p:sp>
    </p:spTree>
    <p:extLst>
      <p:ext uri="{BB962C8B-B14F-4D97-AF65-F5344CB8AC3E}">
        <p14:creationId xmlns:p14="http://schemas.microsoft.com/office/powerpoint/2010/main" val="55956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Connectors for Azure Logic Apps</a:t>
            </a:r>
          </a:p>
        </p:txBody>
      </p:sp>
      <p:sp>
        <p:nvSpPr>
          <p:cNvPr id="6" name="Text Placeholder 5"/>
          <p:cNvSpPr>
            <a:spLocks noGrp="1"/>
          </p:cNvSpPr>
          <p:nvPr>
            <p:ph type="body" sz="quarter" idx="10"/>
          </p:nvPr>
        </p:nvSpPr>
        <p:spPr>
          <a:xfrm>
            <a:off x="584200" y="1435497"/>
            <a:ext cx="11018520" cy="4050340"/>
          </a:xfrm>
        </p:spPr>
        <p:txBody>
          <a:bodyPr/>
          <a:lstStyle/>
          <a:p>
            <a:r>
              <a:rPr lang="en-US" dirty="0"/>
              <a:t>Connectors can be </a:t>
            </a:r>
            <a:r>
              <a:rPr lang="en-US" i="1" dirty="0"/>
              <a:t>built-in</a:t>
            </a:r>
            <a:r>
              <a:rPr lang="en-US" dirty="0"/>
              <a:t>, </a:t>
            </a:r>
            <a:r>
              <a:rPr lang="en-US" i="1" dirty="0"/>
              <a:t>managed</a:t>
            </a:r>
            <a:r>
              <a:rPr lang="en-US" dirty="0"/>
              <a:t>, or </a:t>
            </a:r>
            <a:r>
              <a:rPr lang="en-US" i="1" dirty="0"/>
              <a:t>custom</a:t>
            </a:r>
          </a:p>
          <a:p>
            <a:pPr lvl="1"/>
            <a:r>
              <a:rPr lang="en-US" dirty="0"/>
              <a:t>Built-in connectors are core functionality such as calling a web site and receiving a reply</a:t>
            </a:r>
          </a:p>
          <a:p>
            <a:pPr lvl="1"/>
            <a:r>
              <a:rPr lang="en-US" dirty="0"/>
              <a:t>Managed connectors are Microsoft extensions to Logic Apps to talk to many different external systems</a:t>
            </a:r>
          </a:p>
          <a:p>
            <a:pPr lvl="1"/>
            <a:r>
              <a:rPr lang="en-US" dirty="0"/>
              <a:t>Custom connectors are your own code (these are not covered in this course, they are in the AZ-203 course)</a:t>
            </a:r>
          </a:p>
          <a:p>
            <a:r>
              <a:rPr lang="en-US" dirty="0"/>
              <a:t>All connectors have </a:t>
            </a:r>
            <a:r>
              <a:rPr lang="en-US" i="1" dirty="0"/>
              <a:t>actions</a:t>
            </a:r>
            <a:r>
              <a:rPr lang="en-US" dirty="0"/>
              <a:t>, which are directly mapped to code running in the connector</a:t>
            </a:r>
          </a:p>
          <a:p>
            <a:r>
              <a:rPr lang="en-US" dirty="0"/>
              <a:t>Connectors optionally support triggers, allowing them to be used to start a workflow</a:t>
            </a:r>
            <a:endParaRPr lang="en-IE" dirty="0"/>
          </a:p>
        </p:txBody>
      </p:sp>
    </p:spTree>
    <p:extLst>
      <p:ext uri="{BB962C8B-B14F-4D97-AF65-F5344CB8AC3E}">
        <p14:creationId xmlns:p14="http://schemas.microsoft.com/office/powerpoint/2010/main" val="31680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03: Data Visualization with Time Series Insights</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Azure Time Series Insights?</a:t>
            </a:r>
          </a:p>
        </p:txBody>
      </p:sp>
      <p:pic>
        <p:nvPicPr>
          <p:cNvPr id="3" name="Picture 2">
            <a:extLst>
              <a:ext uri="{FF2B5EF4-FFF2-40B4-BE49-F238E27FC236}">
                <a16:creationId xmlns:a16="http://schemas.microsoft.com/office/drawing/2014/main" id="{3ECA4ED8-949F-4D1E-81C6-0AFDBD9EC5EF}"/>
              </a:ext>
            </a:extLst>
          </p:cNvPr>
          <p:cNvPicPr>
            <a:picLocks noChangeAspect="1"/>
          </p:cNvPicPr>
          <p:nvPr/>
        </p:nvPicPr>
        <p:blipFill>
          <a:blip r:embed="rId3"/>
          <a:srcRect/>
          <a:stretch/>
        </p:blipFill>
        <p:spPr>
          <a:xfrm>
            <a:off x="1413512" y="1787682"/>
            <a:ext cx="9364975" cy="4033563"/>
          </a:xfrm>
          <a:prstGeom prst="rect">
            <a:avLst/>
          </a:prstGeom>
        </p:spPr>
      </p:pic>
    </p:spTree>
    <p:extLst>
      <p:ext uri="{BB962C8B-B14F-4D97-AF65-F5344CB8AC3E}">
        <p14:creationId xmlns:p14="http://schemas.microsoft.com/office/powerpoint/2010/main" val="204361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Why use Azure Time Series Insights?</a:t>
            </a:r>
          </a:p>
        </p:txBody>
      </p:sp>
      <p:sp>
        <p:nvSpPr>
          <p:cNvPr id="6" name="Text Placeholder 5"/>
          <p:cNvSpPr>
            <a:spLocks noGrp="1"/>
          </p:cNvSpPr>
          <p:nvPr>
            <p:ph type="body" sz="quarter" idx="10"/>
          </p:nvPr>
        </p:nvSpPr>
        <p:spPr>
          <a:xfrm>
            <a:off x="586390" y="1434370"/>
            <a:ext cx="11018520" cy="2412968"/>
          </a:xfrm>
        </p:spPr>
        <p:txBody>
          <a:bodyPr/>
          <a:lstStyle/>
          <a:p>
            <a:r>
              <a:rPr lang="en-IE" dirty="0"/>
              <a:t>Time Series Insights gives a business the ability to examine historical data over long periods of time, including:</a:t>
            </a:r>
          </a:p>
          <a:p>
            <a:pPr marL="457200" indent="-457200">
              <a:buFont typeface="Arial" panose="020B0604020202020204" pitchFamily="34" charset="0"/>
              <a:buChar char="•"/>
            </a:pPr>
            <a:r>
              <a:rPr lang="en-IE" dirty="0"/>
              <a:t>Discovery of data</a:t>
            </a:r>
          </a:p>
          <a:p>
            <a:pPr marL="457200" indent="-457200">
              <a:buFont typeface="Arial" panose="020B0604020202020204" pitchFamily="34" charset="0"/>
              <a:buChar char="•"/>
            </a:pPr>
            <a:r>
              <a:rPr lang="en-IE" dirty="0"/>
              <a:t>Trending of data over time</a:t>
            </a:r>
          </a:p>
          <a:p>
            <a:pPr marL="457200" indent="-457200">
              <a:buFont typeface="Arial" panose="020B0604020202020204" pitchFamily="34" charset="0"/>
              <a:buChar char="•"/>
            </a:pPr>
            <a:r>
              <a:rPr lang="en-IE" dirty="0"/>
              <a:t>Anomaly detection over time with basic machine learning</a:t>
            </a:r>
          </a:p>
        </p:txBody>
      </p:sp>
    </p:spTree>
    <p:extLst>
      <p:ext uri="{BB962C8B-B14F-4D97-AF65-F5344CB8AC3E}">
        <p14:creationId xmlns:p14="http://schemas.microsoft.com/office/powerpoint/2010/main" val="39558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TSI Environment (1/3)</a:t>
            </a:r>
          </a:p>
        </p:txBody>
      </p:sp>
      <p:pic>
        <p:nvPicPr>
          <p:cNvPr id="3" name="Picture 2">
            <a:extLst>
              <a:ext uri="{FF2B5EF4-FFF2-40B4-BE49-F238E27FC236}">
                <a16:creationId xmlns:a16="http://schemas.microsoft.com/office/drawing/2014/main" id="{3ECA4ED8-949F-4D1E-81C6-0AFDBD9EC5EF}"/>
              </a:ext>
            </a:extLst>
          </p:cNvPr>
          <p:cNvPicPr>
            <a:picLocks noChangeAspect="1"/>
          </p:cNvPicPr>
          <p:nvPr/>
        </p:nvPicPr>
        <p:blipFill>
          <a:blip r:embed="rId3"/>
          <a:srcRect/>
          <a:stretch/>
        </p:blipFill>
        <p:spPr>
          <a:xfrm>
            <a:off x="3124200" y="1566677"/>
            <a:ext cx="5943600" cy="4439598"/>
          </a:xfrm>
          <a:prstGeom prst="rect">
            <a:avLst/>
          </a:prstGeom>
        </p:spPr>
      </p:pic>
    </p:spTree>
    <p:extLst>
      <p:ext uri="{BB962C8B-B14F-4D97-AF65-F5344CB8AC3E}">
        <p14:creationId xmlns:p14="http://schemas.microsoft.com/office/powerpoint/2010/main" val="234240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TSI Environment (2/3)</a:t>
            </a:r>
          </a:p>
        </p:txBody>
      </p:sp>
      <p:pic>
        <p:nvPicPr>
          <p:cNvPr id="3" name="Picture 2">
            <a:extLst>
              <a:ext uri="{FF2B5EF4-FFF2-40B4-BE49-F238E27FC236}">
                <a16:creationId xmlns:a16="http://schemas.microsoft.com/office/drawing/2014/main" id="{3ECA4ED8-949F-4D1E-81C6-0AFDBD9EC5EF}"/>
              </a:ext>
            </a:extLst>
          </p:cNvPr>
          <p:cNvPicPr>
            <a:picLocks noChangeAspect="1"/>
          </p:cNvPicPr>
          <p:nvPr/>
        </p:nvPicPr>
        <p:blipFill>
          <a:blip r:embed="rId3"/>
          <a:srcRect/>
          <a:stretch/>
        </p:blipFill>
        <p:spPr>
          <a:xfrm>
            <a:off x="3124200" y="1423340"/>
            <a:ext cx="5943600" cy="4977460"/>
          </a:xfrm>
          <a:prstGeom prst="rect">
            <a:avLst/>
          </a:prstGeom>
        </p:spPr>
      </p:pic>
    </p:spTree>
    <p:extLst>
      <p:ext uri="{BB962C8B-B14F-4D97-AF65-F5344CB8AC3E}">
        <p14:creationId xmlns:p14="http://schemas.microsoft.com/office/powerpoint/2010/main" val="20552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TSI Environment (3/3)</a:t>
            </a:r>
          </a:p>
        </p:txBody>
      </p:sp>
      <p:pic>
        <p:nvPicPr>
          <p:cNvPr id="3" name="Picture 2">
            <a:extLst>
              <a:ext uri="{FF2B5EF4-FFF2-40B4-BE49-F238E27FC236}">
                <a16:creationId xmlns:a16="http://schemas.microsoft.com/office/drawing/2014/main" id="{3ECA4ED8-949F-4D1E-81C6-0AFDBD9EC5EF}"/>
              </a:ext>
            </a:extLst>
          </p:cNvPr>
          <p:cNvPicPr>
            <a:picLocks noChangeAspect="1"/>
          </p:cNvPicPr>
          <p:nvPr/>
        </p:nvPicPr>
        <p:blipFill>
          <a:blip r:embed="rId3"/>
          <a:srcRect/>
          <a:stretch/>
        </p:blipFill>
        <p:spPr>
          <a:xfrm>
            <a:off x="3114568" y="1076814"/>
            <a:ext cx="5943600" cy="5306786"/>
          </a:xfrm>
          <a:prstGeom prst="rect">
            <a:avLst/>
          </a:prstGeom>
        </p:spPr>
      </p:pic>
    </p:spTree>
    <p:extLst>
      <p:ext uri="{BB962C8B-B14F-4D97-AF65-F5344CB8AC3E}">
        <p14:creationId xmlns:p14="http://schemas.microsoft.com/office/powerpoint/2010/main" val="42934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TSI Connection to IoT Hub</a:t>
            </a:r>
          </a:p>
        </p:txBody>
      </p:sp>
      <p:sp>
        <p:nvSpPr>
          <p:cNvPr id="6" name="Text Placeholder 5"/>
          <p:cNvSpPr>
            <a:spLocks noGrp="1"/>
          </p:cNvSpPr>
          <p:nvPr>
            <p:ph type="body" sz="quarter" idx="10"/>
          </p:nvPr>
        </p:nvSpPr>
        <p:spPr>
          <a:xfrm>
            <a:off x="584200" y="1435497"/>
            <a:ext cx="11018520" cy="1465016"/>
          </a:xfrm>
        </p:spPr>
        <p:txBody>
          <a:bodyPr/>
          <a:lstStyle/>
          <a:p>
            <a:r>
              <a:rPr lang="en-US" dirty="0"/>
              <a:t>Create an IoT Hub Consumer Group for TSI</a:t>
            </a:r>
          </a:p>
          <a:p>
            <a:r>
              <a:rPr lang="en-US" dirty="0"/>
              <a:t>Create a TSI Event Source for IoT Hub</a:t>
            </a:r>
          </a:p>
          <a:p>
            <a:endParaRPr lang="en-IE" dirty="0"/>
          </a:p>
        </p:txBody>
      </p:sp>
    </p:spTree>
    <p:extLst>
      <p:ext uri="{BB962C8B-B14F-4D97-AF65-F5344CB8AC3E}">
        <p14:creationId xmlns:p14="http://schemas.microsoft.com/office/powerpoint/2010/main" val="64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798050" cy="498598"/>
          </a:xfrm>
        </p:spPr>
        <p:txBody>
          <a:bodyPr/>
          <a:lstStyle/>
          <a:p>
            <a:r>
              <a:rPr lang="en-US" dirty="0">
                <a:latin typeface="Segoe UI Semibold (Headings)"/>
              </a:rPr>
              <a:t>Lesson 04: Data Visualization with Power BI</a:t>
            </a:r>
            <a:endParaRPr lang="en-US" dirty="0"/>
          </a:p>
        </p:txBody>
      </p:sp>
    </p:spTree>
    <p:extLst>
      <p:ext uri="{BB962C8B-B14F-4D97-AF65-F5344CB8AC3E}">
        <p14:creationId xmlns:p14="http://schemas.microsoft.com/office/powerpoint/2010/main" val="41371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Power BI Desktop?</a:t>
            </a:r>
          </a:p>
        </p:txBody>
      </p:sp>
      <p:sp>
        <p:nvSpPr>
          <p:cNvPr id="6" name="Text Placeholder 5"/>
          <p:cNvSpPr>
            <a:spLocks noGrp="1"/>
          </p:cNvSpPr>
          <p:nvPr>
            <p:ph type="body" sz="quarter" idx="10"/>
          </p:nvPr>
        </p:nvSpPr>
        <p:spPr/>
        <p:txBody>
          <a:bodyPr/>
          <a:lstStyle/>
          <a:p>
            <a:r>
              <a:rPr lang="en-US" dirty="0"/>
              <a:t>Power BI is us used to:</a:t>
            </a:r>
          </a:p>
          <a:p>
            <a:pPr lvl="1"/>
            <a:r>
              <a:rPr lang="en-US" dirty="0"/>
              <a:t>Connect to data</a:t>
            </a:r>
          </a:p>
          <a:p>
            <a:pPr lvl="1"/>
            <a:r>
              <a:rPr lang="en-US" dirty="0"/>
              <a:t>Transform and clean data</a:t>
            </a:r>
          </a:p>
          <a:p>
            <a:pPr lvl="1"/>
            <a:r>
              <a:rPr lang="en-IE" dirty="0"/>
              <a:t>Create visuals</a:t>
            </a:r>
          </a:p>
          <a:p>
            <a:pPr lvl="1"/>
            <a:r>
              <a:rPr lang="en-IE" dirty="0"/>
              <a:t>Create reports</a:t>
            </a:r>
          </a:p>
          <a:p>
            <a:pPr lvl="1"/>
            <a:r>
              <a:rPr lang="en-IE" dirty="0"/>
              <a:t>Share reports</a:t>
            </a:r>
          </a:p>
        </p:txBody>
      </p:sp>
    </p:spTree>
    <p:extLst>
      <p:ext uri="{BB962C8B-B14F-4D97-AF65-F5344CB8AC3E}">
        <p14:creationId xmlns:p14="http://schemas.microsoft.com/office/powerpoint/2010/main" val="52380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Azure IoT Data Sources</a:t>
            </a:r>
          </a:p>
        </p:txBody>
      </p:sp>
      <p:sp>
        <p:nvSpPr>
          <p:cNvPr id="6" name="Text Placeholder 5"/>
          <p:cNvSpPr>
            <a:spLocks noGrp="1"/>
          </p:cNvSpPr>
          <p:nvPr>
            <p:ph type="body" sz="quarter" idx="10"/>
          </p:nvPr>
        </p:nvSpPr>
        <p:spPr>
          <a:xfrm>
            <a:off x="584200" y="1437481"/>
            <a:ext cx="5212080" cy="3785652"/>
          </a:xfrm>
        </p:spPr>
        <p:txBody>
          <a:bodyPr/>
          <a:lstStyle/>
          <a:p>
            <a:r>
              <a:rPr lang="en-US" b="1" dirty="0"/>
              <a:t>Azure SQL Database</a:t>
            </a:r>
          </a:p>
          <a:p>
            <a:r>
              <a:rPr lang="en-US" b="1" dirty="0"/>
              <a:t>Azure SQL Data Warehouse</a:t>
            </a:r>
          </a:p>
          <a:p>
            <a:r>
              <a:rPr lang="en-US" b="1" dirty="0"/>
              <a:t>Azure Analysis Services database</a:t>
            </a:r>
          </a:p>
          <a:p>
            <a:r>
              <a:rPr lang="en-US" b="1" dirty="0"/>
              <a:t>Azure Blob Storage</a:t>
            </a:r>
          </a:p>
          <a:p>
            <a:r>
              <a:rPr lang="en-US" b="1" dirty="0"/>
              <a:t>Azure Table Storage</a:t>
            </a:r>
          </a:p>
          <a:p>
            <a:r>
              <a:rPr lang="en-US" b="1" dirty="0"/>
              <a:t>Azure Cosmos DB</a:t>
            </a:r>
          </a:p>
        </p:txBody>
      </p:sp>
      <p:sp>
        <p:nvSpPr>
          <p:cNvPr id="2" name="Text Placeholder 1">
            <a:extLst>
              <a:ext uri="{FF2B5EF4-FFF2-40B4-BE49-F238E27FC236}">
                <a16:creationId xmlns:a16="http://schemas.microsoft.com/office/drawing/2014/main" id="{D5FF39F4-0A73-4391-B128-3A138EC3DAE5}"/>
              </a:ext>
            </a:extLst>
          </p:cNvPr>
          <p:cNvSpPr>
            <a:spLocks noGrp="1"/>
          </p:cNvSpPr>
          <p:nvPr>
            <p:ph type="body" sz="quarter" idx="11"/>
          </p:nvPr>
        </p:nvSpPr>
        <p:spPr>
          <a:xfrm>
            <a:off x="6389914" y="1437481"/>
            <a:ext cx="5212080" cy="4370427"/>
          </a:xfrm>
        </p:spPr>
        <p:txBody>
          <a:bodyPr/>
          <a:lstStyle/>
          <a:p>
            <a:r>
              <a:rPr lang="en-US" b="1" dirty="0"/>
              <a:t>Azure Data Lake Storage Gen2 (Beta)</a:t>
            </a:r>
          </a:p>
          <a:p>
            <a:r>
              <a:rPr lang="en-US" b="1" dirty="0"/>
              <a:t>Azure Data Lake Storage Gen1</a:t>
            </a:r>
          </a:p>
          <a:p>
            <a:r>
              <a:rPr lang="en-US" b="1" dirty="0"/>
              <a:t>Azure HDInsight (HDFS)</a:t>
            </a:r>
          </a:p>
          <a:p>
            <a:r>
              <a:rPr lang="en-US" b="1" dirty="0"/>
              <a:t>Azure HDInsight Spark</a:t>
            </a:r>
          </a:p>
          <a:p>
            <a:r>
              <a:rPr lang="en-US" b="1" dirty="0"/>
              <a:t>HDInsight Interactive Query</a:t>
            </a:r>
          </a:p>
          <a:p>
            <a:r>
              <a:rPr lang="en-US" b="1" dirty="0"/>
              <a:t>Azure Data Explorer (Kusto)</a:t>
            </a:r>
            <a:endParaRPr lang="en-US" dirty="0"/>
          </a:p>
          <a:p>
            <a:endParaRPr lang="en-US" dirty="0"/>
          </a:p>
        </p:txBody>
      </p:sp>
    </p:spTree>
    <p:extLst>
      <p:ext uri="{BB962C8B-B14F-4D97-AF65-F5344CB8AC3E}">
        <p14:creationId xmlns:p14="http://schemas.microsoft.com/office/powerpoint/2010/main" val="31524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 Visualization in Power BI</a:t>
            </a:r>
          </a:p>
        </p:txBody>
      </p:sp>
      <p:pic>
        <p:nvPicPr>
          <p:cNvPr id="5" name="Picture 4" descr="A screenshot of a cell phone&#10;&#10;Description automatically generated">
            <a:extLst>
              <a:ext uri="{FF2B5EF4-FFF2-40B4-BE49-F238E27FC236}">
                <a16:creationId xmlns:a16="http://schemas.microsoft.com/office/drawing/2014/main" id="{2B98AA85-8A04-46BD-9624-4DA8EB5F0133}"/>
              </a:ext>
            </a:extLst>
          </p:cNvPr>
          <p:cNvPicPr>
            <a:picLocks noChangeAspect="1"/>
          </p:cNvPicPr>
          <p:nvPr/>
        </p:nvPicPr>
        <p:blipFill>
          <a:blip r:embed="rId3"/>
          <a:stretch>
            <a:fillRect/>
          </a:stretch>
        </p:blipFill>
        <p:spPr>
          <a:xfrm>
            <a:off x="2742026" y="1254489"/>
            <a:ext cx="6707948" cy="5146311"/>
          </a:xfrm>
          <a:prstGeom prst="rect">
            <a:avLst/>
          </a:prstGeom>
        </p:spPr>
      </p:pic>
    </p:spTree>
    <p:extLst>
      <p:ext uri="{BB962C8B-B14F-4D97-AF65-F5344CB8AC3E}">
        <p14:creationId xmlns:p14="http://schemas.microsoft.com/office/powerpoint/2010/main" val="29504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05: Module Labs</a:t>
            </a:r>
            <a:endParaRPr lang="en-US" dirty="0"/>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5 Labs</a:t>
            </a:r>
          </a:p>
        </p:txBody>
      </p:sp>
      <p:sp>
        <p:nvSpPr>
          <p:cNvPr id="6" name="Text Placeholder 5"/>
          <p:cNvSpPr>
            <a:spLocks noGrp="1"/>
          </p:cNvSpPr>
          <p:nvPr>
            <p:ph type="body" sz="quarter" idx="10"/>
          </p:nvPr>
        </p:nvSpPr>
        <p:spPr>
          <a:xfrm>
            <a:off x="586390" y="1434370"/>
            <a:ext cx="11018520" cy="1895904"/>
          </a:xfrm>
        </p:spPr>
        <p:txBody>
          <a:bodyPr/>
          <a:lstStyle/>
          <a:p>
            <a:pPr marL="514350" indent="-514350">
              <a:buFont typeface="Arial" panose="020B0604020202020204" pitchFamily="34" charset="0"/>
              <a:buChar char="•"/>
            </a:pPr>
            <a:r>
              <a:rPr lang="en-IE" dirty="0"/>
              <a:t>Lab 8: </a:t>
            </a:r>
            <a:r>
              <a:rPr lang="en-US" dirty="0"/>
              <a:t>Visualize a Data Stream in Power BI</a:t>
            </a:r>
          </a:p>
          <a:p>
            <a:pPr marL="514350" indent="-514350">
              <a:buFont typeface="Arial" panose="020B0604020202020204" pitchFamily="34" charset="0"/>
              <a:buChar char="•"/>
            </a:pPr>
            <a:r>
              <a:rPr lang="en-IE" dirty="0"/>
              <a:t>Lab 9: </a:t>
            </a:r>
            <a:r>
              <a:rPr lang="en-US" dirty="0"/>
              <a:t>Integrate IoT Hub with Event Grid</a:t>
            </a:r>
          </a:p>
          <a:p>
            <a:pPr marL="514350" indent="-514350">
              <a:buFont typeface="Arial" panose="020B0604020202020204" pitchFamily="34" charset="0"/>
              <a:buChar char="•"/>
            </a:pPr>
            <a:r>
              <a:rPr lang="en-US"/>
              <a:t>Lab 10: Explore and analyze time stamped data with Time Series Insights</a:t>
            </a:r>
            <a:endParaRPr lang="en-US" dirty="0"/>
          </a:p>
        </p:txBody>
      </p:sp>
    </p:spTree>
    <p:extLst>
      <p:ext uri="{BB962C8B-B14F-4D97-AF65-F5344CB8AC3E}">
        <p14:creationId xmlns:p14="http://schemas.microsoft.com/office/powerpoint/2010/main" val="207840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06: Module 5 review 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5.1</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 You find documentation that recommends using Azure Event Grid. </a:t>
            </a:r>
          </a:p>
          <a:p>
            <a:endParaRPr lang="en-US" sz="2000" dirty="0"/>
          </a:p>
          <a:p>
            <a:r>
              <a:rPr lang="en-US" sz="2000" dirty="0"/>
              <a:t>What are some reasons to use Event Grid in your solution? (choose all correct answers)</a:t>
            </a:r>
          </a:p>
          <a:p>
            <a:endParaRPr lang="en-US" sz="2000" dirty="0"/>
          </a:p>
          <a:p>
            <a:pPr marL="457200" indent="-457200">
              <a:buFont typeface="+mj-lt"/>
              <a:buAutoNum type="alphaUcPeriod"/>
            </a:pPr>
            <a:r>
              <a:rPr lang="en-US" sz="2000" dirty="0"/>
              <a:t>Advanced filtering</a:t>
            </a:r>
          </a:p>
          <a:p>
            <a:pPr marL="457200" indent="-457200">
              <a:buFont typeface="+mj-lt"/>
              <a:buAutoNum type="alphaUcPeriod"/>
            </a:pPr>
            <a:r>
              <a:rPr lang="en-US" sz="2000" dirty="0"/>
              <a:t>High throughput</a:t>
            </a:r>
          </a:p>
          <a:p>
            <a:pPr marL="457200" indent="-457200">
              <a:buFont typeface="+mj-lt"/>
              <a:buAutoNum type="alphaUcPeriod"/>
            </a:pPr>
            <a:r>
              <a:rPr lang="en-US" sz="2000" dirty="0"/>
              <a:t>Unlimited free access.</a:t>
            </a:r>
          </a:p>
          <a:p>
            <a:pPr marL="457200" indent="-457200">
              <a:buFont typeface="+mj-lt"/>
              <a:buAutoNum type="alphaUcPeriod"/>
            </a:pPr>
            <a:r>
              <a:rPr lang="en-US" sz="2000" dirty="0"/>
              <a:t>Built-in and Custom Events</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5.2</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 </a:t>
            </a:r>
          </a:p>
          <a:p>
            <a:endParaRPr lang="en-US" sz="2000" dirty="0"/>
          </a:p>
          <a:p>
            <a:r>
              <a:rPr lang="en-US" sz="2000" dirty="0"/>
              <a:t>Which of the following describes how a Logic App works? (choose one best answer)</a:t>
            </a:r>
          </a:p>
          <a:p>
            <a:r>
              <a:rPr lang="en-US" sz="2000" dirty="0"/>
              <a:t> </a:t>
            </a:r>
          </a:p>
          <a:p>
            <a:pPr marL="457200" indent="-457200">
              <a:buFont typeface="+mj-lt"/>
              <a:buAutoNum type="alphaUcPeriod"/>
            </a:pPr>
            <a:r>
              <a:rPr lang="en-US" sz="2000" dirty="0"/>
              <a:t>A Logic App is started by a trigger, which fires when a specific event happens or when certain criteria is met.</a:t>
            </a:r>
          </a:p>
          <a:p>
            <a:pPr marL="457200" indent="-457200">
              <a:buFont typeface="+mj-lt"/>
              <a:buAutoNum type="alphaUcPeriod"/>
            </a:pPr>
            <a:r>
              <a:rPr lang="en-US" sz="2000" dirty="0"/>
              <a:t>A Logic App is started by an event, which is generated programmatically by an app or service.</a:t>
            </a:r>
          </a:p>
          <a:p>
            <a:pPr marL="457200" indent="-457200">
              <a:buFont typeface="+mj-lt"/>
              <a:buAutoNum type="alphaUcPeriod"/>
            </a:pPr>
            <a:r>
              <a:rPr lang="en-US" sz="2000" dirty="0"/>
              <a:t>A Logic App is started by a command, which is issued by a user such as an IoT operator.</a:t>
            </a:r>
          </a:p>
          <a:p>
            <a:pPr marL="457200" indent="-457200">
              <a:buFont typeface="+mj-lt"/>
              <a:buAutoNum type="alphaUcPeriod"/>
            </a:pPr>
            <a:r>
              <a:rPr lang="en-US" sz="2000" dirty="0"/>
              <a:t>A Logic App is started by an event, which fires when an app or user issues a command.</a:t>
            </a:r>
          </a:p>
        </p:txBody>
      </p:sp>
    </p:spTree>
    <p:extLst>
      <p:ext uri="{BB962C8B-B14F-4D97-AF65-F5344CB8AC3E}">
        <p14:creationId xmlns:p14="http://schemas.microsoft.com/office/powerpoint/2010/main" val="383504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5.3</a:t>
            </a:r>
          </a:p>
        </p:txBody>
      </p:sp>
      <p:sp>
        <p:nvSpPr>
          <p:cNvPr id="6" name="Text Placeholder 5"/>
          <p:cNvSpPr>
            <a:spLocks noGrp="1"/>
          </p:cNvSpPr>
          <p:nvPr>
            <p:ph type="body" sz="quarter" idx="10"/>
          </p:nvPr>
        </p:nvSpPr>
        <p:spPr>
          <a:xfrm>
            <a:off x="586740" y="1347271"/>
            <a:ext cx="11018520" cy="4431983"/>
          </a:xfrm>
        </p:spPr>
        <p:txBody>
          <a:bodyPr vert="horz" wrap="square" lIns="0" tIns="0" rIns="0" bIns="0" rtlCol="0" anchor="t">
            <a:spAutoFit/>
          </a:bodyPr>
          <a:lstStyle/>
          <a:p>
            <a:r>
              <a:rPr lang="en-US" sz="2000" dirty="0"/>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 You investigate using Azure Time Series Insights as part of your solution.</a:t>
            </a:r>
          </a:p>
          <a:p>
            <a:endParaRPr lang="en-US" sz="2000" dirty="0"/>
          </a:p>
          <a:p>
            <a:r>
              <a:rPr lang="en-US" sz="2000" dirty="0"/>
              <a:t>Which of the following accurately describe Time Series Insights? (choose all correct answers)</a:t>
            </a:r>
          </a:p>
          <a:p>
            <a:endParaRPr lang="en-US" sz="2000" dirty="0"/>
          </a:p>
          <a:p>
            <a:pPr marL="457200" indent="-457200">
              <a:buFont typeface="+mj-lt"/>
              <a:buAutoNum type="alphaUcPeriod"/>
            </a:pPr>
            <a:r>
              <a:rPr lang="en-US" sz="2000" dirty="0"/>
              <a:t>Time Series Insights is fully integrated with cloud gateways like Azure IoT Hub and Azure Event Hubs.</a:t>
            </a:r>
          </a:p>
          <a:p>
            <a:pPr marL="457200" indent="-457200">
              <a:buFont typeface="+mj-lt"/>
              <a:buAutoNum type="alphaUcPeriod"/>
            </a:pPr>
            <a:r>
              <a:rPr lang="en-US" sz="2000" dirty="0"/>
              <a:t>Time Series Insights manages the storage of your data.</a:t>
            </a:r>
          </a:p>
          <a:p>
            <a:pPr marL="457200" indent="-457200">
              <a:buFont typeface="+mj-lt"/>
              <a:buAutoNum type="alphaUcPeriod"/>
            </a:pPr>
            <a:r>
              <a:rPr lang="en-US" sz="2000" dirty="0"/>
              <a:t>Time Series Insights provides out-of-the-box visualization.</a:t>
            </a:r>
          </a:p>
          <a:p>
            <a:pPr marL="457200" indent="-457200">
              <a:buFont typeface="+mj-lt"/>
              <a:buAutoNum type="alphaUcPeriod"/>
            </a:pPr>
            <a:r>
              <a:rPr lang="en-US" sz="2000" dirty="0"/>
              <a:t>Time Series Insights provides an integrated query service.</a:t>
            </a:r>
          </a:p>
        </p:txBody>
      </p:sp>
    </p:spTree>
    <p:extLst>
      <p:ext uri="{BB962C8B-B14F-4D97-AF65-F5344CB8AC3E}">
        <p14:creationId xmlns:p14="http://schemas.microsoft.com/office/powerpoint/2010/main" val="89875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5.4</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 You decide to use Time Series Insights as part of your solution.</a:t>
            </a:r>
          </a:p>
          <a:p>
            <a:endParaRPr lang="en-US" sz="2000" dirty="0"/>
          </a:p>
          <a:p>
            <a:r>
              <a:rPr lang="en-US" sz="2000" dirty="0"/>
              <a:t>Which of the following are required to connect TSI to IoT Hub? (choose all correct answers)</a:t>
            </a:r>
          </a:p>
          <a:p>
            <a:endParaRPr lang="en-US" sz="2000" dirty="0"/>
          </a:p>
          <a:p>
            <a:pPr marL="457200" indent="-457200">
              <a:buFont typeface="+mj-lt"/>
              <a:buAutoNum type="alphaUcPeriod"/>
            </a:pPr>
            <a:r>
              <a:rPr lang="en-US" sz="2000" dirty="0"/>
              <a:t>Use IoT Hub to create a custom endpoint that will be used exclusively by TSI.</a:t>
            </a:r>
          </a:p>
          <a:p>
            <a:pPr marL="457200" indent="-457200">
              <a:buFont typeface="+mj-lt"/>
              <a:buAutoNum type="alphaUcPeriod"/>
            </a:pPr>
            <a:r>
              <a:rPr lang="en-US" sz="2000" dirty="0"/>
              <a:t>Use IoT Hub to create a dedicated consumer group that will be used exclusively by TSI.</a:t>
            </a:r>
          </a:p>
          <a:p>
            <a:pPr marL="457200" indent="-457200">
              <a:buFont typeface="+mj-lt"/>
              <a:buAutoNum type="alphaUcPeriod"/>
            </a:pPr>
            <a:r>
              <a:rPr lang="en-US" sz="2000" dirty="0"/>
              <a:t>Use Time Series Insights to create an event source that uses your IoT Hub consumer group.</a:t>
            </a:r>
          </a:p>
          <a:p>
            <a:pPr marL="457200" indent="-457200">
              <a:buFont typeface="+mj-lt"/>
              <a:buAutoNum type="alphaUcPeriod"/>
            </a:pPr>
            <a:r>
              <a:rPr lang="en-US" sz="2000" dirty="0"/>
              <a:t>Use Time Series Insights to create an event source that uses your IoT Hub endpoint.</a:t>
            </a:r>
          </a:p>
        </p:txBody>
      </p:sp>
    </p:spTree>
    <p:extLst>
      <p:ext uri="{BB962C8B-B14F-4D97-AF65-F5344CB8AC3E}">
        <p14:creationId xmlns:p14="http://schemas.microsoft.com/office/powerpoint/2010/main" val="262559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5 – Learning objectives</a:t>
            </a:r>
          </a:p>
        </p:txBody>
      </p:sp>
      <p:sp>
        <p:nvSpPr>
          <p:cNvPr id="6" name="Text Placeholder 5"/>
          <p:cNvSpPr>
            <a:spLocks noGrp="1"/>
          </p:cNvSpPr>
          <p:nvPr>
            <p:ph type="body" sz="quarter" idx="10"/>
          </p:nvPr>
        </p:nvSpPr>
        <p:spPr>
          <a:xfrm>
            <a:off x="586390" y="1434370"/>
            <a:ext cx="11018520" cy="3274743"/>
          </a:xfrm>
        </p:spPr>
        <p:txBody>
          <a:bodyPr/>
          <a:lstStyle/>
          <a:p>
            <a:pPr marL="457200" indent="-457200">
              <a:buFont typeface="Arial" panose="020B0604020202020204" pitchFamily="34" charset="0"/>
              <a:buChar char="•"/>
            </a:pPr>
            <a:r>
              <a:rPr lang="en-US" dirty="0"/>
              <a:t>Explain the options for business integration within an IoT solution and how to achieve them</a:t>
            </a:r>
          </a:p>
          <a:p>
            <a:pPr marL="457200" indent="-457200">
              <a:buFont typeface="Arial" panose="020B0604020202020204" pitchFamily="34" charset="0"/>
              <a:buChar char="•"/>
            </a:pPr>
            <a:r>
              <a:rPr lang="en-US" dirty="0"/>
              <a:t>Develop business integration support using Logic Apps and Event Grid</a:t>
            </a:r>
          </a:p>
          <a:p>
            <a:pPr marL="457200" indent="-457200">
              <a:buFont typeface="Arial" panose="020B0604020202020204" pitchFamily="34" charset="0"/>
              <a:buChar char="•"/>
            </a:pPr>
            <a:r>
              <a:rPr lang="en-US" dirty="0"/>
              <a:t>Configure IoT data and connection for Time Series Insights visualizations</a:t>
            </a:r>
          </a:p>
          <a:p>
            <a:pPr marL="457200" indent="-457200">
              <a:buFont typeface="Arial" panose="020B0604020202020204" pitchFamily="34" charset="0"/>
              <a:buChar char="•"/>
            </a:pPr>
            <a:r>
              <a:rPr lang="en-US" dirty="0"/>
              <a:t>Configure IoT data and connection for Power BI visualizations</a:t>
            </a:r>
            <a:endParaRPr lang="en-IE"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Business Integration for IoT Solutions</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Developer Role in Business Integration</a:t>
            </a:r>
          </a:p>
        </p:txBody>
      </p:sp>
      <p:sp>
        <p:nvSpPr>
          <p:cNvPr id="6" name="Text Placeholder 5"/>
          <p:cNvSpPr>
            <a:spLocks noGrp="1"/>
          </p:cNvSpPr>
          <p:nvPr>
            <p:ph type="body" sz="quarter" idx="10"/>
          </p:nvPr>
        </p:nvSpPr>
        <p:spPr>
          <a:xfrm>
            <a:off x="584200" y="1435497"/>
            <a:ext cx="11018520" cy="1465016"/>
          </a:xfrm>
        </p:spPr>
        <p:txBody>
          <a:bodyPr/>
          <a:lstStyle/>
          <a:p>
            <a:r>
              <a:rPr lang="en-IE" dirty="0"/>
              <a:t>Application Backend Processing</a:t>
            </a:r>
          </a:p>
          <a:p>
            <a:r>
              <a:rPr lang="en-IE" dirty="0"/>
              <a:t>Roles Contributing to IoT Solution Implementation</a:t>
            </a:r>
          </a:p>
          <a:p>
            <a:r>
              <a:rPr lang="en-IE" dirty="0"/>
              <a:t>Azure IoT Developer Responsibilities</a:t>
            </a:r>
          </a:p>
        </p:txBody>
      </p:sp>
    </p:spTree>
    <p:extLst>
      <p:ext uri="{BB962C8B-B14F-4D97-AF65-F5344CB8AC3E}">
        <p14:creationId xmlns:p14="http://schemas.microsoft.com/office/powerpoint/2010/main" val="102182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event and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nvGraphicFramePr>
        <p:xfrm>
          <a:off x="584201" y="1206413"/>
          <a:ext cx="11062428" cy="5207460"/>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val="1582576505"/>
                    </a:ext>
                  </a:extLst>
                </a:gridCol>
                <a:gridCol w="1869440">
                  <a:extLst>
                    <a:ext uri="{9D8B030D-6E8A-4147-A177-3AD203B41FA5}">
                      <a16:colId xmlns:a16="http://schemas.microsoft.com/office/drawing/2014/main" val="2461122631"/>
                    </a:ext>
                  </a:extLst>
                </a:gridCol>
                <a:gridCol w="2201147">
                  <a:extLst>
                    <a:ext uri="{9D8B030D-6E8A-4147-A177-3AD203B41FA5}">
                      <a16:colId xmlns:a16="http://schemas.microsoft.com/office/drawing/2014/main" val="2659572726"/>
                    </a:ext>
                  </a:extLst>
                </a:gridCol>
                <a:gridCol w="2430764">
                  <a:extLst>
                    <a:ext uri="{9D8B030D-6E8A-4147-A177-3AD203B41FA5}">
                      <a16:colId xmlns:a16="http://schemas.microsoft.com/office/drawing/2014/main" val="3602601879"/>
                    </a:ext>
                  </a:extLst>
                </a:gridCol>
                <a:gridCol w="2859278">
                  <a:extLst>
                    <a:ext uri="{9D8B030D-6E8A-4147-A177-3AD203B41FA5}">
                      <a16:colId xmlns:a16="http://schemas.microsoft.com/office/drawing/2014/main"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a:t>Eventing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24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990168">
                <a:tc>
                  <a:txBody>
                    <a:bodyPr/>
                    <a:lstStyle/>
                    <a:p>
                      <a:r>
                        <a:rPr lang="en-US" sz="1700" dirty="0"/>
                        <a:t>Weaknesses</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Server-side cursor</a:t>
                      </a:r>
                    </a:p>
                    <a:p>
                      <a:pPr marL="285750" indent="-285750">
                        <a:buFont typeface="Arial" panose="020B0604020202020204" pitchFamily="34" charset="0"/>
                        <a:buChar char="•"/>
                      </a:pPr>
                      <a:r>
                        <a:rPr lang="en-US" sz="1500" dirty="0"/>
                        <a:t>Only once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Simplicity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0995228"/>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custDataLst>
      <p:tags r:id="rId1"/>
    </p:custDataLst>
    <p:extLst>
      <p:ext uri="{BB962C8B-B14F-4D97-AF65-F5344CB8AC3E}">
        <p14:creationId xmlns:p14="http://schemas.microsoft.com/office/powerpoint/2010/main" val="9065772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Event and Messaging Services</a:t>
            </a:r>
          </a:p>
        </p:txBody>
      </p:sp>
      <p:graphicFrame>
        <p:nvGraphicFramePr>
          <p:cNvPr id="2" name="Table 1">
            <a:extLst>
              <a:ext uri="{FF2B5EF4-FFF2-40B4-BE49-F238E27FC236}">
                <a16:creationId xmlns:a16="http://schemas.microsoft.com/office/drawing/2014/main" id="{D9CDCA0B-ECE9-46D8-B91C-E2CF76A6308E}"/>
              </a:ext>
            </a:extLst>
          </p:cNvPr>
          <p:cNvGraphicFramePr>
            <a:graphicFrameLocks noGrp="1"/>
          </p:cNvGraphicFramePr>
          <p:nvPr>
            <p:extLst>
              <p:ext uri="{D42A27DB-BD31-4B8C-83A1-F6EECF244321}">
                <p14:modId xmlns:p14="http://schemas.microsoft.com/office/powerpoint/2010/main" val="734076038"/>
              </p:ext>
            </p:extLst>
          </p:nvPr>
        </p:nvGraphicFramePr>
        <p:xfrm>
          <a:off x="588263" y="1435100"/>
          <a:ext cx="11018520" cy="5206652"/>
        </p:xfrm>
        <a:graphic>
          <a:graphicData uri="http://schemas.openxmlformats.org/drawingml/2006/table">
            <a:tbl>
              <a:tblPr firstRow="1" firstCol="1" bandRow="1">
                <a:tableStyleId>{5FD0F851-EC5A-4D38-B0AD-8093EC10F338}</a:tableStyleId>
              </a:tblPr>
              <a:tblGrid>
                <a:gridCol w="2754630">
                  <a:extLst>
                    <a:ext uri="{9D8B030D-6E8A-4147-A177-3AD203B41FA5}">
                      <a16:colId xmlns:a16="http://schemas.microsoft.com/office/drawing/2014/main" val="2146594051"/>
                    </a:ext>
                  </a:extLst>
                </a:gridCol>
                <a:gridCol w="2754630">
                  <a:extLst>
                    <a:ext uri="{9D8B030D-6E8A-4147-A177-3AD203B41FA5}">
                      <a16:colId xmlns:a16="http://schemas.microsoft.com/office/drawing/2014/main" val="2806439677"/>
                    </a:ext>
                  </a:extLst>
                </a:gridCol>
                <a:gridCol w="2754630">
                  <a:extLst>
                    <a:ext uri="{9D8B030D-6E8A-4147-A177-3AD203B41FA5}">
                      <a16:colId xmlns:a16="http://schemas.microsoft.com/office/drawing/2014/main" val="291239017"/>
                    </a:ext>
                  </a:extLst>
                </a:gridCol>
                <a:gridCol w="2754630">
                  <a:extLst>
                    <a:ext uri="{9D8B030D-6E8A-4147-A177-3AD203B41FA5}">
                      <a16:colId xmlns:a16="http://schemas.microsoft.com/office/drawing/2014/main" val="3421345556"/>
                    </a:ext>
                  </a:extLst>
                </a:gridCol>
              </a:tblGrid>
              <a:tr h="385159">
                <a:tc>
                  <a:txBody>
                    <a:bodyPr/>
                    <a:lstStyle/>
                    <a:p>
                      <a:r>
                        <a:rPr lang="en-US" sz="2400">
                          <a:effectLst/>
                        </a:rPr>
                        <a:t>Service</a:t>
                      </a:r>
                      <a:endParaRPr lang="en-US" sz="2400" b="1">
                        <a:solidFill>
                          <a:srgbClr val="000000"/>
                        </a:solidFill>
                        <a:effectLst/>
                      </a:endParaRPr>
                    </a:p>
                  </a:txBody>
                  <a:tcPr marL="4548" marR="4548" marT="2099" marB="2099" anchor="ctr"/>
                </a:tc>
                <a:tc>
                  <a:txBody>
                    <a:bodyPr/>
                    <a:lstStyle/>
                    <a:p>
                      <a:r>
                        <a:rPr lang="en-US" sz="2400">
                          <a:effectLst/>
                        </a:rPr>
                        <a:t>Purpose</a:t>
                      </a:r>
                      <a:endParaRPr lang="en-US" sz="2400" b="1">
                        <a:solidFill>
                          <a:srgbClr val="000000"/>
                        </a:solidFill>
                        <a:effectLst/>
                      </a:endParaRPr>
                    </a:p>
                  </a:txBody>
                  <a:tcPr marL="4548" marR="4548" marT="2099" marB="2099" anchor="ctr"/>
                </a:tc>
                <a:tc>
                  <a:txBody>
                    <a:bodyPr/>
                    <a:lstStyle/>
                    <a:p>
                      <a:r>
                        <a:rPr lang="en-US" sz="2400">
                          <a:effectLst/>
                        </a:rPr>
                        <a:t>Type</a:t>
                      </a:r>
                      <a:endParaRPr lang="en-US" sz="2400" b="1">
                        <a:solidFill>
                          <a:srgbClr val="000000"/>
                        </a:solidFill>
                        <a:effectLst/>
                      </a:endParaRPr>
                    </a:p>
                  </a:txBody>
                  <a:tcPr marL="4548" marR="4548" marT="2099" marB="2099" anchor="ctr"/>
                </a:tc>
                <a:tc>
                  <a:txBody>
                    <a:bodyPr/>
                    <a:lstStyle/>
                    <a:p>
                      <a:r>
                        <a:rPr lang="en-US" sz="2400">
                          <a:effectLst/>
                        </a:rPr>
                        <a:t>When to use</a:t>
                      </a:r>
                      <a:endParaRPr lang="en-US" sz="2400" b="1">
                        <a:solidFill>
                          <a:srgbClr val="000000"/>
                        </a:solidFill>
                        <a:effectLst/>
                      </a:endParaRPr>
                    </a:p>
                  </a:txBody>
                  <a:tcPr marL="4548" marR="4548" marT="2099" marB="2099" anchor="ctr"/>
                </a:tc>
                <a:extLst>
                  <a:ext uri="{0D108BD9-81ED-4DB2-BD59-A6C34878D82A}">
                    <a16:rowId xmlns:a16="http://schemas.microsoft.com/office/drawing/2014/main" val="2497232348"/>
                  </a:ext>
                </a:extLst>
              </a:tr>
              <a:tr h="757391">
                <a:tc>
                  <a:txBody>
                    <a:bodyPr/>
                    <a:lstStyle/>
                    <a:p>
                      <a:r>
                        <a:rPr lang="en-US" sz="2400">
                          <a:effectLst/>
                        </a:rPr>
                        <a:t>Event Grid</a:t>
                      </a:r>
                    </a:p>
                  </a:txBody>
                  <a:tcPr marL="4548" marR="4548" marT="2099" marB="2099" anchor="ctr"/>
                </a:tc>
                <a:tc>
                  <a:txBody>
                    <a:bodyPr/>
                    <a:lstStyle/>
                    <a:p>
                      <a:r>
                        <a:rPr lang="en-US" sz="2400">
                          <a:effectLst/>
                        </a:rPr>
                        <a:t>Reactive programming</a:t>
                      </a:r>
                    </a:p>
                  </a:txBody>
                  <a:tcPr marL="4548" marR="4548" marT="2099" marB="2099" anchor="ctr"/>
                </a:tc>
                <a:tc>
                  <a:txBody>
                    <a:bodyPr/>
                    <a:lstStyle/>
                    <a:p>
                      <a:r>
                        <a:rPr lang="en-US" sz="2400">
                          <a:effectLst/>
                        </a:rPr>
                        <a:t>Event distribution (discrete)</a:t>
                      </a:r>
                    </a:p>
                  </a:txBody>
                  <a:tcPr marL="4548" marR="4548" marT="2099" marB="2099" anchor="ctr"/>
                </a:tc>
                <a:tc>
                  <a:txBody>
                    <a:bodyPr/>
                    <a:lstStyle/>
                    <a:p>
                      <a:r>
                        <a:rPr lang="en-US" sz="2400">
                          <a:effectLst/>
                        </a:rPr>
                        <a:t>React to status changes</a:t>
                      </a:r>
                    </a:p>
                  </a:txBody>
                  <a:tcPr marL="4548" marR="4548" marT="2099" marB="2099" anchor="ctr"/>
                </a:tc>
                <a:extLst>
                  <a:ext uri="{0D108BD9-81ED-4DB2-BD59-A6C34878D82A}">
                    <a16:rowId xmlns:a16="http://schemas.microsoft.com/office/drawing/2014/main" val="2591490262"/>
                  </a:ext>
                </a:extLst>
              </a:tr>
              <a:tr h="1067586">
                <a:tc>
                  <a:txBody>
                    <a:bodyPr/>
                    <a:lstStyle/>
                    <a:p>
                      <a:r>
                        <a:rPr lang="en-US" sz="2400">
                          <a:effectLst/>
                        </a:rPr>
                        <a:t>Event Hubs</a:t>
                      </a:r>
                    </a:p>
                  </a:txBody>
                  <a:tcPr marL="4548" marR="4548" marT="2099" marB="2099" anchor="ctr"/>
                </a:tc>
                <a:tc>
                  <a:txBody>
                    <a:bodyPr/>
                    <a:lstStyle/>
                    <a:p>
                      <a:r>
                        <a:rPr lang="en-US" sz="2400">
                          <a:effectLst/>
                        </a:rPr>
                        <a:t>Big data pipeline</a:t>
                      </a:r>
                    </a:p>
                  </a:txBody>
                  <a:tcPr marL="4548" marR="4548" marT="2099" marB="2099" anchor="ctr"/>
                </a:tc>
                <a:tc>
                  <a:txBody>
                    <a:bodyPr/>
                    <a:lstStyle/>
                    <a:p>
                      <a:r>
                        <a:rPr lang="en-US" sz="2400">
                          <a:effectLst/>
                        </a:rPr>
                        <a:t>Event streaming (series)</a:t>
                      </a:r>
                    </a:p>
                  </a:txBody>
                  <a:tcPr marL="4548" marR="4548" marT="2099" marB="2099" anchor="ctr"/>
                </a:tc>
                <a:tc>
                  <a:txBody>
                    <a:bodyPr/>
                    <a:lstStyle/>
                    <a:p>
                      <a:r>
                        <a:rPr lang="en-US" sz="2400">
                          <a:effectLst/>
                        </a:rPr>
                        <a:t>Telemetry and distributed data streaming</a:t>
                      </a:r>
                    </a:p>
                  </a:txBody>
                  <a:tcPr marL="4548" marR="4548" marT="2099" marB="2099" anchor="ctr"/>
                </a:tc>
                <a:extLst>
                  <a:ext uri="{0D108BD9-81ED-4DB2-BD59-A6C34878D82A}">
                    <a16:rowId xmlns:a16="http://schemas.microsoft.com/office/drawing/2014/main" val="3608363386"/>
                  </a:ext>
                </a:extLst>
              </a:tr>
              <a:tr h="1129626">
                <a:tc>
                  <a:txBody>
                    <a:bodyPr/>
                    <a:lstStyle/>
                    <a:p>
                      <a:r>
                        <a:rPr lang="en-US" sz="2400">
                          <a:effectLst/>
                        </a:rPr>
                        <a:t>Service Bus</a:t>
                      </a:r>
                    </a:p>
                  </a:txBody>
                  <a:tcPr marL="4548" marR="4548" marT="2099" marB="2099" anchor="ctr"/>
                </a:tc>
                <a:tc>
                  <a:txBody>
                    <a:bodyPr/>
                    <a:lstStyle/>
                    <a:p>
                      <a:r>
                        <a:rPr lang="en-US" sz="2400">
                          <a:effectLst/>
                        </a:rPr>
                        <a:t>High-value enterprise messaging</a:t>
                      </a:r>
                    </a:p>
                  </a:txBody>
                  <a:tcPr marL="4548" marR="4548" marT="2099" marB="2099" anchor="ctr"/>
                </a:tc>
                <a:tc>
                  <a:txBody>
                    <a:bodyPr/>
                    <a:lstStyle/>
                    <a:p>
                      <a:r>
                        <a:rPr lang="en-US" sz="2400">
                          <a:effectLst/>
                        </a:rPr>
                        <a:t>Message</a:t>
                      </a:r>
                    </a:p>
                  </a:txBody>
                  <a:tcPr marL="4548" marR="4548" marT="2099" marB="2099" anchor="ctr"/>
                </a:tc>
                <a:tc>
                  <a:txBody>
                    <a:bodyPr/>
                    <a:lstStyle/>
                    <a:p>
                      <a:r>
                        <a:rPr lang="en-US" sz="2400">
                          <a:effectLst/>
                        </a:rPr>
                        <a:t>Order processing and financial transactions</a:t>
                      </a:r>
                    </a:p>
                  </a:txBody>
                  <a:tcPr marL="4548" marR="4548" marT="2099" marB="2099" anchor="ctr"/>
                </a:tc>
                <a:extLst>
                  <a:ext uri="{0D108BD9-81ED-4DB2-BD59-A6C34878D82A}">
                    <a16:rowId xmlns:a16="http://schemas.microsoft.com/office/drawing/2014/main" val="2990770512"/>
                  </a:ext>
                </a:extLst>
              </a:tr>
              <a:tr h="1625937">
                <a:tc>
                  <a:txBody>
                    <a:bodyPr/>
                    <a:lstStyle/>
                    <a:p>
                      <a:r>
                        <a:rPr lang="en-US" sz="2400">
                          <a:effectLst/>
                        </a:rPr>
                        <a:t>Azure Storage Queues</a:t>
                      </a:r>
                    </a:p>
                  </a:txBody>
                  <a:tcPr marL="4548" marR="4548" marT="2099" marB="2099" anchor="ctr"/>
                </a:tc>
                <a:tc>
                  <a:txBody>
                    <a:bodyPr/>
                    <a:lstStyle/>
                    <a:p>
                      <a:r>
                        <a:rPr lang="en-US" sz="2400">
                          <a:effectLst/>
                        </a:rPr>
                        <a:t>Simple, reliable, persistent messaging within and between services</a:t>
                      </a:r>
                    </a:p>
                  </a:txBody>
                  <a:tcPr marL="4548" marR="4548" marT="2099" marB="2099" anchor="ctr"/>
                </a:tc>
                <a:tc>
                  <a:txBody>
                    <a:bodyPr/>
                    <a:lstStyle/>
                    <a:p>
                      <a:r>
                        <a:rPr lang="en-US" sz="2400">
                          <a:effectLst/>
                        </a:rPr>
                        <a:t>Message</a:t>
                      </a:r>
                    </a:p>
                  </a:txBody>
                  <a:tcPr marL="4548" marR="4548" marT="2099" marB="2099" anchor="ctr"/>
                </a:tc>
                <a:tc>
                  <a:txBody>
                    <a:bodyPr/>
                    <a:lstStyle/>
                    <a:p>
                      <a:r>
                        <a:rPr lang="en-US" sz="2400" dirty="0">
                          <a:effectLst/>
                        </a:rPr>
                        <a:t>Very large message stores (over 80 GB), unreliable consumers</a:t>
                      </a:r>
                    </a:p>
                  </a:txBody>
                  <a:tcPr marL="4548" marR="4548" marT="2099" marB="2099" anchor="ctr"/>
                </a:tc>
                <a:extLst>
                  <a:ext uri="{0D108BD9-81ED-4DB2-BD59-A6C34878D82A}">
                    <a16:rowId xmlns:a16="http://schemas.microsoft.com/office/drawing/2014/main" val="4159593236"/>
                  </a:ext>
                </a:extLst>
              </a:tr>
            </a:tbl>
          </a:graphicData>
        </a:graphic>
      </p:graphicFrame>
    </p:spTree>
    <p:extLst>
      <p:ext uri="{BB962C8B-B14F-4D97-AF65-F5344CB8AC3E}">
        <p14:creationId xmlns:p14="http://schemas.microsoft.com/office/powerpoint/2010/main" val="305490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Business Integration with Event Grid</a:t>
            </a:r>
          </a:p>
        </p:txBody>
      </p:sp>
      <p:pic>
        <p:nvPicPr>
          <p:cNvPr id="3" name="Picture 2">
            <a:extLst>
              <a:ext uri="{FF2B5EF4-FFF2-40B4-BE49-F238E27FC236}">
                <a16:creationId xmlns:a16="http://schemas.microsoft.com/office/drawing/2014/main" id="{3ECA4ED8-949F-4D1E-81C6-0AFDBD9EC5EF}"/>
              </a:ext>
            </a:extLst>
          </p:cNvPr>
          <p:cNvPicPr>
            <a:picLocks noChangeAspect="1"/>
          </p:cNvPicPr>
          <p:nvPr/>
        </p:nvPicPr>
        <p:blipFill>
          <a:blip r:embed="rId3"/>
          <a:srcRect/>
          <a:stretch/>
        </p:blipFill>
        <p:spPr>
          <a:xfrm>
            <a:off x="1413512" y="1208127"/>
            <a:ext cx="9364975" cy="5192673"/>
          </a:xfrm>
          <a:prstGeom prst="rect">
            <a:avLst/>
          </a:prstGeom>
        </p:spPr>
      </p:pic>
    </p:spTree>
    <p:extLst>
      <p:ext uri="{BB962C8B-B14F-4D97-AF65-F5344CB8AC3E}">
        <p14:creationId xmlns:p14="http://schemas.microsoft.com/office/powerpoint/2010/main" val="21826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or Event Grid Integration?</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p:txBody>
          <a:bodyPr/>
          <a:lstStyle/>
          <a:p>
            <a:r>
              <a:rPr lang="en-IE" dirty="0"/>
              <a:t>IoT Hub Message Routing and IoT Hub Event Grid integration have some conceptual overlaps… but they are targeting different use cases…</a:t>
            </a:r>
          </a:p>
        </p:txBody>
      </p:sp>
      <p:graphicFrame>
        <p:nvGraphicFramePr>
          <p:cNvPr id="3" name="Table 4">
            <a:extLst>
              <a:ext uri="{FF2B5EF4-FFF2-40B4-BE49-F238E27FC236}">
                <a16:creationId xmlns:a16="http://schemas.microsoft.com/office/drawing/2014/main" id="{47E83725-0D83-46EB-A6B2-EA1B8A65C930}"/>
              </a:ext>
            </a:extLst>
          </p:cNvPr>
          <p:cNvGraphicFramePr>
            <a:graphicFrameLocks noGrp="1"/>
          </p:cNvGraphicFramePr>
          <p:nvPr>
            <p:extLst>
              <p:ext uri="{D42A27DB-BD31-4B8C-83A1-F6EECF244321}">
                <p14:modId xmlns:p14="http://schemas.microsoft.com/office/powerpoint/2010/main" val="3853106164"/>
              </p:ext>
            </p:extLst>
          </p:nvPr>
        </p:nvGraphicFramePr>
        <p:xfrm>
          <a:off x="586390" y="2588531"/>
          <a:ext cx="11018520" cy="3909966"/>
        </p:xfrm>
        <a:graphic>
          <a:graphicData uri="http://schemas.openxmlformats.org/drawingml/2006/table">
            <a:tbl>
              <a:tblPr firstRow="1" bandRow="1">
                <a:tableStyleId>{5C22544A-7EE6-4342-B048-85BDC9FD1C3A}</a:tableStyleId>
              </a:tblPr>
              <a:tblGrid>
                <a:gridCol w="3672840">
                  <a:extLst>
                    <a:ext uri="{9D8B030D-6E8A-4147-A177-3AD203B41FA5}">
                      <a16:colId xmlns:a16="http://schemas.microsoft.com/office/drawing/2014/main" val="739724571"/>
                    </a:ext>
                  </a:extLst>
                </a:gridCol>
                <a:gridCol w="3672840">
                  <a:extLst>
                    <a:ext uri="{9D8B030D-6E8A-4147-A177-3AD203B41FA5}">
                      <a16:colId xmlns:a16="http://schemas.microsoft.com/office/drawing/2014/main" val="2822550419"/>
                    </a:ext>
                  </a:extLst>
                </a:gridCol>
                <a:gridCol w="3672840">
                  <a:extLst>
                    <a:ext uri="{9D8B030D-6E8A-4147-A177-3AD203B41FA5}">
                      <a16:colId xmlns:a16="http://schemas.microsoft.com/office/drawing/2014/main" val="2640929738"/>
                    </a:ext>
                  </a:extLst>
                </a:gridCol>
              </a:tblGrid>
              <a:tr h="421829">
                <a:tc>
                  <a:txBody>
                    <a:bodyPr/>
                    <a:lstStyle/>
                    <a:p>
                      <a:r>
                        <a:rPr lang="en-US" sz="2400" dirty="0"/>
                        <a:t>Decision Point</a:t>
                      </a:r>
                    </a:p>
                  </a:txBody>
                  <a:tcPr/>
                </a:tc>
                <a:tc>
                  <a:txBody>
                    <a:bodyPr/>
                    <a:lstStyle/>
                    <a:p>
                      <a:r>
                        <a:rPr lang="en-US" sz="2400" dirty="0"/>
                        <a:t>IoT Hub</a:t>
                      </a:r>
                    </a:p>
                  </a:txBody>
                  <a:tcPr/>
                </a:tc>
                <a:tc>
                  <a:txBody>
                    <a:bodyPr/>
                    <a:lstStyle/>
                    <a:p>
                      <a:r>
                        <a:rPr lang="en-US" sz="2400" dirty="0"/>
                        <a:t>Event Grid</a:t>
                      </a:r>
                    </a:p>
                  </a:txBody>
                  <a:tcPr/>
                </a:tc>
                <a:extLst>
                  <a:ext uri="{0D108BD9-81ED-4DB2-BD59-A6C34878D82A}">
                    <a16:rowId xmlns:a16="http://schemas.microsoft.com/office/drawing/2014/main" val="4291904180"/>
                  </a:ext>
                </a:extLst>
              </a:tr>
              <a:tr h="1096755">
                <a:tc>
                  <a:txBody>
                    <a:bodyPr/>
                    <a:lstStyle/>
                    <a:p>
                      <a:r>
                        <a:rPr lang="en-US" sz="2400" dirty="0"/>
                        <a:t>Data type</a:t>
                      </a:r>
                    </a:p>
                  </a:txBody>
                  <a:tcPr/>
                </a:tc>
                <a:tc>
                  <a:txBody>
                    <a:bodyPr/>
                    <a:lstStyle/>
                    <a:p>
                      <a:r>
                        <a:rPr lang="en-US" sz="2400" dirty="0"/>
                        <a:t>Telemetry data, potentially with enhancement</a:t>
                      </a:r>
                    </a:p>
                  </a:txBody>
                  <a:tcPr/>
                </a:tc>
                <a:tc>
                  <a:txBody>
                    <a:bodyPr/>
                    <a:lstStyle/>
                    <a:p>
                      <a:r>
                        <a:rPr lang="en-US" sz="2400" dirty="0"/>
                        <a:t>Filtered unenhanced telemetry data and device lifecycle events</a:t>
                      </a:r>
                    </a:p>
                  </a:txBody>
                  <a:tcPr/>
                </a:tc>
                <a:extLst>
                  <a:ext uri="{0D108BD9-81ED-4DB2-BD59-A6C34878D82A}">
                    <a16:rowId xmlns:a16="http://schemas.microsoft.com/office/drawing/2014/main" val="2779584752"/>
                  </a:ext>
                </a:extLst>
              </a:tr>
              <a:tr h="1434218">
                <a:tc>
                  <a:txBody>
                    <a:bodyPr/>
                    <a:lstStyle/>
                    <a:p>
                      <a:r>
                        <a:rPr lang="en-US" sz="2400" dirty="0"/>
                        <a:t>Next step endpoint</a:t>
                      </a:r>
                    </a:p>
                  </a:txBody>
                  <a:tcPr/>
                </a:tc>
                <a:tc>
                  <a:txBody>
                    <a:bodyPr/>
                    <a:lstStyle/>
                    <a:p>
                      <a:r>
                        <a:rPr lang="en-US" sz="2400" dirty="0"/>
                        <a:t>Limited number built-in with support for some connectors</a:t>
                      </a:r>
                    </a:p>
                  </a:txBody>
                  <a:tcPr/>
                </a:tc>
                <a:tc>
                  <a:txBody>
                    <a:bodyPr/>
                    <a:lstStyle/>
                    <a:p>
                      <a:r>
                        <a:rPr lang="en-US" sz="2400" dirty="0"/>
                        <a:t>Azure Functions, Logic Apps (next slide), Storage Accounts, Service Bus queues, webhooks</a:t>
                      </a:r>
                    </a:p>
                  </a:txBody>
                  <a:tcPr/>
                </a:tc>
                <a:extLst>
                  <a:ext uri="{0D108BD9-81ED-4DB2-BD59-A6C34878D82A}">
                    <a16:rowId xmlns:a16="http://schemas.microsoft.com/office/drawing/2014/main" val="2276782864"/>
                  </a:ext>
                </a:extLst>
              </a:tr>
              <a:tr h="709566">
                <a:tc>
                  <a:txBody>
                    <a:bodyPr/>
                    <a:lstStyle/>
                    <a:p>
                      <a:r>
                        <a:rPr lang="en-US" sz="2400" dirty="0"/>
                        <a:t>Ordering</a:t>
                      </a:r>
                    </a:p>
                  </a:txBody>
                  <a:tcPr/>
                </a:tc>
                <a:tc>
                  <a:txBody>
                    <a:bodyPr/>
                    <a:lstStyle/>
                    <a:p>
                      <a:r>
                        <a:rPr lang="en-US" sz="2400" dirty="0"/>
                        <a:t>Ordering maintained</a:t>
                      </a:r>
                    </a:p>
                  </a:txBody>
                  <a:tcPr/>
                </a:tc>
                <a:tc>
                  <a:txBody>
                    <a:bodyPr/>
                    <a:lstStyle/>
                    <a:p>
                      <a:r>
                        <a:rPr lang="en-US" sz="2400" dirty="0"/>
                        <a:t>Ordering not guaranteed</a:t>
                      </a:r>
                    </a:p>
                  </a:txBody>
                  <a:tcPr/>
                </a:tc>
                <a:extLst>
                  <a:ext uri="{0D108BD9-81ED-4DB2-BD59-A6C34878D82A}">
                    <a16:rowId xmlns:a16="http://schemas.microsoft.com/office/drawing/2014/main" val="3978222001"/>
                  </a:ext>
                </a:extLst>
              </a:tr>
            </a:tbl>
          </a:graphicData>
        </a:graphic>
      </p:graphicFrame>
    </p:spTree>
    <p:extLst>
      <p:ext uri="{BB962C8B-B14F-4D97-AF65-F5344CB8AC3E}">
        <p14:creationId xmlns:p14="http://schemas.microsoft.com/office/powerpoint/2010/main" val="390255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5986232-5AD5-4FC5-9BE7-9F5EF38197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3F561-5285-414F-AAB4-60308E1D649F}">
  <ds:schemaRefs>
    <ds:schemaRef ds:uri="http://schemas.microsoft.com/sharepoint/v3/contenttype/forms"/>
  </ds:schemaRefs>
</ds:datastoreItem>
</file>

<file path=customXml/itemProps3.xml><?xml version="1.0" encoding="utf-8"?>
<ds:datastoreItem xmlns:ds="http://schemas.openxmlformats.org/officeDocument/2006/customXml" ds:itemID="{68D137F6-D449-4762-A0DA-F605BDAC504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4390</Words>
  <Application>Microsoft Office PowerPoint</Application>
  <PresentationFormat>Widescreen</PresentationFormat>
  <Paragraphs>387</Paragraphs>
  <Slides>29</Slides>
  <Notes>29</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AZ-220T01 Module 05:  Insights and Business Integration</vt:lpstr>
      <vt:lpstr>Lesson 01: Learning objectives</vt:lpstr>
      <vt:lpstr>Module 5 – Learning objectives</vt:lpstr>
      <vt:lpstr>Lesson 02: Business Integration for IoT Solutions</vt:lpstr>
      <vt:lpstr>IoT Developer Role in Business Integration</vt:lpstr>
      <vt:lpstr>Comparing cloud event and messaging options</vt:lpstr>
      <vt:lpstr>Azure Event and Messaging Services</vt:lpstr>
      <vt:lpstr>Business Integration with Event Grid</vt:lpstr>
      <vt:lpstr>Message Routing or Event Grid Integration?</vt:lpstr>
      <vt:lpstr>Introduction to Azure Logic Apps</vt:lpstr>
      <vt:lpstr>Connectors for Azure Logic Apps</vt:lpstr>
      <vt:lpstr>Lesson 03: Data Visualization with Time Series Insights</vt:lpstr>
      <vt:lpstr>What is Azure Time Series Insights?</vt:lpstr>
      <vt:lpstr>Why use Azure Time Series Insights?</vt:lpstr>
      <vt:lpstr>Configure the TSI Environment (1/3)</vt:lpstr>
      <vt:lpstr>Configure the TSI Environment (2/3)</vt:lpstr>
      <vt:lpstr>Configure the TSI Environment (3/3)</vt:lpstr>
      <vt:lpstr>TSI Connection to IoT Hub</vt:lpstr>
      <vt:lpstr>Lesson 04: Data Visualization with Power BI</vt:lpstr>
      <vt:lpstr>What is Power BI Desktop?</vt:lpstr>
      <vt:lpstr>Connect to Azure IoT Data Sources</vt:lpstr>
      <vt:lpstr>Data Visualization in Power BI</vt:lpstr>
      <vt:lpstr>Lesson 05: Module Labs</vt:lpstr>
      <vt:lpstr>Module 5 Labs</vt:lpstr>
      <vt:lpstr>Lesson 06: Module 5 review questions</vt:lpstr>
      <vt:lpstr>Module Review: Question 5.1</vt:lpstr>
      <vt:lpstr>Module Review: Question 5.2</vt:lpstr>
      <vt:lpstr>Module Review: Question 5.3</vt:lpstr>
      <vt:lpstr>Module Review: Question 5.4</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2020-01-07T21:52:32Z</dcterms:created>
  <dcterms:modified xsi:type="dcterms:W3CDTF">2020-04-07T19:30:55Z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2020-01-07T21:52:48.7869137Z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669f0c83-7e50-4fe0-84aa-f5c5f305e3b3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