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642" r:id="rId5"/>
  </p:sldMasterIdLst>
  <p:notesMasterIdLst>
    <p:notesMasterId r:id="rId52"/>
  </p:notesMasterIdLst>
  <p:handoutMasterIdLst>
    <p:handoutMasterId r:id="rId53"/>
  </p:handoutMasterIdLst>
  <p:sldIdLst>
    <p:sldId id="1719" r:id="rId6"/>
    <p:sldId id="1856" r:id="rId7"/>
    <p:sldId id="1660" r:id="rId8"/>
    <p:sldId id="1857" r:id="rId9"/>
    <p:sldId id="1862" r:id="rId10"/>
    <p:sldId id="2836" r:id="rId11"/>
    <p:sldId id="1578" r:id="rId12"/>
    <p:sldId id="533" r:id="rId13"/>
    <p:sldId id="2838" r:id="rId14"/>
    <p:sldId id="285" r:id="rId15"/>
    <p:sldId id="2860" r:id="rId16"/>
    <p:sldId id="2859" r:id="rId17"/>
    <p:sldId id="1848" r:id="rId18"/>
    <p:sldId id="2857" r:id="rId19"/>
    <p:sldId id="1907" r:id="rId20"/>
    <p:sldId id="1592" r:id="rId21"/>
    <p:sldId id="2861" r:id="rId22"/>
    <p:sldId id="2862" r:id="rId23"/>
    <p:sldId id="1908" r:id="rId24"/>
    <p:sldId id="2840" r:id="rId25"/>
    <p:sldId id="1863" r:id="rId26"/>
    <p:sldId id="1897" r:id="rId27"/>
    <p:sldId id="2863" r:id="rId28"/>
    <p:sldId id="2864" r:id="rId29"/>
    <p:sldId id="1910" r:id="rId30"/>
    <p:sldId id="1911" r:id="rId31"/>
    <p:sldId id="1912" r:id="rId32"/>
    <p:sldId id="2867" r:id="rId33"/>
    <p:sldId id="2866" r:id="rId34"/>
    <p:sldId id="2869" r:id="rId35"/>
    <p:sldId id="2868" r:id="rId36"/>
    <p:sldId id="1893" r:id="rId37"/>
    <p:sldId id="1870" r:id="rId38"/>
    <p:sldId id="1630" r:id="rId39"/>
    <p:sldId id="1914" r:id="rId40"/>
    <p:sldId id="1915" r:id="rId41"/>
    <p:sldId id="1881" r:id="rId42"/>
    <p:sldId id="1928" r:id="rId43"/>
    <p:sldId id="1887" r:id="rId44"/>
    <p:sldId id="1950" r:id="rId45"/>
    <p:sldId id="2870" r:id="rId46"/>
    <p:sldId id="2871" r:id="rId47"/>
    <p:sldId id="2872" r:id="rId48"/>
    <p:sldId id="2873" r:id="rId49"/>
    <p:sldId id="2874" r:id="rId50"/>
    <p:sldId id="2875" r:id="rId5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53E90A8A-D3EB-41A5-B1FC-AF62699EB200}">
          <p14:sldIdLst>
            <p14:sldId id="1719"/>
          </p14:sldIdLst>
        </p14:section>
        <p14:section name="Lesson 01: Learning Objectives" id="{094B86FA-A8EF-4A20-BE89-6894BEFFC98D}">
          <p14:sldIdLst>
            <p14:sldId id="1856"/>
            <p14:sldId id="1660"/>
          </p14:sldIdLst>
        </p14:section>
        <p14:section name="Lesson 02: Introduction to Azure IoT Edge" id="{73E16C40-58DD-445F-8CB7-AE420850B3B2}">
          <p14:sldIdLst>
            <p14:sldId id="1857"/>
            <p14:sldId id="1862"/>
            <p14:sldId id="2836"/>
            <p14:sldId id="1578"/>
            <p14:sldId id="533"/>
            <p14:sldId id="2838"/>
            <p14:sldId id="285"/>
            <p14:sldId id="2860"/>
            <p14:sldId id="2859"/>
            <p14:sldId id="1848"/>
            <p14:sldId id="2857"/>
            <p14:sldId id="1907"/>
            <p14:sldId id="1592"/>
            <p14:sldId id="2861"/>
            <p14:sldId id="2862"/>
            <p14:sldId id="1908"/>
            <p14:sldId id="2840"/>
          </p14:sldIdLst>
        </p14:section>
        <p14:section name="Lesson 03: Edge Deployment Process" id="{B8E330C9-9842-4305-8D3C-5694D3968019}">
          <p14:sldIdLst>
            <p14:sldId id="1863"/>
            <p14:sldId id="1897"/>
            <p14:sldId id="2863"/>
            <p14:sldId id="2864"/>
            <p14:sldId id="1910"/>
            <p14:sldId id="1911"/>
            <p14:sldId id="1912"/>
            <p14:sldId id="2867"/>
            <p14:sldId id="2866"/>
            <p14:sldId id="2869"/>
            <p14:sldId id="2868"/>
            <p14:sldId id="1893"/>
          </p14:sldIdLst>
        </p14:section>
        <p14:section name="Lesson 04: Edge Gateway Devices" id="{DF91DA57-BB16-4ED5-85D7-C17F2CE5AD4F}">
          <p14:sldIdLst>
            <p14:sldId id="1870"/>
            <p14:sldId id="1630"/>
            <p14:sldId id="1914"/>
            <p14:sldId id="1915"/>
          </p14:sldIdLst>
        </p14:section>
        <p14:section name="Lesson 05: Module Labs" id="{6E9D22F4-312C-450E-BA8D-27FE134B9EBD}">
          <p14:sldIdLst>
            <p14:sldId id="1881"/>
            <p14:sldId id="1928"/>
          </p14:sldIdLst>
        </p14:section>
        <p14:section name="Lesson 06: Module 6 review questions" id="{F4374A6B-7B5C-467F-8350-8F8FDFCE48CA}">
          <p14:sldIdLst>
            <p14:sldId id="1887"/>
            <p14:sldId id="1950"/>
            <p14:sldId id="2870"/>
            <p14:sldId id="2871"/>
            <p14:sldId id="2872"/>
            <p14:sldId id="2873"/>
            <p14:sldId id="2874"/>
            <p14:sldId id="287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9F"/>
    <a:srgbClr val="0101FD"/>
    <a:srgbClr val="0078D4"/>
    <a:srgbClr val="1A1A1A"/>
    <a:srgbClr val="FFFFFF"/>
    <a:srgbClr val="00BCF2"/>
    <a:srgbClr val="40CDF5"/>
    <a:srgbClr val="40587C"/>
    <a:srgbClr val="00B0E3"/>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4D9D30-8AA6-4A15-93D9-4682BB51C454}" v="29" dt="2020-04-07T20:04:3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907" autoAdjust="0"/>
    <p:restoredTop sz="55520" autoAdjust="0"/>
  </p:normalViewPr>
  <p:slideViewPr>
    <p:cSldViewPr snapToGrid="0">
      <p:cViewPr varScale="1">
        <p:scale>
          <a:sx n="59" d="100"/>
          <a:sy n="59" d="100"/>
        </p:scale>
        <p:origin x="1824" y="78"/>
      </p:cViewPr>
      <p:guideLst/>
    </p:cSldViewPr>
  </p:slideViewPr>
  <p:outlineViewPr>
    <p:cViewPr>
      <p:scale>
        <a:sx n="33" d="100"/>
        <a:sy n="33" d="100"/>
      </p:scale>
      <p:origin x="0" y="-10136"/>
    </p:cViewPr>
  </p:outlineViewPr>
  <p:notesTextViewPr>
    <p:cViewPr>
      <p:scale>
        <a:sx n="3" d="2"/>
        <a:sy n="3" d="2"/>
      </p:scale>
      <p:origin x="0" y="0"/>
    </p:cViewPr>
  </p:notesTextViewPr>
  <p:sorterViewPr>
    <p:cViewPr varScale="1">
      <p:scale>
        <a:sx n="1" d="1"/>
        <a:sy n="1" d="1"/>
      </p:scale>
      <p:origin x="0" y="-4192"/>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4/7/2020 10:56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4/7/2020 10:56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azure/iot-edge/offline-capabilitie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azure/iot-edge/module-composition"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azure/iot-edge/iot-edge-security-manager"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microsoft.com/azure/iot-dps/"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azure/iot-edge/iot-edge-certs"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docs.microsoft.com/en-us/azure/iot-edge/iot-edge-security-manager"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microsoft.com/en-us/cli/azure/ext/azure-iot/iot/dps/enrollment?view=azure-cli-latest#ext-azure-cli-iot-ext-az-iot-dps-enrollment-create"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cs.microsoft.com/en-us/azure/iot-edge/module-deployment-monitoring#layered-deployment"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ocs.microsoft.com/en-us/azure/iot-edge/production-checklist"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docs.microsoft.com/en-us/azure/iot-edge/how-to-authenticate-downstream-device"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azure/iot-edge/iot-edge-runtime"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docs.microsoft.com/en-us/azure/iot-edge/how-to-configure-proxy-suppor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4/7/2020 10:56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IoT Edge hub is one of two modules that make up the Azure IoT Edge runtime. It acts as a local proxy for IoT Hub by exposing the same protocol endpoints as IoT Hub. This consistency means that clients (whether devices or modules) can connect to the IoT Edge runtime just as they would to IoT Hub.</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 Note</a:t>
            </a:r>
          </a:p>
          <a:p>
            <a:r>
              <a:rPr lang="en-US" sz="882" b="0" i="0" kern="1200" dirty="0">
                <a:solidFill>
                  <a:schemeClr val="tx1"/>
                </a:solidFill>
                <a:effectLst/>
                <a:latin typeface="Segoe UI Light" pitchFamily="34" charset="0"/>
                <a:ea typeface="+mn-ea"/>
                <a:cs typeface="+mn-cs"/>
              </a:rPr>
              <a:t>IoT Edge hub supports clients that connect using MQTT or AMQP. It does not support clients that use HTTP.</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IoT Edge hub isn't a full version of IoT Hub running locally. IoT Edge hub silently delegates some tasks to IoT Hub. For example, IoT Edge hub forwards authentication requests to IoT Hub when a device first tries to connect. After the first connection is established, security information is cached locally by IoT Edge hub. Future connections from that device are allowed without having to authenticate to the cloud again.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reduce the bandwidth that your IoT Edge solution uses, the IoT Edge hub optimizes how many actual connections are made to the cloud. IoT Edge hub takes logical connections from modules or downstream devices and combines them for a single physical connection to the cloud. The details of this process are transparent to the rest of the solution. Clients think they have their own connection to the cloud even though they are all being sent over the same connection.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IoT Edge hub can determine whether it's connected to IoT Hub. If the connection is lost, IoT Edge hub saves messages or twin updates locally. Once a connection is reestablished, it syncs all the data. The location used for this temporary cache is determined by a property of the IoT Edge hub’s module twin. The size of the cache is not capped and will grow as long as the device has storage capacity. For more information, see </a:t>
            </a:r>
            <a:r>
              <a:rPr lang="en-US" sz="882" b="0" i="0" u="sng" kern="1200" dirty="0">
                <a:solidFill>
                  <a:schemeClr val="tx1"/>
                </a:solidFill>
                <a:effectLst/>
                <a:latin typeface="Segoe UI Light" pitchFamily="34" charset="0"/>
                <a:ea typeface="+mn-ea"/>
                <a:cs typeface="+mn-cs"/>
                <a:hlinkClick r:id="rId3"/>
              </a:rPr>
              <a:t>Offline capabilities</a:t>
            </a:r>
            <a:r>
              <a:rPr lang="en-US" sz="882" b="0" i="0" kern="1200" dirty="0">
                <a:solidFill>
                  <a:schemeClr val="tx1"/>
                </a:solidFill>
                <a:effectLst/>
                <a:latin typeface="Segoe UI Light" pitchFamily="34" charset="0"/>
                <a:ea typeface="+mn-ea"/>
                <a:cs typeface="+mn-cs"/>
              </a:rPr>
              <a:t>.</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D18B56EA-E28F-4F92-9F16-7A6F2501B303}" type="datetime8">
              <a:rPr lang="en-US" smtClean="0"/>
              <a:t>4/7/2020 10:56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75912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IoT Edge hub facilitates module to module communication. Using IoT Edge hub as a message broker keeps modules independent from each other. Modules only need to specify the inputs on which they accept messages and the outputs to which they write messages. A solution developer can stitch these inputs and outputs together so that the modules process data in the order specific to that solution.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solution developer is responsible for specifying the rules that determine how IoT Edge hub passes messages between modules. Routing rules are defined in the cloud and pushed down to IoT Edge hub in its module twin. The same syntax for IoT Hub routes is used to define routes between modules in Azure IoT Edge. For more information, see </a:t>
            </a:r>
            <a:r>
              <a:rPr lang="en-US" sz="882" b="0" i="0" u="sng" kern="1200" dirty="0">
                <a:solidFill>
                  <a:schemeClr val="tx1"/>
                </a:solidFill>
                <a:effectLst/>
                <a:latin typeface="Segoe UI Light" pitchFamily="34" charset="0"/>
                <a:ea typeface="+mn-ea"/>
                <a:cs typeface="+mn-cs"/>
                <a:hlinkClick r:id="rId3"/>
              </a:rPr>
              <a:t>Learn how to deploy modules and establish routes in IoT Edge</a:t>
            </a:r>
            <a:r>
              <a:rPr lang="en-US" sz="882" b="0" i="0" kern="1200" dirty="0">
                <a:solidFill>
                  <a:schemeClr val="tx1"/>
                </a:solidFill>
                <a:effectLst/>
                <a:latin typeface="Segoe UI Light" pitchFamily="34" charset="0"/>
                <a:ea typeface="+mn-ea"/>
                <a:cs typeface="+mn-cs"/>
              </a:rPr>
              <a:t>.</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D18B56EA-E28F-4F92-9F16-7A6F2501B303}" type="datetime8">
              <a:rPr lang="en-US" smtClean="0"/>
              <a:t>4/7/2020 10:56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979885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228600" indent="-228600">
              <a:buAutoNum type="arabicPeriod"/>
            </a:pPr>
            <a:r>
              <a:rPr lang="en-US" dirty="0"/>
              <a:t>Create hub</a:t>
            </a:r>
          </a:p>
          <a:p>
            <a:pPr marL="228600" indent="-228600">
              <a:buAutoNum type="arabicPeriod"/>
            </a:pPr>
            <a:r>
              <a:rPr lang="en-US" dirty="0"/>
              <a:t>Create edge device id </a:t>
            </a:r>
          </a:p>
          <a:p>
            <a:pPr marL="0" indent="0">
              <a:buNone/>
            </a:pPr>
            <a:r>
              <a:rPr lang="en-US" dirty="0"/>
              <a:t>2.5 and configure with connection string</a:t>
            </a:r>
          </a:p>
          <a:p>
            <a:pPr marL="0" indent="0">
              <a:buNone/>
            </a:pPr>
            <a:r>
              <a:rPr lang="en-US" dirty="0"/>
              <a:t>3. Publish module to ACR</a:t>
            </a:r>
          </a:p>
          <a:p>
            <a:pPr marL="0" indent="0">
              <a:buNone/>
            </a:pPr>
            <a:r>
              <a:rPr lang="en-US" dirty="0"/>
              <a:t>4. Put in manifest so it’s read by the runtime</a:t>
            </a:r>
          </a:p>
          <a:p>
            <a:pPr marL="0" indent="0">
              <a:buNone/>
            </a:pPr>
            <a:r>
              <a:rPr lang="en-US" dirty="0"/>
              <a:t>5. Runtime loads the modules from the manifest</a:t>
            </a:r>
          </a:p>
          <a:p>
            <a:endParaRPr lang="en-US" dirty="0"/>
          </a:p>
          <a:p>
            <a:endParaRPr lang="en-US" dirty="0"/>
          </a:p>
          <a:p>
            <a:r>
              <a:rPr lang="en-US" dirty="0"/>
              <a:t>Edge Agent: </a:t>
            </a:r>
            <a:r>
              <a:rPr lang="en-US" sz="900" b="0" i="0" u="none" strike="noStrike" kern="1200" dirty="0">
                <a:solidFill>
                  <a:schemeClr val="tx1"/>
                </a:solidFill>
                <a:effectLst/>
                <a:latin typeface="Segoe UI Light" pitchFamily="34" charset="0"/>
                <a:ea typeface="+mn-ea"/>
                <a:cs typeface="+mn-cs"/>
              </a:rPr>
              <a:t>The IoT Edge agent is the other module that makes up the Azure IoT Edge runtime. It is responsible for instantiating modules, ensuring that they continue to run, and reporting the status of the modules back to IoT Hub. Just like any other module, the IoT Edge agent uses its module twin to store this configuration data. </a:t>
            </a:r>
          </a:p>
          <a:p>
            <a:endParaRPr lang="en-US" sz="900" b="0" i="0" u="none" strike="noStrike" kern="1200" dirty="0">
              <a:solidFill>
                <a:schemeClr val="tx1"/>
              </a:solidFill>
              <a:effectLst/>
              <a:latin typeface="Segoe UI Light" pitchFamily="34" charset="0"/>
              <a:ea typeface="+mn-ea"/>
              <a:cs typeface="+mn-cs"/>
            </a:endParaRPr>
          </a:p>
          <a:p>
            <a:r>
              <a:rPr lang="en-US" sz="900" b="0" i="0" u="none" strike="noStrike" kern="1200" dirty="0">
                <a:solidFill>
                  <a:schemeClr val="tx1"/>
                </a:solidFill>
                <a:effectLst/>
                <a:latin typeface="Segoe UI Light" pitchFamily="34" charset="0"/>
                <a:ea typeface="+mn-ea"/>
                <a:cs typeface="+mn-cs"/>
              </a:rPr>
              <a:t>The </a:t>
            </a:r>
            <a:r>
              <a:rPr lang="en-US" sz="900" b="0" i="0" u="sng" strike="noStrike" kern="1200" dirty="0">
                <a:solidFill>
                  <a:schemeClr val="tx1"/>
                </a:solidFill>
                <a:effectLst/>
                <a:latin typeface="Segoe UI Light" pitchFamily="34" charset="0"/>
                <a:ea typeface="+mn-ea"/>
                <a:cs typeface="+mn-cs"/>
                <a:hlinkClick r:id="rId3"/>
              </a:rPr>
              <a:t>IoT Edge security daemon</a:t>
            </a:r>
            <a:r>
              <a:rPr lang="en-US" sz="900" b="0" i="0" u="none" strike="noStrike" kern="1200" dirty="0">
                <a:solidFill>
                  <a:schemeClr val="tx1"/>
                </a:solidFill>
                <a:effectLst/>
                <a:latin typeface="Segoe UI Light" pitchFamily="34" charset="0"/>
                <a:ea typeface="+mn-ea"/>
                <a:cs typeface="+mn-cs"/>
              </a:rPr>
              <a:t> starts the IoT Edge agent on device startup. The agent retrieves its module twin from IoT Hub and inspects the deployment manifest. The deployment manifest is a JSON file that declares the modules that need to be started.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D18B56EA-E28F-4F92-9F16-7A6F2501B303}" type="datetime8">
              <a:rPr lang="en-US" smtClean="0"/>
              <a:t>4/7/2020 10:56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879071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hosted anywhere – docker hub, ACR </a:t>
            </a:r>
            <a:r>
              <a:rPr lang="en-US" dirty="0" err="1"/>
              <a:t>etc</a:t>
            </a:r>
            <a:endParaRPr lang="en-US" dirty="0"/>
          </a:p>
          <a:p>
            <a:r>
              <a:rPr lang="en-US" sz="882" b="0" i="0" u="none" strike="noStrike" kern="1200" dirty="0">
                <a:solidFill>
                  <a:schemeClr val="tx1"/>
                </a:solidFill>
                <a:effectLst/>
                <a:latin typeface="Segoe UI Light" pitchFamily="34" charset="0"/>
                <a:ea typeface="+mn-ea"/>
                <a:cs typeface="+mn-cs"/>
              </a:rPr>
              <a:t>Each time a module image is deployed to a device and started by the IoT Edge runtime, a new instance of that module is created. Two devices in different parts of the world could use the same module image. However, each device would have its own module instance when the module is started on the device.</a:t>
            </a:r>
            <a:endParaRPr lang="en-US" dirty="0"/>
          </a:p>
          <a:p>
            <a:endParaRPr lang="en-US" dirty="0"/>
          </a:p>
          <a:p>
            <a:r>
              <a:rPr lang="en-US" dirty="0"/>
              <a:t>Authentication </a:t>
            </a:r>
            <a:r>
              <a:rPr lang="en-US" dirty="0" err="1"/>
              <a:t>etc</a:t>
            </a:r>
            <a:r>
              <a:rPr lang="en-US" dirty="0"/>
              <a:t> in the SDK</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4/7/2020 10:56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34923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Azure IoT Edge module marketplace helps our customers to save development time and cost. Customers can discover pre-built, certified Azure IoT Edge modules that are ready to go through this catalog.</a:t>
            </a:r>
          </a:p>
          <a:p>
            <a:endParaRPr lang="en-US"/>
          </a:p>
          <a:p>
            <a:r>
              <a:rPr lang="en-US"/>
              <a:t>For partners who have an IoT Edge module to share, it helps you by:</a:t>
            </a:r>
          </a:p>
          <a:p>
            <a:pPr marL="171450" indent="-171450">
              <a:buFontTx/>
              <a:buChar char="-"/>
            </a:pPr>
            <a:r>
              <a:rPr lang="en-US"/>
              <a:t>Extending your reach by showcasing your solution in an highly visible catalog, deeply integrated with our Azure IoT services</a:t>
            </a:r>
          </a:p>
          <a:p>
            <a:pPr marL="171450" indent="-171450">
              <a:buFontTx/>
              <a:buChar char="-"/>
            </a:pPr>
            <a:r>
              <a:rPr lang="en-US"/>
              <a:t>Working with Microsoft, a leader in IoT, to market your solution, gets some leads and insights from the marketplace and collaborate with other MS partners</a:t>
            </a: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B1F447-C003-4CA3-A1CA-AB2B1FE8F19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5161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“Once you’ve decided on using the Azure IoT Edge functionality and selected modules, you need to perform configuration.  Earlier in the class, we talked about Azure IoT Device Twins, that have desired properties, indicating the desired configuration, and reported properties, indicating the current configuration.  Edge Modules use the same concept for configuration…”</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402695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intro to the concepts around IoT Edge Security but there’s more detail coming.</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4/7/2020 10:56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0618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3E3E3"/>
                </a:solidFill>
                <a:effectLst/>
                <a:latin typeface="Segoe UI" panose="020B0502040204020203" pitchFamily="34" charset="0"/>
              </a:rPr>
              <a:t>IoT Edge security manager aims to defend the integrity of the IoT Edge device and all inherent software operations. The security manager transitions trust from underlying hardware root of trust hardware (if available) to bootstrap the IoT Edge runtime and monitor ongoing operations. The IoT Edge security manager is software working along with secure silicon hardware (where available) to help deliver the highest security assurances possible.</a:t>
            </a:r>
          </a:p>
          <a:p>
            <a:pPr algn="l"/>
            <a:r>
              <a:rPr lang="en-US" b="0" i="0" dirty="0">
                <a:solidFill>
                  <a:srgbClr val="E3E3E3"/>
                </a:solidFill>
                <a:effectLst/>
                <a:latin typeface="Segoe UI" panose="020B0502040204020203" pitchFamily="34" charset="0"/>
              </a:rPr>
              <a:t>The responsibilities of the IoT Edge security manager include, but aren't limited to:</a:t>
            </a:r>
          </a:p>
          <a:p>
            <a:pPr algn="l">
              <a:buFont typeface="Arial" panose="020B0604020202020204" pitchFamily="34" charset="0"/>
              <a:buChar char="•"/>
            </a:pPr>
            <a:r>
              <a:rPr lang="en-US" b="0" i="0" dirty="0">
                <a:solidFill>
                  <a:srgbClr val="E3E3E3"/>
                </a:solidFill>
                <a:effectLst/>
                <a:latin typeface="Segoe UI" panose="020B0502040204020203" pitchFamily="34" charset="0"/>
              </a:rPr>
              <a:t>Secured and measured bootstrapping of the Azure IoT Edge device.</a:t>
            </a:r>
          </a:p>
          <a:p>
            <a:pPr algn="l">
              <a:buFont typeface="Arial" panose="020B0604020202020204" pitchFamily="34" charset="0"/>
              <a:buChar char="•"/>
            </a:pPr>
            <a:r>
              <a:rPr lang="en-US" b="0" i="0" dirty="0">
                <a:solidFill>
                  <a:srgbClr val="E3E3E3"/>
                </a:solidFill>
                <a:effectLst/>
                <a:latin typeface="Segoe UI" panose="020B0502040204020203" pitchFamily="34" charset="0"/>
              </a:rPr>
              <a:t>Device identity provisioning and transition of trust where applicable.</a:t>
            </a:r>
          </a:p>
          <a:p>
            <a:pPr algn="l">
              <a:buFont typeface="Arial" panose="020B0604020202020204" pitchFamily="34" charset="0"/>
              <a:buChar char="•"/>
            </a:pPr>
            <a:r>
              <a:rPr lang="en-US" b="0" i="0" dirty="0">
                <a:solidFill>
                  <a:srgbClr val="E3E3E3"/>
                </a:solidFill>
                <a:effectLst/>
                <a:latin typeface="Segoe UI" panose="020B0502040204020203" pitchFamily="34" charset="0"/>
              </a:rPr>
              <a:t>Host and protect device components of cloud services like Device Provisioning Service.</a:t>
            </a:r>
          </a:p>
          <a:p>
            <a:pPr algn="l">
              <a:buFont typeface="Arial" panose="020B0604020202020204" pitchFamily="34" charset="0"/>
              <a:buChar char="•"/>
            </a:pPr>
            <a:r>
              <a:rPr lang="en-US" b="0" i="0" dirty="0">
                <a:solidFill>
                  <a:srgbClr val="E3E3E3"/>
                </a:solidFill>
                <a:effectLst/>
                <a:latin typeface="Segoe UI" panose="020B0502040204020203" pitchFamily="34" charset="0"/>
              </a:rPr>
              <a:t>Securely provision IoT Edge modules with unique identities.</a:t>
            </a:r>
          </a:p>
          <a:p>
            <a:pPr algn="l">
              <a:buFont typeface="Arial" panose="020B0604020202020204" pitchFamily="34" charset="0"/>
              <a:buChar char="•"/>
            </a:pPr>
            <a:r>
              <a:rPr lang="en-US" b="0" i="0" dirty="0">
                <a:solidFill>
                  <a:srgbClr val="E3E3E3"/>
                </a:solidFill>
                <a:effectLst/>
                <a:latin typeface="Segoe UI" panose="020B0502040204020203" pitchFamily="34" charset="0"/>
              </a:rPr>
              <a:t>Gatekeeper to device hardware root of trust through notary services.</a:t>
            </a:r>
          </a:p>
          <a:p>
            <a:pPr algn="l">
              <a:buFont typeface="Arial" panose="020B0604020202020204" pitchFamily="34" charset="0"/>
              <a:buChar char="•"/>
            </a:pPr>
            <a:r>
              <a:rPr lang="en-US" b="0" i="0" dirty="0">
                <a:solidFill>
                  <a:srgbClr val="E3E3E3"/>
                </a:solidFill>
                <a:effectLst/>
                <a:latin typeface="Segoe UI" panose="020B0502040204020203" pitchFamily="34" charset="0"/>
              </a:rPr>
              <a:t>Monitor the integrity of IoT Edge operations at runtime.</a:t>
            </a:r>
          </a:p>
          <a:p>
            <a:pPr algn="l"/>
            <a:r>
              <a:rPr lang="en-US" b="0" i="0" dirty="0">
                <a:solidFill>
                  <a:srgbClr val="E3E3E3"/>
                </a:solidFill>
                <a:effectLst/>
                <a:latin typeface="Segoe UI" panose="020B0502040204020203" pitchFamily="34" charset="0"/>
              </a:rPr>
              <a:t>IoT Edge security manager includes three components:</a:t>
            </a:r>
          </a:p>
          <a:p>
            <a:pPr algn="l">
              <a:buFont typeface="Arial" panose="020B0604020202020204" pitchFamily="34" charset="0"/>
              <a:buChar char="•"/>
            </a:pPr>
            <a:r>
              <a:rPr lang="en-US" b="0" i="0" dirty="0">
                <a:solidFill>
                  <a:srgbClr val="E3E3E3"/>
                </a:solidFill>
                <a:effectLst/>
                <a:latin typeface="Segoe UI" panose="020B0502040204020203" pitchFamily="34" charset="0"/>
              </a:rPr>
              <a:t>IoT Edge security daemon.</a:t>
            </a:r>
          </a:p>
          <a:p>
            <a:pPr algn="l">
              <a:buFont typeface="Arial" panose="020B0604020202020204" pitchFamily="34" charset="0"/>
              <a:buChar char="•"/>
            </a:pPr>
            <a:r>
              <a:rPr lang="en-US" b="0" i="0" dirty="0">
                <a:solidFill>
                  <a:srgbClr val="E3E3E3"/>
                </a:solidFill>
                <a:effectLst/>
                <a:latin typeface="Segoe UI" panose="020B0502040204020203" pitchFamily="34" charset="0"/>
              </a:rPr>
              <a:t>Hardware security module platform abstraction Layer (HSM PAL).</a:t>
            </a:r>
          </a:p>
          <a:p>
            <a:pPr algn="l">
              <a:buFont typeface="Arial" panose="020B0604020202020204" pitchFamily="34" charset="0"/>
              <a:buChar char="•"/>
            </a:pPr>
            <a:r>
              <a:rPr lang="en-US" b="0" i="0" dirty="0">
                <a:solidFill>
                  <a:srgbClr val="E3E3E3"/>
                </a:solidFill>
                <a:effectLst/>
                <a:latin typeface="Segoe UI" panose="020B0502040204020203" pitchFamily="34" charset="0"/>
              </a:rPr>
              <a:t>Optional but highly recommended hardware silicon root of trust or HSM.</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4/7/2020 10:56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6886398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(might be helpful to explain the history/meaning/origin of the term “daemon”)</a:t>
            </a:r>
          </a:p>
          <a:p>
            <a:endParaRPr lang="en-US" dirty="0"/>
          </a:p>
          <a:p>
            <a:r>
              <a:rPr lang="en-US" sz="882" b="0" i="0" kern="1200" dirty="0">
                <a:solidFill>
                  <a:schemeClr val="tx1"/>
                </a:solidFill>
                <a:effectLst/>
                <a:latin typeface="Segoe UI Light" pitchFamily="34" charset="0"/>
                <a:ea typeface="+mn-ea"/>
                <a:cs typeface="+mn-cs"/>
              </a:rPr>
              <a:t>The IoT Edge security daemon takes advantage of any available hardware root of trust technology for security hardening. It also allows for split-world operation between a standard/rich execution environment (REE) and a trusted execution environment (TEE) when hardware technologies offer trusted execution environments. Role-specific interfaces enable the major components of IoT Edge to assure the integrity of the IoT Edge device and its operations.</a:t>
            </a:r>
          </a:p>
          <a:p>
            <a:r>
              <a:rPr lang="en-US" sz="882" b="1" i="0" kern="1200" dirty="0">
                <a:solidFill>
                  <a:schemeClr val="tx1"/>
                </a:solidFill>
                <a:effectLst/>
                <a:latin typeface="Segoe UI Light" pitchFamily="34" charset="0"/>
                <a:ea typeface="+mn-ea"/>
                <a:cs typeface="+mn-cs"/>
              </a:rPr>
              <a:t>Cloud interface</a:t>
            </a:r>
          </a:p>
          <a:p>
            <a:r>
              <a:rPr lang="en-US" sz="882" b="0" i="0" kern="1200" dirty="0">
                <a:solidFill>
                  <a:schemeClr val="tx1"/>
                </a:solidFill>
                <a:effectLst/>
                <a:latin typeface="Segoe UI Light" pitchFamily="34" charset="0"/>
                <a:ea typeface="+mn-ea"/>
                <a:cs typeface="+mn-cs"/>
              </a:rPr>
              <a:t>The cloud interface allows the IoT Edge security daemon to access cloud services such as cloud compliments to device security like security renewal. For example, the IoT Edge security daemon currently uses this interface to access the Azure IoT Hub </a:t>
            </a:r>
            <a:r>
              <a:rPr lang="en-US" sz="882" b="0" i="0" u="sng" kern="1200" dirty="0">
                <a:solidFill>
                  <a:schemeClr val="tx1"/>
                </a:solidFill>
                <a:effectLst/>
                <a:latin typeface="Segoe UI Light" pitchFamily="34" charset="0"/>
                <a:ea typeface="+mn-ea"/>
                <a:cs typeface="+mn-cs"/>
                <a:hlinkClick r:id="rId3"/>
              </a:rPr>
              <a:t>Device Provisioning Service</a:t>
            </a:r>
            <a:r>
              <a:rPr lang="en-US" sz="882" b="0" i="0" kern="1200" dirty="0">
                <a:solidFill>
                  <a:schemeClr val="tx1"/>
                </a:solidFill>
                <a:effectLst/>
                <a:latin typeface="Segoe UI Light" pitchFamily="34" charset="0"/>
                <a:ea typeface="+mn-ea"/>
                <a:cs typeface="+mn-cs"/>
              </a:rPr>
              <a:t> for device identity lifecycle management.</a:t>
            </a:r>
          </a:p>
          <a:p>
            <a:r>
              <a:rPr lang="en-US" sz="882" b="1" i="0" kern="1200" dirty="0">
                <a:solidFill>
                  <a:schemeClr val="tx1"/>
                </a:solidFill>
                <a:effectLst/>
                <a:latin typeface="Segoe UI Light" pitchFamily="34" charset="0"/>
                <a:ea typeface="+mn-ea"/>
                <a:cs typeface="+mn-cs"/>
              </a:rPr>
              <a:t>Management API</a:t>
            </a:r>
          </a:p>
          <a:p>
            <a:r>
              <a:rPr lang="en-US" sz="882" b="0" i="0" kern="1200" dirty="0">
                <a:solidFill>
                  <a:schemeClr val="tx1"/>
                </a:solidFill>
                <a:effectLst/>
                <a:latin typeface="Segoe UI Light" pitchFamily="34" charset="0"/>
                <a:ea typeface="+mn-ea"/>
                <a:cs typeface="+mn-cs"/>
              </a:rPr>
              <a:t>IoT Edge security daemon offers a management API, which is called by the IoT Edge agent when creating/starting/stopping/removing an IoT Edge module. The security daemon stores “registrations” for all active modules. These registrations map a module’s identity to some properties of the module. For examples, these module properties include the process identifier (</a:t>
            </a:r>
            <a:r>
              <a:rPr lang="en-US" sz="882" b="0" i="0" kern="1200" dirty="0" err="1">
                <a:solidFill>
                  <a:schemeClr val="tx1"/>
                </a:solidFill>
                <a:effectLst/>
                <a:latin typeface="Segoe UI Light" pitchFamily="34" charset="0"/>
                <a:ea typeface="+mn-ea"/>
                <a:cs typeface="+mn-cs"/>
              </a:rPr>
              <a:t>pid</a:t>
            </a:r>
            <a:r>
              <a:rPr lang="en-US" sz="882" b="0" i="0" kern="1200" dirty="0">
                <a:solidFill>
                  <a:schemeClr val="tx1"/>
                </a:solidFill>
                <a:effectLst/>
                <a:latin typeface="Segoe UI Light" pitchFamily="34" charset="0"/>
                <a:ea typeface="+mn-ea"/>
                <a:cs typeface="+mn-cs"/>
              </a:rPr>
              <a:t>) of the process running in the container and the hash of the docker container’s contents.</a:t>
            </a:r>
          </a:p>
          <a:p>
            <a:r>
              <a:rPr lang="en-US" sz="882" b="0" i="0" kern="1200" dirty="0">
                <a:solidFill>
                  <a:schemeClr val="tx1"/>
                </a:solidFill>
                <a:effectLst/>
                <a:latin typeface="Segoe UI Light" pitchFamily="34" charset="0"/>
                <a:ea typeface="+mn-ea"/>
                <a:cs typeface="+mn-cs"/>
              </a:rPr>
              <a:t>These properties are used by the workload API (described below) to verify that the caller is authorized for an action.</a:t>
            </a:r>
          </a:p>
          <a:p>
            <a:r>
              <a:rPr lang="en-US" sz="882" b="0" i="0" kern="1200" dirty="0">
                <a:solidFill>
                  <a:schemeClr val="tx1"/>
                </a:solidFill>
                <a:effectLst/>
                <a:latin typeface="Segoe UI Light" pitchFamily="34" charset="0"/>
                <a:ea typeface="+mn-ea"/>
                <a:cs typeface="+mn-cs"/>
              </a:rPr>
              <a:t>The management API is a privileged API, callable only from the IoT Edge agent. Since the IoT Edge security daemon bootstraps and starts the IoT Edge agent, it verifies that the IoT Edge agent hasn't been tampered with, then it can create an implicit registration for the IoT Edge agent. The same attestation process that the workload API uses also restricts access to the management API to only the IoT Edge agent.</a:t>
            </a:r>
          </a:p>
          <a:p>
            <a:r>
              <a:rPr lang="en-US" sz="882" b="1" i="0" kern="1200" dirty="0">
                <a:solidFill>
                  <a:schemeClr val="tx1"/>
                </a:solidFill>
                <a:effectLst/>
                <a:latin typeface="Segoe UI Light" pitchFamily="34" charset="0"/>
                <a:ea typeface="+mn-ea"/>
                <a:cs typeface="+mn-cs"/>
              </a:rPr>
              <a:t>Container API</a:t>
            </a:r>
          </a:p>
          <a:p>
            <a:r>
              <a:rPr lang="en-US" sz="882" b="0" i="0" kern="1200" dirty="0">
                <a:solidFill>
                  <a:schemeClr val="tx1"/>
                </a:solidFill>
                <a:effectLst/>
                <a:latin typeface="Segoe UI Light" pitchFamily="34" charset="0"/>
                <a:ea typeface="+mn-ea"/>
                <a:cs typeface="+mn-cs"/>
              </a:rPr>
              <a:t>The container API interacts with the container system in use for module management, like Moby or Docker.</a:t>
            </a:r>
          </a:p>
          <a:p>
            <a:r>
              <a:rPr lang="en-US" sz="882" b="1" i="0" kern="1200" dirty="0">
                <a:solidFill>
                  <a:schemeClr val="tx1"/>
                </a:solidFill>
                <a:effectLst/>
                <a:latin typeface="Segoe UI Light" pitchFamily="34" charset="0"/>
                <a:ea typeface="+mn-ea"/>
                <a:cs typeface="+mn-cs"/>
              </a:rPr>
              <a:t>Workload API</a:t>
            </a:r>
          </a:p>
          <a:p>
            <a:r>
              <a:rPr lang="en-US" sz="882" b="0" i="0" kern="1200" dirty="0">
                <a:solidFill>
                  <a:schemeClr val="tx1"/>
                </a:solidFill>
                <a:effectLst/>
                <a:latin typeface="Segoe UI Light" pitchFamily="34" charset="0"/>
                <a:ea typeface="+mn-ea"/>
                <a:cs typeface="+mn-cs"/>
              </a:rPr>
              <a:t>The workload API is accessible to all modules. It provides proof of identity, either as an HSM rooted signed token or an X509 certificate, and the corresponding trust bundle to a module. The trust bundle contains CA certificates for all the other servers that the modules should trust.</a:t>
            </a:r>
          </a:p>
          <a:p>
            <a:r>
              <a:rPr lang="en-US" sz="882" b="0" i="0" kern="1200" dirty="0">
                <a:solidFill>
                  <a:schemeClr val="tx1"/>
                </a:solidFill>
                <a:effectLst/>
                <a:latin typeface="Segoe UI Light" pitchFamily="34" charset="0"/>
                <a:ea typeface="+mn-ea"/>
                <a:cs typeface="+mn-cs"/>
              </a:rPr>
              <a:t>The IoT Edge security daemon uses an attestation process to guard this API. When a module calls this API, the security daemon attempts to find a registration for the identity. If successful, it uses the properties of the registration to measure the module. If the result of the measurement process matches the registration, a new proof of identity is generated. The corresponding CA certificates (trust bundle) are returned to the module. The module uses this certificate to connect to IoT Hub, other modules, or start a server. When the signed token or certificate nears expiration, it's the responsibility of the module to request a new certificate.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4/7/2020 10:56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7524091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https://docs.microsoft.com/en-us/azure/iot-edge/iot-edge-certs</a:t>
            </a:r>
            <a:endParaRPr lang="en-US" sz="882" b="1" i="0" kern="1200" dirty="0">
              <a:solidFill>
                <a:schemeClr val="tx1"/>
              </a:solidFill>
              <a:effectLst/>
              <a:latin typeface="Segoe UI Light" pitchFamily="34" charset="0"/>
              <a:ea typeface="+mn-ea"/>
              <a:cs typeface="+mn-cs"/>
            </a:endParaRP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Certificate authority</a:t>
            </a:r>
          </a:p>
          <a:p>
            <a:r>
              <a:rPr lang="en-US" sz="882" b="0" i="0" kern="1200" dirty="0">
                <a:solidFill>
                  <a:schemeClr val="tx1"/>
                </a:solidFill>
                <a:effectLst/>
                <a:latin typeface="Segoe UI Light" pitchFamily="34" charset="0"/>
                <a:ea typeface="+mn-ea"/>
                <a:cs typeface="+mn-cs"/>
              </a:rPr>
              <a:t>The certificate authority, or 'CA' for short, is an entity that issues digital certificates. A certificate authority acts as a trusted third party between the owner, and the receiver of the certificate. A digital certificate certifies the ownership of a public key by the receiver of the certificate. The certificate chain of trust works by initially issuing a root certificate, which is the basis for trust in all certificates issued by the authority. Afterwards, the owner can use the root certificate to issue additional intermediate certificates ('leaf' certificates).</a:t>
            </a:r>
          </a:p>
          <a:p>
            <a:r>
              <a:rPr lang="en-US" sz="882" b="1" i="0" kern="1200" dirty="0">
                <a:solidFill>
                  <a:schemeClr val="tx1"/>
                </a:solidFill>
                <a:effectLst/>
                <a:latin typeface="Segoe UI Light" pitchFamily="34" charset="0"/>
                <a:ea typeface="+mn-ea"/>
                <a:cs typeface="+mn-cs"/>
              </a:rPr>
              <a:t>Root CA certificate</a:t>
            </a:r>
          </a:p>
          <a:p>
            <a:r>
              <a:rPr lang="en-US" sz="882" b="0" i="0" kern="1200" dirty="0">
                <a:solidFill>
                  <a:schemeClr val="tx1"/>
                </a:solidFill>
                <a:effectLst/>
                <a:latin typeface="Segoe UI Light" pitchFamily="34" charset="0"/>
                <a:ea typeface="+mn-ea"/>
                <a:cs typeface="+mn-cs"/>
              </a:rPr>
              <a:t>A root CA certificate is the root of trust of the entire process. In production scenarios, this CA certificate is usually purchased from a trusted commercial certificate authority like Baltimore, Verisign, or DigiCert. Should you have complete control over the devices connecting to your IoT Edge devices, it's possible to use a corporate level certificate authority. In either event, the entire certificate chain from the IoT Edge hub up rolls up to it, so the leaf IoT devices must trust the root certificate. You can store the root CA certificate either in the trusted root certificate authority store, or provide the certificate details in your application code.</a:t>
            </a:r>
          </a:p>
          <a:p>
            <a:r>
              <a:rPr lang="en-US" sz="882" b="1" i="0" kern="1200" dirty="0">
                <a:solidFill>
                  <a:schemeClr val="tx1"/>
                </a:solidFill>
                <a:effectLst/>
                <a:latin typeface="Segoe UI Light" pitchFamily="34" charset="0"/>
                <a:ea typeface="+mn-ea"/>
                <a:cs typeface="+mn-cs"/>
              </a:rPr>
              <a:t>Intermediate certificates</a:t>
            </a:r>
          </a:p>
          <a:p>
            <a:r>
              <a:rPr lang="en-US" sz="882" b="0" i="0" kern="1200" dirty="0">
                <a:solidFill>
                  <a:schemeClr val="tx1"/>
                </a:solidFill>
                <a:effectLst/>
                <a:latin typeface="Segoe UI Light" pitchFamily="34" charset="0"/>
                <a:ea typeface="+mn-ea"/>
                <a:cs typeface="+mn-cs"/>
              </a:rPr>
              <a:t>In a typical manufacturing process for creating secure devices, root CA certificates are rarely used directly, primarily because of the risk of leakage or exposure. The root CA certificate creates and digitally signs one or more intermediate CA certificates. There may only be one, or there may be a chain of these intermediate certificates. Scenarios that would require a chain of intermediate certificates include:</a:t>
            </a:r>
          </a:p>
          <a:p>
            <a:r>
              <a:rPr lang="en-US" sz="882" b="0" i="0" kern="1200" dirty="0">
                <a:solidFill>
                  <a:schemeClr val="tx1"/>
                </a:solidFill>
                <a:effectLst/>
                <a:latin typeface="Segoe UI Light" pitchFamily="34" charset="0"/>
                <a:ea typeface="+mn-ea"/>
                <a:cs typeface="+mn-cs"/>
              </a:rPr>
              <a:t>A hierarchy of departments within a manufacturer.</a:t>
            </a:r>
          </a:p>
          <a:p>
            <a:r>
              <a:rPr lang="en-US" sz="882" b="0" i="0" kern="1200" dirty="0">
                <a:solidFill>
                  <a:schemeClr val="tx1"/>
                </a:solidFill>
                <a:effectLst/>
                <a:latin typeface="Segoe UI Light" pitchFamily="34" charset="0"/>
                <a:ea typeface="+mn-ea"/>
                <a:cs typeface="+mn-cs"/>
              </a:rPr>
              <a:t>Multiple companies involved serially in the production of a device.</a:t>
            </a:r>
          </a:p>
          <a:p>
            <a:r>
              <a:rPr lang="en-US" sz="882" b="0" i="0" kern="1200" dirty="0">
                <a:solidFill>
                  <a:schemeClr val="tx1"/>
                </a:solidFill>
                <a:effectLst/>
                <a:latin typeface="Segoe UI Light" pitchFamily="34" charset="0"/>
                <a:ea typeface="+mn-ea"/>
                <a:cs typeface="+mn-cs"/>
              </a:rPr>
              <a:t>A customer buying a root CA and deriving a signing certificate for the manufacturer to sign the devices they make on that customer's behalf.</a:t>
            </a:r>
          </a:p>
          <a:p>
            <a:r>
              <a:rPr lang="en-US" sz="882" b="0" i="0" kern="1200" dirty="0">
                <a:solidFill>
                  <a:schemeClr val="tx1"/>
                </a:solidFill>
                <a:effectLst/>
                <a:latin typeface="Segoe UI Light" pitchFamily="34" charset="0"/>
                <a:ea typeface="+mn-ea"/>
                <a:cs typeface="+mn-cs"/>
              </a:rPr>
              <a:t>In any case, the manufacturer uses an intermediate CA certificate at the end of this chain to sign the device CA certificate placed on the end device. Generally, these intermediate certificates are closely guarded at the manufacturing plant. They undergo strict processes, both physical and electronic for their usage.</a:t>
            </a:r>
          </a:p>
          <a:p>
            <a:r>
              <a:rPr lang="en-US" sz="882" b="1" i="0" kern="1200" dirty="0">
                <a:solidFill>
                  <a:schemeClr val="tx1"/>
                </a:solidFill>
                <a:effectLst/>
                <a:latin typeface="Segoe UI Light" pitchFamily="34" charset="0"/>
                <a:ea typeface="+mn-ea"/>
                <a:cs typeface="+mn-cs"/>
              </a:rPr>
              <a:t>Device CA certificate</a:t>
            </a:r>
          </a:p>
          <a:p>
            <a:r>
              <a:rPr lang="en-US" sz="882" b="0" i="0" kern="1200" dirty="0">
                <a:solidFill>
                  <a:schemeClr val="tx1"/>
                </a:solidFill>
                <a:effectLst/>
                <a:latin typeface="Segoe UI Light" pitchFamily="34" charset="0"/>
                <a:ea typeface="+mn-ea"/>
                <a:cs typeface="+mn-cs"/>
              </a:rPr>
              <a:t>The device CA certificate is generated from and signed by the final intermediate CA certificate in the process. This certificate is installed on the IoT Edge device itself, preferably in secure storage such as a hardware security module (HSM). In addition, a device CA certificate uniquely identifies an IoT Edge device. The device CA certificate can sign other certificates.</a:t>
            </a:r>
          </a:p>
          <a:p>
            <a:r>
              <a:rPr lang="en-US" sz="882" b="1" i="0" kern="1200" dirty="0">
                <a:solidFill>
                  <a:schemeClr val="tx1"/>
                </a:solidFill>
                <a:effectLst/>
                <a:latin typeface="Segoe UI Light" pitchFamily="34" charset="0"/>
                <a:ea typeface="+mn-ea"/>
                <a:cs typeface="+mn-cs"/>
              </a:rPr>
              <a:t>IoT Edge Workload CA</a:t>
            </a:r>
          </a:p>
          <a:p>
            <a:r>
              <a:rPr lang="en-US" sz="882" b="0" i="0" kern="1200" dirty="0">
                <a:solidFill>
                  <a:schemeClr val="tx1"/>
                </a:solidFill>
                <a:effectLst/>
                <a:latin typeface="Segoe UI Light" pitchFamily="34" charset="0"/>
                <a:ea typeface="+mn-ea"/>
                <a:cs typeface="+mn-cs"/>
              </a:rPr>
              <a:t>The </a:t>
            </a:r>
            <a:r>
              <a:rPr lang="en-US" sz="882" b="0" i="0" u="sng" kern="1200" dirty="0">
                <a:solidFill>
                  <a:schemeClr val="tx1"/>
                </a:solidFill>
                <a:effectLst/>
                <a:latin typeface="Segoe UI Light" pitchFamily="34" charset="0"/>
                <a:ea typeface="+mn-ea"/>
                <a:cs typeface="+mn-cs"/>
                <a:hlinkClick r:id="rId4"/>
              </a:rPr>
              <a:t>IoT Edge Security Manager</a:t>
            </a:r>
            <a:r>
              <a:rPr lang="en-US" sz="882" b="0" i="0" kern="1200" dirty="0">
                <a:solidFill>
                  <a:schemeClr val="tx1"/>
                </a:solidFill>
                <a:effectLst/>
                <a:latin typeface="Segoe UI Light" pitchFamily="34" charset="0"/>
                <a:ea typeface="+mn-ea"/>
                <a:cs typeface="+mn-cs"/>
              </a:rPr>
              <a:t> generates the workload CA certificate, the first on the "operator" side of the process, when IoT Edge first starts. This certificate is generated from and signed by the "device CA certificate". This certificate, which is just another intermediate signing certificate, is used to generate and sign any other certificates used by the IoT Edge runtime. Today, that is primarily the IoT Edge hub server certificate discussed in the following section, but in the future may include other certificates for authenticating IoT Edge components.</a:t>
            </a:r>
          </a:p>
          <a:p>
            <a:r>
              <a:rPr lang="en-US" sz="882" b="1" i="0" kern="1200" dirty="0">
                <a:solidFill>
                  <a:schemeClr val="tx1"/>
                </a:solidFill>
                <a:effectLst/>
                <a:latin typeface="Segoe UI Light" pitchFamily="34" charset="0"/>
                <a:ea typeface="+mn-ea"/>
                <a:cs typeface="+mn-cs"/>
              </a:rPr>
              <a:t>IoT Edge hub server certificate</a:t>
            </a:r>
          </a:p>
          <a:p>
            <a:r>
              <a:rPr lang="en-US" sz="882" b="0" i="0" kern="1200" dirty="0">
                <a:solidFill>
                  <a:schemeClr val="tx1"/>
                </a:solidFill>
                <a:effectLst/>
                <a:latin typeface="Segoe UI Light" pitchFamily="34" charset="0"/>
                <a:ea typeface="+mn-ea"/>
                <a:cs typeface="+mn-cs"/>
              </a:rPr>
              <a:t>The IoT Edge hub server certificate is the actual certificate presented to leaf devices and modules for identity verification during establishment of the TLS connection required by IoT Edge. This certificate presents the full chain of signing certificates used to generate it up to the root CA certificate, which the leaf IoT device must trust. When generated by the IoT Edge Security Manager, the common name (CN), of this IoT Edge hub certificate is set to the 'hostname' property in the </a:t>
            </a:r>
            <a:r>
              <a:rPr lang="en-US" sz="882" b="0" i="0" kern="1200" dirty="0" err="1">
                <a:solidFill>
                  <a:schemeClr val="tx1"/>
                </a:solidFill>
                <a:effectLst/>
                <a:latin typeface="Segoe UI Light" pitchFamily="34" charset="0"/>
                <a:ea typeface="+mn-ea"/>
                <a:cs typeface="+mn-cs"/>
              </a:rPr>
              <a:t>config.yaml</a:t>
            </a:r>
            <a:r>
              <a:rPr lang="en-US" sz="882" b="0" i="0" kern="1200" dirty="0">
                <a:solidFill>
                  <a:schemeClr val="tx1"/>
                </a:solidFill>
                <a:effectLst/>
                <a:latin typeface="Segoe UI Light" pitchFamily="34" charset="0"/>
                <a:ea typeface="+mn-ea"/>
                <a:cs typeface="+mn-cs"/>
              </a:rPr>
              <a:t> file after conversion to lower case. This configuration is a common source of confusion with IoT Edge.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reasonable question might be "why does IoT Edge need the 'workload CA' extra certificate? Couldn't it use the device CA certificate to directly generate the IoT Edge hub server certificate?". Technically, it could. However, the purpose of this "workload" intermediate certificate is to separate concerns between the device manufacturer and the device operator. Imagine a scenario where an IoT Edge device is sold or transferred from one customer to another. You would likely want the device CA certificate provided by the manufacturer to be immutable. However, the "workload" certificates specific to operation of the device should be wiped and recreated for the new deployment.</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544261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4/7/2020 10:56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548236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Calibri"/>
                <a:cs typeface="Calibri"/>
              </a:rPr>
              <a:t>In all three cases, the red border indicates the protected area managed by the Security Daemon.  As the picture moves from left to right, we’re adding more hardware support for protected areas that gives more physical protection of data.  </a:t>
            </a:r>
          </a:p>
          <a:p>
            <a:endParaRPr lang="en-US" sz="850" dirty="0">
              <a:latin typeface="Calibri"/>
              <a:cs typeface="Calibri"/>
            </a:endParaRPr>
          </a:p>
          <a:p>
            <a:r>
              <a:rPr lang="en-US" dirty="0"/>
              <a:t>From the product group:</a:t>
            </a:r>
          </a:p>
          <a:p>
            <a:endParaRPr lang="en-US" dirty="0"/>
          </a:p>
          <a:p>
            <a:pPr marL="171450" lvl="0" indent="-171450">
              <a:buFont typeface="Arial" panose="020B0604020202020204" pitchFamily="34" charset="0"/>
              <a:buChar char="•"/>
            </a:pPr>
            <a:r>
              <a:rPr lang="en-US" sz="882" kern="1200" dirty="0">
                <a:solidFill>
                  <a:schemeClr val="tx1"/>
                </a:solidFill>
                <a:effectLst/>
                <a:latin typeface="Segoe UI Light" pitchFamily="34" charset="0"/>
                <a:ea typeface="+mn-ea"/>
                <a:cs typeface="+mn-cs"/>
              </a:rPr>
              <a:t>Standard Promise (No HSM hence $Free) says that even with the best of security engineering in IoT Edge, the device is still susceptible to threats from malicious physical access.  The customer can choose this option if they’re confident perimeter security (e.g. devices deployed in a locked IT closet with proper access controls) is sufficient for their needs.</a:t>
            </a:r>
          </a:p>
          <a:p>
            <a:pPr marL="171450" lvl="0" indent="-171450">
              <a:buFont typeface="Arial" panose="020B0604020202020204" pitchFamily="34" charset="0"/>
              <a:buChar char="•"/>
            </a:pPr>
            <a:r>
              <a:rPr lang="en-US" sz="882" kern="1200" dirty="0">
                <a:solidFill>
                  <a:schemeClr val="tx1"/>
                </a:solidFill>
                <a:effectLst/>
                <a:latin typeface="Segoe UI Light" pitchFamily="34" charset="0"/>
                <a:ea typeface="+mn-ea"/>
                <a:cs typeface="+mn-cs"/>
              </a:rPr>
              <a:t>Secure Element Promise (Use of HSM to protect keys, $) offers the option where keys are protected by the HSM.  With a good choice of HSM, the device can mitigate certain kinds of threats such as cloning or impersonation even with malicious physical access.   Workloads might still be susceptible to dynamic attacks on workloads from malicious physical access.  Discrete TPMs are good example of a Secure Element HSMs.</a:t>
            </a:r>
          </a:p>
          <a:p>
            <a:pPr marL="171450" lvl="0" indent="-171450">
              <a:buFont typeface="Arial" panose="020B0604020202020204" pitchFamily="34" charset="0"/>
              <a:buChar char="•"/>
            </a:pPr>
            <a:r>
              <a:rPr lang="en-US" sz="882" kern="1200" dirty="0">
                <a:solidFill>
                  <a:schemeClr val="tx1"/>
                </a:solidFill>
                <a:effectLst/>
                <a:latin typeface="Segoe UI Light" pitchFamily="34" charset="0"/>
                <a:ea typeface="+mn-ea"/>
                <a:cs typeface="+mn-cs"/>
              </a:rPr>
              <a:t>Secure Enclave Promise (Use of HSM to protect keys and workloads, $$$) offer the option where keys and sensitive workloads are protected inside the HSM.  With good choice of HSM, the device, in addition to coverage offered by Secure Element promise, can mitigate threats on workloads such as IP theft or data disclosure.  HSMs with trusted execution environments (TEE) are good examples of Secure Enclaves.</a:t>
            </a:r>
          </a:p>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4/7/2020 10:56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366719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4/7/2020 10:56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5810060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Tags were introduced in Module 2, but it’s reasonable to remind students of what they are about.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9486339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this requires the replacement IoT module as in </a:t>
            </a:r>
            <a:r>
              <a:rPr lang="en-US" dirty="0">
                <a:hlinkClick r:id="rId3"/>
              </a:rPr>
              <a:t>https://docs.microsoft.com/en-us/cli/azure/ext/azure-iot/iot/dps/enrollment?view=azure-cli-latest#ext-azure-cli-iot-ext-az-iot-dps-enrollment-create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4/7/2020 10:56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0380278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manifest – basic structure</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Configure modules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Declare routes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r>
              <a:rPr lang="en-US" dirty="0"/>
              <a:t>Define or update desired properties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4836904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Configure modules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7653393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Declare routes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7821430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Tags were introduced in Module 2, but it’s reasonable to remind students of what they are about.</a:t>
            </a:r>
          </a:p>
          <a:p>
            <a:endParaRPr lang="en-US" dirty="0"/>
          </a:p>
          <a:p>
            <a:pPr algn="l"/>
            <a:r>
              <a:rPr lang="en-US" b="0" i="0" dirty="0">
                <a:solidFill>
                  <a:srgbClr val="E3E3E3"/>
                </a:solidFill>
                <a:effectLst/>
                <a:latin typeface="Segoe UI" panose="020B0502040204020203" pitchFamily="34" charset="0"/>
              </a:rPr>
              <a:t>A phased rollout is an overall process whereby an operator deploys changes to a broadening set of IoT Edge devices. The goal is to make changes gradually to reduce the risk of making wide scale breaking changes. Automatic deployments help manage phased rollouts across a fleet of IoT Edge devices.</a:t>
            </a:r>
          </a:p>
          <a:p>
            <a:pPr algn="l"/>
            <a:r>
              <a:rPr lang="en-US" b="0" i="0" dirty="0">
                <a:solidFill>
                  <a:srgbClr val="E3E3E3"/>
                </a:solidFill>
                <a:effectLst/>
                <a:latin typeface="Segoe UI" panose="020B0502040204020203" pitchFamily="34" charset="0"/>
              </a:rPr>
              <a:t>A phased rollout is executed in the following phases and steps:</a:t>
            </a:r>
          </a:p>
          <a:p>
            <a:pPr algn="l">
              <a:buFont typeface="+mj-lt"/>
              <a:buAutoNum type="arabicPeriod"/>
            </a:pPr>
            <a:r>
              <a:rPr lang="en-US" b="0" i="0" dirty="0">
                <a:solidFill>
                  <a:srgbClr val="E3E3E3"/>
                </a:solidFill>
                <a:effectLst/>
                <a:latin typeface="Segoe UI" panose="020B0502040204020203" pitchFamily="34" charset="0"/>
              </a:rPr>
              <a:t>Establish a test environment of IoT Edge devices by provisioning them and setting a device twin tag like </a:t>
            </a:r>
            <a:r>
              <a:rPr lang="en-US" b="0" i="0" dirty="0" err="1">
                <a:solidFill>
                  <a:srgbClr val="E3E3E3"/>
                </a:solidFill>
                <a:effectLst/>
                <a:latin typeface="Segoe UI" panose="020B0502040204020203" pitchFamily="34" charset="0"/>
              </a:rPr>
              <a:t>tag.environment</a:t>
            </a:r>
            <a:r>
              <a:rPr lang="en-US" b="0" i="0" dirty="0">
                <a:solidFill>
                  <a:srgbClr val="E3E3E3"/>
                </a:solidFill>
                <a:effectLst/>
                <a:latin typeface="Segoe UI" panose="020B0502040204020203" pitchFamily="34" charset="0"/>
              </a:rPr>
              <a:t>='test'. The test environment should mirror the production environment that the deployment will eventually target.</a:t>
            </a:r>
          </a:p>
          <a:p>
            <a:pPr algn="l">
              <a:buFont typeface="+mj-lt"/>
              <a:buAutoNum type="arabicPeriod"/>
            </a:pPr>
            <a:r>
              <a:rPr lang="en-US" b="0" i="0" dirty="0">
                <a:solidFill>
                  <a:srgbClr val="E3E3E3"/>
                </a:solidFill>
                <a:effectLst/>
                <a:latin typeface="Segoe UI" panose="020B0502040204020203" pitchFamily="34" charset="0"/>
              </a:rPr>
              <a:t>Create a deployment including the desired modules and configurations. The targeting condition should target the test IoT Edge device environment.</a:t>
            </a:r>
          </a:p>
          <a:p>
            <a:pPr algn="l">
              <a:buFont typeface="+mj-lt"/>
              <a:buAutoNum type="arabicPeriod"/>
            </a:pPr>
            <a:r>
              <a:rPr lang="en-US" b="0" i="0" dirty="0">
                <a:solidFill>
                  <a:srgbClr val="E3E3E3"/>
                </a:solidFill>
                <a:effectLst/>
                <a:latin typeface="Segoe UI" panose="020B0502040204020203" pitchFamily="34" charset="0"/>
              </a:rPr>
              <a:t>Validate the new module configuration in the test environment.</a:t>
            </a:r>
          </a:p>
          <a:p>
            <a:pPr algn="l">
              <a:buFont typeface="+mj-lt"/>
              <a:buAutoNum type="arabicPeriod"/>
            </a:pPr>
            <a:r>
              <a:rPr lang="en-US" b="0" i="0" dirty="0">
                <a:solidFill>
                  <a:srgbClr val="E3E3E3"/>
                </a:solidFill>
                <a:effectLst/>
                <a:latin typeface="Segoe UI" panose="020B0502040204020203" pitchFamily="34" charset="0"/>
              </a:rPr>
              <a:t>Update the deployment to include a subset of production IoT Edge devices by adding a new tag to the targeting condition. Also, ensure that the priority for the deployment is higher than other deployments currently targeted to those devices</a:t>
            </a:r>
          </a:p>
          <a:p>
            <a:pPr algn="l">
              <a:buFont typeface="+mj-lt"/>
              <a:buAutoNum type="arabicPeriod"/>
            </a:pPr>
            <a:r>
              <a:rPr lang="en-US" b="0" i="0" dirty="0">
                <a:solidFill>
                  <a:srgbClr val="E3E3E3"/>
                </a:solidFill>
                <a:effectLst/>
                <a:latin typeface="Segoe UI" panose="020B0502040204020203" pitchFamily="34" charset="0"/>
              </a:rPr>
              <a:t>Verify that the deployment succeeded on the targeted IoT Devices by viewing the deployment status.</a:t>
            </a:r>
          </a:p>
          <a:p>
            <a:pPr algn="l">
              <a:buFont typeface="+mj-lt"/>
              <a:buAutoNum type="arabicPeriod"/>
            </a:pPr>
            <a:r>
              <a:rPr lang="en-US" b="0" i="0" dirty="0">
                <a:solidFill>
                  <a:srgbClr val="E3E3E3"/>
                </a:solidFill>
                <a:effectLst/>
                <a:latin typeface="Segoe UI" panose="020B0502040204020203" pitchFamily="34" charset="0"/>
              </a:rPr>
              <a:t>Update the deployment to target all remaining production IoT Edge devices.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9320617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https://docs.microsoft.com/en-us/azure/iot-edge/module-deployment-monitoring#layered-deployment</a:t>
            </a:r>
            <a:endParaRPr lang="en-US" dirty="0"/>
          </a:p>
          <a:p>
            <a:endParaRPr lang="en-US" dirty="0"/>
          </a:p>
          <a:p>
            <a:r>
              <a:rPr lang="en-US" dirty="0"/>
              <a:t>This is an animated slide intended to illustrate what an overlapping set of configurations might look like.  Refer to the linked-to documentation for more information on the scenario.</a:t>
            </a:r>
          </a:p>
          <a:p>
            <a:endParaRPr lang="en-US" dirty="0"/>
          </a:p>
          <a:p>
            <a:r>
              <a:rPr lang="en-US" dirty="0"/>
              <a:t>We discuss phased rollout first so that targeting is covered, since layered deployment uses targeting (including an optional priority value) to decide which layers apply.</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7745320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diagrams on the previous slide and the example on this slide are directly from the documentation.  Unfortunately, they are not consistent with each other on the scenario.</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4/7/2020 10:56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320778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4/7/2020 10:56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9882660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hlinkClick r:id="rId3"/>
              </a:rPr>
              <a:t>https://docs.microsoft.com/en-us/azure/iot-edge/production-checklist</a:t>
            </a:r>
            <a:endParaRPr lang="en-US" dirty="0"/>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r>
              <a:rPr lang="en-US" sz="882" b="1" i="0" kern="1200" dirty="0">
                <a:solidFill>
                  <a:schemeClr val="tx1"/>
                </a:solidFill>
                <a:effectLst/>
                <a:latin typeface="Segoe UI Light" pitchFamily="34" charset="0"/>
                <a:ea typeface="+mn-ea"/>
                <a:cs typeface="+mn-cs"/>
              </a:rPr>
              <a:t>Device configuration</a:t>
            </a:r>
          </a:p>
          <a:p>
            <a:r>
              <a:rPr lang="en-US" sz="882" b="0" i="0" kern="1200" dirty="0">
                <a:solidFill>
                  <a:schemeClr val="tx1"/>
                </a:solidFill>
                <a:effectLst/>
                <a:latin typeface="Segoe UI Light" pitchFamily="34" charset="0"/>
                <a:ea typeface="+mn-ea"/>
                <a:cs typeface="+mn-cs"/>
              </a:rPr>
              <a:t>IoT Edge devices can be anything from a Raspberry Pi to a laptop to a virtual machine running on a server. You may have access to the device either physically or through a virtual connection, or it may be isolated for extended periods of time. Either way, you want to make sure that it's configured to work appropriately.</a:t>
            </a:r>
          </a:p>
          <a:p>
            <a:r>
              <a:rPr lang="en-US" sz="882" b="1" i="0" kern="1200" dirty="0">
                <a:solidFill>
                  <a:schemeClr val="tx1"/>
                </a:solidFill>
                <a:effectLst/>
                <a:latin typeface="Segoe UI Light" pitchFamily="34" charset="0"/>
                <a:ea typeface="+mn-ea"/>
                <a:cs typeface="+mn-cs"/>
              </a:rPr>
              <a:t>Important</a:t>
            </a:r>
            <a:endParaRPr lang="en-US" sz="882" b="0" i="0" kern="1200" dirty="0">
              <a:solidFill>
                <a:schemeClr val="tx1"/>
              </a:solidFill>
              <a:effectLst/>
              <a:latin typeface="Segoe UI Light" pitchFamily="34" charset="0"/>
              <a:ea typeface="+mn-ea"/>
              <a:cs typeface="+mn-cs"/>
            </a:endParaRPr>
          </a:p>
          <a:p>
            <a:pPr lvl="1"/>
            <a:r>
              <a:rPr lang="en-US" sz="882" b="0" i="0" kern="1200" dirty="0">
                <a:solidFill>
                  <a:schemeClr val="tx1"/>
                </a:solidFill>
                <a:effectLst/>
                <a:latin typeface="Segoe UI Light" pitchFamily="34" charset="0"/>
                <a:ea typeface="+mn-ea"/>
                <a:cs typeface="+mn-cs"/>
              </a:rPr>
              <a:t>Install production certificates</a:t>
            </a:r>
          </a:p>
          <a:p>
            <a:pPr lvl="1"/>
            <a:r>
              <a:rPr lang="en-US" sz="882" b="0" i="0" kern="1200" dirty="0">
                <a:solidFill>
                  <a:schemeClr val="tx1"/>
                </a:solidFill>
                <a:effectLst/>
                <a:latin typeface="Segoe UI Light" pitchFamily="34" charset="0"/>
                <a:ea typeface="+mn-ea"/>
                <a:cs typeface="+mn-cs"/>
              </a:rPr>
              <a:t>Have a device management plan</a:t>
            </a:r>
          </a:p>
          <a:p>
            <a:pPr lvl="1"/>
            <a:r>
              <a:rPr lang="en-US" sz="882" b="0" i="0" kern="1200" dirty="0">
                <a:solidFill>
                  <a:schemeClr val="tx1"/>
                </a:solidFill>
                <a:effectLst/>
                <a:latin typeface="Segoe UI Light" pitchFamily="34" charset="0"/>
                <a:ea typeface="+mn-ea"/>
                <a:cs typeface="+mn-cs"/>
              </a:rPr>
              <a:t>Use Moby as the container engine</a:t>
            </a:r>
          </a:p>
          <a:p>
            <a:r>
              <a:rPr lang="en-US" sz="882" b="1" i="0" kern="1200" dirty="0">
                <a:solidFill>
                  <a:schemeClr val="tx1"/>
                </a:solidFill>
                <a:effectLst/>
                <a:latin typeface="Segoe UI Light" pitchFamily="34" charset="0"/>
                <a:ea typeface="+mn-ea"/>
                <a:cs typeface="+mn-cs"/>
              </a:rPr>
              <a:t>Helpful</a:t>
            </a:r>
            <a:endParaRPr lang="en-US" sz="882" b="0" i="0" kern="1200" dirty="0">
              <a:solidFill>
                <a:schemeClr val="tx1"/>
              </a:solidFill>
              <a:effectLst/>
              <a:latin typeface="Segoe UI Light" pitchFamily="34" charset="0"/>
              <a:ea typeface="+mn-ea"/>
              <a:cs typeface="+mn-cs"/>
            </a:endParaRPr>
          </a:p>
          <a:p>
            <a:pPr lvl="1"/>
            <a:r>
              <a:rPr lang="en-US" sz="882" b="0" i="0" kern="1200" dirty="0">
                <a:solidFill>
                  <a:schemeClr val="tx1"/>
                </a:solidFill>
                <a:effectLst/>
                <a:latin typeface="Segoe UI Light" pitchFamily="34" charset="0"/>
                <a:ea typeface="+mn-ea"/>
                <a:cs typeface="+mn-cs"/>
              </a:rPr>
              <a:t>Choose upstream protocol</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r>
              <a:rPr lang="en-US" sz="882" b="1" i="0" kern="1200" dirty="0">
                <a:solidFill>
                  <a:schemeClr val="tx1"/>
                </a:solidFill>
                <a:effectLst/>
                <a:latin typeface="Segoe UI Light" pitchFamily="34" charset="0"/>
                <a:ea typeface="+mn-ea"/>
                <a:cs typeface="+mn-cs"/>
              </a:rPr>
              <a:t>Deployment</a:t>
            </a:r>
          </a:p>
          <a:p>
            <a:r>
              <a:rPr lang="en-US" sz="882" b="1" i="0" kern="1200" dirty="0">
                <a:solidFill>
                  <a:schemeClr val="tx1"/>
                </a:solidFill>
                <a:effectLst/>
                <a:latin typeface="Segoe UI Light" pitchFamily="34" charset="0"/>
                <a:ea typeface="+mn-ea"/>
                <a:cs typeface="+mn-cs"/>
              </a:rPr>
              <a:t>Helpful</a:t>
            </a:r>
            <a:endParaRPr lang="en-US" sz="882" b="0" i="0" kern="1200" dirty="0">
              <a:solidFill>
                <a:schemeClr val="tx1"/>
              </a:solidFill>
              <a:effectLst/>
              <a:latin typeface="Segoe UI Light" pitchFamily="34" charset="0"/>
              <a:ea typeface="+mn-ea"/>
              <a:cs typeface="+mn-cs"/>
            </a:endParaRPr>
          </a:p>
          <a:p>
            <a:pPr lvl="1"/>
            <a:r>
              <a:rPr lang="en-US" sz="882" b="0" i="0" kern="1200" dirty="0">
                <a:solidFill>
                  <a:schemeClr val="tx1"/>
                </a:solidFill>
                <a:effectLst/>
                <a:latin typeface="Segoe UI Light" pitchFamily="34" charset="0"/>
                <a:ea typeface="+mn-ea"/>
                <a:cs typeface="+mn-cs"/>
              </a:rPr>
              <a:t>Be consistent with upstream protocol</a:t>
            </a:r>
          </a:p>
          <a:p>
            <a:pPr lvl="1"/>
            <a:r>
              <a:rPr lang="en-US" sz="882" b="0" i="0" kern="1200" dirty="0">
                <a:solidFill>
                  <a:schemeClr val="tx1"/>
                </a:solidFill>
                <a:effectLst/>
                <a:latin typeface="Segoe UI Light" pitchFamily="34" charset="0"/>
                <a:ea typeface="+mn-ea"/>
                <a:cs typeface="+mn-cs"/>
              </a:rPr>
              <a:t>Set up host storage for system modules</a:t>
            </a:r>
          </a:p>
          <a:p>
            <a:pPr lvl="1"/>
            <a:r>
              <a:rPr lang="en-US" sz="882" b="0" i="0" kern="1200" dirty="0">
                <a:solidFill>
                  <a:schemeClr val="tx1"/>
                </a:solidFill>
                <a:effectLst/>
                <a:latin typeface="Segoe UI Light" pitchFamily="34" charset="0"/>
                <a:ea typeface="+mn-ea"/>
                <a:cs typeface="+mn-cs"/>
              </a:rPr>
              <a:t>Reduce memory space used by the IoT Edge hub</a:t>
            </a:r>
          </a:p>
          <a:p>
            <a:pPr lvl="1"/>
            <a:r>
              <a:rPr lang="en-US" sz="882" b="0" i="0" kern="1200" dirty="0">
                <a:solidFill>
                  <a:schemeClr val="tx1"/>
                </a:solidFill>
                <a:effectLst/>
                <a:latin typeface="Segoe UI Light" pitchFamily="34" charset="0"/>
                <a:ea typeface="+mn-ea"/>
                <a:cs typeface="+mn-cs"/>
              </a:rPr>
              <a:t>Do not use debug versions of module images</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Container management</a:t>
            </a:r>
          </a:p>
          <a:p>
            <a:r>
              <a:rPr lang="en-US" sz="882" b="1" i="0" kern="1200" dirty="0">
                <a:solidFill>
                  <a:schemeClr val="tx1"/>
                </a:solidFill>
                <a:effectLst/>
                <a:latin typeface="Segoe UI Light" pitchFamily="34" charset="0"/>
                <a:ea typeface="+mn-ea"/>
                <a:cs typeface="+mn-cs"/>
              </a:rPr>
              <a:t>Important</a:t>
            </a:r>
            <a:endParaRPr lang="en-US" sz="882" b="0" i="0" kern="1200" dirty="0">
              <a:solidFill>
                <a:schemeClr val="tx1"/>
              </a:solidFill>
              <a:effectLst/>
              <a:latin typeface="Segoe UI Light" pitchFamily="34" charset="0"/>
              <a:ea typeface="+mn-ea"/>
              <a:cs typeface="+mn-cs"/>
            </a:endParaRPr>
          </a:p>
          <a:p>
            <a:pPr lvl="1"/>
            <a:r>
              <a:rPr lang="en-US" sz="882" b="0" i="0" kern="1200" dirty="0">
                <a:solidFill>
                  <a:schemeClr val="tx1"/>
                </a:solidFill>
                <a:effectLst/>
                <a:latin typeface="Segoe UI Light" pitchFamily="34" charset="0"/>
                <a:ea typeface="+mn-ea"/>
                <a:cs typeface="+mn-cs"/>
              </a:rPr>
              <a:t>Manage access to your container registry</a:t>
            </a:r>
          </a:p>
          <a:p>
            <a:pPr lvl="1"/>
            <a:r>
              <a:rPr lang="en-US" sz="882" b="0" i="0" kern="1200" dirty="0">
                <a:solidFill>
                  <a:schemeClr val="tx1"/>
                </a:solidFill>
                <a:effectLst/>
                <a:latin typeface="Segoe UI Light" pitchFamily="34" charset="0"/>
                <a:ea typeface="+mn-ea"/>
                <a:cs typeface="+mn-cs"/>
              </a:rPr>
              <a:t>Use tags to manage versions</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r>
              <a:rPr lang="en-US" sz="882" b="1" i="0" kern="1200" dirty="0">
                <a:solidFill>
                  <a:schemeClr val="tx1"/>
                </a:solidFill>
                <a:effectLst/>
                <a:latin typeface="Segoe UI Light" pitchFamily="34" charset="0"/>
                <a:ea typeface="+mn-ea"/>
                <a:cs typeface="+mn-cs"/>
              </a:rPr>
              <a:t>Networking</a:t>
            </a:r>
          </a:p>
          <a:p>
            <a:r>
              <a:rPr lang="en-US" sz="882" b="1" i="0" kern="1200" dirty="0">
                <a:solidFill>
                  <a:schemeClr val="tx1"/>
                </a:solidFill>
                <a:effectLst/>
                <a:latin typeface="Segoe UI Light" pitchFamily="34" charset="0"/>
                <a:ea typeface="+mn-ea"/>
                <a:cs typeface="+mn-cs"/>
              </a:rPr>
              <a:t>Helpful</a:t>
            </a:r>
            <a:endParaRPr lang="en-US" sz="882" b="0" i="0" kern="1200" dirty="0">
              <a:solidFill>
                <a:schemeClr val="tx1"/>
              </a:solidFill>
              <a:effectLst/>
              <a:latin typeface="Segoe UI Light" pitchFamily="34" charset="0"/>
              <a:ea typeface="+mn-ea"/>
              <a:cs typeface="+mn-cs"/>
            </a:endParaRPr>
          </a:p>
          <a:p>
            <a:pPr lvl="1"/>
            <a:r>
              <a:rPr lang="en-US" sz="882" b="0" i="0" kern="1200" dirty="0">
                <a:solidFill>
                  <a:schemeClr val="tx1"/>
                </a:solidFill>
                <a:effectLst/>
                <a:latin typeface="Segoe UI Light" pitchFamily="34" charset="0"/>
                <a:ea typeface="+mn-ea"/>
                <a:cs typeface="+mn-cs"/>
              </a:rPr>
              <a:t>Review outbound/inbound configuration</a:t>
            </a:r>
          </a:p>
          <a:p>
            <a:pPr lvl="1"/>
            <a:r>
              <a:rPr lang="en-US" sz="882" b="0" i="0" kern="1200" dirty="0">
                <a:solidFill>
                  <a:schemeClr val="tx1"/>
                </a:solidFill>
                <a:effectLst/>
                <a:latin typeface="Segoe UI Light" pitchFamily="34" charset="0"/>
                <a:ea typeface="+mn-ea"/>
                <a:cs typeface="+mn-cs"/>
              </a:rPr>
              <a:t>Allow connections from IoT Edge devices</a:t>
            </a:r>
          </a:p>
          <a:p>
            <a:pPr lvl="1"/>
            <a:r>
              <a:rPr lang="en-US" sz="882" b="0" i="0" kern="1200" dirty="0">
                <a:solidFill>
                  <a:schemeClr val="tx1"/>
                </a:solidFill>
                <a:effectLst/>
                <a:latin typeface="Segoe UI Light" pitchFamily="34" charset="0"/>
                <a:ea typeface="+mn-ea"/>
                <a:cs typeface="+mn-cs"/>
              </a:rPr>
              <a:t>Configure communication through a proxy</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r>
              <a:rPr lang="en-US" sz="882" b="1" i="0" kern="1200" dirty="0">
                <a:solidFill>
                  <a:schemeClr val="tx1"/>
                </a:solidFill>
                <a:effectLst/>
                <a:latin typeface="Segoe UI Light" pitchFamily="34" charset="0"/>
                <a:ea typeface="+mn-ea"/>
                <a:cs typeface="+mn-cs"/>
              </a:rPr>
              <a:t>Solution management</a:t>
            </a:r>
          </a:p>
          <a:p>
            <a:r>
              <a:rPr lang="en-US" sz="882" b="1" i="0" kern="1200" dirty="0">
                <a:solidFill>
                  <a:schemeClr val="tx1"/>
                </a:solidFill>
                <a:effectLst/>
                <a:latin typeface="Segoe UI Light" pitchFamily="34" charset="0"/>
                <a:ea typeface="+mn-ea"/>
                <a:cs typeface="+mn-cs"/>
              </a:rPr>
              <a:t>Helpful</a:t>
            </a:r>
            <a:endParaRPr lang="en-US" sz="882" b="0" i="0" kern="1200" dirty="0">
              <a:solidFill>
                <a:schemeClr val="tx1"/>
              </a:solidFill>
              <a:effectLst/>
              <a:latin typeface="Segoe UI Light" pitchFamily="34" charset="0"/>
              <a:ea typeface="+mn-ea"/>
              <a:cs typeface="+mn-cs"/>
            </a:endParaRPr>
          </a:p>
          <a:p>
            <a:pPr lvl="1"/>
            <a:r>
              <a:rPr lang="en-US" sz="882" b="0" i="0" kern="1200" dirty="0">
                <a:solidFill>
                  <a:schemeClr val="tx1"/>
                </a:solidFill>
                <a:effectLst/>
                <a:latin typeface="Segoe UI Light" pitchFamily="34" charset="0"/>
                <a:ea typeface="+mn-ea"/>
                <a:cs typeface="+mn-cs"/>
              </a:rPr>
              <a:t>Set up logs and diagnostics</a:t>
            </a:r>
          </a:p>
          <a:p>
            <a:pPr lvl="1"/>
            <a:r>
              <a:rPr lang="en-US" sz="882" b="0" i="0" kern="1200" dirty="0">
                <a:solidFill>
                  <a:schemeClr val="tx1"/>
                </a:solidFill>
                <a:effectLst/>
                <a:latin typeface="Segoe UI Light" pitchFamily="34" charset="0"/>
                <a:ea typeface="+mn-ea"/>
                <a:cs typeface="+mn-cs"/>
              </a:rPr>
              <a:t>Consider tests and CI/CD pipelines</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851000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4/7/2020 10:56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957127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next slide is a </a:t>
            </a:r>
            <a:r>
              <a:rPr lang="en-US" sz="1000"/>
              <a:t>summary comparison of the patterns.</a:t>
            </a:r>
            <a:endParaRPr lang="en-US" sz="1000" dirty="0"/>
          </a:p>
          <a:p>
            <a:endParaRPr lang="en-US" sz="1000" dirty="0"/>
          </a:p>
          <a:p>
            <a:r>
              <a:rPr lang="en-US" sz="1000" dirty="0"/>
              <a:t>All gateway patterns provide the following benefits:</a:t>
            </a:r>
          </a:p>
          <a:p>
            <a:pPr marL="171450" indent="-171450">
              <a:buFont typeface="Arial" panose="020B0604020202020204" pitchFamily="34" charset="0"/>
              <a:buChar char="•"/>
            </a:pPr>
            <a:r>
              <a:rPr lang="en-US" sz="1000" dirty="0"/>
              <a:t>Analytics at the edge – Use AI services locally to process data coming from downstream devices without sending full-fidelity telemetry to the cloud. Find and react to insights locally and only send a subset of data to IoT Hub.</a:t>
            </a:r>
          </a:p>
          <a:p>
            <a:pPr marL="171450" indent="-171450">
              <a:buFont typeface="Arial" panose="020B0604020202020204" pitchFamily="34" charset="0"/>
              <a:buChar char="•"/>
            </a:pPr>
            <a:r>
              <a:rPr lang="en-US" sz="1000" dirty="0"/>
              <a:t>Downstream device isolation – The gateway device can shield all downstream devices from exposure to the internet. It can sit in between an OT network that does not have connectivity and an IT network that provides access to the web.</a:t>
            </a:r>
          </a:p>
          <a:p>
            <a:pPr marL="171450" indent="-171450">
              <a:buFont typeface="Arial" panose="020B0604020202020204" pitchFamily="34" charset="0"/>
              <a:buChar char="•"/>
            </a:pPr>
            <a:r>
              <a:rPr lang="en-US" sz="1000" dirty="0"/>
              <a:t>Connection multiplexing - All devices connecting to IoT Hub through an IoT Edge gateway use the same underlying connection.</a:t>
            </a:r>
          </a:p>
          <a:p>
            <a:pPr marL="171450" indent="-171450">
              <a:buFont typeface="Arial" panose="020B0604020202020204" pitchFamily="34" charset="0"/>
              <a:buChar char="•"/>
            </a:pPr>
            <a:r>
              <a:rPr lang="en-US" sz="1000" dirty="0"/>
              <a:t>Traffic smoothing - The IoT Edge device will automatically implement exponential </a:t>
            </a:r>
            <a:r>
              <a:rPr lang="en-US" sz="1000" dirty="0" err="1"/>
              <a:t>backoff</a:t>
            </a:r>
            <a:r>
              <a:rPr lang="en-US" sz="1000" dirty="0"/>
              <a:t> if IoT Hub throttles traffic, while persisting the messages locally. This benefit makes your solution resilient to spikes in traffic.</a:t>
            </a:r>
          </a:p>
          <a:p>
            <a:pPr marL="171450" indent="-171450">
              <a:buFont typeface="Arial" panose="020B0604020202020204" pitchFamily="34" charset="0"/>
              <a:buChar char="•"/>
            </a:pPr>
            <a:r>
              <a:rPr lang="en-US" sz="1000" dirty="0"/>
              <a:t>Offline support - The gateway device stores messages and twin updates that cannot be delivered to IoT Hub.</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kern="120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200" b="0" i="0" u="none" strike="noStrike" kern="1200" cap="none" spc="0" normalizeH="0" baseline="0" noProof="0" smtClean="0">
                <a:ln>
                  <a:noFill/>
                </a:ln>
                <a:solidFill>
                  <a:srgbClr val="505050"/>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srgbClr val="505050"/>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4647427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3184827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same basic pattern we’ve seen before, which is part of the point.  </a:t>
            </a:r>
          </a:p>
          <a:p>
            <a:endParaRPr lang="en-US" dirty="0"/>
          </a:p>
          <a:p>
            <a:r>
              <a:rPr lang="en-US" dirty="0">
                <a:hlinkClick r:id="rId3"/>
              </a:rPr>
              <a:t>https://docs.microsoft.com/en-us/azure/iot-edge/how-to-authenticate-downstream-device</a:t>
            </a:r>
            <a:endParaRPr lang="en-US" dirty="0"/>
          </a:p>
          <a:p>
            <a:endParaRPr lang="en-US" dirty="0"/>
          </a:p>
          <a:p>
            <a:r>
              <a:rPr lang="en-US" dirty="0"/>
              <a:t>This would be an excellent demo opportunity – show the Portal “Create a device” experience again (you probably showed it earlier), and point out the “Set a parent device” setting.</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4871660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4/7/2020 10:56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6596686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900" b="0" i="0" u="none" strike="noStrike"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5160020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4/7/2020 10:56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4865067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A, B</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What is Azure IoT Edge</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Azure IoT Edge is made up of three components:</a:t>
            </a:r>
          </a:p>
          <a:p>
            <a:pPr lvl="0"/>
            <a:r>
              <a:rPr lang="en-US" sz="882" kern="1200" dirty="0">
                <a:solidFill>
                  <a:schemeClr val="tx1"/>
                </a:solidFill>
                <a:effectLst/>
                <a:latin typeface="Segoe UI Light" pitchFamily="34" charset="0"/>
                <a:ea typeface="+mn-ea"/>
                <a:cs typeface="+mn-cs"/>
              </a:rPr>
              <a:t>- IoT Edge modules are containers that run Azure services, third-party services, or your own code. Modules are deployed to IoT Edge devices and execute locally on those devices.</a:t>
            </a:r>
          </a:p>
          <a:p>
            <a:pPr lvl="0"/>
            <a:r>
              <a:rPr lang="en-US" sz="882" kern="1200" dirty="0">
                <a:solidFill>
                  <a:schemeClr val="tx1"/>
                </a:solidFill>
                <a:effectLst/>
                <a:latin typeface="Segoe UI Light" pitchFamily="34" charset="0"/>
                <a:ea typeface="+mn-ea"/>
                <a:cs typeface="+mn-cs"/>
              </a:rPr>
              <a:t>- The IoT Edge runtime runs on each IoT Edge device and manages the modules deployed to each device.</a:t>
            </a:r>
          </a:p>
          <a:p>
            <a:r>
              <a:rPr lang="en-US" sz="882" kern="1200" dirty="0">
                <a:solidFill>
                  <a:schemeClr val="tx1"/>
                </a:solidFill>
                <a:effectLst/>
                <a:latin typeface="Segoe UI Light" pitchFamily="34" charset="0"/>
                <a:ea typeface="+mn-ea"/>
                <a:cs typeface="+mn-cs"/>
              </a:rPr>
              <a:t>- A cloud-based interface enables you to remotely monitor and manage IoT Edge devices.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4/7/2020 12:34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216594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4/7/2020 10:56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5483806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A, B, C, D</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The IoT Edge Runtime</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The IoT Edge runtime is responsible for the following functions on IoT Edge devices:</a:t>
            </a:r>
          </a:p>
          <a:p>
            <a:pPr lvl="0"/>
            <a:r>
              <a:rPr lang="en-US" sz="882" kern="1200" dirty="0">
                <a:solidFill>
                  <a:schemeClr val="tx1"/>
                </a:solidFill>
                <a:effectLst/>
                <a:latin typeface="Segoe UI Light" pitchFamily="34" charset="0"/>
                <a:ea typeface="+mn-ea"/>
                <a:cs typeface="+mn-cs"/>
              </a:rPr>
              <a:t>- Install and update workloads on the device.</a:t>
            </a:r>
          </a:p>
          <a:p>
            <a:pPr lvl="0"/>
            <a:r>
              <a:rPr lang="en-US" sz="882" kern="1200" dirty="0">
                <a:solidFill>
                  <a:schemeClr val="tx1"/>
                </a:solidFill>
                <a:effectLst/>
                <a:latin typeface="Segoe UI Light" pitchFamily="34" charset="0"/>
                <a:ea typeface="+mn-ea"/>
                <a:cs typeface="+mn-cs"/>
              </a:rPr>
              <a:t>- Maintain Azure IoT Edge security standards on the device.</a:t>
            </a:r>
          </a:p>
          <a:p>
            <a:pPr lvl="0"/>
            <a:r>
              <a:rPr lang="en-US" sz="882" kern="1200" dirty="0">
                <a:solidFill>
                  <a:schemeClr val="tx1"/>
                </a:solidFill>
                <a:effectLst/>
                <a:latin typeface="Segoe UI Light" pitchFamily="34" charset="0"/>
                <a:ea typeface="+mn-ea"/>
                <a:cs typeface="+mn-cs"/>
              </a:rPr>
              <a:t>- Ensure that IoT Edge modules are always running.</a:t>
            </a:r>
          </a:p>
          <a:p>
            <a:pPr lvl="0"/>
            <a:r>
              <a:rPr lang="en-US" sz="882" kern="1200" dirty="0">
                <a:solidFill>
                  <a:schemeClr val="tx1"/>
                </a:solidFill>
                <a:effectLst/>
                <a:latin typeface="Segoe UI Light" pitchFamily="34" charset="0"/>
                <a:ea typeface="+mn-ea"/>
                <a:cs typeface="+mn-cs"/>
              </a:rPr>
              <a:t>- Report module health to the cloud for remote monitoring.</a:t>
            </a:r>
          </a:p>
          <a:p>
            <a:pPr lvl="0"/>
            <a:r>
              <a:rPr lang="en-US" sz="882" kern="1200" dirty="0">
                <a:solidFill>
                  <a:schemeClr val="tx1"/>
                </a:solidFill>
                <a:effectLst/>
                <a:latin typeface="Segoe UI Light" pitchFamily="34" charset="0"/>
                <a:ea typeface="+mn-ea"/>
                <a:cs typeface="+mn-cs"/>
              </a:rPr>
              <a:t>- Manage communication between downstream devices and IoT Edge devices.</a:t>
            </a:r>
          </a:p>
          <a:p>
            <a:pPr lvl="0"/>
            <a:r>
              <a:rPr lang="en-US" sz="882" kern="1200" dirty="0">
                <a:solidFill>
                  <a:schemeClr val="tx1"/>
                </a:solidFill>
                <a:effectLst/>
                <a:latin typeface="Segoe UI Light" pitchFamily="34" charset="0"/>
                <a:ea typeface="+mn-ea"/>
                <a:cs typeface="+mn-cs"/>
              </a:rPr>
              <a:t>- Manage communication between modules on the IoT Edge device.</a:t>
            </a:r>
          </a:p>
          <a:p>
            <a:r>
              <a:rPr lang="en-US" sz="882" kern="1200" dirty="0">
                <a:solidFill>
                  <a:schemeClr val="tx1"/>
                </a:solidFill>
                <a:effectLst/>
                <a:latin typeface="Segoe UI Light" pitchFamily="34" charset="0"/>
                <a:ea typeface="+mn-ea"/>
                <a:cs typeface="+mn-cs"/>
              </a:rPr>
              <a:t>- Manage communication between the IoT Edge device and the cloud.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4/7/2020 12:52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10319334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B</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The IoT Edge Runtime</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The IoT Edge hub is responsible for communication, while the IoT Edge agent deploys and monitors the modules.</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IoT Edge hub</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The IoT Edge hub acts as a local proxy for IoT Hub by exposing the same protocol endpoints as IoT Hub. This consistency means that clients (whether devices or modules) can connect to the IoT Edge runtime just as they would to IoT Hub. </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Note: IoT Edge hub supports clients that connect using MQTT or AMQP. It does not support clients that use HTTP.</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The IoT Edge hub is not a full version of IoT Hub running locally. There are some things that the IoT Edge hub silently delegates to IoT Hub. For example, IoT Edge hub forwards authentication requests to IoT Hub when a device first tries to connect. After the first connection is established, security information is cached locally by IoT Edge hub. Subsequent connections from that device are allowed without having to authenticate to the cloud.</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To reduce the bandwidth your IoT Edge solution uses, the IoT Edge hub optimizes how many actual connections are made to the cloud. IoT Edge hub takes logical connections from clients like modules or downstream devices and combines them for a single physical connection to the cloud. The details of this process are transparent to the rest of the solution. Clients think they have their own connection to the cloud even though they are all being sent over the same connection.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4/7/2020 12:54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1426299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A</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The IoT Edge Runtime</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IoT Edge agent</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The IoT Edge agent is the other module that makes up the Azure IoT Edge runtime. It is responsible for instantiating modules, ensuring that they continue to run, and reporting the status of the modules back to IoT Hub. This configuration data is written as a property of the IoT Edge agent module twin. </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The IoT Edge security daemon starts the IoT Edge agent on device startup. The agent retrieves its module twin from IoT Hub and inspects the deployment manifest. The deployment manifest is a JSON file that declares the modules that need to be started.</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Each item in the deployment manifest contains specific information about a module and is used by the IoT Edge agent for controlling the module’s lifecycle.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4/7/2020 12:56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9247420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B, C, E</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Introduction to IoT Edge Deployment</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At a high level, IoT Edge automatic deployments include the following:</a:t>
            </a:r>
          </a:p>
          <a:p>
            <a:endParaRPr lang="en-US" sz="882" kern="1200" dirty="0">
              <a:solidFill>
                <a:schemeClr val="tx1"/>
              </a:solidFill>
              <a:effectLst/>
              <a:latin typeface="Segoe UI Light" pitchFamily="34" charset="0"/>
              <a:ea typeface="+mn-ea"/>
              <a:cs typeface="+mn-cs"/>
            </a:endParaRPr>
          </a:p>
          <a:p>
            <a:pPr lvl="0"/>
            <a:r>
              <a:rPr lang="en-US" sz="882" kern="1200" dirty="0">
                <a:solidFill>
                  <a:schemeClr val="tx1"/>
                </a:solidFill>
                <a:effectLst/>
                <a:latin typeface="Segoe UI Light" pitchFamily="34" charset="0"/>
                <a:ea typeface="+mn-ea"/>
                <a:cs typeface="+mn-cs"/>
              </a:rPr>
              <a:t>1. An operator defines a deployment that describes a set of modules as well as the target devices. Each deployment has a deployment manifest that reflects this information. </a:t>
            </a:r>
          </a:p>
          <a:p>
            <a:pPr lvl="0"/>
            <a:r>
              <a:rPr lang="en-US" sz="882" kern="1200" dirty="0">
                <a:solidFill>
                  <a:schemeClr val="tx1"/>
                </a:solidFill>
                <a:effectLst/>
                <a:latin typeface="Segoe UI Light" pitchFamily="34" charset="0"/>
                <a:ea typeface="+mn-ea"/>
                <a:cs typeface="+mn-cs"/>
              </a:rPr>
              <a:t>2. The IoT Hub service communicates with all targeted devices to configure them with the desired modules. </a:t>
            </a:r>
          </a:p>
          <a:p>
            <a:pPr lvl="0"/>
            <a:r>
              <a:rPr lang="en-US" sz="882" kern="1200" dirty="0">
                <a:solidFill>
                  <a:schemeClr val="tx1"/>
                </a:solidFill>
                <a:effectLst/>
                <a:latin typeface="Segoe UI Light" pitchFamily="34" charset="0"/>
                <a:ea typeface="+mn-ea"/>
                <a:cs typeface="+mn-cs"/>
              </a:rPr>
              <a:t>3. The IoT Hub service retrieves status from the IoT Edge devices and makes them available to the operator. For example, an operator can see when an Edge device is not configured successfully or if a module fails during runtime. </a:t>
            </a:r>
          </a:p>
          <a:p>
            <a:pPr lvl="0"/>
            <a:r>
              <a:rPr lang="en-US" sz="882" kern="1200" dirty="0">
                <a:solidFill>
                  <a:schemeClr val="tx1"/>
                </a:solidFill>
                <a:effectLst/>
                <a:latin typeface="Segoe UI Light" pitchFamily="34" charset="0"/>
                <a:ea typeface="+mn-ea"/>
                <a:cs typeface="+mn-cs"/>
              </a:rPr>
              <a:t>4. At any time, new IoT Edge devices that meet the targeting conditions are configured for the deployment. For example, a deployment that targets all IoT Edge devices in Washington State automatically configures a new IoT Edge device once it is provisioned and added to the Washington State device group.</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4/7/2020 12:58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6644324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Correct Answer: B</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Using an Edge Device as a Gateway</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There are three patterns for using an IoT Edge device as a gateway: transparent, protocol translation, and identity translation:</a:t>
            </a:r>
          </a:p>
          <a:p>
            <a:endParaRPr lang="en-US" sz="882" kern="1200" dirty="0">
              <a:solidFill>
                <a:schemeClr val="tx1"/>
              </a:solidFill>
              <a:effectLst/>
              <a:latin typeface="Segoe UI Light" pitchFamily="34" charset="0"/>
              <a:ea typeface="+mn-ea"/>
              <a:cs typeface="+mn-cs"/>
            </a:endParaRPr>
          </a:p>
          <a:p>
            <a:pPr lvl="0"/>
            <a:r>
              <a:rPr lang="en-US" sz="882" kern="1200" dirty="0">
                <a:solidFill>
                  <a:schemeClr val="tx1"/>
                </a:solidFill>
                <a:effectLst/>
                <a:latin typeface="Segoe UI Light" pitchFamily="34" charset="0"/>
                <a:ea typeface="+mn-ea"/>
                <a:cs typeface="+mn-cs"/>
              </a:rPr>
              <a:t>Transparent – Devices that theoretically could connect to IoT Hub can connect to a gateway device instead. The downstream devices have their own IoT Hub identities and are using any of the MQTT, AMQP, or HTTP protocols. The gateway simply passes communications between the devices and IoT Hub. The devices are unaware that they are communicating with the cloud via a gateway, and a user interacting with the devices in IoT Hub is unaware of the intermediate gateway device. Thus, the gateway is transparent.</a:t>
            </a:r>
          </a:p>
          <a:p>
            <a:pPr lvl="0"/>
            <a:endParaRPr lang="en-US" sz="882" kern="1200" dirty="0">
              <a:solidFill>
                <a:schemeClr val="tx1"/>
              </a:solidFill>
              <a:effectLst/>
              <a:latin typeface="Segoe UI Light" pitchFamily="34" charset="0"/>
              <a:ea typeface="+mn-ea"/>
              <a:cs typeface="+mn-cs"/>
            </a:endParaRPr>
          </a:p>
          <a:p>
            <a:pPr lvl="0"/>
            <a:r>
              <a:rPr lang="en-US" sz="882" kern="1200" dirty="0">
                <a:solidFill>
                  <a:schemeClr val="tx1"/>
                </a:solidFill>
                <a:effectLst/>
                <a:latin typeface="Segoe UI Light" pitchFamily="34" charset="0"/>
                <a:ea typeface="+mn-ea"/>
                <a:cs typeface="+mn-cs"/>
              </a:rPr>
              <a:t>Protocol translation – Also known as an opaque gateway pattern, devices that do not support MQTT, AMQP, or HTTP can use a gateway device to send data to IoT Hub on their behalf. The gateway understands the protocol used by the downstream devices and is the only device that has an identity in IoT Hub. All information looks like it is coming from one device, the gateway. Downstream devices must embed additional identifying information in their messages if cloud applications want to analyze the data on a per-device basis. Additionally, IoT Hub primitives like twins and methods are only available for the gateway device, not downstream devices.</a:t>
            </a:r>
          </a:p>
          <a:p>
            <a:pPr lvl="0"/>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Identity translation - Devices that cannot connect to IoT Hub directly can connect to a gateway device instead. The gateway provides IoT Hub identity and protocol translation on behalf of the downstream devices. The gateway is smart enough to understand the protocol used by the downstream devices, provide them identity, and translate IoT Hub primitives. Downstream devices appear in IoT Hub as first-class devices with twins and methods. A user can interact with the devices in IoT Hub and is unaware of the intermediate gateway device.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4/7/2020 1:04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3707286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Correct Answer: C</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Using an Edge Device as a Gateway</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There are three patterns for using an IoT Edge device as a gateway: transparent, protocol translation, and identity translation:</a:t>
            </a:r>
          </a:p>
          <a:p>
            <a:endParaRPr lang="en-US" sz="882" kern="1200" dirty="0">
              <a:solidFill>
                <a:schemeClr val="tx1"/>
              </a:solidFill>
              <a:effectLst/>
              <a:latin typeface="Segoe UI Light" pitchFamily="34" charset="0"/>
              <a:ea typeface="+mn-ea"/>
              <a:cs typeface="+mn-cs"/>
            </a:endParaRPr>
          </a:p>
          <a:p>
            <a:pPr lvl="0"/>
            <a:r>
              <a:rPr lang="en-US" sz="882" kern="1200" dirty="0">
                <a:solidFill>
                  <a:schemeClr val="tx1"/>
                </a:solidFill>
                <a:effectLst/>
                <a:latin typeface="Segoe UI Light" pitchFamily="34" charset="0"/>
                <a:ea typeface="+mn-ea"/>
                <a:cs typeface="+mn-cs"/>
              </a:rPr>
              <a:t>Transparent – Devices that theoretically could connect to IoT Hub can connect to a gateway device instead. The downstream devices have their own IoT Hub identities and are using any of the MQTT, AMQP, or HTTP protocols. The gateway simply passes communications between the devices and IoT Hub. The devices are unaware that they are communicating with the cloud via a gateway, and a user interacting with the devices in IoT Hub is unaware of the intermediate gateway device. Thus, the gateway is transparent.</a:t>
            </a:r>
          </a:p>
          <a:p>
            <a:pPr lvl="0"/>
            <a:endParaRPr lang="en-US" sz="882" kern="1200" dirty="0">
              <a:solidFill>
                <a:schemeClr val="tx1"/>
              </a:solidFill>
              <a:effectLst/>
              <a:latin typeface="Segoe UI Light" pitchFamily="34" charset="0"/>
              <a:ea typeface="+mn-ea"/>
              <a:cs typeface="+mn-cs"/>
            </a:endParaRPr>
          </a:p>
          <a:p>
            <a:pPr lvl="0"/>
            <a:r>
              <a:rPr lang="en-US" sz="882" kern="1200" dirty="0">
                <a:solidFill>
                  <a:schemeClr val="tx1"/>
                </a:solidFill>
                <a:effectLst/>
                <a:latin typeface="Segoe UI Light" pitchFamily="34" charset="0"/>
                <a:ea typeface="+mn-ea"/>
                <a:cs typeface="+mn-cs"/>
              </a:rPr>
              <a:t>Protocol translation – Also known as an opaque gateway pattern, devices that do not support MQTT, AMQP, or HTTP can use a gateway device to send data to IoT Hub on their behalf. The gateway understands the protocol used by the downstream devices and is the only device that has an identity in IoT Hub. All information looks like it is coming from one device, the gateway. Downstream devices must embed additional identifying information in their messages if cloud applications want to analyze the data on a per-device basis. Additionally, IoT Hub primitives like twins and methods are only available for the gateway device, not downstream devices.</a:t>
            </a:r>
          </a:p>
          <a:p>
            <a:pPr lvl="0"/>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Identity translation - Devices that cannot connect to IoT Hub directly can connect to a gateway device instead. The gateway provides IoT Hub identity and protocol translation on behalf of the downstream devices. The gateway is smart enough to understand the protocol used by the downstream devices, provide them identity, and translate IoT Hub primitives. Downstream devices appear in IoT Hub as first-class devices with twins and methods. A user can interact with the devices in IoT Hub and is unaware of the intermediate gateway device.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4/7/2020 1:03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695618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and the next few border on pure marketing, but it’s here because it helps set a stage for why we are talking about this at all – it’s the justification for the offering.  You can go quickly through them as a result.  You’re also welcome to directly call out that they are marketing but that they are here for that reason, if you think the class attendees would react positively to that “spin.”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4/7/2020 10:56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768805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Here, we’re looping back to the original introduction for IoT of “things lead to insights that cause actions” that’s presented early in the course.</a:t>
            </a:r>
          </a:p>
          <a:p>
            <a:endParaRPr lang="en-US" dirty="0"/>
          </a:p>
          <a:p>
            <a:r>
              <a:rPr lang="en-US" dirty="0"/>
              <a:t>“Azure IoT Edge improves IoT solutions by getting local insights and actions…</a:t>
            </a:r>
          </a:p>
          <a:p>
            <a:endParaRPr lang="en-US" dirty="0"/>
          </a:p>
          <a:p>
            <a:r>
              <a:rPr lang="en-US" dirty="0"/>
              <a:t>“The same kinds of insights and actions that were computed in the Cloud can now be brought to the edge, on premises, where the data is being generated, while still getting the benefits of the cloud to manage your things form the Cloud”</a:t>
            </a:r>
          </a:p>
          <a:p>
            <a:endParaRPr lang="en-US" dirty="0"/>
          </a:p>
          <a:p>
            <a:r>
              <a:rPr lang="en-US" dirty="0"/>
              <a:t>This new pattern is really useful to:</a:t>
            </a:r>
          </a:p>
          <a:p>
            <a:pPr marL="171450" indent="-171450">
              <a:buFontTx/>
              <a:buChar char="-"/>
            </a:pPr>
            <a:r>
              <a:rPr lang="en-US" dirty="0"/>
              <a:t>Use high value AI on the edge and in the cloud</a:t>
            </a:r>
          </a:p>
          <a:p>
            <a:pPr marL="171450" indent="-171450">
              <a:buFontTx/>
              <a:buChar char="-"/>
            </a:pPr>
            <a:r>
              <a:rPr lang="en-US" dirty="0"/>
              <a:t>Reduce solution cost</a:t>
            </a:r>
          </a:p>
          <a:p>
            <a:pPr marL="171450" indent="-171450">
              <a:buFontTx/>
              <a:buChar char="-"/>
            </a:pPr>
            <a:r>
              <a:rPr lang="en-US" dirty="0"/>
              <a:t>Respond in real time</a:t>
            </a:r>
          </a:p>
          <a:p>
            <a:pPr marL="171450" indent="-171450">
              <a:buFontTx/>
              <a:buChar char="-"/>
            </a:pPr>
            <a:r>
              <a:rPr lang="en-US" dirty="0"/>
              <a:t>Make solutions resilient to Internet connectivity</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DBB4822-08FA-4ACE-A0FE-23159A244C4B}"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77162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Edge capabilities don’t mean the cloud goes away, however… it’s instead enabling the selection of the right tool for the job…”</a:t>
            </a:r>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0DBB4822-08FA-4ACE-A0FE-23159A244C4B}"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42938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“Essentially, we’re bringing Azure IoT computing capabilities such as data collection, machine learning, and alerting to the data, with the ability to run code close to the devices and sensors.  You’ll notice that the slide mentions containers and Azure Container Registry, because it turns out the Azure IoT Edge implementation is built on top of containers…”</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DBB4822-08FA-4ACE-A0FE-23159A244C4B}"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9613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Edge runtime – management plane</a:t>
            </a:r>
          </a:p>
          <a:p>
            <a:endParaRPr lang="en-US" dirty="0"/>
          </a:p>
          <a:p>
            <a:r>
              <a:rPr lang="en-US" dirty="0">
                <a:hlinkClick r:id="rId3"/>
              </a:rPr>
              <a:t>https://docs.microsoft.com/en-us/azure/iot-edge/iot-edge-runtime</a:t>
            </a:r>
            <a:endParaRPr lang="en-US" dirty="0"/>
          </a:p>
          <a:p>
            <a:endParaRPr lang="en-US" dirty="0"/>
          </a:p>
          <a:p>
            <a:r>
              <a:rPr lang="en-US" dirty="0"/>
              <a:t>If a student asks about proxy support at any point for the Edge to Azure: </a:t>
            </a:r>
            <a:r>
              <a:rPr lang="en-US" dirty="0">
                <a:hlinkClick r:id="rId4"/>
              </a:rPr>
              <a:t>https://docs.microsoft.com/en-us/azure/iot-edge/how-to-configure-proxy-support</a:t>
            </a:r>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4/7/2020 10:56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450131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143001" y="2205454"/>
            <a:ext cx="4754880" cy="369353"/>
          </a:xfrm>
        </p:spPr>
        <p:txBody>
          <a:bodyPr anchor="ctr"/>
          <a:lstStyle>
            <a:lvl1pPr marL="0" indent="0">
              <a:spcBef>
                <a:spcPts val="0"/>
              </a:spcBef>
              <a:buNone/>
              <a:defRPr sz="2400" b="1"/>
            </a:lvl1pPr>
            <a:lvl2pPr marL="457112" indent="0">
              <a:buNone/>
              <a:defRPr sz="2000" b="1"/>
            </a:lvl2pPr>
            <a:lvl3pPr marL="914225" indent="0">
              <a:buNone/>
              <a:defRPr sz="1800" b="1"/>
            </a:lvl3pPr>
            <a:lvl4pPr marL="1371337" indent="0">
              <a:buNone/>
              <a:defRPr sz="1600" b="1"/>
            </a:lvl4pPr>
            <a:lvl5pPr marL="1828449" indent="0">
              <a:buNone/>
              <a:defRPr sz="1600" b="1"/>
            </a:lvl5pPr>
            <a:lvl6pPr marL="2285561" indent="0">
              <a:buNone/>
              <a:defRPr sz="1600" b="1"/>
            </a:lvl6pPr>
            <a:lvl7pPr marL="2742674" indent="0">
              <a:buNone/>
              <a:defRPr sz="1600" b="1"/>
            </a:lvl7pPr>
            <a:lvl8pPr marL="3199785" indent="0">
              <a:buNone/>
              <a:defRPr sz="1600" b="1"/>
            </a:lvl8pPr>
            <a:lvl9pPr marL="3656897"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1" y="2721484"/>
            <a:ext cx="4754880" cy="1631314"/>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69173" y="2202975"/>
            <a:ext cx="4754880" cy="369353"/>
          </a:xfrm>
        </p:spPr>
        <p:txBody>
          <a:bodyPr anchor="ctr"/>
          <a:lstStyle>
            <a:lvl1pPr marL="0" indent="0">
              <a:spcBef>
                <a:spcPts val="0"/>
              </a:spcBef>
              <a:buNone/>
              <a:defRPr sz="2400" b="1"/>
            </a:lvl1pPr>
            <a:lvl2pPr marL="457112" indent="0">
              <a:buNone/>
              <a:defRPr sz="2000" b="1"/>
            </a:lvl2pPr>
            <a:lvl3pPr marL="914225" indent="0">
              <a:buNone/>
              <a:defRPr sz="1800" b="1"/>
            </a:lvl3pPr>
            <a:lvl4pPr marL="1371337" indent="0">
              <a:buNone/>
              <a:defRPr sz="1600" b="1"/>
            </a:lvl4pPr>
            <a:lvl5pPr marL="1828449" indent="0">
              <a:buNone/>
              <a:defRPr sz="1600" b="1"/>
            </a:lvl5pPr>
            <a:lvl6pPr marL="2285561" indent="0">
              <a:buNone/>
              <a:defRPr sz="1600" b="1"/>
            </a:lvl6pPr>
            <a:lvl7pPr marL="2742674" indent="0">
              <a:buNone/>
              <a:defRPr sz="1600" b="1"/>
            </a:lvl7pPr>
            <a:lvl8pPr marL="3199785" indent="0">
              <a:buNone/>
              <a:defRPr sz="1600" b="1"/>
            </a:lvl8pPr>
            <a:lvl9pPr marL="365689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3"/>
            <a:ext cx="4754880" cy="1631314"/>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4/7/2020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702739004"/>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4442919"/>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theme" Target="../theme/theme2.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9"/>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 id="2147484743" r:id="rId26"/>
    <p:sldLayoutId id="2147484745" r:id="rId2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microsoft.com/office/2007/relationships/hdphoto" Target="../media/hdphoto2.wdp"/><Relationship Id="rId5" Type="http://schemas.openxmlformats.org/officeDocument/2006/relationships/image" Target="../media/image13.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9.xml"/><Relationship Id="rId5" Type="http://schemas.openxmlformats.org/officeDocument/2006/relationships/image" Target="../media/image28.png"/><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AZ-220T01</a:t>
            </a:r>
            <a:br>
              <a:rPr lang="en-US" dirty="0"/>
            </a:br>
            <a:r>
              <a:rPr lang="en-US" dirty="0"/>
              <a:t>Module 06: </a:t>
            </a:r>
            <a:br>
              <a:rPr lang="en-US" dirty="0"/>
            </a:br>
            <a:r>
              <a:rPr lang="en-US" dirty="0"/>
              <a:t>Azure IoT Edge Deployment Process</a:t>
            </a:r>
          </a:p>
        </p:txBody>
      </p:sp>
      <p:sp>
        <p:nvSpPr>
          <p:cNvPr id="5" name="Text Placeholder 4">
            <a:extLst>
              <a:ext uri="{FF2B5EF4-FFF2-40B4-BE49-F238E27FC236}">
                <a16:creationId xmlns:a16="http://schemas.microsoft.com/office/drawing/2014/main" id="{0FDFEE9B-5250-4793-BADF-D189F0C63209}"/>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75D3712-E2F4-493B-9A49-A564AEF4ECA4}"/>
              </a:ext>
            </a:extLst>
          </p:cNvPr>
          <p:cNvSpPr>
            <a:spLocks noGrp="1"/>
          </p:cNvSpPr>
          <p:nvPr>
            <p:ph type="title"/>
          </p:nvPr>
        </p:nvSpPr>
        <p:spPr/>
        <p:txBody>
          <a:bodyPr/>
          <a:lstStyle/>
          <a:p>
            <a:r>
              <a:rPr lang="en-US" dirty="0"/>
              <a:t>IoT Edge Hub: Offline Support</a:t>
            </a:r>
          </a:p>
        </p:txBody>
      </p:sp>
      <p:pic>
        <p:nvPicPr>
          <p:cNvPr id="19" name="Picture 4" descr="IoT Edge hub is a gateway between physical devices and IoT Hub">
            <a:extLst>
              <a:ext uri="{FF2B5EF4-FFF2-40B4-BE49-F238E27FC236}">
                <a16:creationId xmlns:a16="http://schemas.microsoft.com/office/drawing/2014/main" id="{C6A10882-65E0-4C53-9070-111FF8999F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264" y="1896905"/>
            <a:ext cx="11017590" cy="3919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738496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75D3712-E2F4-493B-9A49-A564AEF4ECA4}"/>
              </a:ext>
            </a:extLst>
          </p:cNvPr>
          <p:cNvSpPr>
            <a:spLocks noGrp="1"/>
          </p:cNvSpPr>
          <p:nvPr>
            <p:ph type="title"/>
          </p:nvPr>
        </p:nvSpPr>
        <p:spPr>
          <a:xfrm>
            <a:off x="588263" y="457200"/>
            <a:ext cx="11018520" cy="553998"/>
          </a:xfrm>
        </p:spPr>
        <p:txBody>
          <a:bodyPr/>
          <a:lstStyle/>
          <a:p>
            <a:r>
              <a:rPr lang="en-US" dirty="0"/>
              <a:t>IoT Edge Hub: Module Communications</a:t>
            </a:r>
          </a:p>
        </p:txBody>
      </p:sp>
      <p:pic>
        <p:nvPicPr>
          <p:cNvPr id="2050" name="Picture 2" descr="Routes between modules go through IoT Edge hub">
            <a:extLst>
              <a:ext uri="{FF2B5EF4-FFF2-40B4-BE49-F238E27FC236}">
                <a16:creationId xmlns:a16="http://schemas.microsoft.com/office/drawing/2014/main" id="{7361BAC5-FC78-409F-B805-F36F6B4422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246" y="1266397"/>
            <a:ext cx="11000203" cy="4339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63111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75D3712-E2F4-493B-9A49-A564AEF4ECA4}"/>
              </a:ext>
            </a:extLst>
          </p:cNvPr>
          <p:cNvSpPr>
            <a:spLocks noGrp="1"/>
          </p:cNvSpPr>
          <p:nvPr>
            <p:ph type="title"/>
          </p:nvPr>
        </p:nvSpPr>
        <p:spPr/>
        <p:txBody>
          <a:bodyPr/>
          <a:lstStyle/>
          <a:p>
            <a:r>
              <a:rPr lang="en-US" dirty="0"/>
              <a:t>IoT Edge Agent</a:t>
            </a:r>
          </a:p>
        </p:txBody>
      </p:sp>
      <p:pic>
        <p:nvPicPr>
          <p:cNvPr id="14" name="Content Placeholder 10">
            <a:extLst>
              <a:ext uri="{FF2B5EF4-FFF2-40B4-BE49-F238E27FC236}">
                <a16:creationId xmlns:a16="http://schemas.microsoft.com/office/drawing/2014/main" id="{2C5CE6B4-5338-4A4F-96CB-1D730EE7661A}"/>
              </a:ext>
            </a:extLst>
          </p:cNvPr>
          <p:cNvPicPr>
            <a:picLocks noChangeAspect="1"/>
          </p:cNvPicPr>
          <p:nvPr/>
        </p:nvPicPr>
        <p:blipFill>
          <a:blip r:embed="rId3"/>
          <a:stretch>
            <a:fillRect/>
          </a:stretch>
        </p:blipFill>
        <p:spPr>
          <a:xfrm>
            <a:off x="2855892" y="1280777"/>
            <a:ext cx="7419865" cy="5299905"/>
          </a:xfrm>
          <a:prstGeom prst="rect">
            <a:avLst/>
          </a:prstGeom>
        </p:spPr>
      </p:pic>
    </p:spTree>
    <p:extLst>
      <p:ext uri="{BB962C8B-B14F-4D97-AF65-F5344CB8AC3E}">
        <p14:creationId xmlns:p14="http://schemas.microsoft.com/office/powerpoint/2010/main" val="331535108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61332FB-9B88-4055-B095-D716B7418BC3}"/>
              </a:ext>
            </a:extLst>
          </p:cNvPr>
          <p:cNvSpPr/>
          <p:nvPr/>
        </p:nvSpPr>
        <p:spPr bwMode="auto">
          <a:xfrm>
            <a:off x="865" y="6256151"/>
            <a:ext cx="12190271" cy="601363"/>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 name="Title 3">
            <a:extLst>
              <a:ext uri="{FF2B5EF4-FFF2-40B4-BE49-F238E27FC236}">
                <a16:creationId xmlns:a16="http://schemas.microsoft.com/office/drawing/2014/main" id="{78B02277-A4ED-4501-8AA2-AAB49979F9A0}"/>
              </a:ext>
            </a:extLst>
          </p:cNvPr>
          <p:cNvSpPr>
            <a:spLocks noGrp="1"/>
          </p:cNvSpPr>
          <p:nvPr>
            <p:ph type="title"/>
          </p:nvPr>
        </p:nvSpPr>
        <p:spPr/>
        <p:txBody>
          <a:bodyPr/>
          <a:lstStyle/>
          <a:p>
            <a:r>
              <a:rPr lang="en-US">
                <a:solidFill>
                  <a:schemeClr val="tx1">
                    <a:lumMod val="50000"/>
                  </a:schemeClr>
                </a:solidFill>
              </a:rPr>
              <a:t>IoT Edge Module</a:t>
            </a:r>
          </a:p>
        </p:txBody>
      </p:sp>
      <p:sp>
        <p:nvSpPr>
          <p:cNvPr id="5" name="Text Placeholder 4">
            <a:extLst>
              <a:ext uri="{FF2B5EF4-FFF2-40B4-BE49-F238E27FC236}">
                <a16:creationId xmlns:a16="http://schemas.microsoft.com/office/drawing/2014/main" id="{24F33A50-5D1E-4AA1-9F17-F20DFD2722D7}"/>
              </a:ext>
            </a:extLst>
          </p:cNvPr>
          <p:cNvSpPr>
            <a:spLocks noGrp="1"/>
          </p:cNvSpPr>
          <p:nvPr>
            <p:ph type="body" sz="quarter" idx="10"/>
          </p:nvPr>
        </p:nvSpPr>
        <p:spPr>
          <a:xfrm>
            <a:off x="587522" y="4152394"/>
            <a:ext cx="11016957" cy="2437590"/>
          </a:xfrm>
        </p:spPr>
        <p:txBody>
          <a:bodyPr/>
          <a:lstStyle/>
          <a:p>
            <a:pPr marL="336080" indent="-336080">
              <a:buFont typeface="Arial" panose="020B0604020202020204" pitchFamily="34" charset="0"/>
              <a:buChar char="•"/>
            </a:pPr>
            <a:r>
              <a:rPr lang="en-US" sz="1800" dirty="0">
                <a:solidFill>
                  <a:schemeClr val="tx1">
                    <a:lumMod val="50000"/>
                  </a:schemeClr>
                </a:solidFill>
                <a:latin typeface="Segoe UI" panose="020B0502040204020203" pitchFamily="34" charset="0"/>
                <a:cs typeface="Segoe UI" panose="020B0502040204020203" pitchFamily="34" charset="0"/>
              </a:rPr>
              <a:t>A </a:t>
            </a:r>
            <a:r>
              <a:rPr lang="en-US" sz="1800" dirty="0">
                <a:solidFill>
                  <a:schemeClr val="tx1">
                    <a:lumMod val="50000"/>
                  </a:schemeClr>
                </a:solidFill>
                <a:latin typeface="+mj-lt"/>
                <a:cs typeface="Segoe UI" panose="020B0502040204020203" pitchFamily="34" charset="0"/>
              </a:rPr>
              <a:t>module image </a:t>
            </a:r>
            <a:r>
              <a:rPr lang="en-US" sz="1800" dirty="0">
                <a:solidFill>
                  <a:schemeClr val="tx1">
                    <a:lumMod val="50000"/>
                  </a:schemeClr>
                </a:solidFill>
                <a:latin typeface="Segoe UI" panose="020B0502040204020203" pitchFamily="34" charset="0"/>
                <a:cs typeface="Segoe UI" panose="020B0502040204020203" pitchFamily="34" charset="0"/>
              </a:rPr>
              <a:t>is a package containing the software that defines a module.</a:t>
            </a:r>
          </a:p>
          <a:p>
            <a:pPr marL="336080" indent="-336080">
              <a:buFont typeface="Arial" panose="020B0604020202020204" pitchFamily="34" charset="0"/>
              <a:buChar char="•"/>
            </a:pPr>
            <a:r>
              <a:rPr lang="en-US" sz="1800" dirty="0">
                <a:solidFill>
                  <a:schemeClr val="tx1">
                    <a:lumMod val="50000"/>
                  </a:schemeClr>
                </a:solidFill>
                <a:latin typeface="Segoe UI" panose="020B0502040204020203" pitchFamily="34" charset="0"/>
                <a:cs typeface="Segoe UI" panose="020B0502040204020203" pitchFamily="34" charset="0"/>
              </a:rPr>
              <a:t>A </a:t>
            </a:r>
            <a:r>
              <a:rPr lang="en-US" sz="1800" dirty="0">
                <a:solidFill>
                  <a:schemeClr val="tx1">
                    <a:lumMod val="50000"/>
                  </a:schemeClr>
                </a:solidFill>
                <a:latin typeface="+mj-lt"/>
                <a:cs typeface="Segoe UI" panose="020B0502040204020203" pitchFamily="34" charset="0"/>
              </a:rPr>
              <a:t>module instance </a:t>
            </a:r>
            <a:r>
              <a:rPr lang="en-US" sz="1800" dirty="0">
                <a:solidFill>
                  <a:schemeClr val="tx1">
                    <a:lumMod val="50000"/>
                  </a:schemeClr>
                </a:solidFill>
                <a:latin typeface="Segoe UI" panose="020B0502040204020203" pitchFamily="34" charset="0"/>
                <a:cs typeface="Segoe UI" panose="020B0502040204020203" pitchFamily="34" charset="0"/>
              </a:rPr>
              <a:t>is the specific unit of computation running the module image on an IoT Edge device. The module instance is started by the IoT Edge runtime.</a:t>
            </a:r>
          </a:p>
          <a:p>
            <a:pPr marL="336080" indent="-336080">
              <a:buFont typeface="Arial" panose="020B0604020202020204" pitchFamily="34" charset="0"/>
              <a:buChar char="•"/>
            </a:pPr>
            <a:r>
              <a:rPr lang="en-US" sz="1800" dirty="0">
                <a:solidFill>
                  <a:schemeClr val="tx1">
                    <a:lumMod val="50000"/>
                  </a:schemeClr>
                </a:solidFill>
                <a:latin typeface="Segoe UI" panose="020B0502040204020203" pitchFamily="34" charset="0"/>
                <a:cs typeface="Segoe UI" panose="020B0502040204020203" pitchFamily="34" charset="0"/>
              </a:rPr>
              <a:t>A </a:t>
            </a:r>
            <a:r>
              <a:rPr lang="en-US" sz="1800" dirty="0">
                <a:solidFill>
                  <a:schemeClr val="tx1">
                    <a:lumMod val="50000"/>
                  </a:schemeClr>
                </a:solidFill>
                <a:latin typeface="+mj-lt"/>
                <a:cs typeface="Segoe UI" panose="020B0502040204020203" pitchFamily="34" charset="0"/>
              </a:rPr>
              <a:t>module identity </a:t>
            </a:r>
            <a:r>
              <a:rPr lang="en-US" sz="1800" dirty="0">
                <a:solidFill>
                  <a:schemeClr val="tx1">
                    <a:lumMod val="50000"/>
                  </a:schemeClr>
                </a:solidFill>
                <a:latin typeface="Segoe UI" panose="020B0502040204020203" pitchFamily="34" charset="0"/>
                <a:cs typeface="Segoe UI" panose="020B0502040204020203" pitchFamily="34" charset="0"/>
              </a:rPr>
              <a:t>is a piece of information (including security credentials) stored in IoT Hub, that is associated to each module instance.</a:t>
            </a:r>
          </a:p>
          <a:p>
            <a:pPr marL="336080" indent="-336080">
              <a:buFont typeface="Arial" panose="020B0604020202020204" pitchFamily="34" charset="0"/>
              <a:buChar char="•"/>
            </a:pPr>
            <a:r>
              <a:rPr lang="en-US" sz="1800" dirty="0">
                <a:solidFill>
                  <a:schemeClr val="tx1">
                    <a:lumMod val="50000"/>
                  </a:schemeClr>
                </a:solidFill>
                <a:latin typeface="Segoe UI" panose="020B0502040204020203" pitchFamily="34" charset="0"/>
                <a:cs typeface="Segoe UI" panose="020B0502040204020203" pitchFamily="34" charset="0"/>
              </a:rPr>
              <a:t>A </a:t>
            </a:r>
            <a:r>
              <a:rPr lang="en-US" sz="1800" dirty="0">
                <a:solidFill>
                  <a:schemeClr val="tx1">
                    <a:lumMod val="50000"/>
                  </a:schemeClr>
                </a:solidFill>
                <a:latin typeface="+mj-lt"/>
                <a:cs typeface="Segoe UI" panose="020B0502040204020203" pitchFamily="34" charset="0"/>
              </a:rPr>
              <a:t>module twin </a:t>
            </a:r>
            <a:r>
              <a:rPr lang="en-US" sz="1800" dirty="0">
                <a:solidFill>
                  <a:schemeClr val="tx1">
                    <a:lumMod val="50000"/>
                  </a:schemeClr>
                </a:solidFill>
                <a:latin typeface="Segoe UI" panose="020B0502040204020203" pitchFamily="34" charset="0"/>
                <a:cs typeface="Segoe UI" panose="020B0502040204020203" pitchFamily="34" charset="0"/>
              </a:rPr>
              <a:t>is a JSON document stored in IoT Hub, that contains state information for a module instance, including metadata, configurations, and conditions. </a:t>
            </a:r>
          </a:p>
          <a:p>
            <a:pPr marL="336080" indent="-336080">
              <a:buFont typeface="Arial" panose="020B0604020202020204" pitchFamily="34" charset="0"/>
              <a:buChar char="•"/>
            </a:pPr>
            <a:r>
              <a:rPr lang="en-US" sz="1800" dirty="0">
                <a:solidFill>
                  <a:schemeClr val="tx1">
                    <a:lumMod val="50000"/>
                  </a:schemeClr>
                </a:solidFill>
                <a:latin typeface="Segoe UI" panose="020B0502040204020203" pitchFamily="34" charset="0"/>
                <a:cs typeface="Segoe UI" panose="020B0502040204020203" pitchFamily="34" charset="0"/>
              </a:rPr>
              <a:t>SDKs to develop custom modules in multiple languages (C#, C, Python, Java, Node.JS)</a:t>
            </a:r>
          </a:p>
        </p:txBody>
      </p:sp>
      <p:pic>
        <p:nvPicPr>
          <p:cNvPr id="9" name="Picture 8" descr="A close up of a logo&#10;&#10;Description generated with high confidence">
            <a:extLst>
              <a:ext uri="{FF2B5EF4-FFF2-40B4-BE49-F238E27FC236}">
                <a16:creationId xmlns:a16="http://schemas.microsoft.com/office/drawing/2014/main" id="{41306804-9121-4EE6-92AC-0EE19F7F3BD6}"/>
              </a:ext>
            </a:extLst>
          </p:cNvPr>
          <p:cNvPicPr>
            <a:picLocks noChangeAspect="1"/>
          </p:cNvPicPr>
          <p:nvPr/>
        </p:nvPicPr>
        <p:blipFill>
          <a:blip r:embed="rId3" cstate="screen">
            <a:duotone>
              <a:prstClr val="black"/>
              <a:schemeClr val="accent6">
                <a:tint val="45000"/>
                <a:satMod val="400000"/>
              </a:schemeClr>
            </a:duotone>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a:ext>
            </a:extLst>
          </a:blip>
          <a:stretch>
            <a:fillRect/>
          </a:stretch>
        </p:blipFill>
        <p:spPr>
          <a:xfrm>
            <a:off x="1539819" y="1236019"/>
            <a:ext cx="3734291" cy="2604269"/>
          </a:xfrm>
          <a:prstGeom prst="rect">
            <a:avLst/>
          </a:prstGeom>
          <a:effectLst>
            <a:outerShdw blurRad="50800" dist="38100" dir="2700000" algn="tl" rotWithShape="0">
              <a:prstClr val="black">
                <a:alpha val="40000"/>
              </a:prstClr>
            </a:outerShdw>
          </a:effectLst>
        </p:spPr>
      </p:pic>
      <p:pic>
        <p:nvPicPr>
          <p:cNvPr id="11" name="Picture 10" descr="A picture containing screenshot&#10;&#10;Description generated with very high confidence">
            <a:extLst>
              <a:ext uri="{FF2B5EF4-FFF2-40B4-BE49-F238E27FC236}">
                <a16:creationId xmlns:a16="http://schemas.microsoft.com/office/drawing/2014/main" id="{9E650574-046A-4A9E-B2C0-68CA3ED16454}"/>
              </a:ext>
            </a:extLst>
          </p:cNvPr>
          <p:cNvPicPr>
            <a:picLocks noChangeAspect="1"/>
          </p:cNvPicPr>
          <p:nvPr/>
        </p:nvPicPr>
        <p:blipFill>
          <a:blip r:embed="rId5" cstate="screen">
            <a:duotone>
              <a:prstClr val="black"/>
              <a:schemeClr val="accent6">
                <a:tint val="45000"/>
                <a:satMod val="400000"/>
              </a:schemeClr>
            </a:duotone>
            <a:extLst>
              <a:ext uri="{BEBA8EAE-BF5A-486C-A8C5-ECC9F3942E4B}">
                <a14:imgProps xmlns:a14="http://schemas.microsoft.com/office/drawing/2010/main">
                  <a14:imgLayer r:embed="rId6">
                    <a14:imgEffect>
                      <a14:colorTemperature colorTemp="5300"/>
                    </a14:imgEffect>
                  </a14:imgLayer>
                </a14:imgProps>
              </a:ext>
              <a:ext uri="{28A0092B-C50C-407E-A947-70E740481C1C}">
                <a14:useLocalDpi xmlns:a14="http://schemas.microsoft.com/office/drawing/2010/main"/>
              </a:ext>
            </a:extLst>
          </a:blip>
          <a:stretch>
            <a:fillRect/>
          </a:stretch>
        </p:blipFill>
        <p:spPr>
          <a:xfrm>
            <a:off x="6544148" y="1356928"/>
            <a:ext cx="4827124" cy="241683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271342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B12A9-0203-464A-BBF9-48CA68227787}"/>
              </a:ext>
            </a:extLst>
          </p:cNvPr>
          <p:cNvSpPr>
            <a:spLocks noGrp="1"/>
          </p:cNvSpPr>
          <p:nvPr>
            <p:ph type="title"/>
          </p:nvPr>
        </p:nvSpPr>
        <p:spPr/>
        <p:txBody>
          <a:bodyPr/>
          <a:lstStyle/>
          <a:p>
            <a:r>
              <a:rPr lang="en-US"/>
              <a:t>Azure IoT Edge Module on Azure Marketplace</a:t>
            </a:r>
          </a:p>
        </p:txBody>
      </p:sp>
      <p:pic>
        <p:nvPicPr>
          <p:cNvPr id="5" name="Picture 4">
            <a:extLst>
              <a:ext uri="{FF2B5EF4-FFF2-40B4-BE49-F238E27FC236}">
                <a16:creationId xmlns:a16="http://schemas.microsoft.com/office/drawing/2014/main" id="{1BFA580A-F5D0-4E4A-A2C5-F86C83B75F67}"/>
              </a:ext>
            </a:extLst>
          </p:cNvPr>
          <p:cNvPicPr>
            <a:picLocks noChangeAspect="1"/>
          </p:cNvPicPr>
          <p:nvPr/>
        </p:nvPicPr>
        <p:blipFill>
          <a:blip r:embed="rId3"/>
          <a:stretch>
            <a:fillRect/>
          </a:stretch>
        </p:blipFill>
        <p:spPr>
          <a:xfrm>
            <a:off x="584982" y="1429034"/>
            <a:ext cx="6021692" cy="4550063"/>
          </a:xfrm>
          <a:prstGeom prst="rect">
            <a:avLst/>
          </a:prstGeom>
          <a:ln>
            <a:solidFill>
              <a:schemeClr val="tx1">
                <a:lumMod val="25000"/>
                <a:lumOff val="75000"/>
              </a:schemeClr>
            </a:solidFill>
          </a:ln>
        </p:spPr>
      </p:pic>
      <p:sp>
        <p:nvSpPr>
          <p:cNvPr id="4" name="Rectangle 3">
            <a:extLst>
              <a:ext uri="{FF2B5EF4-FFF2-40B4-BE49-F238E27FC236}">
                <a16:creationId xmlns:a16="http://schemas.microsoft.com/office/drawing/2014/main" id="{A92A51EF-1352-4ACC-96F2-BE87E64FAB2E}"/>
              </a:ext>
            </a:extLst>
          </p:cNvPr>
          <p:cNvSpPr/>
          <p:nvPr/>
        </p:nvSpPr>
        <p:spPr bwMode="auto">
          <a:xfrm>
            <a:off x="1433704" y="2769751"/>
            <a:ext cx="3252797" cy="1784161"/>
          </a:xfrm>
          <a:prstGeom prst="rect">
            <a:avLst/>
          </a:prstGeom>
          <a:noFill/>
          <a:ln w="31750">
            <a:solidFill>
              <a:schemeClr val="accent5"/>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 name="Rectangle 6">
            <a:extLst>
              <a:ext uri="{FF2B5EF4-FFF2-40B4-BE49-F238E27FC236}">
                <a16:creationId xmlns:a16="http://schemas.microsoft.com/office/drawing/2014/main" id="{83748A79-EDE6-4BE7-90F7-CCF82B7003FB}"/>
              </a:ext>
            </a:extLst>
          </p:cNvPr>
          <p:cNvSpPr/>
          <p:nvPr/>
        </p:nvSpPr>
        <p:spPr bwMode="auto">
          <a:xfrm>
            <a:off x="7125394" y="3637272"/>
            <a:ext cx="4349888" cy="1097124"/>
          </a:xfrm>
          <a:prstGeom prst="rect">
            <a:avLst/>
          </a:prstGeom>
          <a:no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 tIns="89630" rIns="89630" bIns="89630" numCol="1" spcCol="0" rtlCol="0" fromWordArt="0" anchor="ctr" anchorCtr="0" forceAA="0" compatLnSpc="1">
            <a:prstTxWarp prst="textNoShape">
              <a:avLst/>
            </a:prstTxWarp>
            <a:noAutofit/>
          </a:bodyPr>
          <a:lstStyle/>
          <a:p>
            <a:pPr defTabSz="914225" fontAlgn="base">
              <a:lnSpc>
                <a:spcPct val="90000"/>
              </a:lnSpc>
              <a:spcBef>
                <a:spcPts val="300"/>
              </a:spcBef>
              <a:defRPr/>
            </a:pPr>
            <a:r>
              <a:rPr lang="en-US" sz="2400">
                <a:gradFill>
                  <a:gsLst>
                    <a:gs pos="70536">
                      <a:srgbClr val="353535"/>
                    </a:gs>
                    <a:gs pos="32000">
                      <a:srgbClr val="353535"/>
                    </a:gs>
                  </a:gsLst>
                  <a:lin ang="5400000" scaled="0"/>
                </a:gradFill>
                <a:latin typeface="Segoe UI Light"/>
              </a:rPr>
              <a:t>Showcase with wide reach</a:t>
            </a:r>
          </a:p>
          <a:p>
            <a:pPr defTabSz="932114" fontAlgn="base">
              <a:lnSpc>
                <a:spcPct val="90000"/>
              </a:lnSpc>
              <a:spcBef>
                <a:spcPts val="300"/>
              </a:spcBef>
              <a:defRPr/>
            </a:pPr>
            <a:r>
              <a:rPr lang="en-US" sz="1600" kern="0">
                <a:gradFill>
                  <a:gsLst>
                    <a:gs pos="70536">
                      <a:srgbClr val="353535"/>
                    </a:gs>
                    <a:gs pos="32000">
                      <a:srgbClr val="353535"/>
                    </a:gs>
                  </a:gsLst>
                  <a:lin ang="5400000" scaled="0"/>
                </a:gradFill>
                <a:latin typeface="Segoe UI Semilight"/>
                <a:cs typeface="Segoe UI Semibold" panose="020B0702040204020203" pitchFamily="34" charset="0"/>
              </a:rPr>
              <a:t>Certified modules gives IoT customers </a:t>
            </a:r>
            <a:br>
              <a:rPr lang="en-US" sz="1600" kern="0">
                <a:gradFill>
                  <a:gsLst>
                    <a:gs pos="70536">
                      <a:srgbClr val="353535"/>
                    </a:gs>
                    <a:gs pos="32000">
                      <a:srgbClr val="353535"/>
                    </a:gs>
                  </a:gsLst>
                  <a:lin ang="5400000" scaled="0"/>
                </a:gradFill>
                <a:latin typeface="Segoe UI Semilight"/>
                <a:cs typeface="Segoe UI Semibold" panose="020B0702040204020203" pitchFamily="34" charset="0"/>
              </a:rPr>
            </a:br>
            <a:r>
              <a:rPr lang="en-US" sz="1600" kern="0">
                <a:gradFill>
                  <a:gsLst>
                    <a:gs pos="70536">
                      <a:srgbClr val="353535"/>
                    </a:gs>
                    <a:gs pos="32000">
                      <a:srgbClr val="353535"/>
                    </a:gs>
                  </a:gsLst>
                  <a:lin ang="5400000" scaled="0"/>
                </a:gradFill>
                <a:latin typeface="Segoe UI Semilight"/>
                <a:cs typeface="Segoe UI Semibold" panose="020B0702040204020203" pitchFamily="34" charset="0"/>
              </a:rPr>
              <a:t>peace of mind for their project</a:t>
            </a:r>
          </a:p>
        </p:txBody>
      </p:sp>
      <p:sp>
        <p:nvSpPr>
          <p:cNvPr id="9" name="Rectangle 8">
            <a:extLst>
              <a:ext uri="{FF2B5EF4-FFF2-40B4-BE49-F238E27FC236}">
                <a16:creationId xmlns:a16="http://schemas.microsoft.com/office/drawing/2014/main" id="{F71000EE-1262-4BD0-8F78-99E2ED989613}"/>
              </a:ext>
            </a:extLst>
          </p:cNvPr>
          <p:cNvSpPr/>
          <p:nvPr/>
        </p:nvSpPr>
        <p:spPr bwMode="auto">
          <a:xfrm>
            <a:off x="7125394" y="1771890"/>
            <a:ext cx="3866481" cy="1097124"/>
          </a:xfrm>
          <a:prstGeom prst="rect">
            <a:avLst/>
          </a:prstGeom>
          <a:no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 tIns="89630" rIns="89630" bIns="89630" numCol="1" spcCol="0" rtlCol="0" fromWordArt="0" anchor="ctr" anchorCtr="0" forceAA="0" compatLnSpc="1">
            <a:prstTxWarp prst="textNoShape">
              <a:avLst/>
            </a:prstTxWarp>
            <a:noAutofit/>
          </a:bodyPr>
          <a:lstStyle/>
          <a:p>
            <a:pPr defTabSz="914225" fontAlgn="base">
              <a:lnSpc>
                <a:spcPct val="90000"/>
              </a:lnSpc>
              <a:spcBef>
                <a:spcPts val="300"/>
              </a:spcBef>
              <a:defRPr/>
            </a:pPr>
            <a:r>
              <a:rPr lang="en-US" sz="2400">
                <a:gradFill>
                  <a:gsLst>
                    <a:gs pos="70536">
                      <a:srgbClr val="353535"/>
                    </a:gs>
                    <a:gs pos="32000">
                      <a:srgbClr val="353535"/>
                    </a:gs>
                  </a:gsLst>
                  <a:lin ang="5400000" scaled="0"/>
                </a:gradFill>
                <a:latin typeface="Segoe UI Light"/>
              </a:rPr>
              <a:t>Save development effort</a:t>
            </a:r>
          </a:p>
          <a:p>
            <a:pPr defTabSz="932114" fontAlgn="base">
              <a:lnSpc>
                <a:spcPct val="90000"/>
              </a:lnSpc>
              <a:spcBef>
                <a:spcPts val="300"/>
              </a:spcBef>
              <a:defRPr/>
            </a:pPr>
            <a:r>
              <a:rPr lang="en-US" sz="1600" kern="0">
                <a:gradFill>
                  <a:gsLst>
                    <a:gs pos="70536">
                      <a:srgbClr val="353535"/>
                    </a:gs>
                    <a:gs pos="32000">
                      <a:srgbClr val="353535"/>
                    </a:gs>
                  </a:gsLst>
                  <a:lin ang="5400000" scaled="0"/>
                </a:gradFill>
                <a:latin typeface="Segoe UI Semilight"/>
                <a:cs typeface="Segoe UI Semibold" panose="020B0702040204020203" pitchFamily="34" charset="0"/>
              </a:rPr>
              <a:t>Discover and integrate certified </a:t>
            </a:r>
            <a:br>
              <a:rPr lang="en-US" sz="1600" kern="0">
                <a:gradFill>
                  <a:gsLst>
                    <a:gs pos="70536">
                      <a:srgbClr val="353535"/>
                    </a:gs>
                    <a:gs pos="32000">
                      <a:srgbClr val="353535"/>
                    </a:gs>
                  </a:gsLst>
                  <a:lin ang="5400000" scaled="0"/>
                </a:gradFill>
                <a:latin typeface="Segoe UI Semilight"/>
                <a:cs typeface="Segoe UI Semibold" panose="020B0702040204020203" pitchFamily="34" charset="0"/>
              </a:rPr>
            </a:br>
            <a:r>
              <a:rPr lang="en-US" sz="1600" kern="0">
                <a:gradFill>
                  <a:gsLst>
                    <a:gs pos="70536">
                      <a:srgbClr val="353535"/>
                    </a:gs>
                    <a:gs pos="32000">
                      <a:srgbClr val="353535"/>
                    </a:gs>
                  </a:gsLst>
                  <a:lin ang="5400000" scaled="0"/>
                </a:gradFill>
                <a:latin typeface="Segoe UI Semilight"/>
                <a:cs typeface="Segoe UI Semibold" panose="020B0702040204020203" pitchFamily="34" charset="0"/>
              </a:rPr>
              <a:t>pre-built modules</a:t>
            </a:r>
          </a:p>
        </p:txBody>
      </p:sp>
      <p:sp>
        <p:nvSpPr>
          <p:cNvPr id="10" name="Rectangle 9">
            <a:extLst>
              <a:ext uri="{FF2B5EF4-FFF2-40B4-BE49-F238E27FC236}">
                <a16:creationId xmlns:a16="http://schemas.microsoft.com/office/drawing/2014/main" id="{90CD8528-8E9A-4A97-89BF-0D2E99A1323F}"/>
              </a:ext>
            </a:extLst>
          </p:cNvPr>
          <p:cNvSpPr/>
          <p:nvPr/>
        </p:nvSpPr>
        <p:spPr bwMode="auto">
          <a:xfrm>
            <a:off x="7125394" y="4931235"/>
            <a:ext cx="3839935" cy="1097124"/>
          </a:xfrm>
          <a:prstGeom prst="rect">
            <a:avLst/>
          </a:prstGeom>
          <a:no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 tIns="89630" rIns="89630" bIns="89630" numCol="1" spcCol="0" rtlCol="0" fromWordArt="0" anchor="ctr" anchorCtr="0" forceAA="0" compatLnSpc="1">
            <a:prstTxWarp prst="textNoShape">
              <a:avLst/>
            </a:prstTxWarp>
            <a:noAutofit/>
          </a:bodyPr>
          <a:lstStyle/>
          <a:p>
            <a:pPr defTabSz="914225" fontAlgn="base">
              <a:lnSpc>
                <a:spcPct val="90000"/>
              </a:lnSpc>
              <a:spcBef>
                <a:spcPts val="300"/>
              </a:spcBef>
              <a:defRPr/>
            </a:pPr>
            <a:r>
              <a:rPr lang="en-US" sz="2400">
                <a:gradFill>
                  <a:gsLst>
                    <a:gs pos="70536">
                      <a:srgbClr val="353535"/>
                    </a:gs>
                    <a:gs pos="32000">
                      <a:srgbClr val="353535"/>
                    </a:gs>
                  </a:gsLst>
                  <a:lin ang="5400000" scaled="0"/>
                </a:gradFill>
                <a:latin typeface="Segoe UI Light"/>
              </a:rPr>
              <a:t>Work with a leader in IoT</a:t>
            </a:r>
          </a:p>
          <a:p>
            <a:pPr defTabSz="932114" fontAlgn="base">
              <a:lnSpc>
                <a:spcPct val="90000"/>
              </a:lnSpc>
              <a:spcBef>
                <a:spcPts val="300"/>
              </a:spcBef>
              <a:defRPr/>
            </a:pPr>
            <a:r>
              <a:rPr lang="en-US" sz="1600" kern="0">
                <a:gradFill>
                  <a:gsLst>
                    <a:gs pos="70536">
                      <a:srgbClr val="353535"/>
                    </a:gs>
                    <a:gs pos="32000">
                      <a:srgbClr val="353535"/>
                    </a:gs>
                  </a:gsLst>
                  <a:lin ang="5400000" scaled="0"/>
                </a:gradFill>
                <a:latin typeface="Segoe UI Semilight"/>
                <a:cs typeface="Segoe UI Semibold" panose="020B0702040204020203" pitchFamily="34" charset="0"/>
              </a:rPr>
              <a:t>Market with Microsoft, and collaborate with other Microsoft IoT partners</a:t>
            </a:r>
          </a:p>
        </p:txBody>
      </p:sp>
      <p:sp>
        <p:nvSpPr>
          <p:cNvPr id="3" name="TextBox 2">
            <a:extLst>
              <a:ext uri="{FF2B5EF4-FFF2-40B4-BE49-F238E27FC236}">
                <a16:creationId xmlns:a16="http://schemas.microsoft.com/office/drawing/2014/main" id="{04D1DEF5-1F1B-4492-A120-F5210345D529}"/>
              </a:ext>
            </a:extLst>
          </p:cNvPr>
          <p:cNvSpPr txBox="1"/>
          <p:nvPr/>
        </p:nvSpPr>
        <p:spPr>
          <a:xfrm flipH="1">
            <a:off x="7125395" y="3196984"/>
            <a:ext cx="1136761" cy="307777"/>
          </a:xfrm>
          <a:prstGeom prst="rect">
            <a:avLst/>
          </a:prstGeom>
          <a:noFill/>
        </p:spPr>
        <p:txBody>
          <a:bodyPr wrap="square" lIns="0" tIns="0" rIns="0" bIns="0" rtlCol="0">
            <a:spAutoFit/>
          </a:bodyPr>
          <a:lstStyle/>
          <a:p>
            <a:pPr defTabSz="914225">
              <a:defRPr/>
            </a:pPr>
            <a:r>
              <a:rPr lang="en-US" sz="2000" i="1">
                <a:gradFill>
                  <a:gsLst>
                    <a:gs pos="2917">
                      <a:srgbClr val="353535"/>
                    </a:gs>
                    <a:gs pos="30000">
                      <a:srgbClr val="353535"/>
                    </a:gs>
                  </a:gsLst>
                  <a:lin ang="5400000" scaled="0"/>
                </a:gradFill>
                <a:latin typeface="Segoe UI Semilight"/>
              </a:rPr>
              <a:t>Partners:</a:t>
            </a:r>
          </a:p>
        </p:txBody>
      </p:sp>
      <p:sp>
        <p:nvSpPr>
          <p:cNvPr id="11" name="TextBox 10">
            <a:extLst>
              <a:ext uri="{FF2B5EF4-FFF2-40B4-BE49-F238E27FC236}">
                <a16:creationId xmlns:a16="http://schemas.microsoft.com/office/drawing/2014/main" id="{E6750733-DD4F-4BFF-922A-7560F8152EAB}"/>
              </a:ext>
            </a:extLst>
          </p:cNvPr>
          <p:cNvSpPr txBox="1"/>
          <p:nvPr/>
        </p:nvSpPr>
        <p:spPr>
          <a:xfrm flipH="1">
            <a:off x="7125394" y="1365736"/>
            <a:ext cx="1239615" cy="307777"/>
          </a:xfrm>
          <a:prstGeom prst="rect">
            <a:avLst/>
          </a:prstGeom>
          <a:noFill/>
        </p:spPr>
        <p:txBody>
          <a:bodyPr wrap="square" lIns="0" tIns="0" rIns="0" bIns="0" rtlCol="0">
            <a:spAutoFit/>
          </a:bodyPr>
          <a:lstStyle/>
          <a:p>
            <a:pPr defTabSz="914225">
              <a:defRPr/>
            </a:pPr>
            <a:r>
              <a:rPr lang="en-US" sz="2000" i="1">
                <a:gradFill>
                  <a:gsLst>
                    <a:gs pos="2917">
                      <a:srgbClr val="353535"/>
                    </a:gs>
                    <a:gs pos="30000">
                      <a:srgbClr val="353535"/>
                    </a:gs>
                  </a:gsLst>
                  <a:lin ang="5400000" scaled="0"/>
                </a:gradFill>
                <a:latin typeface="Segoe UI Semilight"/>
              </a:rPr>
              <a:t>Customers:</a:t>
            </a:r>
          </a:p>
        </p:txBody>
      </p:sp>
    </p:spTree>
    <p:extLst>
      <p:ext uri="{BB962C8B-B14F-4D97-AF65-F5344CB8AC3E}">
        <p14:creationId xmlns:p14="http://schemas.microsoft.com/office/powerpoint/2010/main" val="14741873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9" grpId="0"/>
      <p:bldP spid="10" grpId="0"/>
      <p:bldP spid="3"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Twin Properties of Edge Runtime Modules</a:t>
            </a:r>
          </a:p>
        </p:txBody>
      </p:sp>
      <p:sp>
        <p:nvSpPr>
          <p:cNvPr id="4" name="Text Placeholder 5">
            <a:extLst>
              <a:ext uri="{FF2B5EF4-FFF2-40B4-BE49-F238E27FC236}">
                <a16:creationId xmlns:a16="http://schemas.microsoft.com/office/drawing/2014/main" id="{AACC017E-6117-4482-8E51-0C7957EE0240}"/>
              </a:ext>
            </a:extLst>
          </p:cNvPr>
          <p:cNvSpPr>
            <a:spLocks noGrp="1"/>
          </p:cNvSpPr>
          <p:nvPr>
            <p:ph type="body" sz="quarter" idx="10"/>
          </p:nvPr>
        </p:nvSpPr>
        <p:spPr>
          <a:xfrm>
            <a:off x="584200" y="1435497"/>
            <a:ext cx="11018520" cy="3311676"/>
          </a:xfrm>
        </p:spPr>
        <p:txBody>
          <a:bodyPr/>
          <a:lstStyle/>
          <a:p>
            <a:r>
              <a:rPr lang="en-US" dirty="0"/>
              <a:t>Desired and Reported properties</a:t>
            </a:r>
          </a:p>
          <a:p>
            <a:r>
              <a:rPr lang="en-US" dirty="0" err="1"/>
              <a:t>EdgeAgent</a:t>
            </a:r>
            <a:r>
              <a:rPr lang="en-US" dirty="0"/>
              <a:t> properties</a:t>
            </a:r>
          </a:p>
          <a:p>
            <a:pPr lvl="1"/>
            <a:r>
              <a:rPr lang="en-US" dirty="0"/>
              <a:t>Container runtime information</a:t>
            </a:r>
          </a:p>
          <a:p>
            <a:pPr lvl="1"/>
            <a:r>
              <a:rPr lang="en-US" dirty="0"/>
              <a:t>Container registry information, including credentials</a:t>
            </a:r>
          </a:p>
          <a:p>
            <a:pPr lvl="1"/>
            <a:r>
              <a:rPr lang="en-US" dirty="0"/>
              <a:t>List of runtime modules</a:t>
            </a:r>
          </a:p>
          <a:p>
            <a:r>
              <a:rPr lang="en-US" dirty="0" err="1"/>
              <a:t>EdgeHub</a:t>
            </a:r>
            <a:r>
              <a:rPr lang="en-US" dirty="0"/>
              <a:t> properties</a:t>
            </a:r>
          </a:p>
          <a:p>
            <a:pPr lvl="1"/>
            <a:r>
              <a:rPr lang="en-US" dirty="0"/>
              <a:t>Routing</a:t>
            </a:r>
          </a:p>
          <a:p>
            <a:pPr lvl="1"/>
            <a:endParaRPr lang="en-US" dirty="0"/>
          </a:p>
        </p:txBody>
      </p:sp>
    </p:spTree>
    <p:extLst>
      <p:ext uri="{BB962C8B-B14F-4D97-AF65-F5344CB8AC3E}">
        <p14:creationId xmlns:p14="http://schemas.microsoft.com/office/powerpoint/2010/main" val="114417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60BD62-F3C3-4228-8482-4637A0DD91AC}"/>
              </a:ext>
            </a:extLst>
          </p:cNvPr>
          <p:cNvSpPr>
            <a:spLocks noGrp="1"/>
          </p:cNvSpPr>
          <p:nvPr>
            <p:ph type="title"/>
          </p:nvPr>
        </p:nvSpPr>
        <p:spPr/>
        <p:txBody>
          <a:bodyPr/>
          <a:lstStyle/>
          <a:p>
            <a:r>
              <a:rPr lang="en-US" dirty="0"/>
              <a:t>Azure IoT Edge Security</a:t>
            </a:r>
          </a:p>
        </p:txBody>
      </p:sp>
      <p:sp>
        <p:nvSpPr>
          <p:cNvPr id="2" name="Text Placeholder 1">
            <a:extLst>
              <a:ext uri="{FF2B5EF4-FFF2-40B4-BE49-F238E27FC236}">
                <a16:creationId xmlns:a16="http://schemas.microsoft.com/office/drawing/2014/main" id="{F3D23BFC-4CBA-4A0D-B824-645FE4F10843}"/>
              </a:ext>
            </a:extLst>
          </p:cNvPr>
          <p:cNvSpPr>
            <a:spLocks noGrp="1"/>
          </p:cNvSpPr>
          <p:nvPr>
            <p:ph type="body" sz="quarter" idx="10"/>
          </p:nvPr>
        </p:nvSpPr>
        <p:spPr>
          <a:xfrm>
            <a:off x="2663971" y="1286480"/>
            <a:ext cx="8310002" cy="1938717"/>
          </a:xfrm>
          <a:noFill/>
        </p:spPr>
        <p:txBody>
          <a:bodyPr/>
          <a:lstStyle/>
          <a:p>
            <a:pPr marL="0" indent="0">
              <a:buNone/>
            </a:pPr>
            <a:r>
              <a:rPr lang="en-US" sz="2353" b="1">
                <a:solidFill>
                  <a:schemeClr val="tx1"/>
                </a:solidFill>
              </a:rPr>
              <a:t>Principles and Goals</a:t>
            </a:r>
          </a:p>
          <a:p>
            <a:pPr marL="280013" indent="-280013">
              <a:buFontTx/>
              <a:buChar char="-"/>
            </a:pPr>
            <a:r>
              <a:rPr lang="en-US" sz="2353">
                <a:solidFill>
                  <a:schemeClr val="tx1"/>
                </a:solidFill>
              </a:rPr>
              <a:t>Standardized Protocols</a:t>
            </a:r>
          </a:p>
          <a:p>
            <a:pPr marL="280013" indent="-280013">
              <a:buFontTx/>
              <a:buChar char="-"/>
            </a:pPr>
            <a:r>
              <a:rPr lang="en-US" sz="2353">
                <a:solidFill>
                  <a:schemeClr val="tx1"/>
                </a:solidFill>
              </a:rPr>
              <a:t>Secure technology isolation from app developer</a:t>
            </a:r>
          </a:p>
          <a:p>
            <a:pPr marL="280013" indent="-280013">
              <a:buFontTx/>
              <a:buChar char="-"/>
            </a:pPr>
            <a:r>
              <a:rPr lang="en-US" sz="2353">
                <a:solidFill>
                  <a:schemeClr val="tx1"/>
                </a:solidFill>
              </a:rPr>
              <a:t>Availability of technology</a:t>
            </a:r>
          </a:p>
        </p:txBody>
      </p:sp>
      <p:sp>
        <p:nvSpPr>
          <p:cNvPr id="29" name="Rectangle 28">
            <a:extLst>
              <a:ext uri="{FF2B5EF4-FFF2-40B4-BE49-F238E27FC236}">
                <a16:creationId xmlns:a16="http://schemas.microsoft.com/office/drawing/2014/main" id="{31A27056-B5AF-46B0-8EFA-A18291FE11E9}"/>
              </a:ext>
            </a:extLst>
          </p:cNvPr>
          <p:cNvSpPr/>
          <p:nvPr/>
        </p:nvSpPr>
        <p:spPr bwMode="auto">
          <a:xfrm>
            <a:off x="865" y="6256151"/>
            <a:ext cx="12190271" cy="601363"/>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30" name="Group 29">
            <a:extLst>
              <a:ext uri="{FF2B5EF4-FFF2-40B4-BE49-F238E27FC236}">
                <a16:creationId xmlns:a16="http://schemas.microsoft.com/office/drawing/2014/main" id="{8DDC611E-DBB9-4AE9-86FC-E1185A0BF4FF}"/>
              </a:ext>
            </a:extLst>
          </p:cNvPr>
          <p:cNvGrpSpPr>
            <a:grpSpLocks noChangeAspect="1"/>
          </p:cNvGrpSpPr>
          <p:nvPr/>
        </p:nvGrpSpPr>
        <p:grpSpPr>
          <a:xfrm>
            <a:off x="803883" y="1684074"/>
            <a:ext cx="1549558" cy="1191527"/>
            <a:chOff x="3145058" y="2472773"/>
            <a:chExt cx="6623555" cy="5093156"/>
          </a:xfrm>
        </p:grpSpPr>
        <p:sp>
          <p:nvSpPr>
            <p:cNvPr id="31" name="Freeform 79">
              <a:extLst>
                <a:ext uri="{FF2B5EF4-FFF2-40B4-BE49-F238E27FC236}">
                  <a16:creationId xmlns:a16="http://schemas.microsoft.com/office/drawing/2014/main" id="{CEA0D9D4-13D2-4E3F-8C05-D5CA7E82BA1F}"/>
                </a:ext>
              </a:extLst>
            </p:cNvPr>
            <p:cNvSpPr/>
            <p:nvPr/>
          </p:nvSpPr>
          <p:spPr bwMode="auto">
            <a:xfrm>
              <a:off x="3145058" y="5893413"/>
              <a:ext cx="4112250" cy="1672516"/>
            </a:xfrm>
            <a:custGeom>
              <a:avLst/>
              <a:gdLst>
                <a:gd name="connsiteX0" fmla="*/ 0 w 1468550"/>
                <a:gd name="connsiteY0" fmla="*/ 448125 h 597283"/>
                <a:gd name="connsiteX1" fmla="*/ 0 w 1468550"/>
                <a:gd name="connsiteY1" fmla="*/ 448126 h 597283"/>
                <a:gd name="connsiteX2" fmla="*/ 0 w 1468550"/>
                <a:gd name="connsiteY2" fmla="*/ 448126 h 597283"/>
                <a:gd name="connsiteX3" fmla="*/ 773481 w 1468550"/>
                <a:gd name="connsiteY3" fmla="*/ 0 h 597283"/>
                <a:gd name="connsiteX4" fmla="*/ 1003030 w 1468550"/>
                <a:gd name="connsiteY4" fmla="*/ 138208 h 597283"/>
                <a:gd name="connsiteX5" fmla="*/ 1017781 w 1468550"/>
                <a:gd name="connsiteY5" fmla="*/ 204571 h 597283"/>
                <a:gd name="connsiteX6" fmla="*/ 1029832 w 1468550"/>
                <a:gd name="connsiteY6" fmla="*/ 188335 h 597283"/>
                <a:gd name="connsiteX7" fmla="*/ 1175952 w 1468550"/>
                <a:gd name="connsiteY7" fmla="*/ 133358 h 597283"/>
                <a:gd name="connsiteX8" fmla="*/ 1382597 w 1468550"/>
                <a:gd name="connsiteY8" fmla="*/ 321061 h 597283"/>
                <a:gd name="connsiteX9" fmla="*/ 1369815 w 1468550"/>
                <a:gd name="connsiteY9" fmla="*/ 378570 h 597283"/>
                <a:gd name="connsiteX10" fmla="*/ 1401032 w 1468550"/>
                <a:gd name="connsiteY10" fmla="*/ 384873 h 597283"/>
                <a:gd name="connsiteX11" fmla="*/ 1468550 w 1468550"/>
                <a:gd name="connsiteY11" fmla="*/ 486734 h 597283"/>
                <a:gd name="connsiteX12" fmla="*/ 1468549 w 1468550"/>
                <a:gd name="connsiteY12" fmla="*/ 486734 h 597283"/>
                <a:gd name="connsiteX13" fmla="*/ 1358000 w 1468550"/>
                <a:gd name="connsiteY13" fmla="*/ 597283 h 597283"/>
                <a:gd name="connsiteX14" fmla="*/ 905132 w 1468550"/>
                <a:gd name="connsiteY14" fmla="*/ 597283 h 597283"/>
                <a:gd name="connsiteX15" fmla="*/ 905130 w 1468550"/>
                <a:gd name="connsiteY15" fmla="*/ 597283 h 597283"/>
                <a:gd name="connsiteX16" fmla="*/ 149157 w 1468550"/>
                <a:gd name="connsiteY16" fmla="*/ 597282 h 597283"/>
                <a:gd name="connsiteX17" fmla="*/ 11722 w 1468550"/>
                <a:gd name="connsiteY17" fmla="*/ 506184 h 597283"/>
                <a:gd name="connsiteX18" fmla="*/ 0 w 1468550"/>
                <a:gd name="connsiteY18" fmla="*/ 448126 h 597283"/>
                <a:gd name="connsiteX19" fmla="*/ 11722 w 1468550"/>
                <a:gd name="connsiteY19" fmla="*/ 390068 h 597283"/>
                <a:gd name="connsiteX20" fmla="*/ 149157 w 1468550"/>
                <a:gd name="connsiteY20" fmla="*/ 298969 h 597283"/>
                <a:gd name="connsiteX21" fmla="*/ 201670 w 1468550"/>
                <a:gd name="connsiteY21" fmla="*/ 298969 h 597283"/>
                <a:gd name="connsiteX22" fmla="*/ 210775 w 1468550"/>
                <a:gd name="connsiteY22" fmla="*/ 258005 h 597283"/>
                <a:gd name="connsiteX23" fmla="*/ 383494 w 1468550"/>
                <a:gd name="connsiteY23" fmla="*/ 154013 h 597283"/>
                <a:gd name="connsiteX24" fmla="*/ 516041 w 1468550"/>
                <a:gd name="connsiteY24" fmla="*/ 203883 h 597283"/>
                <a:gd name="connsiteX25" fmla="*/ 526271 w 1468550"/>
                <a:gd name="connsiteY25" fmla="*/ 217665 h 597283"/>
                <a:gd name="connsiteX26" fmla="*/ 543932 w 1468550"/>
                <a:gd name="connsiteY26" fmla="*/ 138208 h 597283"/>
                <a:gd name="connsiteX27" fmla="*/ 773481 w 1468550"/>
                <a:gd name="connsiteY27" fmla="*/ 0 h 597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468550" h="597283">
                  <a:moveTo>
                    <a:pt x="0" y="448125"/>
                  </a:moveTo>
                  <a:lnTo>
                    <a:pt x="0" y="448126"/>
                  </a:lnTo>
                  <a:lnTo>
                    <a:pt x="0" y="448126"/>
                  </a:lnTo>
                  <a:close/>
                  <a:moveTo>
                    <a:pt x="773481" y="0"/>
                  </a:moveTo>
                  <a:cubicBezTo>
                    <a:pt x="876673" y="0"/>
                    <a:pt x="965211" y="56988"/>
                    <a:pt x="1003030" y="138208"/>
                  </a:cubicBezTo>
                  <a:lnTo>
                    <a:pt x="1017781" y="204571"/>
                  </a:lnTo>
                  <a:lnTo>
                    <a:pt x="1029832" y="188335"/>
                  </a:lnTo>
                  <a:cubicBezTo>
                    <a:pt x="1067227" y="154368"/>
                    <a:pt x="1118888" y="133358"/>
                    <a:pt x="1175952" y="133358"/>
                  </a:cubicBezTo>
                  <a:cubicBezTo>
                    <a:pt x="1290079" y="133358"/>
                    <a:pt x="1382597" y="217395"/>
                    <a:pt x="1382597" y="321061"/>
                  </a:cubicBezTo>
                  <a:lnTo>
                    <a:pt x="1369815" y="378570"/>
                  </a:lnTo>
                  <a:lnTo>
                    <a:pt x="1401032" y="384873"/>
                  </a:lnTo>
                  <a:cubicBezTo>
                    <a:pt x="1440710" y="401655"/>
                    <a:pt x="1468550" y="440943"/>
                    <a:pt x="1468550" y="486734"/>
                  </a:cubicBezTo>
                  <a:lnTo>
                    <a:pt x="1468549" y="486734"/>
                  </a:lnTo>
                  <a:cubicBezTo>
                    <a:pt x="1468549" y="547789"/>
                    <a:pt x="1419055" y="597283"/>
                    <a:pt x="1358000" y="597283"/>
                  </a:cubicBezTo>
                  <a:lnTo>
                    <a:pt x="905132" y="597283"/>
                  </a:lnTo>
                  <a:lnTo>
                    <a:pt x="905130" y="597283"/>
                  </a:lnTo>
                  <a:lnTo>
                    <a:pt x="149157" y="597282"/>
                  </a:lnTo>
                  <a:cubicBezTo>
                    <a:pt x="87374" y="597282"/>
                    <a:pt x="34365" y="559719"/>
                    <a:pt x="11722" y="506184"/>
                  </a:cubicBezTo>
                  <a:lnTo>
                    <a:pt x="0" y="448126"/>
                  </a:lnTo>
                  <a:lnTo>
                    <a:pt x="11722" y="390068"/>
                  </a:lnTo>
                  <a:cubicBezTo>
                    <a:pt x="34365" y="336533"/>
                    <a:pt x="87374" y="298969"/>
                    <a:pt x="149157" y="298969"/>
                  </a:cubicBezTo>
                  <a:lnTo>
                    <a:pt x="201670" y="298969"/>
                  </a:lnTo>
                  <a:lnTo>
                    <a:pt x="210775" y="258005"/>
                  </a:lnTo>
                  <a:cubicBezTo>
                    <a:pt x="239231" y="196893"/>
                    <a:pt x="305850" y="154013"/>
                    <a:pt x="383494" y="154013"/>
                  </a:cubicBezTo>
                  <a:cubicBezTo>
                    <a:pt x="435257" y="154013"/>
                    <a:pt x="482120" y="173071"/>
                    <a:pt x="516041" y="203883"/>
                  </a:cubicBezTo>
                  <a:lnTo>
                    <a:pt x="526271" y="217665"/>
                  </a:lnTo>
                  <a:lnTo>
                    <a:pt x="543932" y="138208"/>
                  </a:lnTo>
                  <a:cubicBezTo>
                    <a:pt x="581751" y="56988"/>
                    <a:pt x="670289" y="0"/>
                    <a:pt x="773481" y="0"/>
                  </a:cubicBezTo>
                  <a:close/>
                </a:path>
              </a:pathLst>
            </a:custGeom>
            <a:solidFill>
              <a:srgbClr val="B9E1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3" rIns="182802" bIns="146243"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32" name="Group 31">
              <a:extLst>
                <a:ext uri="{FF2B5EF4-FFF2-40B4-BE49-F238E27FC236}">
                  <a16:creationId xmlns:a16="http://schemas.microsoft.com/office/drawing/2014/main" id="{0E9762C5-E10A-4260-92E3-FDE9737298B1}"/>
                </a:ext>
              </a:extLst>
            </p:cNvPr>
            <p:cNvGrpSpPr/>
            <p:nvPr/>
          </p:nvGrpSpPr>
          <p:grpSpPr>
            <a:xfrm>
              <a:off x="5444037" y="2872599"/>
              <a:ext cx="3352943" cy="4599211"/>
              <a:chOff x="3272545" y="1925655"/>
              <a:chExt cx="1867915" cy="2562207"/>
            </a:xfrm>
          </p:grpSpPr>
          <p:grpSp>
            <p:nvGrpSpPr>
              <p:cNvPr id="35" name="Group 34">
                <a:extLst>
                  <a:ext uri="{FF2B5EF4-FFF2-40B4-BE49-F238E27FC236}">
                    <a16:creationId xmlns:a16="http://schemas.microsoft.com/office/drawing/2014/main" id="{A95D0BB0-4572-4367-9633-A09732B3CAF7}"/>
                  </a:ext>
                </a:extLst>
              </p:cNvPr>
              <p:cNvGrpSpPr/>
              <p:nvPr/>
            </p:nvGrpSpPr>
            <p:grpSpPr>
              <a:xfrm>
                <a:off x="3272545" y="1925655"/>
                <a:ext cx="1867915" cy="2562207"/>
                <a:chOff x="5476964" y="2122039"/>
                <a:chExt cx="892555" cy="1224312"/>
              </a:xfrm>
            </p:grpSpPr>
            <p:sp>
              <p:nvSpPr>
                <p:cNvPr id="42" name="Freeform 90">
                  <a:extLst>
                    <a:ext uri="{FF2B5EF4-FFF2-40B4-BE49-F238E27FC236}">
                      <a16:creationId xmlns:a16="http://schemas.microsoft.com/office/drawing/2014/main" id="{6C30B2F0-8A02-41CA-840B-F25721136BBD}"/>
                    </a:ext>
                  </a:extLst>
                </p:cNvPr>
                <p:cNvSpPr/>
                <p:nvPr/>
              </p:nvSpPr>
              <p:spPr bwMode="auto">
                <a:xfrm>
                  <a:off x="5476964" y="2122039"/>
                  <a:ext cx="892555" cy="1224312"/>
                </a:xfrm>
                <a:custGeom>
                  <a:avLst/>
                  <a:gdLst>
                    <a:gd name="connsiteX0" fmla="*/ 0 w 257175"/>
                    <a:gd name="connsiteY0" fmla="*/ 46038 h 361950"/>
                    <a:gd name="connsiteX1" fmla="*/ 0 w 257175"/>
                    <a:gd name="connsiteY1" fmla="*/ 225425 h 361950"/>
                    <a:gd name="connsiteX2" fmla="*/ 120650 w 257175"/>
                    <a:gd name="connsiteY2" fmla="*/ 361950 h 361950"/>
                    <a:gd name="connsiteX3" fmla="*/ 257175 w 257175"/>
                    <a:gd name="connsiteY3" fmla="*/ 225425 h 361950"/>
                    <a:gd name="connsiteX4" fmla="*/ 257175 w 257175"/>
                    <a:gd name="connsiteY4" fmla="*/ 44450 h 361950"/>
                    <a:gd name="connsiteX5" fmla="*/ 127000 w 257175"/>
                    <a:gd name="connsiteY5" fmla="*/ 0 h 361950"/>
                    <a:gd name="connsiteX6" fmla="*/ 0 w 257175"/>
                    <a:gd name="connsiteY6" fmla="*/ 46038 h 361950"/>
                    <a:gd name="connsiteX0" fmla="*/ 0 w 257175"/>
                    <a:gd name="connsiteY0" fmla="*/ 46038 h 361950"/>
                    <a:gd name="connsiteX1" fmla="*/ 0 w 257175"/>
                    <a:gd name="connsiteY1" fmla="*/ 225425 h 361950"/>
                    <a:gd name="connsiteX2" fmla="*/ 120650 w 257175"/>
                    <a:gd name="connsiteY2" fmla="*/ 361950 h 361950"/>
                    <a:gd name="connsiteX3" fmla="*/ 257175 w 257175"/>
                    <a:gd name="connsiteY3" fmla="*/ 225425 h 361950"/>
                    <a:gd name="connsiteX4" fmla="*/ 257175 w 257175"/>
                    <a:gd name="connsiteY4" fmla="*/ 44450 h 361950"/>
                    <a:gd name="connsiteX5" fmla="*/ 129442 w 257175"/>
                    <a:gd name="connsiteY5" fmla="*/ 0 h 361950"/>
                    <a:gd name="connsiteX6" fmla="*/ 0 w 257175"/>
                    <a:gd name="connsiteY6" fmla="*/ 46038 h 361950"/>
                    <a:gd name="connsiteX0" fmla="*/ 0 w 261570"/>
                    <a:gd name="connsiteY0" fmla="*/ 46038 h 361950"/>
                    <a:gd name="connsiteX1" fmla="*/ 0 w 261570"/>
                    <a:gd name="connsiteY1" fmla="*/ 225425 h 361950"/>
                    <a:gd name="connsiteX2" fmla="*/ 120650 w 261570"/>
                    <a:gd name="connsiteY2" fmla="*/ 361950 h 361950"/>
                    <a:gd name="connsiteX3" fmla="*/ 257175 w 261570"/>
                    <a:gd name="connsiteY3" fmla="*/ 225425 h 361950"/>
                    <a:gd name="connsiteX4" fmla="*/ 261570 w 261570"/>
                    <a:gd name="connsiteY4" fmla="*/ 50799 h 361950"/>
                    <a:gd name="connsiteX5" fmla="*/ 129442 w 261570"/>
                    <a:gd name="connsiteY5" fmla="*/ 0 h 361950"/>
                    <a:gd name="connsiteX6" fmla="*/ 0 w 261570"/>
                    <a:gd name="connsiteY6" fmla="*/ 46038 h 361950"/>
                    <a:gd name="connsiteX0" fmla="*/ 0 w 263035"/>
                    <a:gd name="connsiteY0" fmla="*/ 49945 h 361950"/>
                    <a:gd name="connsiteX1" fmla="*/ 1465 w 263035"/>
                    <a:gd name="connsiteY1" fmla="*/ 225425 h 361950"/>
                    <a:gd name="connsiteX2" fmla="*/ 122115 w 263035"/>
                    <a:gd name="connsiteY2" fmla="*/ 361950 h 361950"/>
                    <a:gd name="connsiteX3" fmla="*/ 258640 w 263035"/>
                    <a:gd name="connsiteY3" fmla="*/ 225425 h 361950"/>
                    <a:gd name="connsiteX4" fmla="*/ 263035 w 263035"/>
                    <a:gd name="connsiteY4" fmla="*/ 50799 h 361950"/>
                    <a:gd name="connsiteX5" fmla="*/ 130907 w 263035"/>
                    <a:gd name="connsiteY5" fmla="*/ 0 h 361950"/>
                    <a:gd name="connsiteX6" fmla="*/ 0 w 263035"/>
                    <a:gd name="connsiteY6" fmla="*/ 49945 h 361950"/>
                    <a:gd name="connsiteX0" fmla="*/ 140 w 263175"/>
                    <a:gd name="connsiteY0" fmla="*/ 49945 h 361950"/>
                    <a:gd name="connsiteX1" fmla="*/ 140 w 263175"/>
                    <a:gd name="connsiteY1" fmla="*/ 231774 h 361950"/>
                    <a:gd name="connsiteX2" fmla="*/ 122255 w 263175"/>
                    <a:gd name="connsiteY2" fmla="*/ 361950 h 361950"/>
                    <a:gd name="connsiteX3" fmla="*/ 258780 w 263175"/>
                    <a:gd name="connsiteY3" fmla="*/ 225425 h 361950"/>
                    <a:gd name="connsiteX4" fmla="*/ 263175 w 263175"/>
                    <a:gd name="connsiteY4" fmla="*/ 50799 h 361950"/>
                    <a:gd name="connsiteX5" fmla="*/ 131047 w 263175"/>
                    <a:gd name="connsiteY5" fmla="*/ 0 h 361950"/>
                    <a:gd name="connsiteX6" fmla="*/ 140 w 263175"/>
                    <a:gd name="connsiteY6" fmla="*/ 49945 h 361950"/>
                    <a:gd name="connsiteX0" fmla="*/ 140 w 263175"/>
                    <a:gd name="connsiteY0" fmla="*/ 49945 h 361950"/>
                    <a:gd name="connsiteX1" fmla="*/ 140 w 263175"/>
                    <a:gd name="connsiteY1" fmla="*/ 231774 h 361950"/>
                    <a:gd name="connsiteX2" fmla="*/ 122255 w 263175"/>
                    <a:gd name="connsiteY2" fmla="*/ 361950 h 361950"/>
                    <a:gd name="connsiteX3" fmla="*/ 263175 w 263175"/>
                    <a:gd name="connsiteY3" fmla="*/ 231774 h 361950"/>
                    <a:gd name="connsiteX4" fmla="*/ 263175 w 263175"/>
                    <a:gd name="connsiteY4" fmla="*/ 50799 h 361950"/>
                    <a:gd name="connsiteX5" fmla="*/ 131047 w 263175"/>
                    <a:gd name="connsiteY5" fmla="*/ 0 h 361950"/>
                    <a:gd name="connsiteX6" fmla="*/ 140 w 263175"/>
                    <a:gd name="connsiteY6" fmla="*/ 49945 h 361950"/>
                    <a:gd name="connsiteX0" fmla="*/ 2972 w 266007"/>
                    <a:gd name="connsiteY0" fmla="*/ 49945 h 361950"/>
                    <a:gd name="connsiteX1" fmla="*/ 42 w 266007"/>
                    <a:gd name="connsiteY1" fmla="*/ 231774 h 361950"/>
                    <a:gd name="connsiteX2" fmla="*/ 125087 w 266007"/>
                    <a:gd name="connsiteY2" fmla="*/ 361950 h 361950"/>
                    <a:gd name="connsiteX3" fmla="*/ 266007 w 266007"/>
                    <a:gd name="connsiteY3" fmla="*/ 231774 h 361950"/>
                    <a:gd name="connsiteX4" fmla="*/ 266007 w 266007"/>
                    <a:gd name="connsiteY4" fmla="*/ 50799 h 361950"/>
                    <a:gd name="connsiteX5" fmla="*/ 133879 w 266007"/>
                    <a:gd name="connsiteY5" fmla="*/ 0 h 361950"/>
                    <a:gd name="connsiteX6" fmla="*/ 2972 w 266007"/>
                    <a:gd name="connsiteY6" fmla="*/ 49945 h 361950"/>
                    <a:gd name="connsiteX0" fmla="*/ 2972 w 266007"/>
                    <a:gd name="connsiteY0" fmla="*/ 49945 h 361950"/>
                    <a:gd name="connsiteX1" fmla="*/ 42 w 266007"/>
                    <a:gd name="connsiteY1" fmla="*/ 231774 h 361950"/>
                    <a:gd name="connsiteX2" fmla="*/ 125087 w 266007"/>
                    <a:gd name="connsiteY2" fmla="*/ 361950 h 361950"/>
                    <a:gd name="connsiteX3" fmla="*/ 266007 w 266007"/>
                    <a:gd name="connsiteY3" fmla="*/ 231774 h 361950"/>
                    <a:gd name="connsiteX4" fmla="*/ 266007 w 266007"/>
                    <a:gd name="connsiteY4" fmla="*/ 50799 h 361950"/>
                    <a:gd name="connsiteX5" fmla="*/ 133879 w 266007"/>
                    <a:gd name="connsiteY5" fmla="*/ 0 h 361950"/>
                    <a:gd name="connsiteX6" fmla="*/ 2972 w 266007"/>
                    <a:gd name="connsiteY6" fmla="*/ 49945 h 361950"/>
                    <a:gd name="connsiteX0" fmla="*/ 2972 w 266007"/>
                    <a:gd name="connsiteY0" fmla="*/ 49945 h 361950"/>
                    <a:gd name="connsiteX1" fmla="*/ 42 w 266007"/>
                    <a:gd name="connsiteY1" fmla="*/ 231774 h 361950"/>
                    <a:gd name="connsiteX2" fmla="*/ 125087 w 266007"/>
                    <a:gd name="connsiteY2" fmla="*/ 361950 h 361950"/>
                    <a:gd name="connsiteX3" fmla="*/ 266007 w 266007"/>
                    <a:gd name="connsiteY3" fmla="*/ 231774 h 361950"/>
                    <a:gd name="connsiteX4" fmla="*/ 266007 w 266007"/>
                    <a:gd name="connsiteY4" fmla="*/ 50799 h 361950"/>
                    <a:gd name="connsiteX5" fmla="*/ 133879 w 266007"/>
                    <a:gd name="connsiteY5" fmla="*/ 0 h 361950"/>
                    <a:gd name="connsiteX6" fmla="*/ 2972 w 266007"/>
                    <a:gd name="connsiteY6" fmla="*/ 49945 h 361950"/>
                    <a:gd name="connsiteX0" fmla="*/ 2972 w 266007"/>
                    <a:gd name="connsiteY0" fmla="*/ 49945 h 361950"/>
                    <a:gd name="connsiteX1" fmla="*/ 42 w 266007"/>
                    <a:gd name="connsiteY1" fmla="*/ 231774 h 361950"/>
                    <a:gd name="connsiteX2" fmla="*/ 125087 w 266007"/>
                    <a:gd name="connsiteY2" fmla="*/ 361950 h 361950"/>
                    <a:gd name="connsiteX3" fmla="*/ 266007 w 266007"/>
                    <a:gd name="connsiteY3" fmla="*/ 231774 h 361950"/>
                    <a:gd name="connsiteX4" fmla="*/ 266007 w 266007"/>
                    <a:gd name="connsiteY4" fmla="*/ 50799 h 361950"/>
                    <a:gd name="connsiteX5" fmla="*/ 133879 w 266007"/>
                    <a:gd name="connsiteY5" fmla="*/ 0 h 361950"/>
                    <a:gd name="connsiteX6" fmla="*/ 2972 w 266007"/>
                    <a:gd name="connsiteY6" fmla="*/ 49945 h 361950"/>
                    <a:gd name="connsiteX0" fmla="*/ 2972 w 266007"/>
                    <a:gd name="connsiteY0" fmla="*/ 49945 h 361950"/>
                    <a:gd name="connsiteX1" fmla="*/ 42 w 266007"/>
                    <a:gd name="connsiteY1" fmla="*/ 231774 h 361950"/>
                    <a:gd name="connsiteX2" fmla="*/ 125087 w 266007"/>
                    <a:gd name="connsiteY2" fmla="*/ 361950 h 361950"/>
                    <a:gd name="connsiteX3" fmla="*/ 266007 w 266007"/>
                    <a:gd name="connsiteY3" fmla="*/ 231774 h 361950"/>
                    <a:gd name="connsiteX4" fmla="*/ 266007 w 266007"/>
                    <a:gd name="connsiteY4" fmla="*/ 50799 h 361950"/>
                    <a:gd name="connsiteX5" fmla="*/ 133879 w 266007"/>
                    <a:gd name="connsiteY5" fmla="*/ 0 h 361950"/>
                    <a:gd name="connsiteX6" fmla="*/ 2972 w 266007"/>
                    <a:gd name="connsiteY6" fmla="*/ 49945 h 361950"/>
                    <a:gd name="connsiteX0" fmla="*/ 2972 w 266007"/>
                    <a:gd name="connsiteY0" fmla="*/ 49945 h 361950"/>
                    <a:gd name="connsiteX1" fmla="*/ 42 w 266007"/>
                    <a:gd name="connsiteY1" fmla="*/ 231774 h 361950"/>
                    <a:gd name="connsiteX2" fmla="*/ 125087 w 266007"/>
                    <a:gd name="connsiteY2" fmla="*/ 361950 h 361950"/>
                    <a:gd name="connsiteX3" fmla="*/ 266007 w 266007"/>
                    <a:gd name="connsiteY3" fmla="*/ 231774 h 361950"/>
                    <a:gd name="connsiteX4" fmla="*/ 266007 w 266007"/>
                    <a:gd name="connsiteY4" fmla="*/ 50799 h 361950"/>
                    <a:gd name="connsiteX5" fmla="*/ 133879 w 266007"/>
                    <a:gd name="connsiteY5" fmla="*/ 0 h 361950"/>
                    <a:gd name="connsiteX6" fmla="*/ 2972 w 266007"/>
                    <a:gd name="connsiteY6" fmla="*/ 49945 h 361950"/>
                    <a:gd name="connsiteX0" fmla="*/ 2972 w 266007"/>
                    <a:gd name="connsiteY0" fmla="*/ 49945 h 361950"/>
                    <a:gd name="connsiteX1" fmla="*/ 42 w 266007"/>
                    <a:gd name="connsiteY1" fmla="*/ 231774 h 361950"/>
                    <a:gd name="connsiteX2" fmla="*/ 125087 w 266007"/>
                    <a:gd name="connsiteY2" fmla="*/ 361950 h 361950"/>
                    <a:gd name="connsiteX3" fmla="*/ 266007 w 266007"/>
                    <a:gd name="connsiteY3" fmla="*/ 231774 h 361950"/>
                    <a:gd name="connsiteX4" fmla="*/ 266007 w 266007"/>
                    <a:gd name="connsiteY4" fmla="*/ 50799 h 361950"/>
                    <a:gd name="connsiteX5" fmla="*/ 133879 w 266007"/>
                    <a:gd name="connsiteY5" fmla="*/ 0 h 361950"/>
                    <a:gd name="connsiteX6" fmla="*/ 2972 w 266007"/>
                    <a:gd name="connsiteY6" fmla="*/ 49945 h 361950"/>
                    <a:gd name="connsiteX0" fmla="*/ 2972 w 266007"/>
                    <a:gd name="connsiteY0" fmla="*/ 49945 h 361950"/>
                    <a:gd name="connsiteX1" fmla="*/ 42 w 266007"/>
                    <a:gd name="connsiteY1" fmla="*/ 231774 h 361950"/>
                    <a:gd name="connsiteX2" fmla="*/ 125087 w 266007"/>
                    <a:gd name="connsiteY2" fmla="*/ 361950 h 361950"/>
                    <a:gd name="connsiteX3" fmla="*/ 266007 w 266007"/>
                    <a:gd name="connsiteY3" fmla="*/ 231774 h 361950"/>
                    <a:gd name="connsiteX4" fmla="*/ 266007 w 266007"/>
                    <a:gd name="connsiteY4" fmla="*/ 50799 h 361950"/>
                    <a:gd name="connsiteX5" fmla="*/ 133879 w 266007"/>
                    <a:gd name="connsiteY5" fmla="*/ 0 h 361950"/>
                    <a:gd name="connsiteX6" fmla="*/ 2972 w 266007"/>
                    <a:gd name="connsiteY6" fmla="*/ 49945 h 361950"/>
                    <a:gd name="connsiteX0" fmla="*/ 2972 w 266007"/>
                    <a:gd name="connsiteY0" fmla="*/ 49945 h 364880"/>
                    <a:gd name="connsiteX1" fmla="*/ 42 w 266007"/>
                    <a:gd name="connsiteY1" fmla="*/ 231774 h 364880"/>
                    <a:gd name="connsiteX2" fmla="*/ 132413 w 266007"/>
                    <a:gd name="connsiteY2" fmla="*/ 364880 h 364880"/>
                    <a:gd name="connsiteX3" fmla="*/ 266007 w 266007"/>
                    <a:gd name="connsiteY3" fmla="*/ 231774 h 364880"/>
                    <a:gd name="connsiteX4" fmla="*/ 266007 w 266007"/>
                    <a:gd name="connsiteY4" fmla="*/ 50799 h 364880"/>
                    <a:gd name="connsiteX5" fmla="*/ 133879 w 266007"/>
                    <a:gd name="connsiteY5" fmla="*/ 0 h 364880"/>
                    <a:gd name="connsiteX6" fmla="*/ 2972 w 266007"/>
                    <a:gd name="connsiteY6" fmla="*/ 49945 h 364880"/>
                    <a:gd name="connsiteX0" fmla="*/ 2972 w 266007"/>
                    <a:gd name="connsiteY0" fmla="*/ 49945 h 364880"/>
                    <a:gd name="connsiteX1" fmla="*/ 42 w 266007"/>
                    <a:gd name="connsiteY1" fmla="*/ 231774 h 364880"/>
                    <a:gd name="connsiteX2" fmla="*/ 132413 w 266007"/>
                    <a:gd name="connsiteY2" fmla="*/ 364880 h 364880"/>
                    <a:gd name="connsiteX3" fmla="*/ 266007 w 266007"/>
                    <a:gd name="connsiteY3" fmla="*/ 231774 h 364880"/>
                    <a:gd name="connsiteX4" fmla="*/ 266007 w 266007"/>
                    <a:gd name="connsiteY4" fmla="*/ 50799 h 364880"/>
                    <a:gd name="connsiteX5" fmla="*/ 133879 w 266007"/>
                    <a:gd name="connsiteY5" fmla="*/ 0 h 364880"/>
                    <a:gd name="connsiteX6" fmla="*/ 2972 w 266007"/>
                    <a:gd name="connsiteY6" fmla="*/ 49945 h 364880"/>
                    <a:gd name="connsiteX0" fmla="*/ 2972 w 266007"/>
                    <a:gd name="connsiteY0" fmla="*/ 49945 h 364880"/>
                    <a:gd name="connsiteX1" fmla="*/ 42 w 266007"/>
                    <a:gd name="connsiteY1" fmla="*/ 231774 h 364880"/>
                    <a:gd name="connsiteX2" fmla="*/ 132413 w 266007"/>
                    <a:gd name="connsiteY2" fmla="*/ 364880 h 364880"/>
                    <a:gd name="connsiteX3" fmla="*/ 266007 w 266007"/>
                    <a:gd name="connsiteY3" fmla="*/ 231774 h 364880"/>
                    <a:gd name="connsiteX4" fmla="*/ 266007 w 266007"/>
                    <a:gd name="connsiteY4" fmla="*/ 50799 h 364880"/>
                    <a:gd name="connsiteX5" fmla="*/ 133879 w 266007"/>
                    <a:gd name="connsiteY5" fmla="*/ 0 h 364880"/>
                    <a:gd name="connsiteX6" fmla="*/ 2972 w 266007"/>
                    <a:gd name="connsiteY6" fmla="*/ 49945 h 364880"/>
                    <a:gd name="connsiteX0" fmla="*/ 2972 w 266007"/>
                    <a:gd name="connsiteY0" fmla="*/ 49945 h 364880"/>
                    <a:gd name="connsiteX1" fmla="*/ 42 w 266007"/>
                    <a:gd name="connsiteY1" fmla="*/ 231774 h 364880"/>
                    <a:gd name="connsiteX2" fmla="*/ 132413 w 266007"/>
                    <a:gd name="connsiteY2" fmla="*/ 364880 h 364880"/>
                    <a:gd name="connsiteX3" fmla="*/ 266007 w 266007"/>
                    <a:gd name="connsiteY3" fmla="*/ 231774 h 364880"/>
                    <a:gd name="connsiteX4" fmla="*/ 266007 w 266007"/>
                    <a:gd name="connsiteY4" fmla="*/ 50799 h 364880"/>
                    <a:gd name="connsiteX5" fmla="*/ 133879 w 266007"/>
                    <a:gd name="connsiteY5" fmla="*/ 0 h 364880"/>
                    <a:gd name="connsiteX6" fmla="*/ 2972 w 266007"/>
                    <a:gd name="connsiteY6" fmla="*/ 49945 h 364880"/>
                    <a:gd name="connsiteX0" fmla="*/ 2972 w 266007"/>
                    <a:gd name="connsiteY0" fmla="*/ 49945 h 364880"/>
                    <a:gd name="connsiteX1" fmla="*/ 42 w 266007"/>
                    <a:gd name="connsiteY1" fmla="*/ 231774 h 364880"/>
                    <a:gd name="connsiteX2" fmla="*/ 132413 w 266007"/>
                    <a:gd name="connsiteY2" fmla="*/ 364880 h 364880"/>
                    <a:gd name="connsiteX3" fmla="*/ 266007 w 266007"/>
                    <a:gd name="connsiteY3" fmla="*/ 231774 h 364880"/>
                    <a:gd name="connsiteX4" fmla="*/ 266007 w 266007"/>
                    <a:gd name="connsiteY4" fmla="*/ 50799 h 364880"/>
                    <a:gd name="connsiteX5" fmla="*/ 133879 w 266007"/>
                    <a:gd name="connsiteY5" fmla="*/ 0 h 364880"/>
                    <a:gd name="connsiteX6" fmla="*/ 2972 w 266007"/>
                    <a:gd name="connsiteY6" fmla="*/ 49945 h 364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007" h="364880">
                      <a:moveTo>
                        <a:pt x="2972" y="49945"/>
                      </a:moveTo>
                      <a:cubicBezTo>
                        <a:pt x="3460" y="108438"/>
                        <a:pt x="-446" y="173281"/>
                        <a:pt x="42" y="231774"/>
                      </a:cubicBezTo>
                      <a:cubicBezTo>
                        <a:pt x="12421" y="304957"/>
                        <a:pt x="83893" y="334674"/>
                        <a:pt x="132413" y="364880"/>
                      </a:cubicBezTo>
                      <a:cubicBezTo>
                        <a:pt x="182316" y="338581"/>
                        <a:pt x="262500" y="303004"/>
                        <a:pt x="266007" y="231774"/>
                      </a:cubicBezTo>
                      <a:lnTo>
                        <a:pt x="266007" y="50799"/>
                      </a:lnTo>
                      <a:cubicBezTo>
                        <a:pt x="216104" y="48029"/>
                        <a:pt x="152038" y="39399"/>
                        <a:pt x="133879" y="0"/>
                      </a:cubicBezTo>
                      <a:cubicBezTo>
                        <a:pt x="108802" y="53276"/>
                        <a:pt x="46608" y="45995"/>
                        <a:pt x="2972" y="49945"/>
                      </a:cubicBezTo>
                      <a:close/>
                    </a:path>
                  </a:pathLst>
                </a:custGeom>
                <a:solidFill>
                  <a:srgbClr val="96C41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3" rIns="182802" bIns="146243"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3" name="Freeform 91">
                  <a:extLst>
                    <a:ext uri="{FF2B5EF4-FFF2-40B4-BE49-F238E27FC236}">
                      <a16:creationId xmlns:a16="http://schemas.microsoft.com/office/drawing/2014/main" id="{DF37D8FB-6C05-474F-B4ED-C319E6888BD7}"/>
                    </a:ext>
                  </a:extLst>
                </p:cNvPr>
                <p:cNvSpPr/>
                <p:nvPr/>
              </p:nvSpPr>
              <p:spPr bwMode="auto">
                <a:xfrm>
                  <a:off x="5578731" y="2282569"/>
                  <a:ext cx="790786" cy="1063782"/>
                </a:xfrm>
                <a:custGeom>
                  <a:avLst/>
                  <a:gdLst>
                    <a:gd name="connsiteX0" fmla="*/ 681875 w 790786"/>
                    <a:gd name="connsiteY0" fmla="*/ 0 h 1063782"/>
                    <a:gd name="connsiteX1" fmla="*/ 790786 w 790786"/>
                    <a:gd name="connsiteY1" fmla="*/ 9920 h 1063782"/>
                    <a:gd name="connsiteX2" fmla="*/ 790786 w 790786"/>
                    <a:gd name="connsiteY2" fmla="*/ 617161 h 1063782"/>
                    <a:gd name="connsiteX3" fmla="*/ 342527 w 790786"/>
                    <a:gd name="connsiteY3" fmla="*/ 1063782 h 1063782"/>
                    <a:gd name="connsiteX4" fmla="*/ 14232 w 790786"/>
                    <a:gd name="connsiteY4" fmla="*/ 839661 h 1063782"/>
                    <a:gd name="connsiteX5" fmla="*/ 0 w 790786"/>
                    <a:gd name="connsiteY5" fmla="*/ 822260 h 1063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0786" h="1063782">
                      <a:moveTo>
                        <a:pt x="681875" y="0"/>
                      </a:moveTo>
                      <a:lnTo>
                        <a:pt x="790786" y="9920"/>
                      </a:lnTo>
                      <a:lnTo>
                        <a:pt x="790786" y="617161"/>
                      </a:lnTo>
                      <a:cubicBezTo>
                        <a:pt x="779019" y="856165"/>
                        <a:pt x="509971" y="975539"/>
                        <a:pt x="342527" y="1063782"/>
                      </a:cubicBezTo>
                      <a:cubicBezTo>
                        <a:pt x="240775" y="1000437"/>
                        <a:pt x="108940" y="937732"/>
                        <a:pt x="14232" y="839661"/>
                      </a:cubicBezTo>
                      <a:lnTo>
                        <a:pt x="0" y="822260"/>
                      </a:lnTo>
                      <a:close/>
                    </a:path>
                  </a:pathLst>
                </a:cu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3" rIns="182802" bIns="146243"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36" name="Group 35">
                <a:extLst>
                  <a:ext uri="{FF2B5EF4-FFF2-40B4-BE49-F238E27FC236}">
                    <a16:creationId xmlns:a16="http://schemas.microsoft.com/office/drawing/2014/main" id="{172739DC-ED81-4873-BE61-E0A5FB1CC798}"/>
                  </a:ext>
                </a:extLst>
              </p:cNvPr>
              <p:cNvGrpSpPr/>
              <p:nvPr/>
            </p:nvGrpSpPr>
            <p:grpSpPr>
              <a:xfrm>
                <a:off x="3723378" y="2524395"/>
                <a:ext cx="908772" cy="1458428"/>
                <a:chOff x="3723378" y="2524395"/>
                <a:chExt cx="908772" cy="1458428"/>
              </a:xfrm>
            </p:grpSpPr>
            <p:grpSp>
              <p:nvGrpSpPr>
                <p:cNvPr id="37" name="Group 36">
                  <a:extLst>
                    <a:ext uri="{FF2B5EF4-FFF2-40B4-BE49-F238E27FC236}">
                      <a16:creationId xmlns:a16="http://schemas.microsoft.com/office/drawing/2014/main" id="{00C5137E-40F0-4E34-B0E2-3215A56A66D8}"/>
                    </a:ext>
                  </a:extLst>
                </p:cNvPr>
                <p:cNvGrpSpPr/>
                <p:nvPr/>
              </p:nvGrpSpPr>
              <p:grpSpPr>
                <a:xfrm>
                  <a:off x="3723378" y="2524395"/>
                  <a:ext cx="908772" cy="1458428"/>
                  <a:chOff x="3723378" y="2524395"/>
                  <a:chExt cx="908772" cy="1458428"/>
                </a:xfrm>
              </p:grpSpPr>
              <p:sp>
                <p:nvSpPr>
                  <p:cNvPr id="39" name="Freeform 87">
                    <a:extLst>
                      <a:ext uri="{FF2B5EF4-FFF2-40B4-BE49-F238E27FC236}">
                        <a16:creationId xmlns:a16="http://schemas.microsoft.com/office/drawing/2014/main" id="{052F9837-BB75-4213-AD68-44F2E318E359}"/>
                      </a:ext>
                    </a:extLst>
                  </p:cNvPr>
                  <p:cNvSpPr/>
                  <p:nvPr/>
                </p:nvSpPr>
                <p:spPr bwMode="auto">
                  <a:xfrm>
                    <a:off x="3723378" y="2524395"/>
                    <a:ext cx="908772" cy="1458428"/>
                  </a:xfrm>
                  <a:custGeom>
                    <a:avLst/>
                    <a:gdLst>
                      <a:gd name="connsiteX0" fmla="*/ 654375 w 1548658"/>
                      <a:gd name="connsiteY0" fmla="*/ 1509032 h 2485337"/>
                      <a:gd name="connsiteX1" fmla="*/ 654375 w 1548658"/>
                      <a:gd name="connsiteY1" fmla="*/ 2261085 h 2485337"/>
                      <a:gd name="connsiteX2" fmla="*/ 725974 w 1548658"/>
                      <a:gd name="connsiteY2" fmla="*/ 2291038 h 2485337"/>
                      <a:gd name="connsiteX3" fmla="*/ 725974 w 1548658"/>
                      <a:gd name="connsiteY3" fmla="*/ 1538985 h 2485337"/>
                      <a:gd name="connsiteX4" fmla="*/ 339969 w 1548658"/>
                      <a:gd name="connsiteY4" fmla="*/ 873861 h 2485337"/>
                      <a:gd name="connsiteX5" fmla="*/ 267378 w 1548658"/>
                      <a:gd name="connsiteY5" fmla="*/ 946452 h 2485337"/>
                      <a:gd name="connsiteX6" fmla="*/ 339969 w 1548658"/>
                      <a:gd name="connsiteY6" fmla="*/ 1019043 h 2485337"/>
                      <a:gd name="connsiteX7" fmla="*/ 1169800 w 1548658"/>
                      <a:gd name="connsiteY7" fmla="*/ 1019043 h 2485337"/>
                      <a:gd name="connsiteX8" fmla="*/ 1242391 w 1548658"/>
                      <a:gd name="connsiteY8" fmla="*/ 946452 h 2485337"/>
                      <a:gd name="connsiteX9" fmla="*/ 1169800 w 1548658"/>
                      <a:gd name="connsiteY9" fmla="*/ 873861 h 2485337"/>
                      <a:gd name="connsiteX10" fmla="*/ 339969 w 1548658"/>
                      <a:gd name="connsiteY10" fmla="*/ 639653 h 2485337"/>
                      <a:gd name="connsiteX11" fmla="*/ 267378 w 1548658"/>
                      <a:gd name="connsiteY11" fmla="*/ 712244 h 2485337"/>
                      <a:gd name="connsiteX12" fmla="*/ 339969 w 1548658"/>
                      <a:gd name="connsiteY12" fmla="*/ 784835 h 2485337"/>
                      <a:gd name="connsiteX13" fmla="*/ 1169800 w 1548658"/>
                      <a:gd name="connsiteY13" fmla="*/ 784835 h 2485337"/>
                      <a:gd name="connsiteX14" fmla="*/ 1242391 w 1548658"/>
                      <a:gd name="connsiteY14" fmla="*/ 712244 h 2485337"/>
                      <a:gd name="connsiteX15" fmla="*/ 1169800 w 1548658"/>
                      <a:gd name="connsiteY15" fmla="*/ 639653 h 2485337"/>
                      <a:gd name="connsiteX16" fmla="*/ 754884 w 1548658"/>
                      <a:gd name="connsiteY16" fmla="*/ 141066 h 2485337"/>
                      <a:gd name="connsiteX17" fmla="*/ 561176 w 1548658"/>
                      <a:gd name="connsiteY17" fmla="*/ 334774 h 2485337"/>
                      <a:gd name="connsiteX18" fmla="*/ 754884 w 1548658"/>
                      <a:gd name="connsiteY18" fmla="*/ 528482 h 2485337"/>
                      <a:gd name="connsiteX19" fmla="*/ 948592 w 1548658"/>
                      <a:gd name="connsiteY19" fmla="*/ 334774 h 2485337"/>
                      <a:gd name="connsiteX20" fmla="*/ 754884 w 1548658"/>
                      <a:gd name="connsiteY20" fmla="*/ 141066 h 2485337"/>
                      <a:gd name="connsiteX21" fmla="*/ 778429 w 1548658"/>
                      <a:gd name="connsiteY21" fmla="*/ 759 h 2485337"/>
                      <a:gd name="connsiteX22" fmla="*/ 971943 w 1548658"/>
                      <a:gd name="connsiteY22" fmla="*/ 86484 h 2485337"/>
                      <a:gd name="connsiteX23" fmla="*/ 1489910 w 1548658"/>
                      <a:gd name="connsiteY23" fmla="*/ 572621 h 2485337"/>
                      <a:gd name="connsiteX24" fmla="*/ 1466761 w 1548658"/>
                      <a:gd name="connsiteY24" fmla="*/ 983521 h 2485337"/>
                      <a:gd name="connsiteX25" fmla="*/ 1029815 w 1548658"/>
                      <a:gd name="connsiteY25" fmla="*/ 1443616 h 2485337"/>
                      <a:gd name="connsiteX26" fmla="*/ 1174500 w 1548658"/>
                      <a:gd name="connsiteY26" fmla="*/ 1588301 h 2485337"/>
                      <a:gd name="connsiteX27" fmla="*/ 1021136 w 1548658"/>
                      <a:gd name="connsiteY27" fmla="*/ 1741665 h 2485337"/>
                      <a:gd name="connsiteX28" fmla="*/ 1160032 w 1548658"/>
                      <a:gd name="connsiteY28" fmla="*/ 1880561 h 2485337"/>
                      <a:gd name="connsiteX29" fmla="*/ 1018242 w 1548658"/>
                      <a:gd name="connsiteY29" fmla="*/ 2022351 h 2485337"/>
                      <a:gd name="connsiteX30" fmla="*/ 1116626 w 1548658"/>
                      <a:gd name="connsiteY30" fmla="*/ 2120735 h 2485337"/>
                      <a:gd name="connsiteX31" fmla="*/ 752024 w 1548658"/>
                      <a:gd name="connsiteY31" fmla="*/ 2485337 h 2485337"/>
                      <a:gd name="connsiteX32" fmla="*/ 520530 w 1548658"/>
                      <a:gd name="connsiteY32" fmla="*/ 2253843 h 2485337"/>
                      <a:gd name="connsiteX33" fmla="*/ 520530 w 1548658"/>
                      <a:gd name="connsiteY33" fmla="*/ 1397317 h 2485337"/>
                      <a:gd name="connsiteX34" fmla="*/ 83586 w 1548658"/>
                      <a:gd name="connsiteY34" fmla="*/ 960373 h 2485337"/>
                      <a:gd name="connsiteX35" fmla="*/ 83586 w 1548658"/>
                      <a:gd name="connsiteY35" fmla="*/ 555259 h 2485337"/>
                      <a:gd name="connsiteX36" fmla="*/ 552361 w 1548658"/>
                      <a:gd name="connsiteY36" fmla="*/ 86484 h 2485337"/>
                      <a:gd name="connsiteX37" fmla="*/ 778429 w 1548658"/>
                      <a:gd name="connsiteY37" fmla="*/ 759 h 2485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48658" h="2485337">
                        <a:moveTo>
                          <a:pt x="654375" y="1509032"/>
                        </a:moveTo>
                        <a:lnTo>
                          <a:pt x="654375" y="2261085"/>
                        </a:lnTo>
                        <a:lnTo>
                          <a:pt x="725974" y="2291038"/>
                        </a:lnTo>
                        <a:lnTo>
                          <a:pt x="725974" y="1538985"/>
                        </a:lnTo>
                        <a:close/>
                        <a:moveTo>
                          <a:pt x="339969" y="873861"/>
                        </a:moveTo>
                        <a:cubicBezTo>
                          <a:pt x="299878" y="873861"/>
                          <a:pt x="267378" y="906361"/>
                          <a:pt x="267378" y="946452"/>
                        </a:cubicBezTo>
                        <a:cubicBezTo>
                          <a:pt x="267378" y="986543"/>
                          <a:pt x="299878" y="1019043"/>
                          <a:pt x="339969" y="1019043"/>
                        </a:cubicBezTo>
                        <a:lnTo>
                          <a:pt x="1169800" y="1019043"/>
                        </a:lnTo>
                        <a:cubicBezTo>
                          <a:pt x="1209891" y="1019043"/>
                          <a:pt x="1242391" y="986543"/>
                          <a:pt x="1242391" y="946452"/>
                        </a:cubicBezTo>
                        <a:cubicBezTo>
                          <a:pt x="1242391" y="906361"/>
                          <a:pt x="1209891" y="873861"/>
                          <a:pt x="1169800" y="873861"/>
                        </a:cubicBezTo>
                        <a:close/>
                        <a:moveTo>
                          <a:pt x="339969" y="639653"/>
                        </a:moveTo>
                        <a:cubicBezTo>
                          <a:pt x="299878" y="639653"/>
                          <a:pt x="267378" y="672153"/>
                          <a:pt x="267378" y="712244"/>
                        </a:cubicBezTo>
                        <a:cubicBezTo>
                          <a:pt x="267378" y="752335"/>
                          <a:pt x="299878" y="784835"/>
                          <a:pt x="339969" y="784835"/>
                        </a:cubicBezTo>
                        <a:lnTo>
                          <a:pt x="1169800" y="784835"/>
                        </a:lnTo>
                        <a:cubicBezTo>
                          <a:pt x="1209891" y="784835"/>
                          <a:pt x="1242391" y="752335"/>
                          <a:pt x="1242391" y="712244"/>
                        </a:cubicBezTo>
                        <a:cubicBezTo>
                          <a:pt x="1242391" y="672153"/>
                          <a:pt x="1209891" y="639653"/>
                          <a:pt x="1169800" y="639653"/>
                        </a:cubicBezTo>
                        <a:close/>
                        <a:moveTo>
                          <a:pt x="754884" y="141066"/>
                        </a:moveTo>
                        <a:cubicBezTo>
                          <a:pt x="647902" y="141066"/>
                          <a:pt x="561176" y="227792"/>
                          <a:pt x="561176" y="334774"/>
                        </a:cubicBezTo>
                        <a:cubicBezTo>
                          <a:pt x="561176" y="441756"/>
                          <a:pt x="647902" y="528482"/>
                          <a:pt x="754884" y="528482"/>
                        </a:cubicBezTo>
                        <a:cubicBezTo>
                          <a:pt x="861866" y="528482"/>
                          <a:pt x="948592" y="441756"/>
                          <a:pt x="948592" y="334774"/>
                        </a:cubicBezTo>
                        <a:cubicBezTo>
                          <a:pt x="948592" y="227792"/>
                          <a:pt x="861866" y="141066"/>
                          <a:pt x="754884" y="141066"/>
                        </a:cubicBezTo>
                        <a:close/>
                        <a:moveTo>
                          <a:pt x="778429" y="759"/>
                        </a:moveTo>
                        <a:cubicBezTo>
                          <a:pt x="850168" y="6185"/>
                          <a:pt x="916481" y="40186"/>
                          <a:pt x="971943" y="86484"/>
                        </a:cubicBezTo>
                        <a:cubicBezTo>
                          <a:pt x="1082868" y="179081"/>
                          <a:pt x="1387185" y="460732"/>
                          <a:pt x="1489910" y="572621"/>
                        </a:cubicBezTo>
                        <a:cubicBezTo>
                          <a:pt x="1592635" y="684510"/>
                          <a:pt x="1544891" y="907321"/>
                          <a:pt x="1466761" y="983521"/>
                        </a:cubicBezTo>
                        <a:cubicBezTo>
                          <a:pt x="1388631" y="1059721"/>
                          <a:pt x="1183180" y="1290251"/>
                          <a:pt x="1029815" y="1443616"/>
                        </a:cubicBezTo>
                        <a:lnTo>
                          <a:pt x="1174500" y="1588301"/>
                        </a:lnTo>
                        <a:lnTo>
                          <a:pt x="1021136" y="1741665"/>
                        </a:lnTo>
                        <a:lnTo>
                          <a:pt x="1160032" y="1880561"/>
                        </a:lnTo>
                        <a:lnTo>
                          <a:pt x="1018242" y="2022351"/>
                        </a:lnTo>
                        <a:lnTo>
                          <a:pt x="1116626" y="2120735"/>
                        </a:lnTo>
                        <a:lnTo>
                          <a:pt x="752024" y="2485337"/>
                        </a:lnTo>
                        <a:lnTo>
                          <a:pt x="520530" y="2253843"/>
                        </a:lnTo>
                        <a:lnTo>
                          <a:pt x="520530" y="1397317"/>
                        </a:lnTo>
                        <a:cubicBezTo>
                          <a:pt x="374882" y="1251669"/>
                          <a:pt x="190652" y="1054900"/>
                          <a:pt x="83586" y="960373"/>
                        </a:cubicBezTo>
                        <a:cubicBezTo>
                          <a:pt x="-23480" y="865846"/>
                          <a:pt x="-32160" y="661361"/>
                          <a:pt x="83586" y="555259"/>
                        </a:cubicBezTo>
                        <a:cubicBezTo>
                          <a:pt x="199332" y="449157"/>
                          <a:pt x="398031" y="222487"/>
                          <a:pt x="552361" y="86484"/>
                        </a:cubicBezTo>
                        <a:cubicBezTo>
                          <a:pt x="629526" y="18483"/>
                          <a:pt x="706690" y="-4667"/>
                          <a:pt x="778429" y="759"/>
                        </a:cubicBezTo>
                        <a:close/>
                      </a:path>
                    </a:pathLst>
                  </a:custGeom>
                  <a:solidFill>
                    <a:srgbClr val="FCD11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3" rIns="182802" bIns="146243"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pPr>
                    <a:endParaRPr lang="en-US" sz="240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0" name="Rounded Rectangle 88">
                    <a:extLst>
                      <a:ext uri="{FF2B5EF4-FFF2-40B4-BE49-F238E27FC236}">
                        <a16:creationId xmlns:a16="http://schemas.microsoft.com/office/drawing/2014/main" id="{0239BF8E-BFAC-4B20-AE43-6720AF1740CC}"/>
                      </a:ext>
                    </a:extLst>
                  </p:cNvPr>
                  <p:cNvSpPr/>
                  <p:nvPr/>
                </p:nvSpPr>
                <p:spPr bwMode="auto">
                  <a:xfrm>
                    <a:off x="3879512" y="2893182"/>
                    <a:ext cx="596504" cy="92906"/>
                  </a:xfrm>
                  <a:prstGeom prst="roundRect">
                    <a:avLst>
                      <a:gd name="adj" fmla="val 50000"/>
                    </a:avLst>
                  </a:prstGeom>
                  <a:solidFill>
                    <a:srgbClr val="FEE88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3" rIns="182802" bIns="146243"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1" name="Rounded Rectangle 89">
                    <a:extLst>
                      <a:ext uri="{FF2B5EF4-FFF2-40B4-BE49-F238E27FC236}">
                        <a16:creationId xmlns:a16="http://schemas.microsoft.com/office/drawing/2014/main" id="{380E75AE-CF81-4EAF-8B13-1BCD3FD2A249}"/>
                      </a:ext>
                    </a:extLst>
                  </p:cNvPr>
                  <p:cNvSpPr/>
                  <p:nvPr/>
                </p:nvSpPr>
                <p:spPr bwMode="auto">
                  <a:xfrm>
                    <a:off x="3879512" y="3028583"/>
                    <a:ext cx="596504" cy="92906"/>
                  </a:xfrm>
                  <a:prstGeom prst="roundRect">
                    <a:avLst>
                      <a:gd name="adj" fmla="val 50000"/>
                    </a:avLst>
                  </a:prstGeom>
                  <a:solidFill>
                    <a:srgbClr val="FEE88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3" rIns="182802" bIns="146243"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38" name="Trapezoid 37">
                  <a:extLst>
                    <a:ext uri="{FF2B5EF4-FFF2-40B4-BE49-F238E27FC236}">
                      <a16:creationId xmlns:a16="http://schemas.microsoft.com/office/drawing/2014/main" id="{41BAD974-1CAF-41CB-9642-FA3C88C0E6C8}"/>
                    </a:ext>
                  </a:extLst>
                </p:cNvPr>
                <p:cNvSpPr/>
                <p:nvPr/>
              </p:nvSpPr>
              <p:spPr bwMode="auto">
                <a:xfrm rot="5400000">
                  <a:off x="3884473" y="3601900"/>
                  <a:ext cx="493987" cy="58739"/>
                </a:xfrm>
                <a:prstGeom prst="trapezoid">
                  <a:avLst/>
                </a:prstGeom>
                <a:solidFill>
                  <a:srgbClr val="FCB5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3" rIns="182802" bIns="146243"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sp>
          <p:nvSpPr>
            <p:cNvPr id="33" name="Freeform 81">
              <a:extLst>
                <a:ext uri="{FF2B5EF4-FFF2-40B4-BE49-F238E27FC236}">
                  <a16:creationId xmlns:a16="http://schemas.microsoft.com/office/drawing/2014/main" id="{28FC736E-2A7D-4041-9977-0B2A095124F5}"/>
                </a:ext>
              </a:extLst>
            </p:cNvPr>
            <p:cNvSpPr/>
            <p:nvPr/>
          </p:nvSpPr>
          <p:spPr>
            <a:xfrm>
              <a:off x="3418846" y="2472773"/>
              <a:ext cx="2858692" cy="1762806"/>
            </a:xfrm>
            <a:custGeom>
              <a:avLst/>
              <a:gdLst>
                <a:gd name="connsiteX0" fmla="*/ 1250518 w 1888055"/>
                <a:gd name="connsiteY0" fmla="*/ 0 h 1164260"/>
                <a:gd name="connsiteX1" fmla="*/ 1589570 w 1888055"/>
                <a:gd name="connsiteY1" fmla="*/ 339052 h 1164260"/>
                <a:gd name="connsiteX2" fmla="*/ 1589570 w 1888055"/>
                <a:gd name="connsiteY2" fmla="*/ 377117 h 1164260"/>
                <a:gd name="connsiteX3" fmla="*/ 1583859 w 1888055"/>
                <a:gd name="connsiteY3" fmla="*/ 433775 h 1164260"/>
                <a:gd name="connsiteX4" fmla="*/ 1593835 w 1888055"/>
                <a:gd name="connsiteY4" fmla="*/ 434780 h 1164260"/>
                <a:gd name="connsiteX5" fmla="*/ 1888055 w 1888055"/>
                <a:gd name="connsiteY5" fmla="*/ 795777 h 1164260"/>
                <a:gd name="connsiteX6" fmla="*/ 1519572 w 1888055"/>
                <a:gd name="connsiteY6" fmla="*/ 1164260 h 1164260"/>
                <a:gd name="connsiteX7" fmla="*/ 368483 w 1888055"/>
                <a:gd name="connsiteY7" fmla="*/ 1164260 h 1164260"/>
                <a:gd name="connsiteX8" fmla="*/ 0 w 1888055"/>
                <a:gd name="connsiteY8" fmla="*/ 795777 h 1164260"/>
                <a:gd name="connsiteX9" fmla="*/ 368483 w 1888055"/>
                <a:gd name="connsiteY9" fmla="*/ 427294 h 1164260"/>
                <a:gd name="connsiteX10" fmla="*/ 394054 w 1888055"/>
                <a:gd name="connsiteY10" fmla="*/ 427294 h 1164260"/>
                <a:gd name="connsiteX11" fmla="*/ 403956 w 1888055"/>
                <a:gd name="connsiteY11" fmla="*/ 395393 h 1164260"/>
                <a:gd name="connsiteX12" fmla="*/ 733901 w 1888055"/>
                <a:gd name="connsiteY12" fmla="*/ 176691 h 1164260"/>
                <a:gd name="connsiteX13" fmla="*/ 746153 w 1888055"/>
                <a:gd name="connsiteY13" fmla="*/ 176691 h 1164260"/>
                <a:gd name="connsiteX14" fmla="*/ 852637 w 1888055"/>
                <a:gd name="connsiteY14" fmla="*/ 192790 h 1164260"/>
                <a:gd name="connsiteX15" fmla="*/ 930871 w 1888055"/>
                <a:gd name="connsiteY15" fmla="*/ 230399 h 1164260"/>
                <a:gd name="connsiteX16" fmla="*/ 938111 w 1888055"/>
                <a:gd name="connsiteY16" fmla="*/ 207078 h 1164260"/>
                <a:gd name="connsiteX17" fmla="*/ 1250518 w 1888055"/>
                <a:gd name="connsiteY17" fmla="*/ 0 h 116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88055" h="1164260">
                  <a:moveTo>
                    <a:pt x="1250518" y="0"/>
                  </a:moveTo>
                  <a:cubicBezTo>
                    <a:pt x="1437771" y="0"/>
                    <a:pt x="1589570" y="151799"/>
                    <a:pt x="1589570" y="339052"/>
                  </a:cubicBezTo>
                  <a:lnTo>
                    <a:pt x="1589570" y="377117"/>
                  </a:lnTo>
                  <a:lnTo>
                    <a:pt x="1583859" y="433775"/>
                  </a:lnTo>
                  <a:lnTo>
                    <a:pt x="1593835" y="434780"/>
                  </a:lnTo>
                  <a:cubicBezTo>
                    <a:pt x="1761746" y="469140"/>
                    <a:pt x="1888055" y="617708"/>
                    <a:pt x="1888055" y="795777"/>
                  </a:cubicBezTo>
                  <a:cubicBezTo>
                    <a:pt x="1888055" y="999285"/>
                    <a:pt x="1723080" y="1164260"/>
                    <a:pt x="1519572" y="1164260"/>
                  </a:cubicBezTo>
                  <a:lnTo>
                    <a:pt x="368483" y="1164260"/>
                  </a:lnTo>
                  <a:cubicBezTo>
                    <a:pt x="164975" y="1164260"/>
                    <a:pt x="0" y="999285"/>
                    <a:pt x="0" y="795777"/>
                  </a:cubicBezTo>
                  <a:cubicBezTo>
                    <a:pt x="0" y="592269"/>
                    <a:pt x="164975" y="427294"/>
                    <a:pt x="368483" y="427294"/>
                  </a:cubicBezTo>
                  <a:lnTo>
                    <a:pt x="394054" y="427294"/>
                  </a:lnTo>
                  <a:lnTo>
                    <a:pt x="403956" y="395393"/>
                  </a:lnTo>
                  <a:cubicBezTo>
                    <a:pt x="458316" y="266871"/>
                    <a:pt x="585578" y="176691"/>
                    <a:pt x="733901" y="176691"/>
                  </a:cubicBezTo>
                  <a:lnTo>
                    <a:pt x="746153" y="176691"/>
                  </a:lnTo>
                  <a:cubicBezTo>
                    <a:pt x="783234" y="176691"/>
                    <a:pt x="818999" y="182327"/>
                    <a:pt x="852637" y="192790"/>
                  </a:cubicBezTo>
                  <a:lnTo>
                    <a:pt x="930871" y="230399"/>
                  </a:lnTo>
                  <a:lnTo>
                    <a:pt x="938111" y="207078"/>
                  </a:lnTo>
                  <a:cubicBezTo>
                    <a:pt x="989582" y="85387"/>
                    <a:pt x="1110079" y="0"/>
                    <a:pt x="1250518" y="0"/>
                  </a:cubicBezTo>
                  <a:close/>
                </a:path>
              </a:pathLst>
            </a:custGeom>
            <a:solidFill>
              <a:schemeClr val="accent4">
                <a:lumMod val="40000"/>
                <a:lumOff val="60000"/>
                <a:alpha val="69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endParaRPr lang="en-US" sz="1730">
                <a:solidFill>
                  <a:srgbClr val="FFFFFF"/>
                </a:solidFill>
                <a:latin typeface="Segoe UI"/>
              </a:endParaRPr>
            </a:p>
          </p:txBody>
        </p:sp>
        <p:sp>
          <p:nvSpPr>
            <p:cNvPr id="34" name="Freeform 82">
              <a:extLst>
                <a:ext uri="{FF2B5EF4-FFF2-40B4-BE49-F238E27FC236}">
                  <a16:creationId xmlns:a16="http://schemas.microsoft.com/office/drawing/2014/main" id="{F286A614-AB76-43C1-B4DE-28231FBB2064}"/>
                </a:ext>
              </a:extLst>
            </p:cNvPr>
            <p:cNvSpPr/>
            <p:nvPr/>
          </p:nvSpPr>
          <p:spPr>
            <a:xfrm>
              <a:off x="7834001" y="4919480"/>
              <a:ext cx="1934612" cy="1192974"/>
            </a:xfrm>
            <a:custGeom>
              <a:avLst/>
              <a:gdLst>
                <a:gd name="connsiteX0" fmla="*/ 1250518 w 1888055"/>
                <a:gd name="connsiteY0" fmla="*/ 0 h 1164260"/>
                <a:gd name="connsiteX1" fmla="*/ 1589570 w 1888055"/>
                <a:gd name="connsiteY1" fmla="*/ 339052 h 1164260"/>
                <a:gd name="connsiteX2" fmla="*/ 1589570 w 1888055"/>
                <a:gd name="connsiteY2" fmla="*/ 377117 h 1164260"/>
                <a:gd name="connsiteX3" fmla="*/ 1583859 w 1888055"/>
                <a:gd name="connsiteY3" fmla="*/ 433775 h 1164260"/>
                <a:gd name="connsiteX4" fmla="*/ 1593835 w 1888055"/>
                <a:gd name="connsiteY4" fmla="*/ 434780 h 1164260"/>
                <a:gd name="connsiteX5" fmla="*/ 1888055 w 1888055"/>
                <a:gd name="connsiteY5" fmla="*/ 795777 h 1164260"/>
                <a:gd name="connsiteX6" fmla="*/ 1519572 w 1888055"/>
                <a:gd name="connsiteY6" fmla="*/ 1164260 h 1164260"/>
                <a:gd name="connsiteX7" fmla="*/ 368483 w 1888055"/>
                <a:gd name="connsiteY7" fmla="*/ 1164260 h 1164260"/>
                <a:gd name="connsiteX8" fmla="*/ 0 w 1888055"/>
                <a:gd name="connsiteY8" fmla="*/ 795777 h 1164260"/>
                <a:gd name="connsiteX9" fmla="*/ 368483 w 1888055"/>
                <a:gd name="connsiteY9" fmla="*/ 427294 h 1164260"/>
                <a:gd name="connsiteX10" fmla="*/ 394054 w 1888055"/>
                <a:gd name="connsiteY10" fmla="*/ 427294 h 1164260"/>
                <a:gd name="connsiteX11" fmla="*/ 403956 w 1888055"/>
                <a:gd name="connsiteY11" fmla="*/ 395393 h 1164260"/>
                <a:gd name="connsiteX12" fmla="*/ 733901 w 1888055"/>
                <a:gd name="connsiteY12" fmla="*/ 176691 h 1164260"/>
                <a:gd name="connsiteX13" fmla="*/ 746153 w 1888055"/>
                <a:gd name="connsiteY13" fmla="*/ 176691 h 1164260"/>
                <a:gd name="connsiteX14" fmla="*/ 852637 w 1888055"/>
                <a:gd name="connsiteY14" fmla="*/ 192790 h 1164260"/>
                <a:gd name="connsiteX15" fmla="*/ 930871 w 1888055"/>
                <a:gd name="connsiteY15" fmla="*/ 230399 h 1164260"/>
                <a:gd name="connsiteX16" fmla="*/ 938111 w 1888055"/>
                <a:gd name="connsiteY16" fmla="*/ 207078 h 1164260"/>
                <a:gd name="connsiteX17" fmla="*/ 1250518 w 1888055"/>
                <a:gd name="connsiteY17" fmla="*/ 0 h 116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88055" h="1164260">
                  <a:moveTo>
                    <a:pt x="1250518" y="0"/>
                  </a:moveTo>
                  <a:cubicBezTo>
                    <a:pt x="1437771" y="0"/>
                    <a:pt x="1589570" y="151799"/>
                    <a:pt x="1589570" y="339052"/>
                  </a:cubicBezTo>
                  <a:lnTo>
                    <a:pt x="1589570" y="377117"/>
                  </a:lnTo>
                  <a:lnTo>
                    <a:pt x="1583859" y="433775"/>
                  </a:lnTo>
                  <a:lnTo>
                    <a:pt x="1593835" y="434780"/>
                  </a:lnTo>
                  <a:cubicBezTo>
                    <a:pt x="1761746" y="469140"/>
                    <a:pt x="1888055" y="617708"/>
                    <a:pt x="1888055" y="795777"/>
                  </a:cubicBezTo>
                  <a:cubicBezTo>
                    <a:pt x="1888055" y="999285"/>
                    <a:pt x="1723080" y="1164260"/>
                    <a:pt x="1519572" y="1164260"/>
                  </a:cubicBezTo>
                  <a:lnTo>
                    <a:pt x="368483" y="1164260"/>
                  </a:lnTo>
                  <a:cubicBezTo>
                    <a:pt x="164975" y="1164260"/>
                    <a:pt x="0" y="999285"/>
                    <a:pt x="0" y="795777"/>
                  </a:cubicBezTo>
                  <a:cubicBezTo>
                    <a:pt x="0" y="592269"/>
                    <a:pt x="164975" y="427294"/>
                    <a:pt x="368483" y="427294"/>
                  </a:cubicBezTo>
                  <a:lnTo>
                    <a:pt x="394054" y="427294"/>
                  </a:lnTo>
                  <a:lnTo>
                    <a:pt x="403956" y="395393"/>
                  </a:lnTo>
                  <a:cubicBezTo>
                    <a:pt x="458316" y="266871"/>
                    <a:pt x="585578" y="176691"/>
                    <a:pt x="733901" y="176691"/>
                  </a:cubicBezTo>
                  <a:lnTo>
                    <a:pt x="746153" y="176691"/>
                  </a:lnTo>
                  <a:cubicBezTo>
                    <a:pt x="783234" y="176691"/>
                    <a:pt x="818999" y="182327"/>
                    <a:pt x="852637" y="192790"/>
                  </a:cubicBezTo>
                  <a:lnTo>
                    <a:pt x="930871" y="230399"/>
                  </a:lnTo>
                  <a:lnTo>
                    <a:pt x="938111" y="207078"/>
                  </a:lnTo>
                  <a:cubicBezTo>
                    <a:pt x="989582" y="85387"/>
                    <a:pt x="1110079" y="0"/>
                    <a:pt x="1250518" y="0"/>
                  </a:cubicBezTo>
                  <a:close/>
                </a:path>
              </a:pathLst>
            </a:custGeom>
            <a:solidFill>
              <a:srgbClr val="E2F2F6"/>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endParaRPr lang="en-US" sz="1730">
                <a:solidFill>
                  <a:srgbClr val="FFFFFF"/>
                </a:solidFill>
                <a:latin typeface="Segoe UI"/>
              </a:endParaRPr>
            </a:p>
          </p:txBody>
        </p:sp>
      </p:grpSp>
      <p:grpSp>
        <p:nvGrpSpPr>
          <p:cNvPr id="45" name="Group 44">
            <a:extLst>
              <a:ext uri="{FF2B5EF4-FFF2-40B4-BE49-F238E27FC236}">
                <a16:creationId xmlns:a16="http://schemas.microsoft.com/office/drawing/2014/main" id="{EA095B22-3D79-453B-968B-B860D91F8A9D}"/>
              </a:ext>
            </a:extLst>
          </p:cNvPr>
          <p:cNvGrpSpPr/>
          <p:nvPr/>
        </p:nvGrpSpPr>
        <p:grpSpPr>
          <a:xfrm>
            <a:off x="1453283" y="3798605"/>
            <a:ext cx="9297716" cy="2708846"/>
            <a:chOff x="856710" y="3864429"/>
            <a:chExt cx="9299035" cy="2709230"/>
          </a:xfrm>
        </p:grpSpPr>
        <p:sp>
          <p:nvSpPr>
            <p:cNvPr id="44" name="Rectangle 43">
              <a:extLst>
                <a:ext uri="{FF2B5EF4-FFF2-40B4-BE49-F238E27FC236}">
                  <a16:creationId xmlns:a16="http://schemas.microsoft.com/office/drawing/2014/main" id="{F299DC63-1638-4B24-BE1E-FC93830DF086}"/>
                </a:ext>
              </a:extLst>
            </p:cNvPr>
            <p:cNvSpPr/>
            <p:nvPr/>
          </p:nvSpPr>
          <p:spPr bwMode="auto">
            <a:xfrm>
              <a:off x="856710" y="3864429"/>
              <a:ext cx="9299035" cy="270923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2" name="Group 11">
              <a:extLst>
                <a:ext uri="{FF2B5EF4-FFF2-40B4-BE49-F238E27FC236}">
                  <a16:creationId xmlns:a16="http://schemas.microsoft.com/office/drawing/2014/main" id="{1C9AA604-84E9-4E16-A5A1-EACFE938AF40}"/>
                </a:ext>
              </a:extLst>
            </p:cNvPr>
            <p:cNvGrpSpPr/>
            <p:nvPr/>
          </p:nvGrpSpPr>
          <p:grpSpPr>
            <a:xfrm>
              <a:off x="982108" y="3953459"/>
              <a:ext cx="9173637" cy="2443154"/>
              <a:chOff x="4819429" y="3931400"/>
              <a:chExt cx="9459917" cy="2492495"/>
            </a:xfrm>
          </p:grpSpPr>
          <p:sp>
            <p:nvSpPr>
              <p:cNvPr id="4" name="Rectangle 3">
                <a:extLst>
                  <a:ext uri="{FF2B5EF4-FFF2-40B4-BE49-F238E27FC236}">
                    <a16:creationId xmlns:a16="http://schemas.microsoft.com/office/drawing/2014/main" id="{67AFEC3E-9A0B-4DED-A135-8E5BE661BEA7}"/>
                  </a:ext>
                </a:extLst>
              </p:cNvPr>
              <p:cNvSpPr/>
              <p:nvPr/>
            </p:nvSpPr>
            <p:spPr>
              <a:xfrm>
                <a:off x="4819429" y="5864077"/>
                <a:ext cx="3398771" cy="559818"/>
              </a:xfrm>
              <a:prstGeom prst="rect">
                <a:avLst/>
              </a:prstGeom>
              <a:solidFill>
                <a:schemeClr val="accent3"/>
              </a:solidFill>
              <a:ln>
                <a:solidFill>
                  <a:schemeClr val="accent6">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defTabSz="914192"/>
                <a:r>
                  <a:rPr lang="en-US" sz="1730">
                    <a:solidFill>
                      <a:srgbClr val="FFFFFF"/>
                    </a:solidFill>
                    <a:latin typeface="Segoe UI Semibold"/>
                  </a:rPr>
                  <a:t>Hardware Root of Trust</a:t>
                </a:r>
              </a:p>
            </p:txBody>
          </p:sp>
          <p:sp>
            <p:nvSpPr>
              <p:cNvPr id="5" name="Rectangle 4">
                <a:extLst>
                  <a:ext uri="{FF2B5EF4-FFF2-40B4-BE49-F238E27FC236}">
                    <a16:creationId xmlns:a16="http://schemas.microsoft.com/office/drawing/2014/main" id="{642DC9E7-A1C7-4CC4-9FA0-1C15674238ED}"/>
                  </a:ext>
                </a:extLst>
              </p:cNvPr>
              <p:cNvSpPr/>
              <p:nvPr/>
            </p:nvSpPr>
            <p:spPr>
              <a:xfrm>
                <a:off x="4819429" y="5219851"/>
                <a:ext cx="3398771" cy="559818"/>
              </a:xfrm>
              <a:prstGeom prst="rect">
                <a:avLst/>
              </a:prstGeom>
              <a:solidFill>
                <a:schemeClr val="accent3">
                  <a:lumMod val="90000"/>
                  <a:lumOff val="1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defTabSz="914192"/>
                <a:r>
                  <a:rPr lang="en-US" sz="1730">
                    <a:solidFill>
                      <a:srgbClr val="FFFFFF"/>
                    </a:solidFill>
                    <a:latin typeface="Segoe UI Semibold"/>
                  </a:rPr>
                  <a:t>Secure Boot/Updates</a:t>
                </a:r>
              </a:p>
            </p:txBody>
          </p:sp>
          <p:sp>
            <p:nvSpPr>
              <p:cNvPr id="6" name="Rectangle 5">
                <a:extLst>
                  <a:ext uri="{FF2B5EF4-FFF2-40B4-BE49-F238E27FC236}">
                    <a16:creationId xmlns:a16="http://schemas.microsoft.com/office/drawing/2014/main" id="{23B42EEE-88F5-4D6F-ACA4-84ECF8A65985}"/>
                  </a:ext>
                </a:extLst>
              </p:cNvPr>
              <p:cNvSpPr/>
              <p:nvPr/>
            </p:nvSpPr>
            <p:spPr>
              <a:xfrm>
                <a:off x="4819429" y="4575625"/>
                <a:ext cx="3398771" cy="559818"/>
              </a:xfrm>
              <a:prstGeom prst="rect">
                <a:avLst/>
              </a:prstGeom>
              <a:solidFill>
                <a:schemeClr val="accent3">
                  <a:lumMod val="75000"/>
                  <a:lumOff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defTabSz="914192"/>
                <a:r>
                  <a:rPr lang="en-US" sz="1730">
                    <a:solidFill>
                      <a:srgbClr val="FFFFFF"/>
                    </a:solidFill>
                    <a:latin typeface="Segoe UI Semibold"/>
                  </a:rPr>
                  <a:t>Secure Execution Environment</a:t>
                </a:r>
              </a:p>
            </p:txBody>
          </p:sp>
          <p:sp>
            <p:nvSpPr>
              <p:cNvPr id="7" name="Rectangle 6">
                <a:extLst>
                  <a:ext uri="{FF2B5EF4-FFF2-40B4-BE49-F238E27FC236}">
                    <a16:creationId xmlns:a16="http://schemas.microsoft.com/office/drawing/2014/main" id="{6CD97972-E14C-4611-A5E1-F3EFDDF48606}"/>
                  </a:ext>
                </a:extLst>
              </p:cNvPr>
              <p:cNvSpPr/>
              <p:nvPr/>
            </p:nvSpPr>
            <p:spPr>
              <a:xfrm>
                <a:off x="4819429" y="3931400"/>
                <a:ext cx="3398771" cy="559817"/>
              </a:xfrm>
              <a:prstGeom prst="rect">
                <a:avLst/>
              </a:prstGeom>
              <a:solidFill>
                <a:schemeClr val="accent3">
                  <a:lumMod val="50000"/>
                  <a:lumOff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defTabSz="914192"/>
                <a:r>
                  <a:rPr lang="en-US" sz="1730">
                    <a:solidFill>
                      <a:srgbClr val="FFFFFF"/>
                    </a:solidFill>
                    <a:latin typeface="Segoe UI Semibold"/>
                  </a:rPr>
                  <a:t>Protected General Computing</a:t>
                </a:r>
              </a:p>
            </p:txBody>
          </p:sp>
          <p:sp>
            <p:nvSpPr>
              <p:cNvPr id="8" name="TextBox 7">
                <a:extLst>
                  <a:ext uri="{FF2B5EF4-FFF2-40B4-BE49-F238E27FC236}">
                    <a16:creationId xmlns:a16="http://schemas.microsoft.com/office/drawing/2014/main" id="{AEFA44C0-2E92-45BF-AE5A-9A1E733699E5}"/>
                  </a:ext>
                </a:extLst>
              </p:cNvPr>
              <p:cNvSpPr txBox="1"/>
              <p:nvPr/>
            </p:nvSpPr>
            <p:spPr>
              <a:xfrm>
                <a:off x="8186969" y="4037141"/>
                <a:ext cx="5890753" cy="365853"/>
              </a:xfrm>
              <a:prstGeom prst="rect">
                <a:avLst/>
              </a:prstGeom>
              <a:noFill/>
            </p:spPr>
            <p:txBody>
              <a:bodyPr wrap="square" rtlCol="0">
                <a:spAutoFit/>
              </a:bodyPr>
              <a:lstStyle/>
              <a:p>
                <a:pPr defTabSz="914192"/>
                <a:r>
                  <a:rPr lang="en-US" sz="1730">
                    <a:solidFill>
                      <a:srgbClr val="1A1A1A"/>
                    </a:solidFill>
                    <a:latin typeface="Segoe UI"/>
                  </a:rPr>
                  <a:t>Application execution with runtime integrity checking</a:t>
                </a:r>
              </a:p>
            </p:txBody>
          </p:sp>
          <p:sp>
            <p:nvSpPr>
              <p:cNvPr id="9" name="TextBox 8">
                <a:extLst>
                  <a:ext uri="{FF2B5EF4-FFF2-40B4-BE49-F238E27FC236}">
                    <a16:creationId xmlns:a16="http://schemas.microsoft.com/office/drawing/2014/main" id="{58F91983-1E52-4C65-BCC5-50BB568DDB89}"/>
                  </a:ext>
                </a:extLst>
              </p:cNvPr>
              <p:cNvSpPr txBox="1"/>
              <p:nvPr/>
            </p:nvSpPr>
            <p:spPr>
              <a:xfrm>
                <a:off x="8186969" y="4700576"/>
                <a:ext cx="6092377" cy="369436"/>
              </a:xfrm>
              <a:prstGeom prst="rect">
                <a:avLst/>
              </a:prstGeom>
              <a:noFill/>
            </p:spPr>
            <p:txBody>
              <a:bodyPr wrap="square" rtlCol="0">
                <a:spAutoFit/>
              </a:bodyPr>
              <a:lstStyle/>
              <a:p>
                <a:pPr defTabSz="914192"/>
                <a:r>
                  <a:rPr lang="en-US" sz="1730">
                    <a:solidFill>
                      <a:srgbClr val="1A1A1A"/>
                    </a:solidFill>
                    <a:latin typeface="Segoe UI"/>
                  </a:rPr>
                  <a:t>Privileged executions and systems resource access control</a:t>
                </a:r>
              </a:p>
            </p:txBody>
          </p:sp>
          <p:sp>
            <p:nvSpPr>
              <p:cNvPr id="10" name="TextBox 9">
                <a:extLst>
                  <a:ext uri="{FF2B5EF4-FFF2-40B4-BE49-F238E27FC236}">
                    <a16:creationId xmlns:a16="http://schemas.microsoft.com/office/drawing/2014/main" id="{7368CD70-4714-4C76-AC05-2B6C7A1797BE}"/>
                  </a:ext>
                </a:extLst>
              </p:cNvPr>
              <p:cNvSpPr txBox="1"/>
              <p:nvPr/>
            </p:nvSpPr>
            <p:spPr>
              <a:xfrm>
                <a:off x="8186966" y="5326838"/>
                <a:ext cx="3197451" cy="365853"/>
              </a:xfrm>
              <a:prstGeom prst="rect">
                <a:avLst/>
              </a:prstGeom>
              <a:noFill/>
            </p:spPr>
            <p:txBody>
              <a:bodyPr wrap="square" rtlCol="0">
                <a:spAutoFit/>
              </a:bodyPr>
              <a:lstStyle/>
              <a:p>
                <a:pPr defTabSz="914192"/>
                <a:r>
                  <a:rPr lang="en-US" sz="1730">
                    <a:solidFill>
                      <a:srgbClr val="1A1A1A"/>
                    </a:solidFill>
                    <a:latin typeface="Segoe UI"/>
                  </a:rPr>
                  <a:t>Bootstrapping and recovery</a:t>
                </a:r>
              </a:p>
            </p:txBody>
          </p:sp>
          <p:sp>
            <p:nvSpPr>
              <p:cNvPr id="11" name="TextBox 10">
                <a:extLst>
                  <a:ext uri="{FF2B5EF4-FFF2-40B4-BE49-F238E27FC236}">
                    <a16:creationId xmlns:a16="http://schemas.microsoft.com/office/drawing/2014/main" id="{E59842C1-2C8F-4DD0-84D9-2D0134045ACB}"/>
                  </a:ext>
                </a:extLst>
              </p:cNvPr>
              <p:cNvSpPr txBox="1"/>
              <p:nvPr/>
            </p:nvSpPr>
            <p:spPr>
              <a:xfrm>
                <a:off x="8186966" y="5955617"/>
                <a:ext cx="3197451" cy="365853"/>
              </a:xfrm>
              <a:prstGeom prst="rect">
                <a:avLst/>
              </a:prstGeom>
              <a:noFill/>
            </p:spPr>
            <p:txBody>
              <a:bodyPr wrap="square" rtlCol="0">
                <a:spAutoFit/>
              </a:bodyPr>
              <a:lstStyle/>
              <a:p>
                <a:pPr defTabSz="914192"/>
                <a:r>
                  <a:rPr lang="en-US" sz="1730">
                    <a:solidFill>
                      <a:srgbClr val="1A1A1A"/>
                    </a:solidFill>
                    <a:latin typeface="Segoe UI"/>
                  </a:rPr>
                  <a:t>Trust anchor</a:t>
                </a:r>
              </a:p>
            </p:txBody>
          </p:sp>
        </p:grpSp>
      </p:grpSp>
    </p:spTree>
    <p:extLst>
      <p:ext uri="{BB962C8B-B14F-4D97-AF65-F5344CB8AC3E}">
        <p14:creationId xmlns:p14="http://schemas.microsoft.com/office/powerpoint/2010/main" val="130744301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E9812-3FEB-4DF1-9D12-8B6E98A98A06}"/>
              </a:ext>
            </a:extLst>
          </p:cNvPr>
          <p:cNvSpPr>
            <a:spLocks noGrp="1"/>
          </p:cNvSpPr>
          <p:nvPr>
            <p:ph type="title"/>
          </p:nvPr>
        </p:nvSpPr>
        <p:spPr/>
        <p:txBody>
          <a:bodyPr/>
          <a:lstStyle/>
          <a:p>
            <a:r>
              <a:rPr lang="en-US" b="1" dirty="0"/>
              <a:t>Azure IoT Edge Security Manager</a:t>
            </a:r>
            <a:endParaRPr lang="en-US" dirty="0"/>
          </a:p>
        </p:txBody>
      </p:sp>
      <p:pic>
        <p:nvPicPr>
          <p:cNvPr id="1026" name="Picture 2" descr="Azure IoT Edge security manager">
            <a:extLst>
              <a:ext uri="{FF2B5EF4-FFF2-40B4-BE49-F238E27FC236}">
                <a16:creationId xmlns:a16="http://schemas.microsoft.com/office/drawing/2014/main" id="{8DB53D30-A70C-4293-92F4-4B7A2809EC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0164" y="1135725"/>
            <a:ext cx="6353380" cy="5339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97282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37209-A85E-40A5-94AF-4EA9825E0E07}"/>
              </a:ext>
            </a:extLst>
          </p:cNvPr>
          <p:cNvSpPr>
            <a:spLocks noGrp="1"/>
          </p:cNvSpPr>
          <p:nvPr>
            <p:ph type="title"/>
          </p:nvPr>
        </p:nvSpPr>
        <p:spPr/>
        <p:txBody>
          <a:bodyPr/>
          <a:lstStyle/>
          <a:p>
            <a:r>
              <a:rPr lang="en-US" dirty="0"/>
              <a:t>Azure IoT Edge Security Daemon</a:t>
            </a:r>
          </a:p>
        </p:txBody>
      </p:sp>
      <p:pic>
        <p:nvPicPr>
          <p:cNvPr id="2050" name="Picture 2" descr="Azure IoT Edge security daemon">
            <a:extLst>
              <a:ext uri="{FF2B5EF4-FFF2-40B4-BE49-F238E27FC236}">
                <a16:creationId xmlns:a16="http://schemas.microsoft.com/office/drawing/2014/main" id="{E2951304-D835-47F0-B8AB-1AE6D7CD97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3377" y="1223879"/>
            <a:ext cx="7245246" cy="5369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12273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How Azure IoT Edge uses Certificates</a:t>
            </a:r>
          </a:p>
        </p:txBody>
      </p:sp>
      <p:pic>
        <p:nvPicPr>
          <p:cNvPr id="3" name="Picture 2">
            <a:extLst>
              <a:ext uri="{FF2B5EF4-FFF2-40B4-BE49-F238E27FC236}">
                <a16:creationId xmlns:a16="http://schemas.microsoft.com/office/drawing/2014/main" id="{3ECA4ED8-949F-4D1E-81C6-0AFDBD9EC5EF}"/>
              </a:ext>
            </a:extLst>
          </p:cNvPr>
          <p:cNvPicPr>
            <a:picLocks noChangeAspect="1"/>
          </p:cNvPicPr>
          <p:nvPr/>
        </p:nvPicPr>
        <p:blipFill>
          <a:blip r:embed="rId3"/>
          <a:srcRect/>
          <a:stretch/>
        </p:blipFill>
        <p:spPr>
          <a:xfrm>
            <a:off x="2670925" y="1685482"/>
            <a:ext cx="6850149" cy="4715318"/>
          </a:xfrm>
          <a:prstGeom prst="rect">
            <a:avLst/>
          </a:prstGeom>
        </p:spPr>
      </p:pic>
    </p:spTree>
    <p:extLst>
      <p:ext uri="{BB962C8B-B14F-4D97-AF65-F5344CB8AC3E}">
        <p14:creationId xmlns:p14="http://schemas.microsoft.com/office/powerpoint/2010/main" val="385255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01: Learning objectives</a:t>
            </a:r>
            <a:endParaRPr lang="en-US" dirty="0"/>
          </a:p>
        </p:txBody>
      </p:sp>
    </p:spTree>
    <p:extLst>
      <p:ext uri="{BB962C8B-B14F-4D97-AF65-F5344CB8AC3E}">
        <p14:creationId xmlns:p14="http://schemas.microsoft.com/office/powerpoint/2010/main" val="128608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083A93ED-0629-4B63-AC26-E674D52F61F3}"/>
              </a:ext>
            </a:extLst>
          </p:cNvPr>
          <p:cNvSpPr/>
          <p:nvPr/>
        </p:nvSpPr>
        <p:spPr bwMode="auto">
          <a:xfrm>
            <a:off x="865" y="6256151"/>
            <a:ext cx="12190271" cy="601363"/>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196001B2-FA2E-4A23-97BA-4BFBD6667C84}"/>
              </a:ext>
            </a:extLst>
          </p:cNvPr>
          <p:cNvSpPr>
            <a:spLocks noGrp="1"/>
          </p:cNvSpPr>
          <p:nvPr>
            <p:ph type="title"/>
          </p:nvPr>
        </p:nvSpPr>
        <p:spPr>
          <a:xfrm>
            <a:off x="589044" y="457622"/>
            <a:ext cx="11016957" cy="553998"/>
          </a:xfrm>
        </p:spPr>
        <p:txBody>
          <a:bodyPr/>
          <a:lstStyle/>
          <a:p>
            <a:r>
              <a:rPr lang="en-US"/>
              <a:t>Azure IoT Edge </a:t>
            </a:r>
            <a:r>
              <a:rPr lang="en-US" i="1"/>
              <a:t>Device</a:t>
            </a:r>
            <a:r>
              <a:rPr lang="en-US"/>
              <a:t> Security Promises</a:t>
            </a:r>
            <a:endParaRPr lang="en-US" sz="1600"/>
          </a:p>
        </p:txBody>
      </p:sp>
      <p:sp>
        <p:nvSpPr>
          <p:cNvPr id="17" name="Text Placeholder 16">
            <a:extLst>
              <a:ext uri="{FF2B5EF4-FFF2-40B4-BE49-F238E27FC236}">
                <a16:creationId xmlns:a16="http://schemas.microsoft.com/office/drawing/2014/main" id="{7B04CF19-ECE1-49BE-AFFB-EE939AFBBEAD}"/>
              </a:ext>
            </a:extLst>
          </p:cNvPr>
          <p:cNvSpPr>
            <a:spLocks noGrp="1"/>
          </p:cNvSpPr>
          <p:nvPr>
            <p:ph type="body" sz="quarter" idx="10"/>
          </p:nvPr>
        </p:nvSpPr>
        <p:spPr>
          <a:xfrm>
            <a:off x="587522" y="1095750"/>
            <a:ext cx="11016957" cy="307777"/>
          </a:xfrm>
        </p:spPr>
        <p:txBody>
          <a:bodyPr/>
          <a:lstStyle/>
          <a:p>
            <a:pPr marL="0" indent="0">
              <a:buNone/>
            </a:pPr>
            <a:r>
              <a:rPr lang="en-US" sz="2000"/>
              <a:t>What is the maximum protection you can expect if the device fell into wrong custody?</a:t>
            </a:r>
          </a:p>
        </p:txBody>
      </p:sp>
      <p:sp>
        <p:nvSpPr>
          <p:cNvPr id="63" name="TextBox 62">
            <a:extLst>
              <a:ext uri="{FF2B5EF4-FFF2-40B4-BE49-F238E27FC236}">
                <a16:creationId xmlns:a16="http://schemas.microsoft.com/office/drawing/2014/main" id="{F32C90E0-211A-4309-8743-458A9666FAF1}"/>
              </a:ext>
            </a:extLst>
          </p:cNvPr>
          <p:cNvSpPr txBox="1"/>
          <p:nvPr/>
        </p:nvSpPr>
        <p:spPr>
          <a:xfrm>
            <a:off x="706074" y="6631404"/>
            <a:ext cx="4347472" cy="184666"/>
          </a:xfrm>
          <a:prstGeom prst="rect">
            <a:avLst/>
          </a:prstGeom>
          <a:noFill/>
        </p:spPr>
        <p:txBody>
          <a:bodyPr wrap="none" lIns="0" tIns="0" rIns="0" bIns="0" rtlCol="0">
            <a:spAutoFit/>
          </a:bodyPr>
          <a:lstStyle/>
          <a:p>
            <a:pPr defTabSz="914192"/>
            <a:r>
              <a:rPr lang="en-US" sz="1200">
                <a:gradFill>
                  <a:gsLst>
                    <a:gs pos="2917">
                      <a:srgbClr val="1A1A1A"/>
                    </a:gs>
                    <a:gs pos="30000">
                      <a:srgbClr val="1A1A1A"/>
                    </a:gs>
                  </a:gsLst>
                  <a:lin ang="5400000" scaled="0"/>
                </a:gradFill>
                <a:latin typeface="Segoe UI"/>
              </a:rPr>
              <a:t>HSM PAL = Hardware Secure Module Platform Abstraction Layer</a:t>
            </a:r>
          </a:p>
        </p:txBody>
      </p:sp>
      <p:grpSp>
        <p:nvGrpSpPr>
          <p:cNvPr id="11" name="Group 10">
            <a:extLst>
              <a:ext uri="{FF2B5EF4-FFF2-40B4-BE49-F238E27FC236}">
                <a16:creationId xmlns:a16="http://schemas.microsoft.com/office/drawing/2014/main" id="{67C3FD39-F8B8-4F57-BB23-428D50903EF1}"/>
              </a:ext>
            </a:extLst>
          </p:cNvPr>
          <p:cNvGrpSpPr/>
          <p:nvPr/>
        </p:nvGrpSpPr>
        <p:grpSpPr>
          <a:xfrm>
            <a:off x="1977090" y="1770566"/>
            <a:ext cx="2301987" cy="4389020"/>
            <a:chOff x="609598" y="1242797"/>
            <a:chExt cx="2467897" cy="4705346"/>
          </a:xfrm>
          <a:effectLst/>
        </p:grpSpPr>
        <p:sp>
          <p:nvSpPr>
            <p:cNvPr id="10" name="Rectangle 9">
              <a:extLst>
                <a:ext uri="{FF2B5EF4-FFF2-40B4-BE49-F238E27FC236}">
                  <a16:creationId xmlns:a16="http://schemas.microsoft.com/office/drawing/2014/main" id="{61F94D6E-E029-4781-B77D-BBB37C8E1E1C}"/>
                </a:ext>
              </a:extLst>
            </p:cNvPr>
            <p:cNvSpPr/>
            <p:nvPr/>
          </p:nvSpPr>
          <p:spPr bwMode="auto">
            <a:xfrm>
              <a:off x="609598" y="2094274"/>
              <a:ext cx="2467897" cy="3392128"/>
            </a:xfrm>
            <a:prstGeom prst="rect">
              <a:avLst/>
            </a:prstGeom>
            <a:noFill/>
            <a:ln w="19050">
              <a:solidFill>
                <a:schemeClr val="accent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45713" numCol="1" spcCol="0" rtlCol="0" fromWordArt="0" anchor="b" anchorCtr="0" forceAA="0" compatLnSpc="1">
              <a:prstTxWarp prst="textNoShape">
                <a:avLst/>
              </a:prstTxWarp>
              <a:noAutofit/>
            </a:bodyPr>
            <a:lstStyle/>
            <a:p>
              <a:pPr algn="ctr" defTabSz="932293" fontAlgn="base">
                <a:spcAft>
                  <a:spcPts val="300"/>
                </a:spcAft>
              </a:pPr>
              <a:r>
                <a:rPr lang="en-US" sz="950" b="1">
                  <a:solidFill>
                    <a:srgbClr val="002050"/>
                  </a:solidFill>
                  <a:latin typeface="Segoe UI"/>
                  <a:ea typeface="Segoe UI" pitchFamily="34" charset="0"/>
                  <a:cs typeface="Segoe UI" pitchFamily="34" charset="0"/>
                </a:rPr>
                <a:t>Azure IoT Edge Security Manager</a:t>
              </a:r>
            </a:p>
            <a:p>
              <a:pPr algn="ctr" defTabSz="932293" fontAlgn="base">
                <a:spcAft>
                  <a:spcPts val="300"/>
                </a:spcAft>
              </a:pPr>
              <a:r>
                <a:rPr lang="en-US" sz="300" b="1">
                  <a:solidFill>
                    <a:srgbClr val="002050"/>
                  </a:solidFill>
                  <a:latin typeface="Segoe UI"/>
                  <a:ea typeface="Segoe UI" pitchFamily="34" charset="0"/>
                  <a:cs typeface="Segoe UI" pitchFamily="34" charset="0"/>
                </a:rPr>
                <a:t> </a:t>
              </a:r>
            </a:p>
          </p:txBody>
        </p:sp>
        <p:sp>
          <p:nvSpPr>
            <p:cNvPr id="4" name="Rectangle: Rounded Corners 3">
              <a:extLst>
                <a:ext uri="{FF2B5EF4-FFF2-40B4-BE49-F238E27FC236}">
                  <a16:creationId xmlns:a16="http://schemas.microsoft.com/office/drawing/2014/main" id="{B0A14C8F-352F-4B85-A62D-311ED1762A56}"/>
                </a:ext>
              </a:extLst>
            </p:cNvPr>
            <p:cNvSpPr/>
            <p:nvPr/>
          </p:nvSpPr>
          <p:spPr bwMode="auto">
            <a:xfrm>
              <a:off x="786983" y="2243009"/>
              <a:ext cx="2087511" cy="469783"/>
            </a:xfrm>
            <a:prstGeom prst="round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000">
                  <a:gradFill>
                    <a:gsLst>
                      <a:gs pos="0">
                        <a:srgbClr val="FFFFFF"/>
                      </a:gs>
                      <a:gs pos="100000">
                        <a:srgbClr val="FFFFFF"/>
                      </a:gs>
                    </a:gsLst>
                    <a:lin ang="5400000" scaled="0"/>
                  </a:gradFill>
                  <a:latin typeface="Segoe UI"/>
                  <a:ea typeface="Segoe UI" pitchFamily="34" charset="0"/>
                  <a:cs typeface="Segoe UI" pitchFamily="34" charset="0"/>
                </a:rPr>
                <a:t>IoT Edge Security Daemon</a:t>
              </a:r>
            </a:p>
          </p:txBody>
        </p:sp>
        <p:sp>
          <p:nvSpPr>
            <p:cNvPr id="5" name="Rectangle: Rounded Corners 4">
              <a:extLst>
                <a:ext uri="{FF2B5EF4-FFF2-40B4-BE49-F238E27FC236}">
                  <a16:creationId xmlns:a16="http://schemas.microsoft.com/office/drawing/2014/main" id="{B93B3866-EBDA-45C1-9A87-19B1CF8183A1}"/>
                </a:ext>
              </a:extLst>
            </p:cNvPr>
            <p:cNvSpPr/>
            <p:nvPr/>
          </p:nvSpPr>
          <p:spPr bwMode="auto">
            <a:xfrm>
              <a:off x="786984" y="2926015"/>
              <a:ext cx="2087510" cy="818274"/>
            </a:xfrm>
            <a:prstGeom prst="round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200">
                  <a:gradFill>
                    <a:gsLst>
                      <a:gs pos="0">
                        <a:srgbClr val="FFFFFF"/>
                      </a:gs>
                      <a:gs pos="100000">
                        <a:srgbClr val="FFFFFF"/>
                      </a:gs>
                    </a:gsLst>
                    <a:lin ang="5400000" scaled="0"/>
                  </a:gradFill>
                  <a:latin typeface="Segoe UI"/>
                  <a:ea typeface="Segoe UI" pitchFamily="34" charset="0"/>
                  <a:cs typeface="Segoe UI" pitchFamily="34" charset="0"/>
                </a:rPr>
                <a:t>HSM PAL</a:t>
              </a:r>
            </a:p>
            <a:p>
              <a:pPr algn="ctr" defTabSz="932293" fontAlgn="base">
                <a:spcBef>
                  <a:spcPct val="0"/>
                </a:spcBef>
                <a:spcAft>
                  <a:spcPct val="0"/>
                </a:spcAft>
              </a:pPr>
              <a:endParaRPr lang="en-US" sz="1200">
                <a:gradFill>
                  <a:gsLst>
                    <a:gs pos="0">
                      <a:srgbClr val="FFFFFF"/>
                    </a:gs>
                    <a:gs pos="100000">
                      <a:srgbClr val="FFFFFF"/>
                    </a:gs>
                  </a:gsLst>
                  <a:lin ang="5400000" scaled="0"/>
                </a:gradFill>
                <a:latin typeface="Segoe UI"/>
                <a:ea typeface="Segoe UI" pitchFamily="34" charset="0"/>
                <a:cs typeface="Segoe UI" pitchFamily="34" charset="0"/>
              </a:endParaRPr>
            </a:p>
            <a:p>
              <a:pPr algn="ctr" defTabSz="932293" fontAlgn="base">
                <a:spcBef>
                  <a:spcPct val="0"/>
                </a:spcBef>
                <a:spcAft>
                  <a:spcPct val="0"/>
                </a:spcAft>
              </a:pPr>
              <a:r>
                <a:rPr lang="en-US" sz="1200">
                  <a:gradFill>
                    <a:gsLst>
                      <a:gs pos="0">
                        <a:srgbClr val="FFFFFF"/>
                      </a:gs>
                      <a:gs pos="100000">
                        <a:srgbClr val="FFFFFF"/>
                      </a:gs>
                    </a:gsLst>
                    <a:lin ang="5400000" scaled="0"/>
                  </a:gradFill>
                  <a:latin typeface="Segoe UI"/>
                  <a:ea typeface="Segoe UI" pitchFamily="34" charset="0"/>
                  <a:cs typeface="Segoe UI" pitchFamily="34" charset="0"/>
                </a:rPr>
                <a:t>[API + Sensitive Logic]</a:t>
              </a:r>
            </a:p>
          </p:txBody>
        </p:sp>
        <p:sp>
          <p:nvSpPr>
            <p:cNvPr id="6" name="Flowchart: Magnetic Disk 5">
              <a:extLst>
                <a:ext uri="{FF2B5EF4-FFF2-40B4-BE49-F238E27FC236}">
                  <a16:creationId xmlns:a16="http://schemas.microsoft.com/office/drawing/2014/main" id="{C642BA84-607D-4210-A4B6-7D21C22702FF}"/>
                </a:ext>
              </a:extLst>
            </p:cNvPr>
            <p:cNvSpPr/>
            <p:nvPr/>
          </p:nvSpPr>
          <p:spPr bwMode="auto">
            <a:xfrm>
              <a:off x="786983" y="4300713"/>
              <a:ext cx="2100318" cy="501446"/>
            </a:xfrm>
            <a:prstGeom prst="flowChartMagneticDisk">
              <a:avLst/>
            </a:prstGeom>
            <a:solidFill>
              <a:schemeClr val="accent5"/>
            </a:solidFill>
            <a:ln>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200">
                  <a:gradFill>
                    <a:gsLst>
                      <a:gs pos="0">
                        <a:srgbClr val="FFFFFF"/>
                      </a:gs>
                      <a:gs pos="100000">
                        <a:srgbClr val="FFFFFF"/>
                      </a:gs>
                    </a:gsLst>
                    <a:lin ang="5400000" scaled="0"/>
                  </a:gradFill>
                  <a:latin typeface="Segoe UI"/>
                  <a:ea typeface="Segoe UI" pitchFamily="34" charset="0"/>
                  <a:cs typeface="Segoe UI" pitchFamily="34" charset="0"/>
                </a:rPr>
                <a:t>File System</a:t>
              </a:r>
            </a:p>
          </p:txBody>
        </p:sp>
        <p:sp>
          <p:nvSpPr>
            <p:cNvPr id="7" name="Rectangle 6">
              <a:extLst>
                <a:ext uri="{FF2B5EF4-FFF2-40B4-BE49-F238E27FC236}">
                  <a16:creationId xmlns:a16="http://schemas.microsoft.com/office/drawing/2014/main" id="{E54244BD-59DD-4EDE-8536-2FC9B51DDF81}"/>
                </a:ext>
              </a:extLst>
            </p:cNvPr>
            <p:cNvSpPr/>
            <p:nvPr/>
          </p:nvSpPr>
          <p:spPr bwMode="auto">
            <a:xfrm>
              <a:off x="786984" y="1243687"/>
              <a:ext cx="600217" cy="52571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000">
                  <a:gradFill>
                    <a:gsLst>
                      <a:gs pos="0">
                        <a:srgbClr val="FFFFFF"/>
                      </a:gs>
                      <a:gs pos="100000">
                        <a:srgbClr val="FFFFFF"/>
                      </a:gs>
                    </a:gsLst>
                    <a:lin ang="5400000" scaled="0"/>
                  </a:gradFill>
                  <a:latin typeface="Segoe UI"/>
                  <a:ea typeface="Segoe UI" pitchFamily="34" charset="0"/>
                  <a:cs typeface="Segoe UI" pitchFamily="34" charset="0"/>
                </a:rPr>
                <a:t>Edge Agent</a:t>
              </a:r>
            </a:p>
          </p:txBody>
        </p:sp>
        <p:sp>
          <p:nvSpPr>
            <p:cNvPr id="8" name="Rectangle 7">
              <a:extLst>
                <a:ext uri="{FF2B5EF4-FFF2-40B4-BE49-F238E27FC236}">
                  <a16:creationId xmlns:a16="http://schemas.microsoft.com/office/drawing/2014/main" id="{3339071F-0741-4CCD-B48D-AD30287C7339}"/>
                </a:ext>
              </a:extLst>
            </p:cNvPr>
            <p:cNvSpPr/>
            <p:nvPr/>
          </p:nvSpPr>
          <p:spPr bwMode="auto">
            <a:xfrm>
              <a:off x="2274278" y="1242797"/>
              <a:ext cx="600217" cy="52571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000">
                  <a:gradFill>
                    <a:gsLst>
                      <a:gs pos="0">
                        <a:srgbClr val="FFFFFF"/>
                      </a:gs>
                      <a:gs pos="100000">
                        <a:srgbClr val="FFFFFF"/>
                      </a:gs>
                    </a:gsLst>
                    <a:lin ang="5400000" scaled="0"/>
                  </a:gradFill>
                  <a:latin typeface="Segoe UI"/>
                  <a:ea typeface="Segoe UI" pitchFamily="34" charset="0"/>
                  <a:cs typeface="Segoe UI" pitchFamily="34" charset="0"/>
                </a:rPr>
                <a:t>Edge Modules</a:t>
              </a:r>
            </a:p>
          </p:txBody>
        </p:sp>
        <p:sp>
          <p:nvSpPr>
            <p:cNvPr id="9" name="Rectangle 8">
              <a:extLst>
                <a:ext uri="{FF2B5EF4-FFF2-40B4-BE49-F238E27FC236}">
                  <a16:creationId xmlns:a16="http://schemas.microsoft.com/office/drawing/2014/main" id="{9A300521-157D-44AB-932E-8C4928EA86E4}"/>
                </a:ext>
              </a:extLst>
            </p:cNvPr>
            <p:cNvSpPr/>
            <p:nvPr/>
          </p:nvSpPr>
          <p:spPr bwMode="auto">
            <a:xfrm>
              <a:off x="1530631" y="1243687"/>
              <a:ext cx="600217" cy="52571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000">
                  <a:gradFill>
                    <a:gsLst>
                      <a:gs pos="0">
                        <a:srgbClr val="FFFFFF"/>
                      </a:gs>
                      <a:gs pos="100000">
                        <a:srgbClr val="FFFFFF"/>
                      </a:gs>
                    </a:gsLst>
                    <a:lin ang="5400000" scaled="0"/>
                  </a:gradFill>
                  <a:latin typeface="Segoe UI"/>
                  <a:ea typeface="Segoe UI" pitchFamily="34" charset="0"/>
                  <a:cs typeface="Segoe UI" pitchFamily="34" charset="0"/>
                </a:rPr>
                <a:t>Edge </a:t>
              </a:r>
            </a:p>
            <a:p>
              <a:pPr algn="ctr" defTabSz="932293" fontAlgn="base">
                <a:spcBef>
                  <a:spcPct val="0"/>
                </a:spcBef>
                <a:spcAft>
                  <a:spcPct val="0"/>
                </a:spcAft>
              </a:pPr>
              <a:r>
                <a:rPr lang="en-US" sz="1000">
                  <a:gradFill>
                    <a:gsLst>
                      <a:gs pos="0">
                        <a:srgbClr val="FFFFFF"/>
                      </a:gs>
                      <a:gs pos="100000">
                        <a:srgbClr val="FFFFFF"/>
                      </a:gs>
                    </a:gsLst>
                    <a:lin ang="5400000" scaled="0"/>
                  </a:gradFill>
                  <a:latin typeface="Segoe UI"/>
                  <a:ea typeface="Segoe UI" pitchFamily="34" charset="0"/>
                  <a:cs typeface="Segoe UI" pitchFamily="34" charset="0"/>
                </a:rPr>
                <a:t>Hub</a:t>
              </a:r>
            </a:p>
          </p:txBody>
        </p:sp>
        <p:cxnSp>
          <p:nvCxnSpPr>
            <p:cNvPr id="12" name="Connector: Elbow 11">
              <a:extLst>
                <a:ext uri="{FF2B5EF4-FFF2-40B4-BE49-F238E27FC236}">
                  <a16:creationId xmlns:a16="http://schemas.microsoft.com/office/drawing/2014/main" id="{E94571BC-2506-4FE4-8AC3-A567749D100D}"/>
                </a:ext>
              </a:extLst>
            </p:cNvPr>
            <p:cNvCxnSpPr>
              <a:stCxn id="7" idx="2"/>
              <a:endCxn id="4" idx="0"/>
            </p:cNvCxnSpPr>
            <p:nvPr/>
          </p:nvCxnSpPr>
          <p:spPr>
            <a:xfrm rot="16200000" flipH="1">
              <a:off x="1222110" y="1634380"/>
              <a:ext cx="473612" cy="743646"/>
            </a:xfrm>
            <a:prstGeom prst="bentConnector3">
              <a:avLst/>
            </a:prstGeom>
            <a:ln>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4A0B3687-E90B-43B6-9E3A-8C718E9FC6B5}"/>
                </a:ext>
              </a:extLst>
            </p:cNvPr>
            <p:cNvCxnSpPr>
              <a:stCxn id="9" idx="2"/>
              <a:endCxn id="4" idx="0"/>
            </p:cNvCxnSpPr>
            <p:nvPr/>
          </p:nvCxnSpPr>
          <p:spPr>
            <a:xfrm rot="5400000">
              <a:off x="1593934" y="2006203"/>
              <a:ext cx="473612" cy="1"/>
            </a:xfrm>
            <a:prstGeom prst="bentConnector3">
              <a:avLst/>
            </a:prstGeom>
            <a:ln>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FB183779-7745-4034-9EFD-CFA8E41D4F04}"/>
                </a:ext>
              </a:extLst>
            </p:cNvPr>
            <p:cNvCxnSpPr>
              <a:stCxn id="8" idx="2"/>
              <a:endCxn id="4" idx="0"/>
            </p:cNvCxnSpPr>
            <p:nvPr/>
          </p:nvCxnSpPr>
          <p:spPr>
            <a:xfrm rot="5400000">
              <a:off x="1965312" y="1633934"/>
              <a:ext cx="474502" cy="743648"/>
            </a:xfrm>
            <a:prstGeom prst="bentConnector3">
              <a:avLst/>
            </a:prstGeom>
            <a:ln>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26448CB-736D-4EE9-B4B5-7DFE242643D1}"/>
                </a:ext>
              </a:extLst>
            </p:cNvPr>
            <p:cNvCxnSpPr>
              <a:stCxn id="4" idx="2"/>
              <a:endCxn id="5" idx="0"/>
            </p:cNvCxnSpPr>
            <p:nvPr/>
          </p:nvCxnSpPr>
          <p:spPr>
            <a:xfrm>
              <a:off x="1830739" y="2712792"/>
              <a:ext cx="0" cy="213223"/>
            </a:xfrm>
            <a:prstGeom prst="straightConnector1">
              <a:avLst/>
            </a:prstGeom>
            <a:ln>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09815D0-5AEE-4869-9B67-8C42648FB677}"/>
                </a:ext>
              </a:extLst>
            </p:cNvPr>
            <p:cNvCxnSpPr>
              <a:cxnSpLocks/>
              <a:stCxn id="5" idx="2"/>
              <a:endCxn id="6" idx="1"/>
            </p:cNvCxnSpPr>
            <p:nvPr/>
          </p:nvCxnSpPr>
          <p:spPr>
            <a:xfrm>
              <a:off x="1830739" y="3744289"/>
              <a:ext cx="6403" cy="556424"/>
            </a:xfrm>
            <a:prstGeom prst="straightConnector1">
              <a:avLst/>
            </a:prstGeom>
            <a:ln>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BA2DE098-6FC5-4ADF-B79F-4B99D3622DEC}"/>
                </a:ext>
              </a:extLst>
            </p:cNvPr>
            <p:cNvSpPr/>
            <p:nvPr/>
          </p:nvSpPr>
          <p:spPr bwMode="auto">
            <a:xfrm>
              <a:off x="609598" y="5582151"/>
              <a:ext cx="2467897" cy="365992"/>
            </a:xfrm>
            <a:prstGeom prst="rect">
              <a:avLst/>
            </a:prstGeom>
            <a:solidFill>
              <a:schemeClr val="accent3"/>
            </a:solidFill>
            <a:ln>
              <a:no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a:gradFill>
                    <a:gsLst>
                      <a:gs pos="0">
                        <a:srgbClr val="FFFFFF"/>
                      </a:gs>
                      <a:gs pos="100000">
                        <a:srgbClr val="FFFFFF"/>
                      </a:gs>
                    </a:gsLst>
                    <a:lin ang="5400000" scaled="0"/>
                  </a:gradFill>
                  <a:latin typeface="Segoe UI"/>
                  <a:ea typeface="Segoe UI" pitchFamily="34" charset="0"/>
                  <a:cs typeface="Segoe UI" pitchFamily="34" charset="0"/>
                </a:rPr>
                <a:t>Standard Promise</a:t>
              </a:r>
            </a:p>
          </p:txBody>
        </p:sp>
      </p:grpSp>
      <p:grpSp>
        <p:nvGrpSpPr>
          <p:cNvPr id="13" name="Group 12">
            <a:extLst>
              <a:ext uri="{FF2B5EF4-FFF2-40B4-BE49-F238E27FC236}">
                <a16:creationId xmlns:a16="http://schemas.microsoft.com/office/drawing/2014/main" id="{0D169291-D6FF-4DB3-9883-AFBBCC7E20F4}"/>
              </a:ext>
            </a:extLst>
          </p:cNvPr>
          <p:cNvGrpSpPr/>
          <p:nvPr/>
        </p:nvGrpSpPr>
        <p:grpSpPr>
          <a:xfrm>
            <a:off x="4909239" y="1770565"/>
            <a:ext cx="2301987" cy="4405132"/>
            <a:chOff x="4298636" y="1232964"/>
            <a:chExt cx="2467897" cy="4722619"/>
          </a:xfrm>
          <a:effectLst/>
        </p:grpSpPr>
        <p:sp>
          <p:nvSpPr>
            <p:cNvPr id="21" name="Rectangle 20">
              <a:extLst>
                <a:ext uri="{FF2B5EF4-FFF2-40B4-BE49-F238E27FC236}">
                  <a16:creationId xmlns:a16="http://schemas.microsoft.com/office/drawing/2014/main" id="{A0E440AD-28CD-4958-BD00-A14DBD43D9D9}"/>
                </a:ext>
              </a:extLst>
            </p:cNvPr>
            <p:cNvSpPr/>
            <p:nvPr/>
          </p:nvSpPr>
          <p:spPr bwMode="auto">
            <a:xfrm>
              <a:off x="4298636" y="2094274"/>
              <a:ext cx="2467897" cy="3392128"/>
            </a:xfrm>
            <a:prstGeom prst="rect">
              <a:avLst/>
            </a:prstGeom>
            <a:noFill/>
            <a:ln w="19050">
              <a:solidFill>
                <a:schemeClr val="accent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45713" numCol="1" spcCol="0" rtlCol="0" fromWordArt="0" anchor="b" anchorCtr="0" forceAA="0" compatLnSpc="1">
              <a:prstTxWarp prst="textNoShape">
                <a:avLst/>
              </a:prstTxWarp>
              <a:noAutofit/>
            </a:bodyPr>
            <a:lstStyle/>
            <a:p>
              <a:pPr algn="ctr" defTabSz="932293" fontAlgn="base">
                <a:spcBef>
                  <a:spcPct val="0"/>
                </a:spcBef>
                <a:spcAft>
                  <a:spcPct val="0"/>
                </a:spcAft>
              </a:pPr>
              <a:r>
                <a:rPr lang="en-US" sz="950" b="1">
                  <a:solidFill>
                    <a:srgbClr val="002050"/>
                  </a:solidFill>
                  <a:latin typeface="Segoe UI"/>
                  <a:ea typeface="Segoe UI" pitchFamily="34" charset="0"/>
                  <a:cs typeface="Segoe UI" pitchFamily="34" charset="0"/>
                </a:rPr>
                <a:t>Azure IoT Edge Security Manager</a:t>
              </a:r>
            </a:p>
            <a:p>
              <a:pPr algn="ctr" defTabSz="932293" fontAlgn="base">
                <a:spcBef>
                  <a:spcPct val="0"/>
                </a:spcBef>
                <a:spcAft>
                  <a:spcPct val="0"/>
                </a:spcAft>
              </a:pPr>
              <a:r>
                <a:rPr lang="en-US" sz="300" b="1">
                  <a:solidFill>
                    <a:srgbClr val="002050"/>
                  </a:solidFill>
                  <a:latin typeface="Segoe UI"/>
                  <a:ea typeface="Segoe UI" pitchFamily="34" charset="0"/>
                  <a:cs typeface="Segoe UI" pitchFamily="34" charset="0"/>
                </a:rPr>
                <a:t> </a:t>
              </a:r>
            </a:p>
          </p:txBody>
        </p:sp>
        <p:sp>
          <p:nvSpPr>
            <p:cNvPr id="22" name="Rectangle: Rounded Corners 21">
              <a:extLst>
                <a:ext uri="{FF2B5EF4-FFF2-40B4-BE49-F238E27FC236}">
                  <a16:creationId xmlns:a16="http://schemas.microsoft.com/office/drawing/2014/main" id="{A3277351-74C6-4BA7-9C5A-1C9E6661CF6C}"/>
                </a:ext>
              </a:extLst>
            </p:cNvPr>
            <p:cNvSpPr/>
            <p:nvPr/>
          </p:nvSpPr>
          <p:spPr bwMode="auto">
            <a:xfrm>
              <a:off x="4476021" y="2233176"/>
              <a:ext cx="2087511" cy="469783"/>
            </a:xfrm>
            <a:prstGeom prst="round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000">
                  <a:gradFill>
                    <a:gsLst>
                      <a:gs pos="0">
                        <a:srgbClr val="FFFFFF"/>
                      </a:gs>
                      <a:gs pos="100000">
                        <a:srgbClr val="FFFFFF"/>
                      </a:gs>
                    </a:gsLst>
                    <a:lin ang="5400000" scaled="0"/>
                  </a:gradFill>
                  <a:latin typeface="Segoe UI"/>
                  <a:ea typeface="Segoe UI" pitchFamily="34" charset="0"/>
                  <a:cs typeface="Segoe UI" pitchFamily="34" charset="0"/>
                </a:rPr>
                <a:t>IoT Edge Security Daemon</a:t>
              </a:r>
            </a:p>
          </p:txBody>
        </p:sp>
        <p:sp>
          <p:nvSpPr>
            <p:cNvPr id="23" name="Rectangle: Rounded Corners 22">
              <a:extLst>
                <a:ext uri="{FF2B5EF4-FFF2-40B4-BE49-F238E27FC236}">
                  <a16:creationId xmlns:a16="http://schemas.microsoft.com/office/drawing/2014/main" id="{E608002B-E0AF-47FA-A16E-3F93D3B808CE}"/>
                </a:ext>
              </a:extLst>
            </p:cNvPr>
            <p:cNvSpPr/>
            <p:nvPr/>
          </p:nvSpPr>
          <p:spPr bwMode="auto">
            <a:xfrm>
              <a:off x="4476022" y="2916182"/>
              <a:ext cx="2087510" cy="818274"/>
            </a:xfrm>
            <a:prstGeom prst="round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200">
                  <a:gradFill>
                    <a:gsLst>
                      <a:gs pos="0">
                        <a:srgbClr val="FFFFFF"/>
                      </a:gs>
                      <a:gs pos="100000">
                        <a:srgbClr val="FFFFFF"/>
                      </a:gs>
                    </a:gsLst>
                    <a:lin ang="5400000" scaled="0"/>
                  </a:gradFill>
                  <a:latin typeface="Segoe UI"/>
                  <a:ea typeface="Segoe UI" pitchFamily="34" charset="0"/>
                  <a:cs typeface="Segoe UI" pitchFamily="34" charset="0"/>
                </a:rPr>
                <a:t>HSM PAL</a:t>
              </a:r>
            </a:p>
            <a:p>
              <a:pPr algn="ctr" defTabSz="932293" fontAlgn="base">
                <a:spcBef>
                  <a:spcPct val="0"/>
                </a:spcBef>
                <a:spcAft>
                  <a:spcPct val="0"/>
                </a:spcAft>
              </a:pPr>
              <a:endParaRPr lang="en-US" sz="1200">
                <a:gradFill>
                  <a:gsLst>
                    <a:gs pos="0">
                      <a:srgbClr val="FFFFFF"/>
                    </a:gs>
                    <a:gs pos="100000">
                      <a:srgbClr val="FFFFFF"/>
                    </a:gs>
                  </a:gsLst>
                  <a:lin ang="5400000" scaled="0"/>
                </a:gradFill>
                <a:latin typeface="Segoe UI"/>
                <a:ea typeface="Segoe UI" pitchFamily="34" charset="0"/>
                <a:cs typeface="Segoe UI" pitchFamily="34" charset="0"/>
              </a:endParaRPr>
            </a:p>
            <a:p>
              <a:pPr algn="ctr" defTabSz="932293" fontAlgn="base">
                <a:spcBef>
                  <a:spcPct val="0"/>
                </a:spcBef>
                <a:spcAft>
                  <a:spcPct val="0"/>
                </a:spcAft>
              </a:pPr>
              <a:r>
                <a:rPr lang="en-US" sz="1200">
                  <a:gradFill>
                    <a:gsLst>
                      <a:gs pos="0">
                        <a:srgbClr val="FFFFFF"/>
                      </a:gs>
                      <a:gs pos="100000">
                        <a:srgbClr val="FFFFFF"/>
                      </a:gs>
                    </a:gsLst>
                    <a:lin ang="5400000" scaled="0"/>
                  </a:gradFill>
                  <a:latin typeface="Segoe UI"/>
                  <a:ea typeface="Segoe UI" pitchFamily="34" charset="0"/>
                  <a:cs typeface="Segoe UI" pitchFamily="34" charset="0"/>
                </a:rPr>
                <a:t>[API + Sensitive Logic]</a:t>
              </a:r>
            </a:p>
          </p:txBody>
        </p:sp>
        <p:sp>
          <p:nvSpPr>
            <p:cNvPr id="24" name="Flowchart: Magnetic Disk 23">
              <a:extLst>
                <a:ext uri="{FF2B5EF4-FFF2-40B4-BE49-F238E27FC236}">
                  <a16:creationId xmlns:a16="http://schemas.microsoft.com/office/drawing/2014/main" id="{6AA07C58-D6CF-4EC1-B30B-28BFEA6BADCC}"/>
                </a:ext>
              </a:extLst>
            </p:cNvPr>
            <p:cNvSpPr/>
            <p:nvPr/>
          </p:nvSpPr>
          <p:spPr bwMode="auto">
            <a:xfrm>
              <a:off x="4641952" y="4300713"/>
              <a:ext cx="1755648" cy="501446"/>
            </a:xfrm>
            <a:prstGeom prst="flowChartMagneticDisk">
              <a:avLst/>
            </a:prstGeom>
            <a:solidFill>
              <a:schemeClr val="accent5"/>
            </a:solidFill>
            <a:ln>
              <a:solidFill>
                <a:schemeClr val="accent3">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200">
                  <a:solidFill>
                    <a:srgbClr val="FFFFFF">
                      <a:lumMod val="85000"/>
                    </a:srgbClr>
                  </a:solidFill>
                  <a:latin typeface="Segoe UI"/>
                  <a:ea typeface="Segoe UI" pitchFamily="34" charset="0"/>
                  <a:cs typeface="Segoe UI" pitchFamily="34" charset="0"/>
                </a:rPr>
                <a:t>HSM</a:t>
              </a:r>
            </a:p>
          </p:txBody>
        </p:sp>
        <p:sp>
          <p:nvSpPr>
            <p:cNvPr id="25" name="Rectangle 24">
              <a:extLst>
                <a:ext uri="{FF2B5EF4-FFF2-40B4-BE49-F238E27FC236}">
                  <a16:creationId xmlns:a16="http://schemas.microsoft.com/office/drawing/2014/main" id="{079901D2-8B20-4C31-9825-13427AA6672C}"/>
                </a:ext>
              </a:extLst>
            </p:cNvPr>
            <p:cNvSpPr/>
            <p:nvPr/>
          </p:nvSpPr>
          <p:spPr bwMode="auto">
            <a:xfrm>
              <a:off x="4476022" y="1233854"/>
              <a:ext cx="600217" cy="52571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000">
                  <a:gradFill>
                    <a:gsLst>
                      <a:gs pos="0">
                        <a:srgbClr val="FFFFFF"/>
                      </a:gs>
                      <a:gs pos="100000">
                        <a:srgbClr val="FFFFFF"/>
                      </a:gs>
                    </a:gsLst>
                    <a:lin ang="5400000" scaled="0"/>
                  </a:gradFill>
                  <a:latin typeface="Segoe UI"/>
                  <a:ea typeface="Segoe UI" pitchFamily="34" charset="0"/>
                  <a:cs typeface="Segoe UI" pitchFamily="34" charset="0"/>
                </a:rPr>
                <a:t>Edge Agent</a:t>
              </a:r>
            </a:p>
          </p:txBody>
        </p:sp>
        <p:sp>
          <p:nvSpPr>
            <p:cNvPr id="26" name="Rectangle 25">
              <a:extLst>
                <a:ext uri="{FF2B5EF4-FFF2-40B4-BE49-F238E27FC236}">
                  <a16:creationId xmlns:a16="http://schemas.microsoft.com/office/drawing/2014/main" id="{F8C44EA1-59FE-4935-9D5D-0B522FA16178}"/>
                </a:ext>
              </a:extLst>
            </p:cNvPr>
            <p:cNvSpPr/>
            <p:nvPr/>
          </p:nvSpPr>
          <p:spPr bwMode="auto">
            <a:xfrm>
              <a:off x="5963316" y="1232964"/>
              <a:ext cx="600217" cy="52571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000">
                  <a:gradFill>
                    <a:gsLst>
                      <a:gs pos="0">
                        <a:srgbClr val="FFFFFF"/>
                      </a:gs>
                      <a:gs pos="100000">
                        <a:srgbClr val="FFFFFF"/>
                      </a:gs>
                    </a:gsLst>
                    <a:lin ang="5400000" scaled="0"/>
                  </a:gradFill>
                  <a:latin typeface="Segoe UI"/>
                  <a:ea typeface="Segoe UI" pitchFamily="34" charset="0"/>
                  <a:cs typeface="Segoe UI" pitchFamily="34" charset="0"/>
                </a:rPr>
                <a:t>Edge Modules</a:t>
              </a:r>
            </a:p>
          </p:txBody>
        </p:sp>
        <p:sp>
          <p:nvSpPr>
            <p:cNvPr id="27" name="Rectangle 26">
              <a:extLst>
                <a:ext uri="{FF2B5EF4-FFF2-40B4-BE49-F238E27FC236}">
                  <a16:creationId xmlns:a16="http://schemas.microsoft.com/office/drawing/2014/main" id="{C31F738D-F9F6-40AC-8CCC-60C59D75C9C7}"/>
                </a:ext>
              </a:extLst>
            </p:cNvPr>
            <p:cNvSpPr/>
            <p:nvPr/>
          </p:nvSpPr>
          <p:spPr bwMode="auto">
            <a:xfrm>
              <a:off x="5219669" y="1233854"/>
              <a:ext cx="600217" cy="52571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000">
                  <a:gradFill>
                    <a:gsLst>
                      <a:gs pos="0">
                        <a:srgbClr val="FFFFFF"/>
                      </a:gs>
                      <a:gs pos="100000">
                        <a:srgbClr val="FFFFFF"/>
                      </a:gs>
                    </a:gsLst>
                    <a:lin ang="5400000" scaled="0"/>
                  </a:gradFill>
                  <a:latin typeface="Segoe UI"/>
                  <a:ea typeface="Segoe UI" pitchFamily="34" charset="0"/>
                  <a:cs typeface="Segoe UI" pitchFamily="34" charset="0"/>
                </a:rPr>
                <a:t>Edge </a:t>
              </a:r>
            </a:p>
            <a:p>
              <a:pPr algn="ctr" defTabSz="932293" fontAlgn="base">
                <a:spcBef>
                  <a:spcPct val="0"/>
                </a:spcBef>
                <a:spcAft>
                  <a:spcPct val="0"/>
                </a:spcAft>
              </a:pPr>
              <a:r>
                <a:rPr lang="en-US" sz="1000">
                  <a:gradFill>
                    <a:gsLst>
                      <a:gs pos="0">
                        <a:srgbClr val="FFFFFF"/>
                      </a:gs>
                      <a:gs pos="100000">
                        <a:srgbClr val="FFFFFF"/>
                      </a:gs>
                    </a:gsLst>
                    <a:lin ang="5400000" scaled="0"/>
                  </a:gradFill>
                  <a:latin typeface="Segoe UI"/>
                  <a:ea typeface="Segoe UI" pitchFamily="34" charset="0"/>
                  <a:cs typeface="Segoe UI" pitchFamily="34" charset="0"/>
                </a:rPr>
                <a:t>Hub</a:t>
              </a:r>
            </a:p>
          </p:txBody>
        </p:sp>
        <p:cxnSp>
          <p:nvCxnSpPr>
            <p:cNvPr id="28" name="Connector: Elbow 27">
              <a:extLst>
                <a:ext uri="{FF2B5EF4-FFF2-40B4-BE49-F238E27FC236}">
                  <a16:creationId xmlns:a16="http://schemas.microsoft.com/office/drawing/2014/main" id="{65EF4A0F-BC9B-4EE9-90D0-98EAC67A77E4}"/>
                </a:ext>
              </a:extLst>
            </p:cNvPr>
            <p:cNvCxnSpPr>
              <a:stCxn id="25" idx="2"/>
              <a:endCxn id="22" idx="0"/>
            </p:cNvCxnSpPr>
            <p:nvPr/>
          </p:nvCxnSpPr>
          <p:spPr>
            <a:xfrm rot="16200000" flipH="1">
              <a:off x="4911148" y="1624547"/>
              <a:ext cx="473612" cy="743646"/>
            </a:xfrm>
            <a:prstGeom prst="bentConnector3">
              <a:avLst/>
            </a:prstGeom>
            <a:ln>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0738FA77-5220-4B4A-BD8E-60F0490E5538}"/>
                </a:ext>
              </a:extLst>
            </p:cNvPr>
            <p:cNvCxnSpPr>
              <a:stCxn id="27" idx="2"/>
              <a:endCxn id="22" idx="0"/>
            </p:cNvCxnSpPr>
            <p:nvPr/>
          </p:nvCxnSpPr>
          <p:spPr>
            <a:xfrm rot="5400000">
              <a:off x="5282972" y="1996370"/>
              <a:ext cx="473612" cy="1"/>
            </a:xfrm>
            <a:prstGeom prst="bentConnector3">
              <a:avLst/>
            </a:prstGeom>
            <a:ln>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7D562B8F-D19A-4482-BB87-31AE2A851E94}"/>
                </a:ext>
              </a:extLst>
            </p:cNvPr>
            <p:cNvCxnSpPr>
              <a:stCxn id="26" idx="2"/>
              <a:endCxn id="22" idx="0"/>
            </p:cNvCxnSpPr>
            <p:nvPr/>
          </p:nvCxnSpPr>
          <p:spPr>
            <a:xfrm rot="5400000">
              <a:off x="5654350" y="1624101"/>
              <a:ext cx="474502" cy="743648"/>
            </a:xfrm>
            <a:prstGeom prst="bentConnector3">
              <a:avLst/>
            </a:prstGeom>
            <a:ln>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99EF838-619B-40F7-AA39-B0CC70D627E1}"/>
                </a:ext>
              </a:extLst>
            </p:cNvPr>
            <p:cNvCxnSpPr>
              <a:stCxn id="22" idx="2"/>
              <a:endCxn id="23" idx="0"/>
            </p:cNvCxnSpPr>
            <p:nvPr/>
          </p:nvCxnSpPr>
          <p:spPr>
            <a:xfrm>
              <a:off x="5519777" y="2702959"/>
              <a:ext cx="0" cy="213223"/>
            </a:xfrm>
            <a:prstGeom prst="straightConnector1">
              <a:avLst/>
            </a:prstGeom>
            <a:ln>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FC49A28-C7A7-42B7-BD32-4F5431456781}"/>
                </a:ext>
              </a:extLst>
            </p:cNvPr>
            <p:cNvCxnSpPr>
              <a:cxnSpLocks/>
              <a:stCxn id="23" idx="2"/>
              <a:endCxn id="56" idx="0"/>
            </p:cNvCxnSpPr>
            <p:nvPr/>
          </p:nvCxnSpPr>
          <p:spPr>
            <a:xfrm>
              <a:off x="5519777" y="3734456"/>
              <a:ext cx="1784" cy="334709"/>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Rectangle: Rounded Corners 55">
              <a:extLst>
                <a:ext uri="{FF2B5EF4-FFF2-40B4-BE49-F238E27FC236}">
                  <a16:creationId xmlns:a16="http://schemas.microsoft.com/office/drawing/2014/main" id="{F77CD141-BFF4-4F1D-8EF8-35D2B5CB5225}"/>
                </a:ext>
              </a:extLst>
            </p:cNvPr>
            <p:cNvSpPr/>
            <p:nvPr/>
          </p:nvSpPr>
          <p:spPr bwMode="auto">
            <a:xfrm>
              <a:off x="4476068" y="4069165"/>
              <a:ext cx="2090986" cy="974785"/>
            </a:xfrm>
            <a:prstGeom prst="roundRect">
              <a:avLst/>
            </a:prstGeom>
            <a:noFill/>
            <a:ln w="19050">
              <a:solidFill>
                <a:schemeClr val="accent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0" numCol="1" spcCol="0" rtlCol="0" fromWordArt="0" anchor="b" anchorCtr="0" forceAA="0" compatLnSpc="1">
              <a:prstTxWarp prst="textNoShape">
                <a:avLst/>
              </a:prstTxWarp>
              <a:noAutofit/>
            </a:bodyPr>
            <a:lstStyle/>
            <a:p>
              <a:pPr algn="ctr" defTabSz="932293" fontAlgn="base">
                <a:spcBef>
                  <a:spcPct val="0"/>
                </a:spcBef>
                <a:spcAft>
                  <a:spcPct val="0"/>
                </a:spcAft>
              </a:pPr>
              <a:r>
                <a:rPr lang="en-US" sz="1000">
                  <a:solidFill>
                    <a:srgbClr val="0072C6"/>
                  </a:solidFill>
                  <a:latin typeface="Segoe UI Semibold"/>
                  <a:ea typeface="Segoe UI" pitchFamily="34" charset="0"/>
                  <a:cs typeface="Segoe UI" pitchFamily="34" charset="0"/>
                </a:rPr>
                <a:t>Secure Element</a:t>
              </a:r>
            </a:p>
          </p:txBody>
        </p:sp>
        <p:sp>
          <p:nvSpPr>
            <p:cNvPr id="72" name="Rectangle 71">
              <a:extLst>
                <a:ext uri="{FF2B5EF4-FFF2-40B4-BE49-F238E27FC236}">
                  <a16:creationId xmlns:a16="http://schemas.microsoft.com/office/drawing/2014/main" id="{484C91FF-22CB-4A8D-ABD0-E7BC7AD95B9C}"/>
                </a:ext>
              </a:extLst>
            </p:cNvPr>
            <p:cNvSpPr/>
            <p:nvPr/>
          </p:nvSpPr>
          <p:spPr bwMode="auto">
            <a:xfrm>
              <a:off x="4298636" y="5589591"/>
              <a:ext cx="2467897" cy="365992"/>
            </a:xfrm>
            <a:prstGeom prst="rect">
              <a:avLst/>
            </a:prstGeom>
            <a:solidFill>
              <a:schemeClr val="accent3"/>
            </a:solidFill>
            <a:ln>
              <a:no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a:gradFill>
                    <a:gsLst>
                      <a:gs pos="0">
                        <a:srgbClr val="FFFFFF"/>
                      </a:gs>
                      <a:gs pos="100000">
                        <a:srgbClr val="FFFFFF"/>
                      </a:gs>
                    </a:gsLst>
                    <a:lin ang="5400000" scaled="0"/>
                  </a:gradFill>
                  <a:latin typeface="Segoe UI"/>
                  <a:ea typeface="Segoe UI" pitchFamily="34" charset="0"/>
                  <a:cs typeface="Segoe UI" pitchFamily="34" charset="0"/>
                </a:rPr>
                <a:t>Secure Element Promise</a:t>
              </a:r>
            </a:p>
          </p:txBody>
        </p:sp>
      </p:grpSp>
      <p:grpSp>
        <p:nvGrpSpPr>
          <p:cNvPr id="15" name="Group 14">
            <a:extLst>
              <a:ext uri="{FF2B5EF4-FFF2-40B4-BE49-F238E27FC236}">
                <a16:creationId xmlns:a16="http://schemas.microsoft.com/office/drawing/2014/main" id="{9261A531-625E-4ECF-809E-9DFAE941BA9B}"/>
              </a:ext>
            </a:extLst>
          </p:cNvPr>
          <p:cNvGrpSpPr/>
          <p:nvPr/>
        </p:nvGrpSpPr>
        <p:grpSpPr>
          <a:xfrm>
            <a:off x="7912925" y="1770565"/>
            <a:ext cx="2312968" cy="4402537"/>
            <a:chOff x="8207046" y="1242797"/>
            <a:chExt cx="2479669" cy="4719836"/>
          </a:xfrm>
          <a:effectLst/>
        </p:grpSpPr>
        <p:sp>
          <p:nvSpPr>
            <p:cNvPr id="47" name="Rectangle: Rounded Corners 46">
              <a:extLst>
                <a:ext uri="{FF2B5EF4-FFF2-40B4-BE49-F238E27FC236}">
                  <a16:creationId xmlns:a16="http://schemas.microsoft.com/office/drawing/2014/main" id="{D0BFCBDB-5D18-4967-8590-041FCD652BDD}"/>
                </a:ext>
              </a:extLst>
            </p:cNvPr>
            <p:cNvSpPr/>
            <p:nvPr/>
          </p:nvSpPr>
          <p:spPr bwMode="auto">
            <a:xfrm>
              <a:off x="8379795" y="3803880"/>
              <a:ext cx="2090986" cy="1240071"/>
            </a:xfrm>
            <a:prstGeom prst="roundRect">
              <a:avLst/>
            </a:prstGeom>
            <a:noFill/>
            <a:ln w="19050">
              <a:solidFill>
                <a:schemeClr val="accent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0" numCol="1" spcCol="0" rtlCol="0" fromWordArt="0" anchor="b" anchorCtr="0" forceAA="0" compatLnSpc="1">
              <a:prstTxWarp prst="textNoShape">
                <a:avLst/>
              </a:prstTxWarp>
              <a:noAutofit/>
            </a:bodyPr>
            <a:lstStyle/>
            <a:p>
              <a:pPr algn="ctr" defTabSz="932293" fontAlgn="base">
                <a:spcBef>
                  <a:spcPct val="0"/>
                </a:spcBef>
                <a:spcAft>
                  <a:spcPct val="0"/>
                </a:spcAft>
              </a:pPr>
              <a:r>
                <a:rPr lang="en-US" sz="1000">
                  <a:solidFill>
                    <a:srgbClr val="0072C6"/>
                  </a:solidFill>
                  <a:latin typeface="Segoe UI Semibold"/>
                  <a:ea typeface="Segoe UI" pitchFamily="34" charset="0"/>
                  <a:cs typeface="Segoe UI" pitchFamily="34" charset="0"/>
                </a:rPr>
                <a:t>Secure Enclave</a:t>
              </a:r>
            </a:p>
          </p:txBody>
        </p:sp>
        <p:sp>
          <p:nvSpPr>
            <p:cNvPr id="33" name="Rectangle 32">
              <a:extLst>
                <a:ext uri="{FF2B5EF4-FFF2-40B4-BE49-F238E27FC236}">
                  <a16:creationId xmlns:a16="http://schemas.microsoft.com/office/drawing/2014/main" id="{31A5D95F-5D36-402C-9658-8221F5D427E6}"/>
                </a:ext>
              </a:extLst>
            </p:cNvPr>
            <p:cNvSpPr/>
            <p:nvPr/>
          </p:nvSpPr>
          <p:spPr bwMode="auto">
            <a:xfrm>
              <a:off x="8207046" y="2094274"/>
              <a:ext cx="2467897" cy="3392128"/>
            </a:xfrm>
            <a:prstGeom prst="rect">
              <a:avLst/>
            </a:prstGeom>
            <a:noFill/>
            <a:ln w="19050">
              <a:solidFill>
                <a:schemeClr val="accent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45713" numCol="1" spcCol="0" rtlCol="0" fromWordArt="0" anchor="b" anchorCtr="0" forceAA="0" compatLnSpc="1">
              <a:prstTxWarp prst="textNoShape">
                <a:avLst/>
              </a:prstTxWarp>
              <a:noAutofit/>
            </a:bodyPr>
            <a:lstStyle/>
            <a:p>
              <a:pPr algn="ctr" defTabSz="0" fontAlgn="base">
                <a:spcBef>
                  <a:spcPct val="0"/>
                </a:spcBef>
                <a:spcAft>
                  <a:spcPct val="0"/>
                </a:spcAft>
              </a:pPr>
              <a:r>
                <a:rPr lang="en-US" sz="950" b="1">
                  <a:solidFill>
                    <a:srgbClr val="002050"/>
                  </a:solidFill>
                  <a:latin typeface="Segoe UI"/>
                  <a:ea typeface="Segoe UI" pitchFamily="34" charset="0"/>
                  <a:cs typeface="Segoe UI" pitchFamily="34" charset="0"/>
                </a:rPr>
                <a:t>Azure IoT Edge Security Manager</a:t>
              </a:r>
            </a:p>
            <a:p>
              <a:pPr algn="ctr" defTabSz="0" fontAlgn="base">
                <a:spcBef>
                  <a:spcPct val="0"/>
                </a:spcBef>
                <a:spcAft>
                  <a:spcPct val="0"/>
                </a:spcAft>
              </a:pPr>
              <a:r>
                <a:rPr lang="en-US" sz="300" b="1">
                  <a:solidFill>
                    <a:srgbClr val="002050"/>
                  </a:solidFill>
                  <a:latin typeface="Segoe UI"/>
                  <a:ea typeface="Segoe UI" pitchFamily="34" charset="0"/>
                  <a:cs typeface="Segoe UI" pitchFamily="34" charset="0"/>
                </a:rPr>
                <a:t> </a:t>
              </a:r>
            </a:p>
          </p:txBody>
        </p:sp>
        <p:sp>
          <p:nvSpPr>
            <p:cNvPr id="34" name="Rectangle: Rounded Corners 33">
              <a:extLst>
                <a:ext uri="{FF2B5EF4-FFF2-40B4-BE49-F238E27FC236}">
                  <a16:creationId xmlns:a16="http://schemas.microsoft.com/office/drawing/2014/main" id="{654FDAB5-9BDE-4064-8682-9FD158868BD9}"/>
                </a:ext>
              </a:extLst>
            </p:cNvPr>
            <p:cNvSpPr/>
            <p:nvPr/>
          </p:nvSpPr>
          <p:spPr bwMode="auto">
            <a:xfrm>
              <a:off x="8384431" y="2243009"/>
              <a:ext cx="2087511" cy="469783"/>
            </a:xfrm>
            <a:prstGeom prst="round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000">
                  <a:gradFill>
                    <a:gsLst>
                      <a:gs pos="0">
                        <a:srgbClr val="FFFFFF"/>
                      </a:gs>
                      <a:gs pos="100000">
                        <a:srgbClr val="FFFFFF"/>
                      </a:gs>
                    </a:gsLst>
                    <a:lin ang="5400000" scaled="0"/>
                  </a:gradFill>
                  <a:latin typeface="Segoe UI"/>
                  <a:ea typeface="Segoe UI" pitchFamily="34" charset="0"/>
                  <a:cs typeface="Segoe UI" pitchFamily="34" charset="0"/>
                </a:rPr>
                <a:t>IoT Edge Security Daemon</a:t>
              </a:r>
            </a:p>
          </p:txBody>
        </p:sp>
        <p:sp>
          <p:nvSpPr>
            <p:cNvPr id="35" name="Rectangle: Rounded Corners 34">
              <a:extLst>
                <a:ext uri="{FF2B5EF4-FFF2-40B4-BE49-F238E27FC236}">
                  <a16:creationId xmlns:a16="http://schemas.microsoft.com/office/drawing/2014/main" id="{23017C9D-B95E-4499-8157-D739D28BA701}"/>
                </a:ext>
              </a:extLst>
            </p:cNvPr>
            <p:cNvSpPr/>
            <p:nvPr/>
          </p:nvSpPr>
          <p:spPr bwMode="auto">
            <a:xfrm>
              <a:off x="8384432" y="2926015"/>
              <a:ext cx="2087510" cy="469783"/>
            </a:xfrm>
            <a:prstGeom prst="round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200">
                  <a:gradFill>
                    <a:gsLst>
                      <a:gs pos="0">
                        <a:srgbClr val="FFFFFF"/>
                      </a:gs>
                      <a:gs pos="100000">
                        <a:srgbClr val="FFFFFF"/>
                      </a:gs>
                    </a:gsLst>
                    <a:lin ang="5400000" scaled="0"/>
                  </a:gradFill>
                  <a:latin typeface="Segoe UI"/>
                  <a:ea typeface="Segoe UI" pitchFamily="34" charset="0"/>
                  <a:cs typeface="Segoe UI" pitchFamily="34" charset="0"/>
                </a:rPr>
                <a:t>HSM PAL</a:t>
              </a:r>
            </a:p>
            <a:p>
              <a:pPr algn="ctr" defTabSz="932293" fontAlgn="base">
                <a:spcBef>
                  <a:spcPct val="0"/>
                </a:spcBef>
                <a:spcAft>
                  <a:spcPct val="0"/>
                </a:spcAft>
              </a:pPr>
              <a:r>
                <a:rPr lang="en-US" sz="1200">
                  <a:gradFill>
                    <a:gsLst>
                      <a:gs pos="0">
                        <a:srgbClr val="FFFFFF"/>
                      </a:gs>
                      <a:gs pos="100000">
                        <a:srgbClr val="FFFFFF"/>
                      </a:gs>
                    </a:gsLst>
                    <a:lin ang="5400000" scaled="0"/>
                  </a:gradFill>
                  <a:latin typeface="Segoe UI"/>
                  <a:ea typeface="Segoe UI" pitchFamily="34" charset="0"/>
                  <a:cs typeface="Segoe UI" pitchFamily="34" charset="0"/>
                </a:rPr>
                <a:t>[API]</a:t>
              </a:r>
            </a:p>
          </p:txBody>
        </p:sp>
        <p:sp>
          <p:nvSpPr>
            <p:cNvPr id="36" name="Flowchart: Magnetic Disk 35">
              <a:extLst>
                <a:ext uri="{FF2B5EF4-FFF2-40B4-BE49-F238E27FC236}">
                  <a16:creationId xmlns:a16="http://schemas.microsoft.com/office/drawing/2014/main" id="{AEA44B2E-227C-4B92-AB12-ABEE2E976B6A}"/>
                </a:ext>
              </a:extLst>
            </p:cNvPr>
            <p:cNvSpPr/>
            <p:nvPr/>
          </p:nvSpPr>
          <p:spPr bwMode="auto">
            <a:xfrm>
              <a:off x="8549504" y="4301892"/>
              <a:ext cx="1757361" cy="501446"/>
            </a:xfrm>
            <a:prstGeom prst="flowChartMagneticDisk">
              <a:avLst/>
            </a:prstGeom>
            <a:solidFill>
              <a:schemeClr val="accent5"/>
            </a:solidFill>
            <a:ln>
              <a:solidFill>
                <a:schemeClr val="accent3">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200">
                  <a:solidFill>
                    <a:srgbClr val="FFFFFF">
                      <a:lumMod val="85000"/>
                    </a:srgbClr>
                  </a:solidFill>
                  <a:latin typeface="Segoe UI"/>
                  <a:ea typeface="Segoe UI" pitchFamily="34" charset="0"/>
                  <a:cs typeface="Segoe UI" pitchFamily="34" charset="0"/>
                </a:rPr>
                <a:t>HSM</a:t>
              </a:r>
            </a:p>
          </p:txBody>
        </p:sp>
        <p:sp>
          <p:nvSpPr>
            <p:cNvPr id="37" name="Rectangle 36">
              <a:extLst>
                <a:ext uri="{FF2B5EF4-FFF2-40B4-BE49-F238E27FC236}">
                  <a16:creationId xmlns:a16="http://schemas.microsoft.com/office/drawing/2014/main" id="{B0267EB2-9D62-4305-A579-4F8DCC7ABBE2}"/>
                </a:ext>
              </a:extLst>
            </p:cNvPr>
            <p:cNvSpPr/>
            <p:nvPr/>
          </p:nvSpPr>
          <p:spPr bwMode="auto">
            <a:xfrm>
              <a:off x="8384432" y="1243687"/>
              <a:ext cx="600217" cy="52571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000">
                  <a:gradFill>
                    <a:gsLst>
                      <a:gs pos="0">
                        <a:srgbClr val="FFFFFF"/>
                      </a:gs>
                      <a:gs pos="100000">
                        <a:srgbClr val="FFFFFF"/>
                      </a:gs>
                    </a:gsLst>
                    <a:lin ang="5400000" scaled="0"/>
                  </a:gradFill>
                  <a:latin typeface="Segoe UI"/>
                  <a:ea typeface="Segoe UI" pitchFamily="34" charset="0"/>
                  <a:cs typeface="Segoe UI" pitchFamily="34" charset="0"/>
                </a:rPr>
                <a:t>Edge Agent</a:t>
              </a:r>
            </a:p>
          </p:txBody>
        </p:sp>
        <p:sp>
          <p:nvSpPr>
            <p:cNvPr id="38" name="Rectangle 37">
              <a:extLst>
                <a:ext uri="{FF2B5EF4-FFF2-40B4-BE49-F238E27FC236}">
                  <a16:creationId xmlns:a16="http://schemas.microsoft.com/office/drawing/2014/main" id="{2A4A9AB0-EB27-4AD8-9E12-F490C053B68F}"/>
                </a:ext>
              </a:extLst>
            </p:cNvPr>
            <p:cNvSpPr/>
            <p:nvPr/>
          </p:nvSpPr>
          <p:spPr bwMode="auto">
            <a:xfrm>
              <a:off x="9871726" y="1242797"/>
              <a:ext cx="600217" cy="52571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000">
                  <a:gradFill>
                    <a:gsLst>
                      <a:gs pos="0">
                        <a:srgbClr val="FFFFFF"/>
                      </a:gs>
                      <a:gs pos="100000">
                        <a:srgbClr val="FFFFFF"/>
                      </a:gs>
                    </a:gsLst>
                    <a:lin ang="5400000" scaled="0"/>
                  </a:gradFill>
                  <a:latin typeface="Segoe UI"/>
                  <a:ea typeface="Segoe UI" pitchFamily="34" charset="0"/>
                  <a:cs typeface="Segoe UI" pitchFamily="34" charset="0"/>
                </a:rPr>
                <a:t>Edge Modules</a:t>
              </a:r>
            </a:p>
          </p:txBody>
        </p:sp>
        <p:sp>
          <p:nvSpPr>
            <p:cNvPr id="39" name="Rectangle 38">
              <a:extLst>
                <a:ext uri="{FF2B5EF4-FFF2-40B4-BE49-F238E27FC236}">
                  <a16:creationId xmlns:a16="http://schemas.microsoft.com/office/drawing/2014/main" id="{A63BA595-7322-494B-A022-66DA88EA4D4B}"/>
                </a:ext>
              </a:extLst>
            </p:cNvPr>
            <p:cNvSpPr/>
            <p:nvPr/>
          </p:nvSpPr>
          <p:spPr bwMode="auto">
            <a:xfrm>
              <a:off x="9128079" y="1243687"/>
              <a:ext cx="600217" cy="52571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000">
                  <a:gradFill>
                    <a:gsLst>
                      <a:gs pos="0">
                        <a:srgbClr val="FFFFFF"/>
                      </a:gs>
                      <a:gs pos="100000">
                        <a:srgbClr val="FFFFFF"/>
                      </a:gs>
                    </a:gsLst>
                    <a:lin ang="5400000" scaled="0"/>
                  </a:gradFill>
                  <a:latin typeface="Segoe UI"/>
                  <a:ea typeface="Segoe UI" pitchFamily="34" charset="0"/>
                  <a:cs typeface="Segoe UI" pitchFamily="34" charset="0"/>
                </a:rPr>
                <a:t>Edge </a:t>
              </a:r>
            </a:p>
            <a:p>
              <a:pPr algn="ctr" defTabSz="932293" fontAlgn="base">
                <a:spcBef>
                  <a:spcPct val="0"/>
                </a:spcBef>
                <a:spcAft>
                  <a:spcPct val="0"/>
                </a:spcAft>
              </a:pPr>
              <a:r>
                <a:rPr lang="en-US" sz="1000">
                  <a:gradFill>
                    <a:gsLst>
                      <a:gs pos="0">
                        <a:srgbClr val="FFFFFF"/>
                      </a:gs>
                      <a:gs pos="100000">
                        <a:srgbClr val="FFFFFF"/>
                      </a:gs>
                    </a:gsLst>
                    <a:lin ang="5400000" scaled="0"/>
                  </a:gradFill>
                  <a:latin typeface="Segoe UI"/>
                  <a:ea typeface="Segoe UI" pitchFamily="34" charset="0"/>
                  <a:cs typeface="Segoe UI" pitchFamily="34" charset="0"/>
                </a:rPr>
                <a:t>Hub</a:t>
              </a:r>
            </a:p>
          </p:txBody>
        </p:sp>
        <p:cxnSp>
          <p:nvCxnSpPr>
            <p:cNvPr id="40" name="Connector: Elbow 39">
              <a:extLst>
                <a:ext uri="{FF2B5EF4-FFF2-40B4-BE49-F238E27FC236}">
                  <a16:creationId xmlns:a16="http://schemas.microsoft.com/office/drawing/2014/main" id="{2BB4677A-3FA6-44D2-B625-849259D6B1E8}"/>
                </a:ext>
              </a:extLst>
            </p:cNvPr>
            <p:cNvCxnSpPr>
              <a:stCxn id="37" idx="2"/>
              <a:endCxn id="34" idx="0"/>
            </p:cNvCxnSpPr>
            <p:nvPr/>
          </p:nvCxnSpPr>
          <p:spPr>
            <a:xfrm rot="16200000" flipH="1">
              <a:off x="8819558" y="1634380"/>
              <a:ext cx="473612" cy="743646"/>
            </a:xfrm>
            <a:prstGeom prst="bentConnector3">
              <a:avLst/>
            </a:prstGeom>
            <a:ln>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7A258591-22F1-4FBF-89D7-F84BD82A348A}"/>
                </a:ext>
              </a:extLst>
            </p:cNvPr>
            <p:cNvCxnSpPr>
              <a:stCxn id="39" idx="2"/>
              <a:endCxn id="34" idx="0"/>
            </p:cNvCxnSpPr>
            <p:nvPr/>
          </p:nvCxnSpPr>
          <p:spPr>
            <a:xfrm rot="5400000">
              <a:off x="9191382" y="2006203"/>
              <a:ext cx="473612" cy="1"/>
            </a:xfrm>
            <a:prstGeom prst="bentConnector3">
              <a:avLst/>
            </a:prstGeom>
            <a:ln>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D2656A5D-9599-4E56-80BD-0559C7593868}"/>
                </a:ext>
              </a:extLst>
            </p:cNvPr>
            <p:cNvCxnSpPr>
              <a:stCxn id="38" idx="2"/>
              <a:endCxn id="34" idx="0"/>
            </p:cNvCxnSpPr>
            <p:nvPr/>
          </p:nvCxnSpPr>
          <p:spPr>
            <a:xfrm rot="5400000">
              <a:off x="9562760" y="1633934"/>
              <a:ext cx="474502" cy="743648"/>
            </a:xfrm>
            <a:prstGeom prst="bentConnector3">
              <a:avLst/>
            </a:prstGeom>
            <a:ln>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DB8893F-F47D-4DBC-8E5C-249B13470BF0}"/>
                </a:ext>
              </a:extLst>
            </p:cNvPr>
            <p:cNvCxnSpPr>
              <a:cxnSpLocks/>
              <a:stCxn id="34" idx="2"/>
              <a:endCxn id="35" idx="0"/>
            </p:cNvCxnSpPr>
            <p:nvPr/>
          </p:nvCxnSpPr>
          <p:spPr>
            <a:xfrm>
              <a:off x="9428187" y="2712792"/>
              <a:ext cx="0" cy="213223"/>
            </a:xfrm>
            <a:prstGeom prst="straightConnector1">
              <a:avLst/>
            </a:prstGeom>
            <a:ln>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65B73224-E945-48B2-A214-9EF1B5966607}"/>
                </a:ext>
              </a:extLst>
            </p:cNvPr>
            <p:cNvSpPr/>
            <p:nvPr/>
          </p:nvSpPr>
          <p:spPr bwMode="auto">
            <a:xfrm>
              <a:off x="8549505" y="3906644"/>
              <a:ext cx="1757361" cy="321094"/>
            </a:xfrm>
            <a:prstGeom prst="rect">
              <a:avLst/>
            </a:prstGeom>
            <a:solidFill>
              <a:schemeClr val="accent1"/>
            </a:solidFill>
            <a:ln>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200">
                  <a:gradFill>
                    <a:gsLst>
                      <a:gs pos="0">
                        <a:srgbClr val="FFFFFF"/>
                      </a:gs>
                      <a:gs pos="100000">
                        <a:srgbClr val="FFFFFF"/>
                      </a:gs>
                    </a:gsLst>
                    <a:lin ang="5400000" scaled="0"/>
                  </a:gradFill>
                  <a:latin typeface="Segoe UI"/>
                  <a:ea typeface="Segoe UI" pitchFamily="34" charset="0"/>
                  <a:cs typeface="Segoe UI" pitchFamily="34" charset="0"/>
                </a:rPr>
                <a:t>Sensitive Logic</a:t>
              </a:r>
            </a:p>
          </p:txBody>
        </p:sp>
        <p:cxnSp>
          <p:nvCxnSpPr>
            <p:cNvPr id="65" name="Straight Arrow Connector 64">
              <a:extLst>
                <a:ext uri="{FF2B5EF4-FFF2-40B4-BE49-F238E27FC236}">
                  <a16:creationId xmlns:a16="http://schemas.microsoft.com/office/drawing/2014/main" id="{C9478D05-407D-4374-ACF4-72D385C6625D}"/>
                </a:ext>
              </a:extLst>
            </p:cNvPr>
            <p:cNvCxnSpPr>
              <a:cxnSpLocks/>
              <a:stCxn id="35" idx="2"/>
              <a:endCxn id="47" idx="0"/>
            </p:cNvCxnSpPr>
            <p:nvPr/>
          </p:nvCxnSpPr>
          <p:spPr>
            <a:xfrm flipH="1">
              <a:off x="9425288" y="3395798"/>
              <a:ext cx="2899" cy="408082"/>
            </a:xfrm>
            <a:prstGeom prst="straightConnector1">
              <a:avLst/>
            </a:prstGeom>
            <a:ln>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1FBDCE06-9FEF-474B-A089-C0A628F88912}"/>
                </a:ext>
              </a:extLst>
            </p:cNvPr>
            <p:cNvSpPr/>
            <p:nvPr/>
          </p:nvSpPr>
          <p:spPr bwMode="auto">
            <a:xfrm>
              <a:off x="8218818" y="5596641"/>
              <a:ext cx="2467897" cy="365992"/>
            </a:xfrm>
            <a:prstGeom prst="rect">
              <a:avLst/>
            </a:prstGeom>
            <a:solidFill>
              <a:schemeClr val="accent3"/>
            </a:solidFill>
            <a:ln>
              <a:no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a:gradFill>
                    <a:gsLst>
                      <a:gs pos="0">
                        <a:srgbClr val="FFFFFF"/>
                      </a:gs>
                      <a:gs pos="100000">
                        <a:srgbClr val="FFFFFF"/>
                      </a:gs>
                    </a:gsLst>
                    <a:lin ang="5400000" scaled="0"/>
                  </a:gradFill>
                  <a:latin typeface="Segoe UI"/>
                  <a:ea typeface="Segoe UI" pitchFamily="34" charset="0"/>
                  <a:cs typeface="Segoe UI" pitchFamily="34" charset="0"/>
                </a:rPr>
                <a:t>Secure Enclave Promise</a:t>
              </a:r>
            </a:p>
          </p:txBody>
        </p:sp>
      </p:grpSp>
    </p:spTree>
    <p:extLst>
      <p:ext uri="{BB962C8B-B14F-4D97-AF65-F5344CB8AC3E}">
        <p14:creationId xmlns:p14="http://schemas.microsoft.com/office/powerpoint/2010/main" val="20418538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03: Edge Deployment Process</a:t>
            </a:r>
            <a:endParaRPr lang="en-US" dirty="0"/>
          </a:p>
        </p:txBody>
      </p:sp>
    </p:spTree>
    <p:extLst>
      <p:ext uri="{BB962C8B-B14F-4D97-AF65-F5344CB8AC3E}">
        <p14:creationId xmlns:p14="http://schemas.microsoft.com/office/powerpoint/2010/main" val="3360652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Introduction to IoT Edge Deployment</a:t>
            </a:r>
          </a:p>
        </p:txBody>
      </p:sp>
      <p:sp>
        <p:nvSpPr>
          <p:cNvPr id="6" name="Text Placeholder 5"/>
          <p:cNvSpPr>
            <a:spLocks noGrp="1"/>
          </p:cNvSpPr>
          <p:nvPr>
            <p:ph type="body" sz="quarter" idx="10"/>
          </p:nvPr>
        </p:nvSpPr>
        <p:spPr>
          <a:xfrm>
            <a:off x="584200" y="1435497"/>
            <a:ext cx="11018520" cy="1465016"/>
          </a:xfrm>
        </p:spPr>
        <p:txBody>
          <a:bodyPr/>
          <a:lstStyle/>
          <a:p>
            <a:r>
              <a:rPr lang="en-IE" dirty="0"/>
              <a:t>Deployments can be </a:t>
            </a:r>
            <a:r>
              <a:rPr lang="en-IE" i="1" dirty="0"/>
              <a:t>manual</a:t>
            </a:r>
            <a:r>
              <a:rPr lang="en-IE" dirty="0"/>
              <a:t> or </a:t>
            </a:r>
            <a:r>
              <a:rPr lang="en-IE" i="1" dirty="0"/>
              <a:t>automatic</a:t>
            </a:r>
          </a:p>
          <a:p>
            <a:r>
              <a:rPr lang="en-IE" dirty="0"/>
              <a:t>Manual deployments are configured per-device</a:t>
            </a:r>
          </a:p>
          <a:p>
            <a:r>
              <a:rPr lang="en-IE" dirty="0"/>
              <a:t>Automatic deployments are configured based on targeting device tags</a:t>
            </a:r>
          </a:p>
        </p:txBody>
      </p:sp>
    </p:spTree>
    <p:extLst>
      <p:ext uri="{BB962C8B-B14F-4D97-AF65-F5344CB8AC3E}">
        <p14:creationId xmlns:p14="http://schemas.microsoft.com/office/powerpoint/2010/main" val="6455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F3074-A1CA-4E39-9DDE-34526A7332EE}"/>
              </a:ext>
            </a:extLst>
          </p:cNvPr>
          <p:cNvSpPr>
            <a:spLocks noGrp="1"/>
          </p:cNvSpPr>
          <p:nvPr>
            <p:ph type="title"/>
          </p:nvPr>
        </p:nvSpPr>
        <p:spPr/>
        <p:txBody>
          <a:bodyPr/>
          <a:lstStyle/>
          <a:p>
            <a:r>
              <a:rPr lang="en-US" dirty="0"/>
              <a:t>Adding an Edge Device to IoT Hub</a:t>
            </a:r>
          </a:p>
        </p:txBody>
      </p:sp>
      <p:sp>
        <p:nvSpPr>
          <p:cNvPr id="3" name="Text Placeholder 2">
            <a:extLst>
              <a:ext uri="{FF2B5EF4-FFF2-40B4-BE49-F238E27FC236}">
                <a16:creationId xmlns:a16="http://schemas.microsoft.com/office/drawing/2014/main" id="{272A4EE4-D06E-49EB-B0F1-7229EAB72F0A}"/>
              </a:ext>
            </a:extLst>
          </p:cNvPr>
          <p:cNvSpPr>
            <a:spLocks noGrp="1"/>
          </p:cNvSpPr>
          <p:nvPr>
            <p:ph type="body" sz="quarter" idx="10"/>
          </p:nvPr>
        </p:nvSpPr>
        <p:spPr>
          <a:xfrm>
            <a:off x="584200" y="1435497"/>
            <a:ext cx="11018520" cy="2499146"/>
          </a:xfrm>
        </p:spPr>
        <p:txBody>
          <a:bodyPr/>
          <a:lstStyle/>
          <a:p>
            <a:r>
              <a:rPr lang="en-US" dirty="0"/>
              <a:t>CLI: Same as adding a regular device, with an extra setting</a:t>
            </a:r>
          </a:p>
          <a:p>
            <a:endParaRPr lang="en-US" dirty="0"/>
          </a:p>
          <a:p>
            <a:endParaRPr lang="en-US" dirty="0"/>
          </a:p>
          <a:p>
            <a:endParaRPr lang="en-US" dirty="0"/>
          </a:p>
          <a:p>
            <a:r>
              <a:rPr lang="en-US" dirty="0"/>
              <a:t>Portal: Similar process as adding a device, but in a different area</a:t>
            </a:r>
          </a:p>
        </p:txBody>
      </p:sp>
      <p:sp>
        <p:nvSpPr>
          <p:cNvPr id="6" name="Rectangle 5">
            <a:extLst>
              <a:ext uri="{FF2B5EF4-FFF2-40B4-BE49-F238E27FC236}">
                <a16:creationId xmlns:a16="http://schemas.microsoft.com/office/drawing/2014/main" id="{FF07BD29-7288-463D-8CE4-71DB12FE6F4D}"/>
              </a:ext>
            </a:extLst>
          </p:cNvPr>
          <p:cNvSpPr/>
          <p:nvPr/>
        </p:nvSpPr>
        <p:spPr>
          <a:xfrm>
            <a:off x="584201" y="2073328"/>
            <a:ext cx="11018519" cy="830997"/>
          </a:xfrm>
          <a:prstGeom prst="rect">
            <a:avLst/>
          </a:prstGeom>
        </p:spPr>
        <p:txBody>
          <a:bodyPr wrap="square">
            <a:spAutoFit/>
          </a:bodyPr>
          <a:lstStyle/>
          <a:p>
            <a:r>
              <a:rPr lang="en-US" sz="2400" dirty="0" err="1">
                <a:solidFill>
                  <a:srgbClr val="0101FD"/>
                </a:solidFill>
                <a:latin typeface="Consolas" panose="020B0609020204030204" pitchFamily="49" charset="0"/>
              </a:rPr>
              <a:t>az</a:t>
            </a:r>
            <a:r>
              <a:rPr lang="en-US" sz="2400" dirty="0">
                <a:solidFill>
                  <a:srgbClr val="171717"/>
                </a:solidFill>
                <a:latin typeface="Consolas" panose="020B0609020204030204" pitchFamily="49" charset="0"/>
              </a:rPr>
              <a:t> </a:t>
            </a:r>
            <a:r>
              <a:rPr lang="en-US" sz="2400" dirty="0" err="1">
                <a:solidFill>
                  <a:srgbClr val="171717"/>
                </a:solidFill>
                <a:latin typeface="Consolas" panose="020B0609020204030204" pitchFamily="49" charset="0"/>
              </a:rPr>
              <a:t>iot</a:t>
            </a:r>
            <a:r>
              <a:rPr lang="en-US" sz="2400" dirty="0">
                <a:solidFill>
                  <a:srgbClr val="171717"/>
                </a:solidFill>
                <a:latin typeface="Consolas" panose="020B0609020204030204" pitchFamily="49" charset="0"/>
              </a:rPr>
              <a:t> hub device-identity </a:t>
            </a:r>
            <a:r>
              <a:rPr lang="en-US" sz="2400" dirty="0">
                <a:solidFill>
                  <a:srgbClr val="0101FD"/>
                </a:solidFill>
                <a:latin typeface="Consolas" panose="020B0609020204030204" pitchFamily="49" charset="0"/>
              </a:rPr>
              <a:t>create</a:t>
            </a:r>
            <a:r>
              <a:rPr lang="en-US" sz="2400" dirty="0">
                <a:solidFill>
                  <a:srgbClr val="007D9A"/>
                </a:solidFill>
                <a:latin typeface="Consolas" panose="020B0609020204030204" pitchFamily="49" charset="0"/>
              </a:rPr>
              <a:t> --device-id</a:t>
            </a:r>
            <a:r>
              <a:rPr lang="en-US" sz="2400" dirty="0">
                <a:solidFill>
                  <a:srgbClr val="171717"/>
                </a:solidFill>
                <a:latin typeface="Consolas" panose="020B0609020204030204" pitchFamily="49" charset="0"/>
              </a:rPr>
              <a:t> </a:t>
            </a:r>
            <a:r>
              <a:rPr lang="en-US" sz="2400" dirty="0" err="1">
                <a:solidFill>
                  <a:srgbClr val="171717"/>
                </a:solidFill>
                <a:latin typeface="Consolas" panose="020B0609020204030204" pitchFamily="49" charset="0"/>
              </a:rPr>
              <a:t>myEdgeDevice</a:t>
            </a:r>
            <a:r>
              <a:rPr lang="en-US" sz="2400" dirty="0">
                <a:solidFill>
                  <a:srgbClr val="007D9A"/>
                </a:solidFill>
                <a:latin typeface="Consolas" panose="020B0609020204030204" pitchFamily="49" charset="0"/>
              </a:rPr>
              <a:t> --hub-name</a:t>
            </a:r>
            <a:r>
              <a:rPr lang="en-US" sz="2400" dirty="0">
                <a:solidFill>
                  <a:srgbClr val="171717"/>
                </a:solidFill>
                <a:latin typeface="Consolas" panose="020B0609020204030204" pitchFamily="49" charset="0"/>
              </a:rPr>
              <a:t> {</a:t>
            </a:r>
            <a:r>
              <a:rPr lang="en-US" sz="2400" dirty="0" err="1">
                <a:solidFill>
                  <a:srgbClr val="171717"/>
                </a:solidFill>
                <a:latin typeface="Consolas" panose="020B0609020204030204" pitchFamily="49" charset="0"/>
              </a:rPr>
              <a:t>hub_name</a:t>
            </a:r>
            <a:r>
              <a:rPr lang="en-US" sz="2400" dirty="0">
                <a:solidFill>
                  <a:srgbClr val="171717"/>
                </a:solidFill>
                <a:latin typeface="Consolas" panose="020B0609020204030204" pitchFamily="49" charset="0"/>
              </a:rPr>
              <a:t>}</a:t>
            </a:r>
            <a:r>
              <a:rPr lang="en-US" sz="2400" dirty="0">
                <a:solidFill>
                  <a:srgbClr val="007D9A"/>
                </a:solidFill>
                <a:latin typeface="Consolas" panose="020B0609020204030204" pitchFamily="49" charset="0"/>
              </a:rPr>
              <a:t> --edge-enabled</a:t>
            </a:r>
            <a:r>
              <a:rPr lang="en-US" sz="2400" dirty="0">
                <a:solidFill>
                  <a:srgbClr val="171717"/>
                </a:solidFill>
                <a:latin typeface="Consolas" panose="020B0609020204030204" pitchFamily="49" charset="0"/>
              </a:rPr>
              <a:t> true</a:t>
            </a:r>
            <a:endParaRPr lang="en-US" sz="2400" dirty="0">
              <a:latin typeface="Consolas" panose="020B0609020204030204" pitchFamily="49" charset="0"/>
            </a:endParaRPr>
          </a:p>
        </p:txBody>
      </p:sp>
      <p:sp>
        <p:nvSpPr>
          <p:cNvPr id="7" name="Rectangle 6">
            <a:extLst>
              <a:ext uri="{FF2B5EF4-FFF2-40B4-BE49-F238E27FC236}">
                <a16:creationId xmlns:a16="http://schemas.microsoft.com/office/drawing/2014/main" id="{FA10D0B6-43AD-4FD6-825E-C8D062E53554}"/>
              </a:ext>
            </a:extLst>
          </p:cNvPr>
          <p:cNvSpPr/>
          <p:nvPr/>
        </p:nvSpPr>
        <p:spPr bwMode="auto">
          <a:xfrm>
            <a:off x="3964898" y="2488826"/>
            <a:ext cx="3350302" cy="415499"/>
          </a:xfrm>
          <a:prstGeom prst="rect">
            <a:avLst/>
          </a:prstGeom>
          <a:noFill/>
          <a:ln w="76200">
            <a:solidFill>
              <a:schemeClr val="accent4"/>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a:extLst>
              <a:ext uri="{FF2B5EF4-FFF2-40B4-BE49-F238E27FC236}">
                <a16:creationId xmlns:a16="http://schemas.microsoft.com/office/drawing/2014/main" id="{6068685A-80CF-49A9-B2BE-E35548BA7874}"/>
              </a:ext>
            </a:extLst>
          </p:cNvPr>
          <p:cNvPicPr>
            <a:picLocks noChangeAspect="1"/>
          </p:cNvPicPr>
          <p:nvPr/>
        </p:nvPicPr>
        <p:blipFill>
          <a:blip r:embed="rId2"/>
          <a:stretch>
            <a:fillRect/>
          </a:stretch>
        </p:blipFill>
        <p:spPr>
          <a:xfrm>
            <a:off x="1843374" y="4151179"/>
            <a:ext cx="3321736" cy="985261"/>
          </a:xfrm>
          <a:prstGeom prst="rect">
            <a:avLst/>
          </a:prstGeom>
        </p:spPr>
      </p:pic>
      <p:pic>
        <p:nvPicPr>
          <p:cNvPr id="9" name="Picture 8">
            <a:extLst>
              <a:ext uri="{FF2B5EF4-FFF2-40B4-BE49-F238E27FC236}">
                <a16:creationId xmlns:a16="http://schemas.microsoft.com/office/drawing/2014/main" id="{BE06639A-0FC5-45ED-AD11-AC6789912FA2}"/>
              </a:ext>
            </a:extLst>
          </p:cNvPr>
          <p:cNvPicPr>
            <a:picLocks noChangeAspect="1"/>
          </p:cNvPicPr>
          <p:nvPr/>
        </p:nvPicPr>
        <p:blipFill>
          <a:blip r:embed="rId3"/>
          <a:stretch>
            <a:fillRect/>
          </a:stretch>
        </p:blipFill>
        <p:spPr>
          <a:xfrm>
            <a:off x="5953808" y="4180685"/>
            <a:ext cx="3487198" cy="913757"/>
          </a:xfrm>
          <a:prstGeom prst="rect">
            <a:avLst/>
          </a:prstGeom>
        </p:spPr>
      </p:pic>
    </p:spTree>
    <p:extLst>
      <p:ext uri="{BB962C8B-B14F-4D97-AF65-F5344CB8AC3E}">
        <p14:creationId xmlns:p14="http://schemas.microsoft.com/office/powerpoint/2010/main" val="15303456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F3074-A1CA-4E39-9DDE-34526A7332EE}"/>
              </a:ext>
            </a:extLst>
          </p:cNvPr>
          <p:cNvSpPr>
            <a:spLocks noGrp="1"/>
          </p:cNvSpPr>
          <p:nvPr>
            <p:ph type="title"/>
          </p:nvPr>
        </p:nvSpPr>
        <p:spPr/>
        <p:txBody>
          <a:bodyPr/>
          <a:lstStyle/>
          <a:p>
            <a:r>
              <a:rPr lang="en-US" dirty="0"/>
              <a:t>Registering Edge Devices Through DPS</a:t>
            </a:r>
          </a:p>
        </p:txBody>
      </p:sp>
      <p:sp>
        <p:nvSpPr>
          <p:cNvPr id="3" name="Text Placeholder 2">
            <a:extLst>
              <a:ext uri="{FF2B5EF4-FFF2-40B4-BE49-F238E27FC236}">
                <a16:creationId xmlns:a16="http://schemas.microsoft.com/office/drawing/2014/main" id="{272A4EE4-D06E-49EB-B0F1-7229EAB72F0A}"/>
              </a:ext>
            </a:extLst>
          </p:cNvPr>
          <p:cNvSpPr>
            <a:spLocks noGrp="1"/>
          </p:cNvSpPr>
          <p:nvPr>
            <p:ph type="body" sz="quarter" idx="10"/>
          </p:nvPr>
        </p:nvSpPr>
        <p:spPr>
          <a:xfrm>
            <a:off x="584200" y="1435497"/>
            <a:ext cx="11018520" cy="2499146"/>
          </a:xfrm>
        </p:spPr>
        <p:txBody>
          <a:bodyPr/>
          <a:lstStyle/>
          <a:p>
            <a:r>
              <a:rPr lang="en-US" dirty="0"/>
              <a:t>CLI: Same as adding a regular device, with an extra setting</a:t>
            </a:r>
          </a:p>
          <a:p>
            <a:endParaRPr lang="en-US" dirty="0"/>
          </a:p>
          <a:p>
            <a:endParaRPr lang="en-US" dirty="0"/>
          </a:p>
          <a:p>
            <a:endParaRPr lang="en-US" dirty="0"/>
          </a:p>
          <a:p>
            <a:r>
              <a:rPr lang="en-US" dirty="0"/>
              <a:t>Portal: Same as adding a regular device, with an extra setting</a:t>
            </a:r>
          </a:p>
        </p:txBody>
      </p:sp>
      <p:sp>
        <p:nvSpPr>
          <p:cNvPr id="6" name="Rectangle 5">
            <a:extLst>
              <a:ext uri="{FF2B5EF4-FFF2-40B4-BE49-F238E27FC236}">
                <a16:creationId xmlns:a16="http://schemas.microsoft.com/office/drawing/2014/main" id="{FF07BD29-7288-463D-8CE4-71DB12FE6F4D}"/>
              </a:ext>
            </a:extLst>
          </p:cNvPr>
          <p:cNvSpPr/>
          <p:nvPr/>
        </p:nvSpPr>
        <p:spPr>
          <a:xfrm>
            <a:off x="584201" y="2073328"/>
            <a:ext cx="11018519" cy="461665"/>
          </a:xfrm>
          <a:prstGeom prst="rect">
            <a:avLst/>
          </a:prstGeom>
        </p:spPr>
        <p:txBody>
          <a:bodyPr wrap="square">
            <a:spAutoFit/>
          </a:bodyPr>
          <a:lstStyle/>
          <a:p>
            <a:r>
              <a:rPr lang="en-US" sz="2400" dirty="0" err="1">
                <a:solidFill>
                  <a:srgbClr val="0101FD"/>
                </a:solidFill>
                <a:latin typeface="Consolas" panose="020B0609020204030204" pitchFamily="49" charset="0"/>
              </a:rPr>
              <a:t>az</a:t>
            </a:r>
            <a:r>
              <a:rPr lang="en-US" sz="2400" dirty="0">
                <a:solidFill>
                  <a:srgbClr val="171717"/>
                </a:solidFill>
                <a:latin typeface="Consolas" panose="020B0609020204030204" pitchFamily="49" charset="0"/>
              </a:rPr>
              <a:t> </a:t>
            </a:r>
            <a:r>
              <a:rPr lang="en-US" sz="2400" dirty="0" err="1">
                <a:solidFill>
                  <a:srgbClr val="171717"/>
                </a:solidFill>
                <a:latin typeface="Consolas" panose="020B0609020204030204" pitchFamily="49" charset="0"/>
              </a:rPr>
              <a:t>iot</a:t>
            </a:r>
            <a:r>
              <a:rPr lang="en-US" sz="2400" dirty="0">
                <a:solidFill>
                  <a:srgbClr val="171717"/>
                </a:solidFill>
                <a:latin typeface="Consolas" panose="020B0609020204030204" pitchFamily="49" charset="0"/>
              </a:rPr>
              <a:t> </a:t>
            </a:r>
            <a:r>
              <a:rPr lang="en-US" sz="2400" dirty="0" err="1">
                <a:solidFill>
                  <a:srgbClr val="171717"/>
                </a:solidFill>
                <a:latin typeface="Consolas" panose="020B0609020204030204" pitchFamily="49" charset="0"/>
              </a:rPr>
              <a:t>dps</a:t>
            </a:r>
            <a:r>
              <a:rPr lang="en-US" sz="2400" dirty="0">
                <a:solidFill>
                  <a:srgbClr val="171717"/>
                </a:solidFill>
                <a:latin typeface="Consolas" panose="020B0609020204030204" pitchFamily="49" charset="0"/>
              </a:rPr>
              <a:t> enrollment </a:t>
            </a:r>
            <a:r>
              <a:rPr lang="en-US" sz="2400" dirty="0">
                <a:solidFill>
                  <a:srgbClr val="0101FD"/>
                </a:solidFill>
                <a:latin typeface="Consolas" panose="020B0609020204030204" pitchFamily="49" charset="0"/>
              </a:rPr>
              <a:t>create</a:t>
            </a:r>
            <a:r>
              <a:rPr lang="en-US" sz="2400" dirty="0">
                <a:solidFill>
                  <a:srgbClr val="007D9A"/>
                </a:solidFill>
                <a:latin typeface="Consolas" panose="020B0609020204030204" pitchFamily="49" charset="0"/>
              </a:rPr>
              <a:t> </a:t>
            </a:r>
            <a:r>
              <a:rPr lang="en-US" sz="2400" dirty="0">
                <a:latin typeface="Consolas" panose="020B0609020204030204" pitchFamily="49" charset="0"/>
              </a:rPr>
              <a:t>…</a:t>
            </a:r>
            <a:r>
              <a:rPr lang="en-US" sz="2400" dirty="0">
                <a:solidFill>
                  <a:srgbClr val="007D9A"/>
                </a:solidFill>
                <a:latin typeface="Consolas" panose="020B0609020204030204" pitchFamily="49" charset="0"/>
              </a:rPr>
              <a:t> --edge-enabled</a:t>
            </a:r>
            <a:r>
              <a:rPr lang="en-US" sz="2400" dirty="0">
                <a:solidFill>
                  <a:srgbClr val="171717"/>
                </a:solidFill>
                <a:latin typeface="Consolas" panose="020B0609020204030204" pitchFamily="49" charset="0"/>
              </a:rPr>
              <a:t> true</a:t>
            </a:r>
            <a:endParaRPr lang="en-US" sz="2400" dirty="0">
              <a:latin typeface="Consolas" panose="020B0609020204030204" pitchFamily="49" charset="0"/>
            </a:endParaRPr>
          </a:p>
        </p:txBody>
      </p:sp>
      <p:sp>
        <p:nvSpPr>
          <p:cNvPr id="7" name="Rectangle 6">
            <a:extLst>
              <a:ext uri="{FF2B5EF4-FFF2-40B4-BE49-F238E27FC236}">
                <a16:creationId xmlns:a16="http://schemas.microsoft.com/office/drawing/2014/main" id="{FA10D0B6-43AD-4FD6-825E-C8D062E53554}"/>
              </a:ext>
            </a:extLst>
          </p:cNvPr>
          <p:cNvSpPr/>
          <p:nvPr/>
        </p:nvSpPr>
        <p:spPr bwMode="auto">
          <a:xfrm>
            <a:off x="5778200" y="2096410"/>
            <a:ext cx="3412295" cy="415499"/>
          </a:xfrm>
          <a:prstGeom prst="rect">
            <a:avLst/>
          </a:prstGeom>
          <a:noFill/>
          <a:ln w="76200">
            <a:solidFill>
              <a:schemeClr val="accent4"/>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a:extLst>
              <a:ext uri="{FF2B5EF4-FFF2-40B4-BE49-F238E27FC236}">
                <a16:creationId xmlns:a16="http://schemas.microsoft.com/office/drawing/2014/main" id="{C05D7C63-702E-4F35-B5CE-6D3D42587289}"/>
              </a:ext>
            </a:extLst>
          </p:cNvPr>
          <p:cNvPicPr>
            <a:picLocks noChangeAspect="1"/>
          </p:cNvPicPr>
          <p:nvPr/>
        </p:nvPicPr>
        <p:blipFill>
          <a:blip r:embed="rId3"/>
          <a:stretch>
            <a:fillRect/>
          </a:stretch>
        </p:blipFill>
        <p:spPr>
          <a:xfrm>
            <a:off x="4564506" y="4071641"/>
            <a:ext cx="3057908" cy="1174682"/>
          </a:xfrm>
          <a:prstGeom prst="rect">
            <a:avLst/>
          </a:prstGeom>
        </p:spPr>
      </p:pic>
    </p:spTree>
    <p:extLst>
      <p:ext uri="{BB962C8B-B14F-4D97-AF65-F5344CB8AC3E}">
        <p14:creationId xmlns:p14="http://schemas.microsoft.com/office/powerpoint/2010/main" val="34628536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Deployment Manifest (1/3)</a:t>
            </a:r>
          </a:p>
        </p:txBody>
      </p:sp>
      <p:pic>
        <p:nvPicPr>
          <p:cNvPr id="4" name="Picture 3">
            <a:extLst>
              <a:ext uri="{FF2B5EF4-FFF2-40B4-BE49-F238E27FC236}">
                <a16:creationId xmlns:a16="http://schemas.microsoft.com/office/drawing/2014/main" id="{A33E2475-ED28-40E9-8ACE-9E06991D7955}"/>
              </a:ext>
            </a:extLst>
          </p:cNvPr>
          <p:cNvPicPr>
            <a:picLocks noChangeAspect="1"/>
          </p:cNvPicPr>
          <p:nvPr/>
        </p:nvPicPr>
        <p:blipFill>
          <a:blip r:embed="rId3"/>
          <a:stretch>
            <a:fillRect/>
          </a:stretch>
        </p:blipFill>
        <p:spPr>
          <a:xfrm>
            <a:off x="4192091" y="1637780"/>
            <a:ext cx="6126480" cy="4763020"/>
          </a:xfrm>
          <a:prstGeom prst="rect">
            <a:avLst/>
          </a:prstGeom>
        </p:spPr>
      </p:pic>
      <p:sp>
        <p:nvSpPr>
          <p:cNvPr id="7" name="Text Placeholder 5">
            <a:extLst>
              <a:ext uri="{FF2B5EF4-FFF2-40B4-BE49-F238E27FC236}">
                <a16:creationId xmlns:a16="http://schemas.microsoft.com/office/drawing/2014/main" id="{B5DE6B59-A7D4-4E4B-9080-1667B057B59F}"/>
              </a:ext>
            </a:extLst>
          </p:cNvPr>
          <p:cNvSpPr>
            <a:spLocks noGrp="1"/>
          </p:cNvSpPr>
          <p:nvPr>
            <p:ph type="body" sz="quarter" idx="10"/>
          </p:nvPr>
        </p:nvSpPr>
        <p:spPr>
          <a:xfrm>
            <a:off x="1747594" y="1637780"/>
            <a:ext cx="2224314" cy="1723549"/>
          </a:xfrm>
        </p:spPr>
        <p:txBody>
          <a:bodyPr/>
          <a:lstStyle/>
          <a:p>
            <a:pPr marL="0" indent="0">
              <a:buNone/>
            </a:pPr>
            <a:r>
              <a:rPr lang="en-US" dirty="0"/>
              <a:t>Deployment manifests follow this structure</a:t>
            </a:r>
            <a:endParaRPr lang="en-IE" dirty="0"/>
          </a:p>
        </p:txBody>
      </p:sp>
    </p:spTree>
    <p:extLst>
      <p:ext uri="{BB962C8B-B14F-4D97-AF65-F5344CB8AC3E}">
        <p14:creationId xmlns:p14="http://schemas.microsoft.com/office/powerpoint/2010/main" val="798078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Deployment Manifest (2/3)</a:t>
            </a:r>
          </a:p>
        </p:txBody>
      </p:sp>
      <p:pic>
        <p:nvPicPr>
          <p:cNvPr id="4" name="Picture 3">
            <a:extLst>
              <a:ext uri="{FF2B5EF4-FFF2-40B4-BE49-F238E27FC236}">
                <a16:creationId xmlns:a16="http://schemas.microsoft.com/office/drawing/2014/main" id="{A33E2475-ED28-40E9-8ACE-9E06991D7955}"/>
              </a:ext>
            </a:extLst>
          </p:cNvPr>
          <p:cNvPicPr>
            <a:picLocks noChangeAspect="1"/>
          </p:cNvPicPr>
          <p:nvPr/>
        </p:nvPicPr>
        <p:blipFill>
          <a:blip r:embed="rId3"/>
          <a:srcRect/>
          <a:stretch/>
        </p:blipFill>
        <p:spPr>
          <a:xfrm>
            <a:off x="4257402" y="1417452"/>
            <a:ext cx="6126480" cy="4983348"/>
          </a:xfrm>
          <a:prstGeom prst="rect">
            <a:avLst/>
          </a:prstGeom>
        </p:spPr>
      </p:pic>
      <p:sp>
        <p:nvSpPr>
          <p:cNvPr id="5" name="Text Placeholder 5">
            <a:extLst>
              <a:ext uri="{FF2B5EF4-FFF2-40B4-BE49-F238E27FC236}">
                <a16:creationId xmlns:a16="http://schemas.microsoft.com/office/drawing/2014/main" id="{8725CC2C-C39A-4F31-B8EE-8F8359AB954F}"/>
              </a:ext>
            </a:extLst>
          </p:cNvPr>
          <p:cNvSpPr>
            <a:spLocks noGrp="1"/>
          </p:cNvSpPr>
          <p:nvPr>
            <p:ph type="body" sz="quarter" idx="10"/>
          </p:nvPr>
        </p:nvSpPr>
        <p:spPr>
          <a:xfrm>
            <a:off x="1812905" y="1417452"/>
            <a:ext cx="2224314" cy="2154436"/>
          </a:xfrm>
        </p:spPr>
        <p:txBody>
          <a:bodyPr/>
          <a:lstStyle/>
          <a:p>
            <a:pPr marL="0" indent="0">
              <a:buNone/>
            </a:pPr>
            <a:r>
              <a:rPr lang="en-US" dirty="0"/>
              <a:t>The </a:t>
            </a:r>
            <a:r>
              <a:rPr lang="en-US" dirty="0">
                <a:latin typeface="Consolas" panose="020B0609020204030204" pitchFamily="49" charset="0"/>
              </a:rPr>
              <a:t>$</a:t>
            </a:r>
            <a:r>
              <a:rPr lang="en-US" dirty="0" err="1">
                <a:latin typeface="Consolas" panose="020B0609020204030204" pitchFamily="49" charset="0"/>
              </a:rPr>
              <a:t>edgeAgent</a:t>
            </a:r>
            <a:r>
              <a:rPr lang="en-US" dirty="0"/>
              <a:t> properties follow this structure</a:t>
            </a:r>
            <a:endParaRPr lang="en-IE" dirty="0"/>
          </a:p>
        </p:txBody>
      </p:sp>
    </p:spTree>
    <p:extLst>
      <p:ext uri="{BB962C8B-B14F-4D97-AF65-F5344CB8AC3E}">
        <p14:creationId xmlns:p14="http://schemas.microsoft.com/office/powerpoint/2010/main" val="3122251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Deployment Manifest (3/3)</a:t>
            </a:r>
          </a:p>
        </p:txBody>
      </p:sp>
      <p:pic>
        <p:nvPicPr>
          <p:cNvPr id="4" name="Picture 3">
            <a:extLst>
              <a:ext uri="{FF2B5EF4-FFF2-40B4-BE49-F238E27FC236}">
                <a16:creationId xmlns:a16="http://schemas.microsoft.com/office/drawing/2014/main" id="{A33E2475-ED28-40E9-8ACE-9E06991D7955}"/>
              </a:ext>
            </a:extLst>
          </p:cNvPr>
          <p:cNvPicPr>
            <a:picLocks noChangeAspect="1"/>
          </p:cNvPicPr>
          <p:nvPr/>
        </p:nvPicPr>
        <p:blipFill>
          <a:blip r:embed="rId3"/>
          <a:srcRect/>
          <a:stretch/>
        </p:blipFill>
        <p:spPr>
          <a:xfrm>
            <a:off x="4339045" y="3011582"/>
            <a:ext cx="6126480" cy="1467154"/>
          </a:xfrm>
          <a:prstGeom prst="rect">
            <a:avLst/>
          </a:prstGeom>
        </p:spPr>
      </p:pic>
      <p:sp>
        <p:nvSpPr>
          <p:cNvPr id="5" name="Text Placeholder 5">
            <a:extLst>
              <a:ext uri="{FF2B5EF4-FFF2-40B4-BE49-F238E27FC236}">
                <a16:creationId xmlns:a16="http://schemas.microsoft.com/office/drawing/2014/main" id="{3284D86F-D644-428F-AEF3-4452F4075713}"/>
              </a:ext>
            </a:extLst>
          </p:cNvPr>
          <p:cNvSpPr>
            <a:spLocks noGrp="1"/>
          </p:cNvSpPr>
          <p:nvPr>
            <p:ph type="body" sz="quarter" idx="10"/>
          </p:nvPr>
        </p:nvSpPr>
        <p:spPr>
          <a:xfrm>
            <a:off x="1894548" y="2021610"/>
            <a:ext cx="2224314" cy="3447098"/>
          </a:xfrm>
        </p:spPr>
        <p:txBody>
          <a:bodyPr/>
          <a:lstStyle/>
          <a:p>
            <a:pPr marL="0" indent="0">
              <a:buNone/>
            </a:pPr>
            <a:r>
              <a:rPr lang="en-US" dirty="0"/>
              <a:t>Routes are declared in the </a:t>
            </a:r>
            <a:r>
              <a:rPr lang="en-US" dirty="0">
                <a:latin typeface="Consolas" panose="020B0609020204030204" pitchFamily="49" charset="0"/>
              </a:rPr>
              <a:t>$</a:t>
            </a:r>
            <a:r>
              <a:rPr lang="en-US" dirty="0" err="1">
                <a:latin typeface="Consolas" panose="020B0609020204030204" pitchFamily="49" charset="0"/>
              </a:rPr>
              <a:t>edgeHub</a:t>
            </a:r>
            <a:r>
              <a:rPr lang="en-US" dirty="0"/>
              <a:t> desired properties with the following syntax</a:t>
            </a:r>
            <a:endParaRPr lang="en-IE" dirty="0"/>
          </a:p>
        </p:txBody>
      </p:sp>
    </p:spTree>
    <p:extLst>
      <p:ext uri="{BB962C8B-B14F-4D97-AF65-F5344CB8AC3E}">
        <p14:creationId xmlns:p14="http://schemas.microsoft.com/office/powerpoint/2010/main" val="3704531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Phased Rollout</a:t>
            </a:r>
          </a:p>
        </p:txBody>
      </p:sp>
      <p:sp>
        <p:nvSpPr>
          <p:cNvPr id="6" name="Text Placeholder 5"/>
          <p:cNvSpPr>
            <a:spLocks noGrp="1"/>
          </p:cNvSpPr>
          <p:nvPr>
            <p:ph type="body" sz="quarter" idx="10"/>
          </p:nvPr>
        </p:nvSpPr>
        <p:spPr>
          <a:xfrm>
            <a:off x="584200" y="1435497"/>
            <a:ext cx="11018520" cy="4481227"/>
          </a:xfrm>
        </p:spPr>
        <p:txBody>
          <a:bodyPr/>
          <a:lstStyle/>
          <a:p>
            <a:r>
              <a:rPr lang="en-US" dirty="0"/>
              <a:t>A </a:t>
            </a:r>
            <a:r>
              <a:rPr lang="en-US" i="1" dirty="0"/>
              <a:t>phased rollout</a:t>
            </a:r>
            <a:r>
              <a:rPr lang="en-US" dirty="0"/>
              <a:t> is an overall process whereby an operator deploys changes to a broadening set of IoT Edge devices.</a:t>
            </a:r>
          </a:p>
          <a:p>
            <a:r>
              <a:rPr lang="en-IE" dirty="0"/>
              <a:t>Deployment is based on targeting… examples:</a:t>
            </a:r>
          </a:p>
          <a:p>
            <a:pPr marL="0" indent="0">
              <a:buNone/>
            </a:pPr>
            <a:r>
              <a:rPr lang="en-US" sz="2400" dirty="0" err="1">
                <a:solidFill>
                  <a:srgbClr val="007D9F"/>
                </a:solidFill>
                <a:latin typeface="Consolas" panose="020B0609020204030204" pitchFamily="49" charset="0"/>
              </a:rPr>
              <a:t>deviceId</a:t>
            </a:r>
            <a:r>
              <a:rPr lang="en-US" sz="2400" dirty="0">
                <a:latin typeface="Consolas" panose="020B0609020204030204" pitchFamily="49" charset="0"/>
              </a:rPr>
              <a:t> = 'linuxprod1'</a:t>
            </a:r>
          </a:p>
          <a:p>
            <a:pPr marL="0" indent="0">
              <a:buNone/>
            </a:pPr>
            <a:r>
              <a:rPr lang="en-US" sz="2400" dirty="0" err="1">
                <a:solidFill>
                  <a:srgbClr val="007D9F"/>
                </a:solidFill>
                <a:latin typeface="Consolas" panose="020B0609020204030204" pitchFamily="49" charset="0"/>
              </a:rPr>
              <a:t>tags.environment</a:t>
            </a:r>
            <a:r>
              <a:rPr lang="en-US" sz="2400" dirty="0">
                <a:latin typeface="Consolas" panose="020B0609020204030204" pitchFamily="49" charset="0"/>
              </a:rPr>
              <a:t> = 'prod'</a:t>
            </a:r>
          </a:p>
          <a:p>
            <a:pPr marL="0" indent="0">
              <a:buNone/>
            </a:pPr>
            <a:r>
              <a:rPr lang="en-US" sz="2400" dirty="0" err="1">
                <a:solidFill>
                  <a:srgbClr val="007D9F"/>
                </a:solidFill>
                <a:latin typeface="Consolas" panose="020B0609020204030204" pitchFamily="49" charset="0"/>
              </a:rPr>
              <a:t>tags.environment</a:t>
            </a:r>
            <a:r>
              <a:rPr lang="en-US" sz="2400" dirty="0">
                <a:latin typeface="Consolas" panose="020B0609020204030204" pitchFamily="49" charset="0"/>
              </a:rPr>
              <a:t> = 'prod' </a:t>
            </a:r>
            <a:r>
              <a:rPr lang="en-US" sz="2400" dirty="0">
                <a:solidFill>
                  <a:srgbClr val="0101FD"/>
                </a:solidFill>
                <a:latin typeface="Consolas" panose="020B0609020204030204" pitchFamily="49" charset="0"/>
              </a:rPr>
              <a:t>AND</a:t>
            </a:r>
            <a:r>
              <a:rPr lang="en-US" sz="2400" dirty="0">
                <a:latin typeface="Consolas" panose="020B0609020204030204" pitchFamily="49" charset="0"/>
              </a:rPr>
              <a:t> </a:t>
            </a:r>
            <a:r>
              <a:rPr lang="en-US" sz="2400" dirty="0" err="1">
                <a:latin typeface="Consolas" panose="020B0609020204030204" pitchFamily="49" charset="0"/>
              </a:rPr>
              <a:t>tags.location</a:t>
            </a:r>
            <a:r>
              <a:rPr lang="en-US" sz="2400" dirty="0">
                <a:latin typeface="Consolas" panose="020B0609020204030204" pitchFamily="49" charset="0"/>
              </a:rPr>
              <a:t> = '</a:t>
            </a:r>
            <a:r>
              <a:rPr lang="en-US" sz="2400" dirty="0" err="1">
                <a:latin typeface="Consolas" panose="020B0609020204030204" pitchFamily="49" charset="0"/>
              </a:rPr>
              <a:t>westus</a:t>
            </a:r>
            <a:r>
              <a:rPr lang="en-US" sz="2400" dirty="0">
                <a:latin typeface="Consolas" panose="020B0609020204030204" pitchFamily="49" charset="0"/>
              </a:rPr>
              <a:t>'</a:t>
            </a:r>
          </a:p>
          <a:p>
            <a:pPr marL="0" indent="0">
              <a:buNone/>
            </a:pPr>
            <a:r>
              <a:rPr lang="en-US" sz="2400" dirty="0" err="1">
                <a:solidFill>
                  <a:srgbClr val="007D9F"/>
                </a:solidFill>
                <a:latin typeface="Consolas" panose="020B0609020204030204" pitchFamily="49" charset="0"/>
              </a:rPr>
              <a:t>tags.environment</a:t>
            </a:r>
            <a:r>
              <a:rPr lang="en-US" sz="2400" dirty="0">
                <a:latin typeface="Consolas" panose="020B0609020204030204" pitchFamily="49" charset="0"/>
              </a:rPr>
              <a:t> = 'prod' </a:t>
            </a:r>
            <a:r>
              <a:rPr lang="en-US" sz="2400" dirty="0">
                <a:solidFill>
                  <a:srgbClr val="0101FD"/>
                </a:solidFill>
                <a:latin typeface="Consolas" panose="020B0609020204030204" pitchFamily="49" charset="0"/>
              </a:rPr>
              <a:t>OR</a:t>
            </a:r>
            <a:r>
              <a:rPr lang="en-US" sz="2400" dirty="0">
                <a:latin typeface="Consolas" panose="020B0609020204030204" pitchFamily="49" charset="0"/>
              </a:rPr>
              <a:t> </a:t>
            </a:r>
            <a:r>
              <a:rPr lang="en-US" sz="2400" dirty="0" err="1">
                <a:latin typeface="Consolas" panose="020B0609020204030204" pitchFamily="49" charset="0"/>
              </a:rPr>
              <a:t>tags.location</a:t>
            </a:r>
            <a:r>
              <a:rPr lang="en-US" sz="2400" dirty="0">
                <a:latin typeface="Consolas" panose="020B0609020204030204" pitchFamily="49" charset="0"/>
              </a:rPr>
              <a:t> = '</a:t>
            </a:r>
            <a:r>
              <a:rPr lang="en-US" sz="2400" dirty="0" err="1">
                <a:latin typeface="Consolas" panose="020B0609020204030204" pitchFamily="49" charset="0"/>
              </a:rPr>
              <a:t>westus</a:t>
            </a:r>
            <a:r>
              <a:rPr lang="en-US" sz="2400" dirty="0">
                <a:latin typeface="Consolas" panose="020B0609020204030204" pitchFamily="49" charset="0"/>
              </a:rPr>
              <a:t>'</a:t>
            </a:r>
          </a:p>
          <a:p>
            <a:pPr marL="0" indent="0">
              <a:buNone/>
            </a:pPr>
            <a:r>
              <a:rPr lang="en-US" sz="2400" dirty="0" err="1">
                <a:solidFill>
                  <a:srgbClr val="007D9F"/>
                </a:solidFill>
                <a:latin typeface="Consolas" panose="020B0609020204030204" pitchFamily="49" charset="0"/>
              </a:rPr>
              <a:t>tags.operator</a:t>
            </a:r>
            <a:r>
              <a:rPr lang="en-US" sz="2400" dirty="0">
                <a:latin typeface="Consolas" panose="020B0609020204030204" pitchFamily="49" charset="0"/>
              </a:rPr>
              <a:t> = 'John' </a:t>
            </a:r>
            <a:r>
              <a:rPr lang="en-US" sz="2400" dirty="0">
                <a:solidFill>
                  <a:srgbClr val="0101FD"/>
                </a:solidFill>
                <a:latin typeface="Consolas" panose="020B0609020204030204" pitchFamily="49" charset="0"/>
              </a:rPr>
              <a:t>AND</a:t>
            </a:r>
            <a:r>
              <a:rPr lang="en-US" sz="2400" dirty="0">
                <a:latin typeface="Consolas" panose="020B0609020204030204" pitchFamily="49" charset="0"/>
              </a:rPr>
              <a:t> </a:t>
            </a:r>
            <a:r>
              <a:rPr lang="en-US" sz="2400" dirty="0" err="1">
                <a:latin typeface="Consolas" panose="020B0609020204030204" pitchFamily="49" charset="0"/>
              </a:rPr>
              <a:t>tags.environment</a:t>
            </a:r>
            <a:r>
              <a:rPr lang="en-US" sz="2400" dirty="0">
                <a:latin typeface="Consolas" panose="020B0609020204030204" pitchFamily="49" charset="0"/>
              </a:rPr>
              <a:t> = 'prod' </a:t>
            </a:r>
            <a:r>
              <a:rPr lang="en-US" sz="2400" dirty="0">
                <a:solidFill>
                  <a:srgbClr val="0101FD"/>
                </a:solidFill>
                <a:latin typeface="Consolas" panose="020B0609020204030204" pitchFamily="49" charset="0"/>
              </a:rPr>
              <a:t>NOT</a:t>
            </a:r>
            <a:r>
              <a:rPr lang="en-US" sz="2400" dirty="0">
                <a:latin typeface="Consolas" panose="020B0609020204030204" pitchFamily="49" charset="0"/>
              </a:rPr>
              <a:t> </a:t>
            </a:r>
            <a:r>
              <a:rPr lang="en-US" sz="2400" dirty="0" err="1">
                <a:solidFill>
                  <a:srgbClr val="007D9F"/>
                </a:solidFill>
                <a:latin typeface="Consolas" panose="020B0609020204030204" pitchFamily="49" charset="0"/>
              </a:rPr>
              <a:t>deviceId</a:t>
            </a:r>
            <a:r>
              <a:rPr lang="en-US" sz="2400" dirty="0">
                <a:latin typeface="Consolas" panose="020B0609020204030204" pitchFamily="49" charset="0"/>
              </a:rPr>
              <a:t> = 'linuxprod1'</a:t>
            </a:r>
          </a:p>
          <a:p>
            <a:pPr marL="0" indent="0">
              <a:buNone/>
            </a:pPr>
            <a:r>
              <a:rPr lang="en-US" sz="2400" dirty="0" err="1">
                <a:solidFill>
                  <a:srgbClr val="007D9F"/>
                </a:solidFill>
                <a:latin typeface="Consolas" panose="020B0609020204030204" pitchFamily="49" charset="0"/>
              </a:rPr>
              <a:t>properties.reported.devicemodel</a:t>
            </a:r>
            <a:r>
              <a:rPr lang="en-US" sz="2400" dirty="0">
                <a:latin typeface="Consolas" panose="020B0609020204030204" pitchFamily="49" charset="0"/>
              </a:rPr>
              <a:t> = '4000x'</a:t>
            </a:r>
            <a:endParaRPr lang="en-IE" sz="2400" dirty="0"/>
          </a:p>
        </p:txBody>
      </p:sp>
    </p:spTree>
    <p:extLst>
      <p:ext uri="{BB962C8B-B14F-4D97-AF65-F5344CB8AC3E}">
        <p14:creationId xmlns:p14="http://schemas.microsoft.com/office/powerpoint/2010/main" val="37037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Layered Deployment</a:t>
            </a:r>
          </a:p>
        </p:txBody>
      </p:sp>
      <p:sp>
        <p:nvSpPr>
          <p:cNvPr id="6" name="Text Placeholder 5"/>
          <p:cNvSpPr>
            <a:spLocks noGrp="1"/>
          </p:cNvSpPr>
          <p:nvPr>
            <p:ph type="body" sz="quarter" idx="10"/>
          </p:nvPr>
        </p:nvSpPr>
        <p:spPr>
          <a:xfrm>
            <a:off x="584200" y="1435497"/>
            <a:ext cx="11018520" cy="430887"/>
          </a:xfrm>
        </p:spPr>
        <p:txBody>
          <a:bodyPr/>
          <a:lstStyle/>
          <a:p>
            <a:r>
              <a:rPr lang="en-IE" dirty="0"/>
              <a:t>A </a:t>
            </a:r>
            <a:r>
              <a:rPr lang="en-IE" i="1" dirty="0"/>
              <a:t>layered deployment</a:t>
            </a:r>
            <a:r>
              <a:rPr lang="en-IE" dirty="0"/>
              <a:t> allows for minimizing manifest duplication.</a:t>
            </a:r>
          </a:p>
        </p:txBody>
      </p:sp>
      <p:pic>
        <p:nvPicPr>
          <p:cNvPr id="4" name="Picture 3">
            <a:extLst>
              <a:ext uri="{FF2B5EF4-FFF2-40B4-BE49-F238E27FC236}">
                <a16:creationId xmlns:a16="http://schemas.microsoft.com/office/drawing/2014/main" id="{2F1C9667-1972-4276-839B-11C1E8F2513F}"/>
              </a:ext>
            </a:extLst>
          </p:cNvPr>
          <p:cNvPicPr>
            <a:picLocks noChangeAspect="1"/>
          </p:cNvPicPr>
          <p:nvPr/>
        </p:nvPicPr>
        <p:blipFill>
          <a:blip r:embed="rId3"/>
          <a:stretch>
            <a:fillRect/>
          </a:stretch>
        </p:blipFill>
        <p:spPr>
          <a:xfrm>
            <a:off x="3364022" y="2044604"/>
            <a:ext cx="5458876" cy="4259851"/>
          </a:xfrm>
          <a:prstGeom prst="rect">
            <a:avLst/>
          </a:prstGeom>
        </p:spPr>
      </p:pic>
      <p:pic>
        <p:nvPicPr>
          <p:cNvPr id="5" name="Picture 4">
            <a:extLst>
              <a:ext uri="{FF2B5EF4-FFF2-40B4-BE49-F238E27FC236}">
                <a16:creationId xmlns:a16="http://schemas.microsoft.com/office/drawing/2014/main" id="{D727F57D-77B7-460C-B6DC-6C4F5A59828F}"/>
              </a:ext>
            </a:extLst>
          </p:cNvPr>
          <p:cNvPicPr>
            <a:picLocks noChangeAspect="1"/>
          </p:cNvPicPr>
          <p:nvPr/>
        </p:nvPicPr>
        <p:blipFill>
          <a:blip r:embed="rId4"/>
          <a:stretch>
            <a:fillRect/>
          </a:stretch>
        </p:blipFill>
        <p:spPr>
          <a:xfrm>
            <a:off x="1390167" y="2024472"/>
            <a:ext cx="9406586" cy="4376328"/>
          </a:xfrm>
          <a:prstGeom prst="rect">
            <a:avLst/>
          </a:prstGeom>
        </p:spPr>
      </p:pic>
    </p:spTree>
    <p:extLst>
      <p:ext uri="{BB962C8B-B14F-4D97-AF65-F5344CB8AC3E}">
        <p14:creationId xmlns:p14="http://schemas.microsoft.com/office/powerpoint/2010/main" val="4073280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6 – Learning objectives</a:t>
            </a:r>
          </a:p>
        </p:txBody>
      </p:sp>
      <p:sp>
        <p:nvSpPr>
          <p:cNvPr id="6" name="Text Placeholder 5"/>
          <p:cNvSpPr>
            <a:spLocks noGrp="1"/>
          </p:cNvSpPr>
          <p:nvPr>
            <p:ph type="body" sz="quarter" idx="10"/>
          </p:nvPr>
        </p:nvSpPr>
        <p:spPr>
          <a:xfrm>
            <a:off x="586390" y="1434370"/>
            <a:ext cx="11018520" cy="2412968"/>
          </a:xfrm>
        </p:spPr>
        <p:txBody>
          <a:bodyPr/>
          <a:lstStyle/>
          <a:p>
            <a:pPr marL="457200" indent="-457200">
              <a:buFont typeface="Arial" panose="020B0604020202020204" pitchFamily="34" charset="0"/>
              <a:buChar char="•"/>
            </a:pPr>
            <a:r>
              <a:rPr lang="en-US" dirty="0"/>
              <a:t>Describe the difference between an IoT device and an IoT Edge device</a:t>
            </a:r>
          </a:p>
          <a:p>
            <a:pPr marL="457200" indent="-457200">
              <a:buFont typeface="Arial" panose="020B0604020202020204" pitchFamily="34" charset="0"/>
              <a:buChar char="•"/>
            </a:pPr>
            <a:r>
              <a:rPr lang="en-US" dirty="0"/>
              <a:t>Configure an IoT Edge device</a:t>
            </a:r>
          </a:p>
          <a:p>
            <a:pPr marL="457200" indent="-457200">
              <a:buFont typeface="Arial" panose="020B0604020202020204" pitchFamily="34" charset="0"/>
              <a:buChar char="•"/>
            </a:pPr>
            <a:r>
              <a:rPr lang="en-US" dirty="0"/>
              <a:t>Implement an IoT Edge deployment using a deployment manifest</a:t>
            </a:r>
          </a:p>
          <a:p>
            <a:pPr marL="457200" indent="-457200">
              <a:buFont typeface="Arial" panose="020B0604020202020204" pitchFamily="34" charset="0"/>
              <a:buChar char="•"/>
            </a:pPr>
            <a:r>
              <a:rPr lang="en-US" dirty="0"/>
              <a:t>Configure an IoT Edge device as a gateway device</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9E392-EED6-4F00-8278-A6E14BB557D6}"/>
              </a:ext>
            </a:extLst>
          </p:cNvPr>
          <p:cNvSpPr>
            <a:spLocks noGrp="1"/>
          </p:cNvSpPr>
          <p:nvPr>
            <p:ph type="title"/>
          </p:nvPr>
        </p:nvSpPr>
        <p:spPr/>
        <p:txBody>
          <a:bodyPr/>
          <a:lstStyle/>
          <a:p>
            <a:r>
              <a:rPr lang="en-US" dirty="0"/>
              <a:t>Layered Properties Example</a:t>
            </a:r>
          </a:p>
        </p:txBody>
      </p:sp>
      <p:sp>
        <p:nvSpPr>
          <p:cNvPr id="4" name="TextBox 3">
            <a:extLst>
              <a:ext uri="{FF2B5EF4-FFF2-40B4-BE49-F238E27FC236}">
                <a16:creationId xmlns:a16="http://schemas.microsoft.com/office/drawing/2014/main" id="{6C05B9F8-384A-4980-943D-AF46CAB68CF3}"/>
              </a:ext>
            </a:extLst>
          </p:cNvPr>
          <p:cNvSpPr txBox="1"/>
          <p:nvPr/>
        </p:nvSpPr>
        <p:spPr>
          <a:xfrm>
            <a:off x="588262" y="1382283"/>
            <a:ext cx="5999399" cy="2215991"/>
          </a:xfrm>
          <a:prstGeom prst="rect">
            <a:avLst/>
          </a:prstGeom>
          <a:solidFill>
            <a:schemeClr val="tx1"/>
          </a:solidFill>
        </p:spPr>
        <p:txBody>
          <a:bodyPr wrap="square" lIns="274320" tIns="274320" rIns="274320" bIns="274320" rtlCol="0">
            <a:spAutoFit/>
          </a:bodyPr>
          <a:lstStyle/>
          <a:p>
            <a:r>
              <a:rPr lang="en-US" sz="1800" dirty="0">
                <a:solidFill>
                  <a:srgbClr val="CE9178"/>
                </a:solidFill>
                <a:latin typeface="Consolas" panose="020B0609020204030204" pitchFamily="49" charset="0"/>
              </a:rPr>
              <a:t>"</a:t>
            </a:r>
            <a:r>
              <a:rPr lang="en-US" sz="1800" dirty="0" err="1">
                <a:solidFill>
                  <a:srgbClr val="CE9178"/>
                </a:solidFill>
                <a:latin typeface="Consolas" panose="020B0609020204030204" pitchFamily="49" charset="0"/>
              </a:rPr>
              <a:t>SimulatedTemperatureSensor</a:t>
            </a:r>
            <a:r>
              <a:rPr lang="en-US" sz="1800" dirty="0">
                <a:solidFill>
                  <a:srgbClr val="CE9178"/>
                </a:solidFill>
                <a:latin typeface="Consolas" panose="020B0609020204030204" pitchFamily="49" charset="0"/>
              </a:rPr>
              <a:t>"</a:t>
            </a:r>
            <a:r>
              <a:rPr lang="en-US" sz="1800" dirty="0">
                <a:solidFill>
                  <a:srgbClr val="E3E3E3"/>
                </a:solidFill>
                <a:latin typeface="Consolas" panose="020B0609020204030204" pitchFamily="49" charset="0"/>
              </a:rPr>
              <a:t>: {</a:t>
            </a:r>
          </a:p>
          <a:p>
            <a:r>
              <a:rPr lang="en-US" sz="1800" dirty="0">
                <a:solidFill>
                  <a:srgbClr val="E3E3E3"/>
                </a:solidFill>
                <a:latin typeface="Consolas" panose="020B0609020204030204" pitchFamily="49" charset="0"/>
              </a:rPr>
              <a:t>  </a:t>
            </a:r>
            <a:r>
              <a:rPr lang="en-US" sz="1800" dirty="0">
                <a:solidFill>
                  <a:srgbClr val="9CDCFE"/>
                </a:solidFill>
                <a:latin typeface="Consolas" panose="020B0609020204030204" pitchFamily="49" charset="0"/>
              </a:rPr>
              <a:t>"</a:t>
            </a:r>
            <a:r>
              <a:rPr lang="en-US" sz="1800" dirty="0" err="1">
                <a:solidFill>
                  <a:srgbClr val="9CDCFE"/>
                </a:solidFill>
                <a:latin typeface="Consolas" panose="020B0609020204030204" pitchFamily="49" charset="0"/>
              </a:rPr>
              <a:t>properties.desired</a:t>
            </a:r>
            <a:r>
              <a:rPr lang="en-US" sz="1800" dirty="0">
                <a:solidFill>
                  <a:srgbClr val="9CDCFE"/>
                </a:solidFill>
                <a:latin typeface="Consolas" panose="020B0609020204030204" pitchFamily="49" charset="0"/>
              </a:rPr>
              <a:t>"</a:t>
            </a:r>
            <a:r>
              <a:rPr lang="en-US" sz="1800" dirty="0">
                <a:solidFill>
                  <a:srgbClr val="E3E3E3"/>
                </a:solidFill>
                <a:latin typeface="Consolas" panose="020B0609020204030204" pitchFamily="49" charset="0"/>
              </a:rPr>
              <a:t>: {</a:t>
            </a:r>
            <a:br>
              <a:rPr lang="en-US" sz="1800" dirty="0">
                <a:solidFill>
                  <a:srgbClr val="E3E3E3"/>
                </a:solidFill>
                <a:latin typeface="Consolas" panose="020B0609020204030204" pitchFamily="49" charset="0"/>
              </a:rPr>
            </a:br>
            <a:r>
              <a:rPr lang="en-US" sz="1800" dirty="0">
                <a:solidFill>
                  <a:srgbClr val="E3E3E3"/>
                </a:solidFill>
                <a:latin typeface="Consolas" panose="020B0609020204030204" pitchFamily="49" charset="0"/>
              </a:rPr>
              <a:t>    </a:t>
            </a:r>
            <a:r>
              <a:rPr lang="en-US" sz="1800" dirty="0">
                <a:solidFill>
                  <a:srgbClr val="9CDCFE"/>
                </a:solidFill>
                <a:latin typeface="Consolas" panose="020B0609020204030204" pitchFamily="49" charset="0"/>
              </a:rPr>
              <a:t>"</a:t>
            </a:r>
            <a:r>
              <a:rPr lang="en-US" sz="1800" dirty="0" err="1">
                <a:solidFill>
                  <a:srgbClr val="9CDCFE"/>
                </a:solidFill>
                <a:latin typeface="Consolas" panose="020B0609020204030204" pitchFamily="49" charset="0"/>
              </a:rPr>
              <a:t>SendData</a:t>
            </a:r>
            <a:r>
              <a:rPr lang="en-US" sz="1800" dirty="0">
                <a:solidFill>
                  <a:srgbClr val="9CDCFE"/>
                </a:solidFill>
                <a:latin typeface="Consolas" panose="020B0609020204030204" pitchFamily="49" charset="0"/>
              </a:rPr>
              <a:t>"</a:t>
            </a:r>
            <a:r>
              <a:rPr lang="en-US" sz="1800" dirty="0">
                <a:solidFill>
                  <a:srgbClr val="E3E3E3"/>
                </a:solidFill>
                <a:latin typeface="Consolas" panose="020B0609020204030204" pitchFamily="49" charset="0"/>
              </a:rPr>
              <a:t>: </a:t>
            </a:r>
            <a:r>
              <a:rPr lang="en-US" sz="1800" dirty="0">
                <a:solidFill>
                  <a:srgbClr val="569CD6"/>
                </a:solidFill>
                <a:latin typeface="Consolas" panose="020B0609020204030204" pitchFamily="49" charset="0"/>
              </a:rPr>
              <a:t>true</a:t>
            </a:r>
            <a:r>
              <a:rPr lang="en-US" sz="1800" dirty="0">
                <a:solidFill>
                  <a:srgbClr val="E3E3E3"/>
                </a:solidFill>
                <a:latin typeface="Consolas" panose="020B0609020204030204" pitchFamily="49" charset="0"/>
              </a:rPr>
              <a:t>,</a:t>
            </a:r>
            <a:br>
              <a:rPr lang="en-US" sz="1800" dirty="0">
                <a:solidFill>
                  <a:srgbClr val="E3E3E3"/>
                </a:solidFill>
                <a:latin typeface="Consolas" panose="020B0609020204030204" pitchFamily="49" charset="0"/>
              </a:rPr>
            </a:br>
            <a:r>
              <a:rPr lang="en-US" sz="1800" dirty="0">
                <a:solidFill>
                  <a:srgbClr val="E3E3E3"/>
                </a:solidFill>
                <a:latin typeface="Consolas" panose="020B0609020204030204" pitchFamily="49" charset="0"/>
              </a:rPr>
              <a:t>    </a:t>
            </a:r>
            <a:r>
              <a:rPr lang="en-US" sz="1800" dirty="0">
                <a:solidFill>
                  <a:srgbClr val="9CDCFE"/>
                </a:solidFill>
                <a:latin typeface="Consolas" panose="020B0609020204030204" pitchFamily="49" charset="0"/>
              </a:rPr>
              <a:t>"</a:t>
            </a:r>
            <a:r>
              <a:rPr lang="en-US" sz="1800" dirty="0" err="1">
                <a:solidFill>
                  <a:srgbClr val="9CDCFE"/>
                </a:solidFill>
                <a:latin typeface="Consolas" panose="020B0609020204030204" pitchFamily="49" charset="0"/>
              </a:rPr>
              <a:t>SendInterval</a:t>
            </a:r>
            <a:r>
              <a:rPr lang="en-US" sz="1800" dirty="0">
                <a:solidFill>
                  <a:srgbClr val="9CDCFE"/>
                </a:solidFill>
                <a:latin typeface="Consolas" panose="020B0609020204030204" pitchFamily="49" charset="0"/>
              </a:rPr>
              <a:t>"</a:t>
            </a:r>
            <a:r>
              <a:rPr lang="en-US" sz="1800" dirty="0">
                <a:solidFill>
                  <a:srgbClr val="E3E3E3"/>
                </a:solidFill>
                <a:latin typeface="Consolas" panose="020B0609020204030204" pitchFamily="49" charset="0"/>
              </a:rPr>
              <a:t>: </a:t>
            </a:r>
            <a:r>
              <a:rPr lang="en-US" sz="1800" dirty="0">
                <a:solidFill>
                  <a:srgbClr val="B5CEA8"/>
                </a:solidFill>
                <a:latin typeface="Consolas" panose="020B0609020204030204" pitchFamily="49" charset="0"/>
              </a:rPr>
              <a:t>5</a:t>
            </a:r>
            <a:br>
              <a:rPr lang="en-US" sz="1800" dirty="0">
                <a:solidFill>
                  <a:srgbClr val="E3E3E3"/>
                </a:solidFill>
                <a:latin typeface="Consolas" panose="020B0609020204030204" pitchFamily="49" charset="0"/>
              </a:rPr>
            </a:br>
            <a:r>
              <a:rPr lang="en-US" sz="1800" dirty="0">
                <a:solidFill>
                  <a:srgbClr val="E3E3E3"/>
                </a:solidFill>
                <a:latin typeface="Consolas" panose="020B0609020204030204" pitchFamily="49" charset="0"/>
              </a:rPr>
              <a:t>  }</a:t>
            </a:r>
            <a:br>
              <a:rPr lang="en-US" sz="1800" dirty="0">
                <a:solidFill>
                  <a:srgbClr val="E3E3E3"/>
                </a:solidFill>
                <a:latin typeface="Consolas" panose="020B0609020204030204" pitchFamily="49" charset="0"/>
              </a:rPr>
            </a:br>
            <a:r>
              <a:rPr lang="en-US" sz="1800" dirty="0">
                <a:solidFill>
                  <a:srgbClr val="E3E3E3"/>
                </a:solidFill>
                <a:latin typeface="Consolas" panose="020B0609020204030204" pitchFamily="49" charset="0"/>
              </a:rPr>
              <a:t>}</a:t>
            </a:r>
            <a:endParaRPr lang="en-US" sz="1800" dirty="0">
              <a:gradFill>
                <a:gsLst>
                  <a:gs pos="2917">
                    <a:schemeClr val="tx1"/>
                  </a:gs>
                  <a:gs pos="30000">
                    <a:schemeClr val="tx1"/>
                  </a:gs>
                </a:gsLst>
                <a:lin ang="5400000" scaled="0"/>
              </a:gradFill>
              <a:latin typeface="Consolas" panose="020B0609020204030204" pitchFamily="49" charset="0"/>
            </a:endParaRPr>
          </a:p>
        </p:txBody>
      </p:sp>
      <p:sp>
        <p:nvSpPr>
          <p:cNvPr id="6" name="TextBox 5">
            <a:extLst>
              <a:ext uri="{FF2B5EF4-FFF2-40B4-BE49-F238E27FC236}">
                <a16:creationId xmlns:a16="http://schemas.microsoft.com/office/drawing/2014/main" id="{405FE7AD-E2A3-438B-A2E1-7D57BB4960EF}"/>
              </a:ext>
            </a:extLst>
          </p:cNvPr>
          <p:cNvSpPr txBox="1"/>
          <p:nvPr/>
        </p:nvSpPr>
        <p:spPr>
          <a:xfrm>
            <a:off x="588263" y="4154025"/>
            <a:ext cx="5999399" cy="2022348"/>
          </a:xfrm>
          <a:prstGeom prst="rect">
            <a:avLst/>
          </a:prstGeom>
          <a:solidFill>
            <a:schemeClr val="tx1"/>
          </a:solidFill>
        </p:spPr>
        <p:txBody>
          <a:bodyPr wrap="none" lIns="274320" tIns="274320" rIns="274320" bIns="274320" rtlCol="0">
            <a:spAutoFit/>
          </a:bodyPr>
          <a:lstStyle/>
          <a:p>
            <a:pPr>
              <a:lnSpc>
                <a:spcPct val="107000"/>
              </a:lnSpc>
            </a:pPr>
            <a:r>
              <a:rPr lang="en-US" sz="18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CE9178"/>
                </a:solidFill>
                <a:latin typeface="Consolas" panose="020B0609020204030204" pitchFamily="49" charset="0"/>
                <a:ea typeface="Times New Roman" panose="02020603050405020304" pitchFamily="18" charset="0"/>
                <a:cs typeface="Times New Roman" panose="02020603050405020304" pitchFamily="18" charset="0"/>
              </a:rPr>
              <a:t>SimulatedTemperatureSensor</a:t>
            </a:r>
            <a:r>
              <a:rPr lang="en-US" sz="18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E3E3E3"/>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a:solidFill>
                  <a:srgbClr val="E3E3E3"/>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properties.desired.layeredProperties</a:t>
            </a:r>
            <a:r>
              <a:rPr lang="en-US" sz="1800"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E3E3E3"/>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a:solidFill>
                  <a:srgbClr val="E3E3E3"/>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StopAfterCount</a:t>
            </a:r>
            <a:r>
              <a:rPr lang="en-US" sz="1800"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E3E3E3"/>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B5CEA8"/>
                </a:solidFill>
                <a:latin typeface="Consolas" panose="020B0609020204030204" pitchFamily="49" charset="0"/>
                <a:ea typeface="Times New Roman" panose="02020603050405020304" pitchFamily="18" charset="0"/>
                <a:cs typeface="Times New Roman" panose="02020603050405020304" pitchFamily="18" charset="0"/>
              </a:rPr>
              <a:t>1000</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a:solidFill>
                  <a:srgbClr val="E3E3E3"/>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rgbClr val="E3E3E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E179497D-7597-4112-9547-A2C7603F4C96}"/>
              </a:ext>
            </a:extLst>
          </p:cNvPr>
          <p:cNvSpPr txBox="1"/>
          <p:nvPr/>
        </p:nvSpPr>
        <p:spPr>
          <a:xfrm>
            <a:off x="7105337" y="2180904"/>
            <a:ext cx="4498400" cy="3046988"/>
          </a:xfrm>
          <a:prstGeom prst="rect">
            <a:avLst/>
          </a:prstGeom>
          <a:solidFill>
            <a:schemeClr val="tx1"/>
          </a:solidFill>
        </p:spPr>
        <p:txBody>
          <a:bodyPr wrap="square" lIns="274320" tIns="274320" rIns="274320" bIns="274320" rtlCol="0">
            <a:spAutoFit/>
          </a:bodyPr>
          <a:lstStyle/>
          <a:p>
            <a:r>
              <a:rPr lang="en-US" sz="1800" dirty="0">
                <a:solidFill>
                  <a:srgbClr val="CE9178"/>
                </a:solidFill>
                <a:latin typeface="Consolas" panose="020B0609020204030204" pitchFamily="49" charset="0"/>
              </a:rPr>
              <a:t>"properties"</a:t>
            </a:r>
            <a:r>
              <a:rPr lang="en-US" sz="1800" dirty="0">
                <a:solidFill>
                  <a:srgbClr val="E3E3E3"/>
                </a:solidFill>
                <a:latin typeface="Consolas" panose="020B0609020204030204" pitchFamily="49" charset="0"/>
              </a:rPr>
              <a:t>: {</a:t>
            </a:r>
            <a:br>
              <a:rPr lang="en-US" sz="1800" dirty="0">
                <a:solidFill>
                  <a:srgbClr val="E3E3E3"/>
                </a:solidFill>
                <a:latin typeface="Consolas" panose="020B0609020204030204" pitchFamily="49" charset="0"/>
              </a:rPr>
            </a:br>
            <a:r>
              <a:rPr lang="en-US" sz="1800" dirty="0">
                <a:solidFill>
                  <a:srgbClr val="E3E3E3"/>
                </a:solidFill>
                <a:latin typeface="Consolas" panose="020B0609020204030204" pitchFamily="49" charset="0"/>
              </a:rPr>
              <a:t>  </a:t>
            </a:r>
            <a:r>
              <a:rPr lang="en-US" sz="1800" dirty="0">
                <a:solidFill>
                  <a:srgbClr val="9CDCFE"/>
                </a:solidFill>
                <a:latin typeface="Consolas" panose="020B0609020204030204" pitchFamily="49" charset="0"/>
              </a:rPr>
              <a:t>"desired"</a:t>
            </a:r>
            <a:r>
              <a:rPr lang="en-US" sz="1800" dirty="0">
                <a:solidFill>
                  <a:srgbClr val="E3E3E3"/>
                </a:solidFill>
                <a:latin typeface="Consolas" panose="020B0609020204030204" pitchFamily="49" charset="0"/>
              </a:rPr>
              <a:t>: {</a:t>
            </a:r>
            <a:br>
              <a:rPr lang="en-US" sz="1800" dirty="0">
                <a:solidFill>
                  <a:srgbClr val="E3E3E3"/>
                </a:solidFill>
                <a:latin typeface="Consolas" panose="020B0609020204030204" pitchFamily="49" charset="0"/>
              </a:rPr>
            </a:br>
            <a:r>
              <a:rPr lang="en-US" sz="1800" dirty="0">
                <a:solidFill>
                  <a:srgbClr val="E3E3E3"/>
                </a:solidFill>
                <a:latin typeface="Consolas" panose="020B0609020204030204" pitchFamily="49" charset="0"/>
              </a:rPr>
              <a:t>    </a:t>
            </a:r>
            <a:r>
              <a:rPr lang="en-US" sz="1800" dirty="0">
                <a:solidFill>
                  <a:srgbClr val="9CDCFE"/>
                </a:solidFill>
                <a:latin typeface="Consolas" panose="020B0609020204030204" pitchFamily="49" charset="0"/>
              </a:rPr>
              <a:t>"</a:t>
            </a:r>
            <a:r>
              <a:rPr lang="en-US" sz="1800" dirty="0" err="1">
                <a:solidFill>
                  <a:srgbClr val="9CDCFE"/>
                </a:solidFill>
                <a:latin typeface="Consolas" panose="020B0609020204030204" pitchFamily="49" charset="0"/>
              </a:rPr>
              <a:t>SendData</a:t>
            </a:r>
            <a:r>
              <a:rPr lang="en-US" sz="1800" dirty="0">
                <a:solidFill>
                  <a:srgbClr val="9CDCFE"/>
                </a:solidFill>
                <a:latin typeface="Consolas" panose="020B0609020204030204" pitchFamily="49" charset="0"/>
              </a:rPr>
              <a:t>"</a:t>
            </a:r>
            <a:r>
              <a:rPr lang="en-US" sz="1800" dirty="0">
                <a:solidFill>
                  <a:srgbClr val="E3E3E3"/>
                </a:solidFill>
                <a:latin typeface="Consolas" panose="020B0609020204030204" pitchFamily="49" charset="0"/>
              </a:rPr>
              <a:t>: </a:t>
            </a:r>
            <a:r>
              <a:rPr lang="en-US" sz="1800" dirty="0">
                <a:solidFill>
                  <a:srgbClr val="569CD6"/>
                </a:solidFill>
                <a:latin typeface="Consolas" panose="020B0609020204030204" pitchFamily="49" charset="0"/>
              </a:rPr>
              <a:t>true</a:t>
            </a:r>
            <a:r>
              <a:rPr lang="en-US" sz="1800" dirty="0">
                <a:solidFill>
                  <a:srgbClr val="E3E3E3"/>
                </a:solidFill>
                <a:latin typeface="Consolas" panose="020B0609020204030204" pitchFamily="49" charset="0"/>
              </a:rPr>
              <a:t>,</a:t>
            </a:r>
            <a:br>
              <a:rPr lang="en-US" sz="1800" dirty="0">
                <a:solidFill>
                  <a:srgbClr val="E3E3E3"/>
                </a:solidFill>
                <a:latin typeface="Consolas" panose="020B0609020204030204" pitchFamily="49" charset="0"/>
              </a:rPr>
            </a:br>
            <a:r>
              <a:rPr lang="en-US" sz="1800" dirty="0">
                <a:solidFill>
                  <a:srgbClr val="E3E3E3"/>
                </a:solidFill>
                <a:latin typeface="Consolas" panose="020B0609020204030204" pitchFamily="49" charset="0"/>
              </a:rPr>
              <a:t>    </a:t>
            </a:r>
            <a:r>
              <a:rPr lang="en-US" sz="1800" dirty="0">
                <a:solidFill>
                  <a:srgbClr val="9CDCFE"/>
                </a:solidFill>
                <a:latin typeface="Consolas" panose="020B0609020204030204" pitchFamily="49" charset="0"/>
              </a:rPr>
              <a:t>"</a:t>
            </a:r>
            <a:r>
              <a:rPr lang="en-US" sz="1800" dirty="0" err="1">
                <a:solidFill>
                  <a:srgbClr val="9CDCFE"/>
                </a:solidFill>
                <a:latin typeface="Consolas" panose="020B0609020204030204" pitchFamily="49" charset="0"/>
              </a:rPr>
              <a:t>SendInterval</a:t>
            </a:r>
            <a:r>
              <a:rPr lang="en-US" sz="1800" dirty="0">
                <a:solidFill>
                  <a:srgbClr val="9CDCFE"/>
                </a:solidFill>
                <a:latin typeface="Consolas" panose="020B0609020204030204" pitchFamily="49" charset="0"/>
              </a:rPr>
              <a:t>"</a:t>
            </a:r>
            <a:r>
              <a:rPr lang="en-US" sz="1800" dirty="0">
                <a:solidFill>
                  <a:srgbClr val="E3E3E3"/>
                </a:solidFill>
                <a:latin typeface="Consolas" panose="020B0609020204030204" pitchFamily="49" charset="0"/>
              </a:rPr>
              <a:t>: </a:t>
            </a:r>
            <a:r>
              <a:rPr lang="en-US" sz="1800" dirty="0">
                <a:solidFill>
                  <a:srgbClr val="B5CEA8"/>
                </a:solidFill>
                <a:latin typeface="Consolas" panose="020B0609020204030204" pitchFamily="49" charset="0"/>
              </a:rPr>
              <a:t>5</a:t>
            </a:r>
            <a:r>
              <a:rPr lang="en-US" sz="1800" dirty="0">
                <a:solidFill>
                  <a:srgbClr val="E3E3E3"/>
                </a:solidFill>
                <a:latin typeface="Consolas" panose="020B0609020204030204" pitchFamily="49" charset="0"/>
              </a:rPr>
              <a:t>, </a:t>
            </a:r>
            <a:br>
              <a:rPr lang="en-US" sz="1800" dirty="0">
                <a:solidFill>
                  <a:srgbClr val="E3E3E3"/>
                </a:solidFill>
                <a:latin typeface="Consolas" panose="020B0609020204030204" pitchFamily="49" charset="0"/>
              </a:rPr>
            </a:br>
            <a:r>
              <a:rPr lang="en-US" sz="1800" dirty="0">
                <a:solidFill>
                  <a:srgbClr val="E3E3E3"/>
                </a:solidFill>
                <a:latin typeface="Consolas" panose="020B0609020204030204" pitchFamily="49" charset="0"/>
              </a:rPr>
              <a:t>    “</a:t>
            </a:r>
            <a:r>
              <a:rPr lang="en-US" sz="1800" dirty="0" err="1">
                <a:solidFill>
                  <a:srgbClr val="9CDCFE"/>
                </a:solidFill>
                <a:latin typeface="Consolas" panose="020B0609020204030204" pitchFamily="49" charset="0"/>
              </a:rPr>
              <a:t>layeredProperties</a:t>
            </a:r>
            <a:r>
              <a:rPr lang="en-US" sz="1800" dirty="0">
                <a:solidFill>
                  <a:srgbClr val="9CDCFE"/>
                </a:solidFill>
                <a:latin typeface="Consolas" panose="020B0609020204030204" pitchFamily="49" charset="0"/>
              </a:rPr>
              <a:t>"</a:t>
            </a:r>
            <a:r>
              <a:rPr lang="en-US" sz="1800" dirty="0">
                <a:solidFill>
                  <a:srgbClr val="E3E3E3"/>
                </a:solidFill>
                <a:latin typeface="Consolas" panose="020B0609020204030204" pitchFamily="49" charset="0"/>
              </a:rPr>
              <a:t>: {</a:t>
            </a:r>
            <a:br>
              <a:rPr lang="en-US" sz="1800" dirty="0">
                <a:solidFill>
                  <a:srgbClr val="E3E3E3"/>
                </a:solidFill>
                <a:latin typeface="Consolas" panose="020B0609020204030204" pitchFamily="49" charset="0"/>
              </a:rPr>
            </a:br>
            <a:r>
              <a:rPr lang="en-US" sz="1800" dirty="0">
                <a:solidFill>
                  <a:srgbClr val="E3E3E3"/>
                </a:solidFill>
                <a:latin typeface="Consolas" panose="020B0609020204030204" pitchFamily="49" charset="0"/>
              </a:rPr>
              <a:t>      </a:t>
            </a:r>
            <a:r>
              <a:rPr lang="en-US" sz="1800" dirty="0">
                <a:solidFill>
                  <a:srgbClr val="9CDCFE"/>
                </a:solidFill>
                <a:latin typeface="Consolas" panose="020B0609020204030204" pitchFamily="49" charset="0"/>
              </a:rPr>
              <a:t>"</a:t>
            </a:r>
            <a:r>
              <a:rPr lang="en-US" sz="1800" dirty="0" err="1">
                <a:solidFill>
                  <a:srgbClr val="9CDCFE"/>
                </a:solidFill>
                <a:latin typeface="Consolas" panose="020B0609020204030204" pitchFamily="49" charset="0"/>
              </a:rPr>
              <a:t>StopAfterCount</a:t>
            </a:r>
            <a:r>
              <a:rPr lang="en-US" sz="1800" dirty="0">
                <a:solidFill>
                  <a:srgbClr val="9CDCFE"/>
                </a:solidFill>
                <a:latin typeface="Consolas" panose="020B0609020204030204" pitchFamily="49" charset="0"/>
              </a:rPr>
              <a:t>"</a:t>
            </a:r>
            <a:r>
              <a:rPr lang="en-US" sz="1800" dirty="0">
                <a:solidFill>
                  <a:srgbClr val="E3E3E3"/>
                </a:solidFill>
                <a:latin typeface="Consolas" panose="020B0609020204030204" pitchFamily="49" charset="0"/>
              </a:rPr>
              <a:t>: </a:t>
            </a:r>
            <a:r>
              <a:rPr lang="en-US" sz="1800" dirty="0">
                <a:solidFill>
                  <a:srgbClr val="B5CEA8"/>
                </a:solidFill>
                <a:latin typeface="Consolas" panose="020B0609020204030204" pitchFamily="49" charset="0"/>
              </a:rPr>
              <a:t>1000</a:t>
            </a:r>
            <a:br>
              <a:rPr lang="en-US" sz="1800" dirty="0">
                <a:solidFill>
                  <a:srgbClr val="B5CEA8"/>
                </a:solidFill>
                <a:latin typeface="Consolas" panose="020B0609020204030204" pitchFamily="49" charset="0"/>
              </a:rPr>
            </a:br>
            <a:r>
              <a:rPr lang="en-US" sz="1800" dirty="0">
                <a:solidFill>
                  <a:srgbClr val="B5CEA8"/>
                </a:solidFill>
                <a:latin typeface="Consolas" panose="020B0609020204030204" pitchFamily="49" charset="0"/>
              </a:rPr>
              <a:t>    </a:t>
            </a:r>
            <a:r>
              <a:rPr lang="en-US" sz="1800" dirty="0">
                <a:solidFill>
                  <a:srgbClr val="E3E3E3"/>
                </a:solidFill>
                <a:latin typeface="Consolas" panose="020B0609020204030204" pitchFamily="49" charset="0"/>
              </a:rPr>
              <a:t>}</a:t>
            </a:r>
            <a:br>
              <a:rPr lang="en-US" sz="1800" dirty="0">
                <a:solidFill>
                  <a:srgbClr val="E3E3E3"/>
                </a:solidFill>
                <a:latin typeface="Consolas" panose="020B0609020204030204" pitchFamily="49" charset="0"/>
              </a:rPr>
            </a:br>
            <a:r>
              <a:rPr lang="en-US" sz="1800" dirty="0">
                <a:solidFill>
                  <a:srgbClr val="E3E3E3"/>
                </a:solidFill>
                <a:latin typeface="Consolas" panose="020B0609020204030204" pitchFamily="49" charset="0"/>
              </a:rPr>
              <a:t>  }</a:t>
            </a:r>
            <a:br>
              <a:rPr lang="en-US" sz="1800" dirty="0">
                <a:solidFill>
                  <a:srgbClr val="E3E3E3"/>
                </a:solidFill>
                <a:latin typeface="Consolas" panose="020B0609020204030204" pitchFamily="49" charset="0"/>
              </a:rPr>
            </a:br>
            <a:r>
              <a:rPr lang="en-US" sz="1800" dirty="0">
                <a:solidFill>
                  <a:srgbClr val="E3E3E3"/>
                </a:solidFill>
                <a:latin typeface="Consolas" panose="020B0609020204030204" pitchFamily="49" charset="0"/>
              </a:rPr>
              <a:t>}</a:t>
            </a:r>
            <a:endParaRPr lang="en-US" sz="1800" dirty="0">
              <a:gradFill>
                <a:gsLst>
                  <a:gs pos="2917">
                    <a:schemeClr val="tx1"/>
                  </a:gs>
                  <a:gs pos="30000">
                    <a:schemeClr val="tx1"/>
                  </a:gs>
                </a:gsLst>
                <a:lin ang="5400000" scaled="0"/>
              </a:gradFill>
              <a:latin typeface="Consolas" panose="020B0609020204030204" pitchFamily="49" charset="0"/>
            </a:endParaRPr>
          </a:p>
        </p:txBody>
      </p:sp>
      <p:cxnSp>
        <p:nvCxnSpPr>
          <p:cNvPr id="9" name="Straight Arrow Connector 8">
            <a:extLst>
              <a:ext uri="{FF2B5EF4-FFF2-40B4-BE49-F238E27FC236}">
                <a16:creationId xmlns:a16="http://schemas.microsoft.com/office/drawing/2014/main" id="{B885B409-5465-4725-895E-5D47FC547039}"/>
              </a:ext>
            </a:extLst>
          </p:cNvPr>
          <p:cNvCxnSpPr>
            <a:stCxn id="4" idx="3"/>
            <a:endCxn id="7" idx="1"/>
          </p:cNvCxnSpPr>
          <p:nvPr/>
        </p:nvCxnSpPr>
        <p:spPr>
          <a:xfrm>
            <a:off x="6587661" y="2490279"/>
            <a:ext cx="517676" cy="1214119"/>
          </a:xfrm>
          <a:prstGeom prst="straightConnector1">
            <a:avLst/>
          </a:prstGeom>
          <a:ln w="76200">
            <a:headEnd type="none" w="lg" len="med"/>
            <a:tailEnd type="triangle"/>
          </a:ln>
        </p:spPr>
        <p:style>
          <a:lnRef idx="1">
            <a:schemeClr val="accent4"/>
          </a:lnRef>
          <a:fillRef idx="0">
            <a:schemeClr val="accent4"/>
          </a:fillRef>
          <a:effectRef idx="0">
            <a:schemeClr val="accent4"/>
          </a:effectRef>
          <a:fontRef idx="minor">
            <a:schemeClr val="tx1"/>
          </a:fontRef>
        </p:style>
      </p:cxnSp>
      <p:cxnSp>
        <p:nvCxnSpPr>
          <p:cNvPr id="10" name="Straight Arrow Connector 9">
            <a:extLst>
              <a:ext uri="{FF2B5EF4-FFF2-40B4-BE49-F238E27FC236}">
                <a16:creationId xmlns:a16="http://schemas.microsoft.com/office/drawing/2014/main" id="{0CF6BFD1-3EE2-4870-A61E-7854209A96CC}"/>
              </a:ext>
            </a:extLst>
          </p:cNvPr>
          <p:cNvCxnSpPr>
            <a:cxnSpLocks/>
            <a:stCxn id="6" idx="3"/>
            <a:endCxn id="7" idx="1"/>
          </p:cNvCxnSpPr>
          <p:nvPr/>
        </p:nvCxnSpPr>
        <p:spPr>
          <a:xfrm flipV="1">
            <a:off x="6587662" y="3704398"/>
            <a:ext cx="517675" cy="1460801"/>
          </a:xfrm>
          <a:prstGeom prst="straightConnector1">
            <a:avLst/>
          </a:prstGeom>
          <a:ln w="76200">
            <a:headEnd type="none" w="lg" len="med"/>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69559177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Rollback</a:t>
            </a:r>
          </a:p>
        </p:txBody>
      </p:sp>
      <p:sp>
        <p:nvSpPr>
          <p:cNvPr id="6" name="Text Placeholder 5"/>
          <p:cNvSpPr>
            <a:spLocks noGrp="1"/>
          </p:cNvSpPr>
          <p:nvPr>
            <p:ph type="body" sz="quarter" idx="10"/>
          </p:nvPr>
        </p:nvSpPr>
        <p:spPr>
          <a:xfrm>
            <a:off x="584200" y="1435497"/>
            <a:ext cx="11018520" cy="3533275"/>
          </a:xfrm>
        </p:spPr>
        <p:txBody>
          <a:bodyPr/>
          <a:lstStyle/>
          <a:p>
            <a:r>
              <a:rPr lang="en-IE" dirty="0"/>
              <a:t>Deleting a deployment doesn’t remove the configuration from the device… so </a:t>
            </a:r>
            <a:r>
              <a:rPr lang="en-IE" i="1" dirty="0"/>
              <a:t>rollback</a:t>
            </a:r>
            <a:r>
              <a:rPr lang="en-IE" dirty="0"/>
              <a:t> means doing a new deployment that has the previous configuration</a:t>
            </a:r>
          </a:p>
          <a:p>
            <a:r>
              <a:rPr lang="en-US" dirty="0"/>
              <a:t>Perform rollbacks in the following sequence:</a:t>
            </a:r>
          </a:p>
          <a:p>
            <a:pPr lvl="1"/>
            <a:r>
              <a:rPr lang="en-US" dirty="0"/>
              <a:t>Confirm that a second deployment is also targeted at the same device set. If the goal of the rollback is to remove all modules, the second deployment should not include any modules.</a:t>
            </a:r>
          </a:p>
          <a:p>
            <a:pPr lvl="1"/>
            <a:r>
              <a:rPr lang="en-US" dirty="0"/>
              <a:t>Modify or remove the target condition expression of the deployment you wish to roll back so that the devices no longer meet the targeting condition.</a:t>
            </a:r>
          </a:p>
          <a:p>
            <a:pPr lvl="1"/>
            <a:r>
              <a:rPr lang="en-US" dirty="0"/>
              <a:t>Verify that the rollback succeeded by viewing the deployment status.</a:t>
            </a:r>
          </a:p>
        </p:txBody>
      </p:sp>
    </p:spTree>
    <p:extLst>
      <p:ext uri="{BB962C8B-B14F-4D97-AF65-F5344CB8AC3E}">
        <p14:creationId xmlns:p14="http://schemas.microsoft.com/office/powerpoint/2010/main" val="2904569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Deployment Checklist</a:t>
            </a:r>
          </a:p>
        </p:txBody>
      </p:sp>
      <p:sp>
        <p:nvSpPr>
          <p:cNvPr id="4" name="Text Placeholder 5">
            <a:extLst>
              <a:ext uri="{FF2B5EF4-FFF2-40B4-BE49-F238E27FC236}">
                <a16:creationId xmlns:a16="http://schemas.microsoft.com/office/drawing/2014/main" id="{945B8CB1-C13B-4C9C-975F-22A5B026A02C}"/>
              </a:ext>
            </a:extLst>
          </p:cNvPr>
          <p:cNvSpPr>
            <a:spLocks noGrp="1"/>
          </p:cNvSpPr>
          <p:nvPr>
            <p:ph type="body" sz="quarter" idx="10"/>
          </p:nvPr>
        </p:nvSpPr>
        <p:spPr>
          <a:xfrm>
            <a:off x="584200" y="1435497"/>
            <a:ext cx="11018520" cy="2499146"/>
          </a:xfrm>
        </p:spPr>
        <p:txBody>
          <a:bodyPr/>
          <a:lstStyle/>
          <a:p>
            <a:r>
              <a:rPr lang="en-IE" dirty="0"/>
              <a:t>Device configuration</a:t>
            </a:r>
          </a:p>
          <a:p>
            <a:r>
              <a:rPr lang="en-IE" dirty="0"/>
              <a:t>Deployment</a:t>
            </a:r>
          </a:p>
          <a:p>
            <a:r>
              <a:rPr lang="en-IE" dirty="0"/>
              <a:t>Container management</a:t>
            </a:r>
          </a:p>
          <a:p>
            <a:r>
              <a:rPr lang="en-IE" dirty="0"/>
              <a:t>Networking</a:t>
            </a:r>
          </a:p>
          <a:p>
            <a:r>
              <a:rPr lang="en-IE" dirty="0"/>
              <a:t>Solution management</a:t>
            </a:r>
          </a:p>
        </p:txBody>
      </p:sp>
    </p:spTree>
    <p:extLst>
      <p:ext uri="{BB962C8B-B14F-4D97-AF65-F5344CB8AC3E}">
        <p14:creationId xmlns:p14="http://schemas.microsoft.com/office/powerpoint/2010/main" val="204361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798050" cy="498598"/>
          </a:xfrm>
        </p:spPr>
        <p:txBody>
          <a:bodyPr/>
          <a:lstStyle/>
          <a:p>
            <a:r>
              <a:rPr lang="en-US" dirty="0">
                <a:latin typeface="Segoe UI Semibold (Headings)"/>
              </a:rPr>
              <a:t>Lesson 04: Edge Gateway Devices</a:t>
            </a:r>
            <a:endParaRPr lang="en-US" dirty="0"/>
          </a:p>
        </p:txBody>
      </p:sp>
    </p:spTree>
    <p:extLst>
      <p:ext uri="{BB962C8B-B14F-4D97-AF65-F5344CB8AC3E}">
        <p14:creationId xmlns:p14="http://schemas.microsoft.com/office/powerpoint/2010/main" val="4137119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IoT Edge as a Gateway: Patterns</a:t>
            </a:r>
          </a:p>
        </p:txBody>
      </p:sp>
      <p:sp>
        <p:nvSpPr>
          <p:cNvPr id="31" name="Slide Number Placeholder 30"/>
          <p:cNvSpPr>
            <a:spLocks noGrp="1"/>
          </p:cNvSpPr>
          <p:nvPr>
            <p:ph type="sldNum" sz="quarter" idx="4294967295"/>
          </p:nvPr>
        </p:nvSpPr>
        <p:spPr>
          <a:xfrm>
            <a:off x="11429244" y="6476569"/>
            <a:ext cx="761891" cy="380946"/>
          </a:xfrm>
        </p:spPr>
        <p:txBody>
          <a:bodyPr/>
          <a:lstStyle/>
          <a:p>
            <a:pPr algn="r" defTabSz="914049">
              <a:defRPr/>
            </a:pPr>
            <a:fld id="{FAADACFB-7C71-4E89-89D2-7BBA40B7BFA9}" type="slidenum">
              <a:rPr lang="en-US" sz="800">
                <a:solidFill>
                  <a:srgbClr val="505050"/>
                </a:solidFill>
                <a:latin typeface="Segoe UI" pitchFamily="34" charset="0"/>
                <a:cs typeface="Segoe UI" pitchFamily="34" charset="0"/>
              </a:rPr>
              <a:pPr algn="r" defTabSz="914049">
                <a:defRPr/>
              </a:pPr>
              <a:t>34</a:t>
            </a:fld>
            <a:endParaRPr lang="en-US" sz="800">
              <a:solidFill>
                <a:srgbClr val="505050"/>
              </a:solidFill>
              <a:latin typeface="Segoe UI" pitchFamily="34" charset="0"/>
              <a:cs typeface="Segoe UI" pitchFamily="34" charset="0"/>
            </a:endParaRPr>
          </a:p>
        </p:txBody>
      </p:sp>
      <p:pic>
        <p:nvPicPr>
          <p:cNvPr id="7" name="Picture 6">
            <a:extLst>
              <a:ext uri="{FF2B5EF4-FFF2-40B4-BE49-F238E27FC236}">
                <a16:creationId xmlns:a16="http://schemas.microsoft.com/office/drawing/2014/main" id="{54C41943-846D-4203-B3D3-D4ABEEE6140F}"/>
              </a:ext>
            </a:extLst>
          </p:cNvPr>
          <p:cNvPicPr>
            <a:picLocks noChangeAspect="1"/>
          </p:cNvPicPr>
          <p:nvPr/>
        </p:nvPicPr>
        <p:blipFill>
          <a:blip r:embed="rId3" cstate="screen">
            <a:duotone>
              <a:prstClr val="black"/>
              <a:schemeClr val="accent6">
                <a:tint val="45000"/>
                <a:satMod val="400000"/>
              </a:schemeClr>
            </a:duotone>
            <a:extLst>
              <a:ext uri="{28A0092B-C50C-407E-A947-70E740481C1C}">
                <a14:useLocalDpi xmlns:a14="http://schemas.microsoft.com/office/drawing/2010/main"/>
              </a:ext>
            </a:extLst>
          </a:blip>
          <a:stretch>
            <a:fillRect/>
          </a:stretch>
        </p:blipFill>
        <p:spPr>
          <a:xfrm>
            <a:off x="589044" y="1657131"/>
            <a:ext cx="5601088" cy="1637335"/>
          </a:xfrm>
          <a:prstGeom prst="rect">
            <a:avLst/>
          </a:prstGeom>
          <a:effectLst>
            <a:outerShdw blurRad="50800" dist="38100" dir="2700000" algn="tl" rotWithShape="0">
              <a:prstClr val="black">
                <a:alpha val="40000"/>
              </a:prstClr>
            </a:outerShdw>
          </a:effectLst>
        </p:spPr>
      </p:pic>
      <p:pic>
        <p:nvPicPr>
          <p:cNvPr id="8" name="Picture 7">
            <a:extLst>
              <a:ext uri="{FF2B5EF4-FFF2-40B4-BE49-F238E27FC236}">
                <a16:creationId xmlns:a16="http://schemas.microsoft.com/office/drawing/2014/main" id="{97AB38C1-C47E-46F2-A31E-A3DE36C60437}"/>
              </a:ext>
            </a:extLst>
          </p:cNvPr>
          <p:cNvPicPr>
            <a:picLocks noChangeAspect="1"/>
          </p:cNvPicPr>
          <p:nvPr/>
        </p:nvPicPr>
        <p:blipFill>
          <a:blip r:embed="rId4" cstate="screen">
            <a:duotone>
              <a:prstClr val="black"/>
              <a:schemeClr val="accent6">
                <a:tint val="45000"/>
                <a:satMod val="400000"/>
              </a:schemeClr>
            </a:duotone>
            <a:extLst>
              <a:ext uri="{28A0092B-C50C-407E-A947-70E740481C1C}">
                <a14:useLocalDpi xmlns:a14="http://schemas.microsoft.com/office/drawing/2010/main"/>
              </a:ext>
            </a:extLst>
          </a:blip>
          <a:stretch>
            <a:fillRect/>
          </a:stretch>
        </p:blipFill>
        <p:spPr>
          <a:xfrm>
            <a:off x="6445057" y="1669718"/>
            <a:ext cx="5266621" cy="1624747"/>
          </a:xfrm>
          <a:prstGeom prst="rect">
            <a:avLst/>
          </a:prstGeom>
          <a:effectLst>
            <a:outerShdw blurRad="50800" dist="38100" dir="2700000" algn="tl" rotWithShape="0">
              <a:prstClr val="black">
                <a:alpha val="40000"/>
              </a:prstClr>
            </a:outerShdw>
          </a:effectLst>
        </p:spPr>
      </p:pic>
      <p:pic>
        <p:nvPicPr>
          <p:cNvPr id="10" name="Picture 9">
            <a:extLst>
              <a:ext uri="{FF2B5EF4-FFF2-40B4-BE49-F238E27FC236}">
                <a16:creationId xmlns:a16="http://schemas.microsoft.com/office/drawing/2014/main" id="{F76D7DA5-8BB4-45ED-A7FE-AC0703D9AE0B}"/>
              </a:ext>
            </a:extLst>
          </p:cNvPr>
          <p:cNvPicPr>
            <a:picLocks noChangeAspect="1"/>
          </p:cNvPicPr>
          <p:nvPr/>
        </p:nvPicPr>
        <p:blipFill>
          <a:blip r:embed="rId5" cstate="screen">
            <a:duotone>
              <a:prstClr val="black"/>
              <a:schemeClr val="accent6">
                <a:tint val="45000"/>
                <a:satMod val="400000"/>
              </a:schemeClr>
            </a:duotone>
            <a:extLst>
              <a:ext uri="{28A0092B-C50C-407E-A947-70E740481C1C}">
                <a14:useLocalDpi xmlns:a14="http://schemas.microsoft.com/office/drawing/2010/main"/>
              </a:ext>
            </a:extLst>
          </a:blip>
          <a:stretch>
            <a:fillRect/>
          </a:stretch>
        </p:blipFill>
        <p:spPr>
          <a:xfrm>
            <a:off x="2707350" y="3773825"/>
            <a:ext cx="7129712" cy="203026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425499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Edge as a Gateway: Pattern Comparison</a:t>
            </a:r>
          </a:p>
        </p:txBody>
      </p:sp>
      <p:pic>
        <p:nvPicPr>
          <p:cNvPr id="2" name="Picture 1">
            <a:extLst>
              <a:ext uri="{FF2B5EF4-FFF2-40B4-BE49-F238E27FC236}">
                <a16:creationId xmlns:a16="http://schemas.microsoft.com/office/drawing/2014/main" id="{75ABF3B4-6B7C-4727-82A1-84EE9E26512E}"/>
              </a:ext>
            </a:extLst>
          </p:cNvPr>
          <p:cNvPicPr>
            <a:picLocks noChangeAspect="1"/>
          </p:cNvPicPr>
          <p:nvPr/>
        </p:nvPicPr>
        <p:blipFill>
          <a:blip r:embed="rId3"/>
          <a:stretch>
            <a:fillRect/>
          </a:stretch>
        </p:blipFill>
        <p:spPr>
          <a:xfrm>
            <a:off x="1255727" y="1387929"/>
            <a:ext cx="9680545" cy="5012871"/>
          </a:xfrm>
          <a:prstGeom prst="rect">
            <a:avLst/>
          </a:prstGeom>
        </p:spPr>
      </p:pic>
    </p:spTree>
    <p:extLst>
      <p:ext uri="{BB962C8B-B14F-4D97-AF65-F5344CB8AC3E}">
        <p14:creationId xmlns:p14="http://schemas.microsoft.com/office/powerpoint/2010/main" val="2997501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Authenticate a Downstream Device</a:t>
            </a:r>
          </a:p>
        </p:txBody>
      </p:sp>
      <p:sp>
        <p:nvSpPr>
          <p:cNvPr id="6" name="Text Placeholder 5"/>
          <p:cNvSpPr>
            <a:spLocks noGrp="1"/>
          </p:cNvSpPr>
          <p:nvPr>
            <p:ph type="body" sz="quarter" idx="10"/>
          </p:nvPr>
        </p:nvSpPr>
        <p:spPr>
          <a:xfrm>
            <a:off x="584200" y="1435497"/>
            <a:ext cx="11018520" cy="2634567"/>
          </a:xfrm>
        </p:spPr>
        <p:txBody>
          <a:bodyPr/>
          <a:lstStyle/>
          <a:p>
            <a:r>
              <a:rPr lang="en-US" dirty="0"/>
              <a:t>Symmetric key authentication</a:t>
            </a:r>
          </a:p>
          <a:p>
            <a:r>
              <a:rPr lang="en-US" dirty="0"/>
              <a:t>X.509 authentication</a:t>
            </a:r>
          </a:p>
          <a:p>
            <a:pPr lvl="1"/>
            <a:r>
              <a:rPr lang="en-US" dirty="0"/>
              <a:t>Self-signed certificate with a per-device thumbprint</a:t>
            </a:r>
          </a:p>
          <a:p>
            <a:pPr lvl="1"/>
            <a:r>
              <a:rPr lang="en-US" dirty="0"/>
              <a:t>CA-issued by a trusted CA (root or intermediate)</a:t>
            </a:r>
          </a:p>
          <a:p>
            <a:r>
              <a:rPr lang="en-US" dirty="0"/>
              <a:t>Tied to the device identity in </a:t>
            </a:r>
            <a:r>
              <a:rPr lang="en-US"/>
              <a:t>IoT Hub, just like a device without a gateway</a:t>
            </a:r>
            <a:endParaRPr lang="en-IE" dirty="0"/>
          </a:p>
        </p:txBody>
      </p:sp>
    </p:spTree>
    <p:extLst>
      <p:ext uri="{BB962C8B-B14F-4D97-AF65-F5344CB8AC3E}">
        <p14:creationId xmlns:p14="http://schemas.microsoft.com/office/powerpoint/2010/main" val="64654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199" y="3033713"/>
            <a:ext cx="10270067" cy="498598"/>
          </a:xfrm>
        </p:spPr>
        <p:txBody>
          <a:bodyPr/>
          <a:lstStyle/>
          <a:p>
            <a:r>
              <a:rPr lang="en-US" dirty="0">
                <a:latin typeface="Segoe UI Semibold (Headings)"/>
              </a:rPr>
              <a:t>Lesson 05: Module Labs</a:t>
            </a:r>
            <a:endParaRPr lang="en-US" dirty="0"/>
          </a:p>
        </p:txBody>
      </p:sp>
    </p:spTree>
    <p:extLst>
      <p:ext uri="{BB962C8B-B14F-4D97-AF65-F5344CB8AC3E}">
        <p14:creationId xmlns:p14="http://schemas.microsoft.com/office/powerpoint/2010/main" val="144771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Module 6 Labs</a:t>
            </a:r>
          </a:p>
        </p:txBody>
      </p:sp>
      <p:sp>
        <p:nvSpPr>
          <p:cNvPr id="3" name="Text Placeholder 2">
            <a:extLst>
              <a:ext uri="{FF2B5EF4-FFF2-40B4-BE49-F238E27FC236}">
                <a16:creationId xmlns:a16="http://schemas.microsoft.com/office/drawing/2014/main" id="{1D67A3BB-DE9E-4726-A32E-5D74A8AFE875}"/>
              </a:ext>
            </a:extLst>
          </p:cNvPr>
          <p:cNvSpPr>
            <a:spLocks noGrp="1"/>
          </p:cNvSpPr>
          <p:nvPr>
            <p:ph type="body" sz="quarter" idx="10"/>
          </p:nvPr>
        </p:nvSpPr>
        <p:spPr>
          <a:xfrm>
            <a:off x="584200" y="1373502"/>
            <a:ext cx="11018520" cy="947952"/>
          </a:xfrm>
        </p:spPr>
        <p:txBody>
          <a:bodyPr/>
          <a:lstStyle/>
          <a:p>
            <a:r>
              <a:rPr lang="en-US" b="1" dirty="0"/>
              <a:t>Lab 11: Introduction to Azure IoT Edge</a:t>
            </a:r>
          </a:p>
          <a:p>
            <a:r>
              <a:rPr lang="en-US" b="1" dirty="0"/>
              <a:t>Lab </a:t>
            </a:r>
            <a:r>
              <a:rPr lang="en-US" b="1"/>
              <a:t>12: Setup an IoT Edge Gateway</a:t>
            </a:r>
            <a:endParaRPr lang="en-US" dirty="0"/>
          </a:p>
        </p:txBody>
      </p:sp>
    </p:spTree>
    <p:extLst>
      <p:ext uri="{BB962C8B-B14F-4D97-AF65-F5344CB8AC3E}">
        <p14:creationId xmlns:p14="http://schemas.microsoft.com/office/powerpoint/2010/main" val="266000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199" y="3033713"/>
            <a:ext cx="10270067" cy="498598"/>
          </a:xfrm>
        </p:spPr>
        <p:txBody>
          <a:bodyPr/>
          <a:lstStyle/>
          <a:p>
            <a:r>
              <a:rPr lang="en-US" dirty="0">
                <a:latin typeface="Segoe UI Semibold (Headings)"/>
              </a:rPr>
              <a:t>Lesson 06: Module 6 review questions</a:t>
            </a:r>
            <a:endParaRPr lang="en-US" dirty="0"/>
          </a:p>
        </p:txBody>
      </p:sp>
    </p:spTree>
    <p:extLst>
      <p:ext uri="{BB962C8B-B14F-4D97-AF65-F5344CB8AC3E}">
        <p14:creationId xmlns:p14="http://schemas.microsoft.com/office/powerpoint/2010/main" val="1693256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02: Introduction to Azure IoT Edge</a:t>
            </a:r>
            <a:endParaRPr lang="en-US" dirty="0"/>
          </a:p>
        </p:txBody>
      </p:sp>
    </p:spTree>
    <p:extLst>
      <p:ext uri="{BB962C8B-B14F-4D97-AF65-F5344CB8AC3E}">
        <p14:creationId xmlns:p14="http://schemas.microsoft.com/office/powerpoint/2010/main" val="2463748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Module Review: Question 6.1</a:t>
            </a:r>
          </a:p>
        </p:txBody>
      </p:sp>
      <p:sp>
        <p:nvSpPr>
          <p:cNvPr id="6" name="Text Placeholder 5"/>
          <p:cNvSpPr>
            <a:spLocks noGrp="1"/>
          </p:cNvSpPr>
          <p:nvPr>
            <p:ph type="body" sz="quarter" idx="10"/>
          </p:nvPr>
        </p:nvSpPr>
        <p:spPr>
          <a:xfrm>
            <a:off x="586740" y="1347271"/>
            <a:ext cx="11018520" cy="4431983"/>
          </a:xfrm>
        </p:spPr>
        <p:txBody>
          <a:bodyPr vert="horz" wrap="square" lIns="0" tIns="0" rIns="0" bIns="0" rtlCol="0" anchor="t">
            <a:spAutoFit/>
          </a:bodyPr>
          <a:lstStyle/>
          <a:p>
            <a:r>
              <a:rPr lang="en-US" sz="2000" dirty="0"/>
              <a:t>You are developing an IoT solution for your company. You have thousands of IoT devices sending telemetry to your IoT Hub on a regular basis. You are analyzing live-stream and archived data, and you have added business integration to your solution. After initial testing, you realize that certain critical processes require a more immediate response at the device location. You begin investigating the requirements for adding Azure IoT Edge devices to your solution.</a:t>
            </a:r>
          </a:p>
          <a:p>
            <a:endParaRPr lang="en-US" sz="2000" dirty="0"/>
          </a:p>
          <a:p>
            <a:r>
              <a:rPr lang="en-US" sz="2000" dirty="0"/>
              <a:t>Which of the following are required components of an Azure IoT Edge implementation? (choose all correct answers)</a:t>
            </a:r>
          </a:p>
          <a:p>
            <a:endParaRPr lang="en-US" sz="2000" dirty="0"/>
          </a:p>
          <a:p>
            <a:pPr marL="457200" indent="-457200">
              <a:buFont typeface="+mj-lt"/>
              <a:buAutoNum type="alphaUcPeriod"/>
            </a:pPr>
            <a:r>
              <a:rPr lang="en-US" sz="2000" dirty="0"/>
              <a:t>IoT Edge modules</a:t>
            </a:r>
          </a:p>
          <a:p>
            <a:pPr marL="457200" indent="-457200">
              <a:buFont typeface="+mj-lt"/>
              <a:buAutoNum type="alphaUcPeriod"/>
            </a:pPr>
            <a:r>
              <a:rPr lang="en-US" sz="2000" dirty="0"/>
              <a:t>IoT Edge runtime</a:t>
            </a:r>
          </a:p>
          <a:p>
            <a:pPr marL="457200" indent="-457200">
              <a:buFont typeface="+mj-lt"/>
              <a:buAutoNum type="alphaUcPeriod"/>
            </a:pPr>
            <a:r>
              <a:rPr lang="en-US" sz="2000" dirty="0"/>
              <a:t>IoT Edge gateway</a:t>
            </a:r>
          </a:p>
          <a:p>
            <a:pPr marL="457200" indent="-457200">
              <a:buFont typeface="+mj-lt"/>
              <a:buAutoNum type="alphaUcPeriod"/>
            </a:pPr>
            <a:r>
              <a:rPr lang="en-US" sz="2000" dirty="0"/>
              <a:t>Linux OS</a:t>
            </a:r>
          </a:p>
        </p:txBody>
      </p:sp>
    </p:spTree>
    <p:extLst>
      <p:ext uri="{BB962C8B-B14F-4D97-AF65-F5344CB8AC3E}">
        <p14:creationId xmlns:p14="http://schemas.microsoft.com/office/powerpoint/2010/main" val="1339585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Module Review: Question 6.2</a:t>
            </a:r>
          </a:p>
        </p:txBody>
      </p:sp>
      <p:sp>
        <p:nvSpPr>
          <p:cNvPr id="6" name="Text Placeholder 5"/>
          <p:cNvSpPr>
            <a:spLocks noGrp="1"/>
          </p:cNvSpPr>
          <p:nvPr>
            <p:ph type="body" sz="quarter" idx="10"/>
          </p:nvPr>
        </p:nvSpPr>
        <p:spPr>
          <a:xfrm>
            <a:off x="586740" y="1347271"/>
            <a:ext cx="11018520" cy="4431983"/>
          </a:xfrm>
        </p:spPr>
        <p:txBody>
          <a:bodyPr vert="horz" wrap="square" lIns="0" tIns="0" rIns="0" bIns="0" rtlCol="0" anchor="t">
            <a:spAutoFit/>
          </a:bodyPr>
          <a:lstStyle/>
          <a:p>
            <a:r>
              <a:rPr lang="en-US" sz="2000" dirty="0"/>
              <a:t>You are developing an IoT solution for your company. You have thousands of IoT devices sending telemetry to your IoT Hub on a regular basis. You are analyzing live-stream and archived data, and you have added business integration to your solution. After initial testing, you realize that certain critical processes require a more immediate response at the device location. You begin investigating the requirements for adding Azure IoT Edge devices to your solution.</a:t>
            </a:r>
          </a:p>
          <a:p>
            <a:endParaRPr lang="en-US" sz="2000" dirty="0"/>
          </a:p>
          <a:p>
            <a:r>
              <a:rPr lang="en-US" sz="2000" dirty="0"/>
              <a:t>Which of the following functions are performed by the IoT Edge Runtime? (choose all correct answers)</a:t>
            </a:r>
          </a:p>
          <a:p>
            <a:endParaRPr lang="en-US" sz="2000" dirty="0"/>
          </a:p>
          <a:p>
            <a:pPr marL="457200" indent="-457200">
              <a:buFont typeface="+mj-lt"/>
              <a:buAutoNum type="alphaUcPeriod"/>
            </a:pPr>
            <a:r>
              <a:rPr lang="en-US" sz="2000" dirty="0"/>
              <a:t>Ensure that IoT Edge modules are always running</a:t>
            </a:r>
          </a:p>
          <a:p>
            <a:pPr marL="457200" indent="-457200">
              <a:buFont typeface="+mj-lt"/>
              <a:buAutoNum type="alphaUcPeriod"/>
            </a:pPr>
            <a:r>
              <a:rPr lang="en-US" sz="2000" dirty="0"/>
              <a:t>Manage communication between modules on the IoT Edge device</a:t>
            </a:r>
          </a:p>
          <a:p>
            <a:pPr marL="457200" indent="-457200">
              <a:buFont typeface="+mj-lt"/>
              <a:buAutoNum type="alphaUcPeriod"/>
            </a:pPr>
            <a:r>
              <a:rPr lang="en-US" sz="2000" dirty="0"/>
              <a:t>Manage communication between the IoT Edge device and the cloud</a:t>
            </a:r>
          </a:p>
          <a:p>
            <a:pPr marL="457200" indent="-457200">
              <a:buFont typeface="+mj-lt"/>
              <a:buAutoNum type="alphaUcPeriod"/>
            </a:pPr>
            <a:r>
              <a:rPr lang="en-US" sz="2000" dirty="0"/>
              <a:t>Manage communication between downstream devices and IoT Edge devices</a:t>
            </a:r>
          </a:p>
        </p:txBody>
      </p:sp>
    </p:spTree>
    <p:extLst>
      <p:ext uri="{BB962C8B-B14F-4D97-AF65-F5344CB8AC3E}">
        <p14:creationId xmlns:p14="http://schemas.microsoft.com/office/powerpoint/2010/main" val="108467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Module Review: Question 6.3</a:t>
            </a:r>
          </a:p>
        </p:txBody>
      </p:sp>
      <p:sp>
        <p:nvSpPr>
          <p:cNvPr id="6" name="Text Placeholder 5"/>
          <p:cNvSpPr>
            <a:spLocks noGrp="1"/>
          </p:cNvSpPr>
          <p:nvPr>
            <p:ph type="body" sz="quarter" idx="10"/>
          </p:nvPr>
        </p:nvSpPr>
        <p:spPr>
          <a:xfrm>
            <a:off x="586740" y="1347271"/>
            <a:ext cx="11018520" cy="5355312"/>
          </a:xfrm>
        </p:spPr>
        <p:txBody>
          <a:bodyPr vert="horz" wrap="square" lIns="0" tIns="0" rIns="0" bIns="0" rtlCol="0" anchor="t">
            <a:spAutoFit/>
          </a:bodyPr>
          <a:lstStyle/>
          <a:p>
            <a:r>
              <a:rPr lang="en-US" sz="2000" dirty="0"/>
              <a:t>You are developing an IoT solution for your company. You have thousands of IoT devices sending telemetry to your IoT Hub on a regular basis. You are analyzing live-stream and archived data, and you have added business integration to your solution. After initial testing, you realize that certain critical processes require a more immediate response at the device location. You begin investigating the requirements for adding Azure IoT Edge devices to your solution.</a:t>
            </a:r>
          </a:p>
          <a:p>
            <a:endParaRPr lang="en-US" sz="2000" dirty="0"/>
          </a:p>
          <a:p>
            <a:r>
              <a:rPr lang="en-US" sz="2000" dirty="0"/>
              <a:t>What is the purpose of the IoT Edge hub? (choose one best answer)</a:t>
            </a:r>
          </a:p>
          <a:p>
            <a:endParaRPr lang="en-US" sz="2000" dirty="0"/>
          </a:p>
          <a:p>
            <a:pPr marL="457200" indent="-457200">
              <a:buFont typeface="+mj-lt"/>
              <a:buAutoNum type="alphaUcPeriod"/>
            </a:pPr>
            <a:r>
              <a:rPr lang="en-US" sz="2000" dirty="0"/>
              <a:t>The IoT Edge hub is responsible for deploying and monitoring the edge modules for the IoT Edge device.</a:t>
            </a:r>
          </a:p>
          <a:p>
            <a:pPr marL="457200" indent="-457200">
              <a:buFont typeface="+mj-lt"/>
              <a:buAutoNum type="alphaUcPeriod"/>
            </a:pPr>
            <a:r>
              <a:rPr lang="en-US" sz="2000" dirty="0"/>
              <a:t>The IoT Edge hub is responsible for managing communication between modules and with downstream devices.</a:t>
            </a:r>
          </a:p>
          <a:p>
            <a:pPr marL="457200" indent="-457200">
              <a:buFont typeface="+mj-lt"/>
              <a:buAutoNum type="alphaUcPeriod"/>
            </a:pPr>
            <a:r>
              <a:rPr lang="en-US" sz="2000" dirty="0"/>
              <a:t>The IoT Edge hub is responsible for configuring device settings when the Edge device is configured as an Edge gateway.</a:t>
            </a:r>
          </a:p>
          <a:p>
            <a:pPr marL="457200" indent="-457200">
              <a:buFont typeface="+mj-lt"/>
              <a:buAutoNum type="alphaUcPeriod"/>
            </a:pPr>
            <a:r>
              <a:rPr lang="en-US" sz="2000" dirty="0"/>
              <a:t>The IoT Edge hub is responsible for deploying and monitoring downstream devices when the Edge device is configured as an Edge gateway.</a:t>
            </a:r>
          </a:p>
        </p:txBody>
      </p:sp>
    </p:spTree>
    <p:extLst>
      <p:ext uri="{BB962C8B-B14F-4D97-AF65-F5344CB8AC3E}">
        <p14:creationId xmlns:p14="http://schemas.microsoft.com/office/powerpoint/2010/main" val="2590454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Module Review: Question 6.4</a:t>
            </a:r>
          </a:p>
        </p:txBody>
      </p:sp>
      <p:sp>
        <p:nvSpPr>
          <p:cNvPr id="6" name="Text Placeholder 5"/>
          <p:cNvSpPr>
            <a:spLocks noGrp="1"/>
          </p:cNvSpPr>
          <p:nvPr>
            <p:ph type="body" sz="quarter" idx="10"/>
          </p:nvPr>
        </p:nvSpPr>
        <p:spPr>
          <a:xfrm>
            <a:off x="586740" y="1347271"/>
            <a:ext cx="11018520" cy="5355312"/>
          </a:xfrm>
        </p:spPr>
        <p:txBody>
          <a:bodyPr vert="horz" wrap="square" lIns="0" tIns="0" rIns="0" bIns="0" rtlCol="0" anchor="t">
            <a:spAutoFit/>
          </a:bodyPr>
          <a:lstStyle/>
          <a:p>
            <a:r>
              <a:rPr lang="en-US" sz="2000" dirty="0"/>
              <a:t>You are developing an IoT solution for your company. You have thousands of IoT devices sending telemetry to your IoT Hub on a regular basis. You are analyzing live-stream and archived data, and you have added business integration to your solution. After initial testing, you realize that certain critical processes require a more immediate response at the device location. You begin investigating the requirements for adding Azure IoT Edge devices to your solution.</a:t>
            </a:r>
          </a:p>
          <a:p>
            <a:endParaRPr lang="en-US" sz="2000" dirty="0"/>
          </a:p>
          <a:p>
            <a:r>
              <a:rPr lang="en-US" sz="2000" dirty="0"/>
              <a:t>What is the purpose of the IoT Edge agent? (choose one best answer)</a:t>
            </a:r>
          </a:p>
          <a:p>
            <a:endParaRPr lang="en-US" sz="2000" dirty="0"/>
          </a:p>
          <a:p>
            <a:pPr marL="457200" indent="-457200">
              <a:buFont typeface="+mj-lt"/>
              <a:buAutoNum type="alphaUcPeriod"/>
            </a:pPr>
            <a:r>
              <a:rPr lang="en-US" sz="2000" dirty="0"/>
              <a:t>The IoT Edge agent is responsible for deploying and monitoring the Edge modules for the IoT Edge device.</a:t>
            </a:r>
          </a:p>
          <a:p>
            <a:pPr marL="457200" indent="-457200">
              <a:buFont typeface="+mj-lt"/>
              <a:buAutoNum type="alphaUcPeriod"/>
            </a:pPr>
            <a:r>
              <a:rPr lang="en-US" sz="2000" dirty="0"/>
              <a:t>The IoT Edge agent is responsible for managing communication between modules and with downstream devices.</a:t>
            </a:r>
          </a:p>
          <a:p>
            <a:pPr marL="457200" indent="-457200">
              <a:buFont typeface="+mj-lt"/>
              <a:buAutoNum type="alphaUcPeriod"/>
            </a:pPr>
            <a:r>
              <a:rPr lang="en-US" sz="2000" dirty="0"/>
              <a:t>The IoT Edge agent is responsible for configuring device settings when the Edge device is configured as an Edge gateway.</a:t>
            </a:r>
          </a:p>
          <a:p>
            <a:pPr marL="457200" indent="-457200">
              <a:buFont typeface="+mj-lt"/>
              <a:buAutoNum type="alphaUcPeriod"/>
            </a:pPr>
            <a:r>
              <a:rPr lang="en-US" sz="2000" dirty="0"/>
              <a:t>The IoT Edge agent is responsible for deploying and monitoring downstream devices when the Edge device is configured as an Edge gateway.</a:t>
            </a:r>
          </a:p>
        </p:txBody>
      </p:sp>
    </p:spTree>
    <p:extLst>
      <p:ext uri="{BB962C8B-B14F-4D97-AF65-F5344CB8AC3E}">
        <p14:creationId xmlns:p14="http://schemas.microsoft.com/office/powerpoint/2010/main" val="1369949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Module Review: Question 6.5</a:t>
            </a:r>
          </a:p>
        </p:txBody>
      </p:sp>
      <p:sp>
        <p:nvSpPr>
          <p:cNvPr id="6" name="Text Placeholder 5"/>
          <p:cNvSpPr>
            <a:spLocks noGrp="1"/>
          </p:cNvSpPr>
          <p:nvPr>
            <p:ph type="body" sz="quarter" idx="10"/>
          </p:nvPr>
        </p:nvSpPr>
        <p:spPr>
          <a:xfrm>
            <a:off x="586740" y="1347271"/>
            <a:ext cx="11018520" cy="4801314"/>
          </a:xfrm>
        </p:spPr>
        <p:txBody>
          <a:bodyPr vert="horz" wrap="square" lIns="0" tIns="0" rIns="0" bIns="0" rtlCol="0" anchor="t">
            <a:spAutoFit/>
          </a:bodyPr>
          <a:lstStyle/>
          <a:p>
            <a:r>
              <a:rPr lang="en-US" sz="2000" dirty="0"/>
              <a:t>You are developing an IoT solution for your company. You have thousands of connected IoT devices, you are analyzing live-stream and archived data, and you have added business integration to your solution. You are now adding Azure IoT Edge devices to your solution so that you can implement analytics and machine learning locally on devices rather than in the cloud. You have found some Edge modules in the Marketplace that you want to deploy. </a:t>
            </a:r>
          </a:p>
          <a:p>
            <a:endParaRPr lang="en-US" sz="2000" dirty="0"/>
          </a:p>
          <a:p>
            <a:r>
              <a:rPr lang="en-US" sz="2000" dirty="0"/>
              <a:t>Which of the following are steps in the high-level deployment process for Edge modules? (choose all correct answers)</a:t>
            </a:r>
          </a:p>
          <a:p>
            <a:endParaRPr lang="en-US" sz="2000" dirty="0"/>
          </a:p>
          <a:p>
            <a:pPr marL="457200" indent="-457200">
              <a:buFont typeface="+mj-lt"/>
              <a:buAutoNum type="alphaUcPeriod"/>
            </a:pPr>
            <a:r>
              <a:rPr lang="en-US" sz="2000" dirty="0"/>
              <a:t>Remove the device identities from the IoT Hub registry.</a:t>
            </a:r>
          </a:p>
          <a:p>
            <a:pPr marL="457200" indent="-457200">
              <a:buFont typeface="+mj-lt"/>
              <a:buAutoNum type="alphaUcPeriod"/>
            </a:pPr>
            <a:r>
              <a:rPr lang="en-US" sz="2000" dirty="0"/>
              <a:t>Create the deployment manifest.</a:t>
            </a:r>
          </a:p>
          <a:p>
            <a:pPr marL="457200" indent="-457200">
              <a:buFont typeface="+mj-lt"/>
              <a:buAutoNum type="alphaUcPeriod"/>
            </a:pPr>
            <a:r>
              <a:rPr lang="en-US" sz="2000" dirty="0"/>
              <a:t>Configure devices with the desired modules.</a:t>
            </a:r>
          </a:p>
          <a:p>
            <a:pPr marL="457200" indent="-457200">
              <a:buFont typeface="+mj-lt"/>
              <a:buAutoNum type="alphaUcPeriod"/>
            </a:pPr>
            <a:r>
              <a:rPr lang="en-US" sz="2000" dirty="0" err="1"/>
              <a:t>Reprovision</a:t>
            </a:r>
            <a:r>
              <a:rPr lang="en-US" sz="2000" dirty="0"/>
              <a:t> the devices after configuration.</a:t>
            </a:r>
          </a:p>
          <a:p>
            <a:pPr marL="457200" indent="-457200">
              <a:buFont typeface="+mj-lt"/>
              <a:buAutoNum type="alphaUcPeriod"/>
            </a:pPr>
            <a:r>
              <a:rPr lang="en-US" sz="2000" dirty="0"/>
              <a:t>Retrieve the status of the devices after configuration.</a:t>
            </a:r>
          </a:p>
        </p:txBody>
      </p:sp>
    </p:spTree>
    <p:extLst>
      <p:ext uri="{BB962C8B-B14F-4D97-AF65-F5344CB8AC3E}">
        <p14:creationId xmlns:p14="http://schemas.microsoft.com/office/powerpoint/2010/main" val="3117819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Module Review: Question 6.6</a:t>
            </a:r>
          </a:p>
        </p:txBody>
      </p:sp>
      <p:sp>
        <p:nvSpPr>
          <p:cNvPr id="6" name="Text Placeholder 5"/>
          <p:cNvSpPr>
            <a:spLocks noGrp="1"/>
          </p:cNvSpPr>
          <p:nvPr>
            <p:ph type="body" sz="quarter" idx="10"/>
          </p:nvPr>
        </p:nvSpPr>
        <p:spPr>
          <a:xfrm>
            <a:off x="586740" y="1347271"/>
            <a:ext cx="11018520" cy="4124206"/>
          </a:xfrm>
        </p:spPr>
        <p:txBody>
          <a:bodyPr vert="horz" wrap="square" lIns="0" tIns="0" rIns="0" bIns="0" rtlCol="0" anchor="t">
            <a:spAutoFit/>
          </a:bodyPr>
          <a:lstStyle/>
          <a:p>
            <a:r>
              <a:rPr lang="en-US" sz="2000" dirty="0"/>
              <a:t>You are developing an IoT solution for your company. You have thousands of connected IoT devices, you are analyzing live-stream and archived data, and you have added business intelligence to your solution both in the cloud and on your Edge devices. You want to add additional capabilities to your solution by connecting devices that are not IP-enabled. You want only the Edge device to have an identity in IoT Hub.</a:t>
            </a:r>
          </a:p>
          <a:p>
            <a:endParaRPr lang="en-US" sz="2000" dirty="0"/>
          </a:p>
          <a:p>
            <a:r>
              <a:rPr lang="en-US" sz="2000" dirty="0"/>
              <a:t>Which Edge Gateway pattern should you use? (choose one best answer)</a:t>
            </a:r>
          </a:p>
          <a:p>
            <a:endParaRPr lang="en-US" sz="2000" dirty="0"/>
          </a:p>
          <a:p>
            <a:pPr marL="457200" indent="-457200">
              <a:buFont typeface="+mj-lt"/>
              <a:buAutoNum type="alphaUcPeriod"/>
            </a:pPr>
            <a:r>
              <a:rPr lang="en-US" sz="2000" dirty="0"/>
              <a:t>Transparent.</a:t>
            </a:r>
          </a:p>
          <a:p>
            <a:pPr marL="457200" indent="-457200">
              <a:buFont typeface="+mj-lt"/>
              <a:buAutoNum type="alphaUcPeriod"/>
            </a:pPr>
            <a:r>
              <a:rPr lang="en-US" sz="2000" dirty="0"/>
              <a:t>Protocol translation.</a:t>
            </a:r>
          </a:p>
          <a:p>
            <a:pPr marL="457200" indent="-457200">
              <a:buFont typeface="+mj-lt"/>
              <a:buAutoNum type="alphaUcPeriod"/>
            </a:pPr>
            <a:r>
              <a:rPr lang="en-US" sz="2000" dirty="0"/>
              <a:t>Identity translation.</a:t>
            </a:r>
          </a:p>
          <a:p>
            <a:pPr marL="457200" indent="-457200">
              <a:buFont typeface="+mj-lt"/>
              <a:buAutoNum type="alphaUcPeriod"/>
            </a:pPr>
            <a:r>
              <a:rPr lang="en-US" sz="2000" dirty="0"/>
              <a:t>None of the above.</a:t>
            </a:r>
          </a:p>
        </p:txBody>
      </p:sp>
    </p:spTree>
    <p:extLst>
      <p:ext uri="{BB962C8B-B14F-4D97-AF65-F5344CB8AC3E}">
        <p14:creationId xmlns:p14="http://schemas.microsoft.com/office/powerpoint/2010/main" val="3758770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Module Review: Question 6.7</a:t>
            </a:r>
          </a:p>
        </p:txBody>
      </p:sp>
      <p:sp>
        <p:nvSpPr>
          <p:cNvPr id="6" name="Text Placeholder 5"/>
          <p:cNvSpPr>
            <a:spLocks noGrp="1"/>
          </p:cNvSpPr>
          <p:nvPr>
            <p:ph type="body" sz="quarter" idx="10"/>
          </p:nvPr>
        </p:nvSpPr>
        <p:spPr>
          <a:xfrm>
            <a:off x="586740" y="1347271"/>
            <a:ext cx="11018520" cy="3816429"/>
          </a:xfrm>
        </p:spPr>
        <p:txBody>
          <a:bodyPr vert="horz" wrap="square" lIns="0" tIns="0" rIns="0" bIns="0" rtlCol="0" anchor="t">
            <a:spAutoFit/>
          </a:bodyPr>
          <a:lstStyle/>
          <a:p>
            <a:r>
              <a:rPr lang="en-US" sz="2000" dirty="0"/>
              <a:t>are analyzing live-stream and archived data, and you have added business intelligence to your solution both in the cloud and on your Edge devices. You want to add additional capabilities to your solution by connecting devices that are not IP-enabled. You want each device to appear as a separate device in IoT Hub.</a:t>
            </a:r>
          </a:p>
          <a:p>
            <a:endParaRPr lang="en-US" sz="2000" dirty="0"/>
          </a:p>
          <a:p>
            <a:r>
              <a:rPr lang="en-US" sz="2000" dirty="0"/>
              <a:t>Which Edge Gateway pattern should you use? (choose one best answer)</a:t>
            </a:r>
          </a:p>
          <a:p>
            <a:endParaRPr lang="en-US" sz="2000" dirty="0"/>
          </a:p>
          <a:p>
            <a:pPr marL="457200" indent="-457200">
              <a:buFont typeface="+mj-lt"/>
              <a:buAutoNum type="alphaUcPeriod"/>
            </a:pPr>
            <a:r>
              <a:rPr lang="en-US" sz="2000" dirty="0"/>
              <a:t>Transparent.</a:t>
            </a:r>
          </a:p>
          <a:p>
            <a:pPr marL="457200" indent="-457200">
              <a:buFont typeface="+mj-lt"/>
              <a:buAutoNum type="alphaUcPeriod"/>
            </a:pPr>
            <a:r>
              <a:rPr lang="en-US" sz="2000" dirty="0"/>
              <a:t>Protocol translation.</a:t>
            </a:r>
          </a:p>
          <a:p>
            <a:pPr marL="457200" indent="-457200">
              <a:buFont typeface="+mj-lt"/>
              <a:buAutoNum type="alphaUcPeriod"/>
            </a:pPr>
            <a:r>
              <a:rPr lang="en-US" sz="2000" dirty="0"/>
              <a:t>Identity translation.</a:t>
            </a:r>
          </a:p>
          <a:p>
            <a:pPr marL="457200" indent="-457200">
              <a:buFont typeface="+mj-lt"/>
              <a:buAutoNum type="alphaUcPeriod"/>
            </a:pPr>
            <a:r>
              <a:rPr lang="en-US" sz="2000" dirty="0"/>
              <a:t>None of the above.</a:t>
            </a:r>
          </a:p>
        </p:txBody>
      </p:sp>
    </p:spTree>
    <p:extLst>
      <p:ext uri="{BB962C8B-B14F-4D97-AF65-F5344CB8AC3E}">
        <p14:creationId xmlns:p14="http://schemas.microsoft.com/office/powerpoint/2010/main" val="179512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telligent Cloud">
            <a:extLst>
              <a:ext uri="{FF2B5EF4-FFF2-40B4-BE49-F238E27FC236}">
                <a16:creationId xmlns:a16="http://schemas.microsoft.com/office/drawing/2014/main" id="{F79A600B-489A-4709-8E7D-BCB5E9009567}"/>
              </a:ext>
            </a:extLst>
          </p:cNvPr>
          <p:cNvSpPr txBox="1"/>
          <p:nvPr/>
        </p:nvSpPr>
        <p:spPr>
          <a:xfrm>
            <a:off x="6860083" y="3898229"/>
            <a:ext cx="4279416" cy="685118"/>
          </a:xfrm>
          <a:prstGeom prst="rect">
            <a:avLst/>
          </a:prstGeom>
          <a:noFill/>
        </p:spPr>
        <p:txBody>
          <a:bodyPr wrap="square" lIns="179259" tIns="143407" rIns="179259" bIns="143407" rtlCol="0">
            <a:spAutoFit/>
          </a:bodyPr>
          <a:lstStyle/>
          <a:p>
            <a:pPr algn="ctr" defTabSz="914192">
              <a:lnSpc>
                <a:spcPct val="90000"/>
              </a:lnSpc>
              <a:spcAft>
                <a:spcPts val="588"/>
              </a:spcAft>
            </a:pPr>
            <a:r>
              <a:rPr lang="en-US" sz="2800" spc="-49">
                <a:gradFill>
                  <a:gsLst>
                    <a:gs pos="0">
                      <a:srgbClr val="1A1A1A"/>
                    </a:gs>
                    <a:gs pos="100000">
                      <a:srgbClr val="1A1A1A"/>
                    </a:gs>
                  </a:gsLst>
                  <a:lin ang="5400000" scaled="0"/>
                </a:gradFill>
                <a:latin typeface="Segoe UI Semilight" panose="020B0402040204020203" pitchFamily="34" charset="0"/>
                <a:cs typeface="Segoe UI Semilight" panose="020B0402040204020203" pitchFamily="34" charset="0"/>
              </a:rPr>
              <a:t>Intelligent Cloud</a:t>
            </a:r>
          </a:p>
        </p:txBody>
      </p:sp>
      <p:sp>
        <p:nvSpPr>
          <p:cNvPr id="5" name="Freeform 5">
            <a:extLst>
              <a:ext uri="{FF2B5EF4-FFF2-40B4-BE49-F238E27FC236}">
                <a16:creationId xmlns:a16="http://schemas.microsoft.com/office/drawing/2014/main" id="{C4836D8F-C91E-4F5E-B9CB-95D1E86CF2AE}"/>
              </a:ext>
            </a:extLst>
          </p:cNvPr>
          <p:cNvSpPr>
            <a:spLocks/>
          </p:cNvSpPr>
          <p:nvPr/>
        </p:nvSpPr>
        <p:spPr bwMode="auto">
          <a:xfrm>
            <a:off x="6338625" y="752147"/>
            <a:ext cx="5315853" cy="5324294"/>
          </a:xfrm>
          <a:custGeom>
            <a:avLst/>
            <a:gdLst>
              <a:gd name="T0" fmla="*/ 150 w 1259"/>
              <a:gd name="T1" fmla="*/ 428 h 1261"/>
              <a:gd name="T2" fmla="*/ 105 w 1259"/>
              <a:gd name="T3" fmla="*/ 262 h 1261"/>
              <a:gd name="T4" fmla="*/ 261 w 1259"/>
              <a:gd name="T5" fmla="*/ 263 h 1261"/>
              <a:gd name="T6" fmla="*/ 281 w 1259"/>
              <a:gd name="T7" fmla="*/ 94 h 1261"/>
              <a:gd name="T8" fmla="*/ 434 w 1259"/>
              <a:gd name="T9" fmla="*/ 148 h 1261"/>
              <a:gd name="T10" fmla="*/ 519 w 1259"/>
              <a:gd name="T11" fmla="*/ 0 h 1261"/>
              <a:gd name="T12" fmla="*/ 630 w 1259"/>
              <a:gd name="T13" fmla="*/ 111 h 1261"/>
              <a:gd name="T14" fmla="*/ 762 w 1259"/>
              <a:gd name="T15" fmla="*/ 2 h 1261"/>
              <a:gd name="T16" fmla="*/ 825 w 1259"/>
              <a:gd name="T17" fmla="*/ 149 h 1261"/>
              <a:gd name="T18" fmla="*/ 987 w 1259"/>
              <a:gd name="T19" fmla="*/ 99 h 1261"/>
              <a:gd name="T20" fmla="*/ 999 w 1259"/>
              <a:gd name="T21" fmla="*/ 262 h 1261"/>
              <a:gd name="T22" fmla="*/ 1167 w 1259"/>
              <a:gd name="T23" fmla="*/ 282 h 1261"/>
              <a:gd name="T24" fmla="*/ 1109 w 1259"/>
              <a:gd name="T25" fmla="*/ 428 h 1261"/>
              <a:gd name="T26" fmla="*/ 1259 w 1259"/>
              <a:gd name="T27" fmla="*/ 507 h 1261"/>
              <a:gd name="T28" fmla="*/ 1150 w 1259"/>
              <a:gd name="T29" fmla="*/ 630 h 1261"/>
              <a:gd name="T30" fmla="*/ 1256 w 1259"/>
              <a:gd name="T31" fmla="*/ 764 h 1261"/>
              <a:gd name="T32" fmla="*/ 1109 w 1259"/>
              <a:gd name="T33" fmla="*/ 834 h 1261"/>
              <a:gd name="T34" fmla="*/ 1155 w 1259"/>
              <a:gd name="T35" fmla="*/ 996 h 1261"/>
              <a:gd name="T36" fmla="*/ 997 w 1259"/>
              <a:gd name="T37" fmla="*/ 999 h 1261"/>
              <a:gd name="T38" fmla="*/ 979 w 1259"/>
              <a:gd name="T39" fmla="*/ 1168 h 1261"/>
              <a:gd name="T40" fmla="*/ 824 w 1259"/>
              <a:gd name="T41" fmla="*/ 1112 h 1261"/>
              <a:gd name="T42" fmla="*/ 742 w 1259"/>
              <a:gd name="T43" fmla="*/ 1261 h 1261"/>
              <a:gd name="T44" fmla="*/ 629 w 1259"/>
              <a:gd name="T45" fmla="*/ 1150 h 1261"/>
              <a:gd name="T46" fmla="*/ 495 w 1259"/>
              <a:gd name="T47" fmla="*/ 1257 h 1261"/>
              <a:gd name="T48" fmla="*/ 433 w 1259"/>
              <a:gd name="T49" fmla="*/ 1110 h 1261"/>
              <a:gd name="T50" fmla="*/ 272 w 1259"/>
              <a:gd name="T51" fmla="*/ 1162 h 1261"/>
              <a:gd name="T52" fmla="*/ 261 w 1259"/>
              <a:gd name="T53" fmla="*/ 996 h 1261"/>
              <a:gd name="T54" fmla="*/ 92 w 1259"/>
              <a:gd name="T55" fmla="*/ 978 h 1261"/>
              <a:gd name="T56" fmla="*/ 151 w 1259"/>
              <a:gd name="T57" fmla="*/ 833 h 1261"/>
              <a:gd name="T58" fmla="*/ 0 w 1259"/>
              <a:gd name="T59" fmla="*/ 753 h 1261"/>
              <a:gd name="T60" fmla="*/ 110 w 1259"/>
              <a:gd name="T61" fmla="*/ 629 h 1261"/>
              <a:gd name="T62" fmla="*/ 4 w 1259"/>
              <a:gd name="T63" fmla="*/ 497 h 1261"/>
              <a:gd name="T64" fmla="*/ 150 w 1259"/>
              <a:gd name="T65" fmla="*/ 428 h 1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59" h="1261">
                <a:moveTo>
                  <a:pt x="150" y="428"/>
                </a:moveTo>
                <a:lnTo>
                  <a:pt x="105" y="262"/>
                </a:lnTo>
                <a:lnTo>
                  <a:pt x="261" y="263"/>
                </a:lnTo>
                <a:lnTo>
                  <a:pt x="281" y="94"/>
                </a:lnTo>
                <a:lnTo>
                  <a:pt x="434" y="148"/>
                </a:lnTo>
                <a:lnTo>
                  <a:pt x="519" y="0"/>
                </a:lnTo>
                <a:lnTo>
                  <a:pt x="630" y="111"/>
                </a:lnTo>
                <a:lnTo>
                  <a:pt x="762" y="2"/>
                </a:lnTo>
                <a:lnTo>
                  <a:pt x="825" y="149"/>
                </a:lnTo>
                <a:lnTo>
                  <a:pt x="987" y="99"/>
                </a:lnTo>
                <a:lnTo>
                  <a:pt x="999" y="262"/>
                </a:lnTo>
                <a:lnTo>
                  <a:pt x="1167" y="282"/>
                </a:lnTo>
                <a:lnTo>
                  <a:pt x="1109" y="428"/>
                </a:lnTo>
                <a:lnTo>
                  <a:pt x="1259" y="507"/>
                </a:lnTo>
                <a:lnTo>
                  <a:pt x="1150" y="630"/>
                </a:lnTo>
                <a:lnTo>
                  <a:pt x="1256" y="764"/>
                </a:lnTo>
                <a:lnTo>
                  <a:pt x="1109" y="834"/>
                </a:lnTo>
                <a:lnTo>
                  <a:pt x="1155" y="996"/>
                </a:lnTo>
                <a:lnTo>
                  <a:pt x="997" y="999"/>
                </a:lnTo>
                <a:lnTo>
                  <a:pt x="979" y="1168"/>
                </a:lnTo>
                <a:lnTo>
                  <a:pt x="824" y="1112"/>
                </a:lnTo>
                <a:lnTo>
                  <a:pt x="742" y="1261"/>
                </a:lnTo>
                <a:lnTo>
                  <a:pt x="629" y="1150"/>
                </a:lnTo>
                <a:lnTo>
                  <a:pt x="495" y="1257"/>
                </a:lnTo>
                <a:lnTo>
                  <a:pt x="433" y="1110"/>
                </a:lnTo>
                <a:lnTo>
                  <a:pt x="272" y="1162"/>
                </a:lnTo>
                <a:lnTo>
                  <a:pt x="261" y="996"/>
                </a:lnTo>
                <a:lnTo>
                  <a:pt x="92" y="978"/>
                </a:lnTo>
                <a:lnTo>
                  <a:pt x="151" y="833"/>
                </a:lnTo>
                <a:lnTo>
                  <a:pt x="0" y="753"/>
                </a:lnTo>
                <a:lnTo>
                  <a:pt x="110" y="629"/>
                </a:lnTo>
                <a:lnTo>
                  <a:pt x="4" y="497"/>
                </a:lnTo>
                <a:lnTo>
                  <a:pt x="150" y="428"/>
                </a:lnTo>
                <a:close/>
              </a:path>
            </a:pathLst>
          </a:custGeom>
          <a:noFill/>
          <a:ln w="12700">
            <a:solidFill>
              <a:schemeClr val="tx2"/>
            </a:solidFill>
            <a:headEnd type="none" w="med" len="med"/>
            <a:tailEnd type="none" w="med" len="med"/>
          </a:ln>
          <a:effectLst/>
          <a:extLst>
            <a:ext uri="{909E8E84-426E-40DD-AFC4-6F175D3DCCD1}">
              <a14:hiddenFill xmlns:a14="http://schemas.microsoft.com/office/drawing/2010/main">
                <a:solidFill>
                  <a:srgbClr val="FFFFFF"/>
                </a:solidFill>
              </a14:hiddenFill>
            </a:ex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1961">
              <a:gradFill>
                <a:gsLst>
                  <a:gs pos="0">
                    <a:srgbClr val="FFFFFF"/>
                  </a:gs>
                  <a:gs pos="100000">
                    <a:srgbClr val="FFFFFF"/>
                  </a:gs>
                </a:gsLst>
                <a:lin ang="5400000" scaled="0"/>
              </a:gradFill>
              <a:latin typeface="Segoe UI Semilight"/>
              <a:cs typeface="Segoe UI" pitchFamily="34" charset="0"/>
            </a:endParaRPr>
          </a:p>
        </p:txBody>
      </p:sp>
      <p:sp>
        <p:nvSpPr>
          <p:cNvPr id="6" name="Oval 5">
            <a:extLst>
              <a:ext uri="{FF2B5EF4-FFF2-40B4-BE49-F238E27FC236}">
                <a16:creationId xmlns:a16="http://schemas.microsoft.com/office/drawing/2014/main" id="{7EFF17E5-E14D-4B64-A606-1D188560FAA6}"/>
              </a:ext>
            </a:extLst>
          </p:cNvPr>
          <p:cNvSpPr/>
          <p:nvPr/>
        </p:nvSpPr>
        <p:spPr bwMode="auto">
          <a:xfrm>
            <a:off x="6795362" y="1213104"/>
            <a:ext cx="4400821" cy="4400821"/>
          </a:xfrm>
          <a:prstGeom prst="ellipse">
            <a:avLst/>
          </a:prstGeom>
          <a:solidFill>
            <a:schemeClr val="accent6"/>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1961"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 name="Oval 6">
            <a:extLst>
              <a:ext uri="{FF2B5EF4-FFF2-40B4-BE49-F238E27FC236}">
                <a16:creationId xmlns:a16="http://schemas.microsoft.com/office/drawing/2014/main" id="{908CADD7-0352-4878-9E37-F9E374172DD4}"/>
              </a:ext>
            </a:extLst>
          </p:cNvPr>
          <p:cNvSpPr/>
          <p:nvPr/>
        </p:nvSpPr>
        <p:spPr bwMode="auto">
          <a:xfrm>
            <a:off x="6288954" y="706696"/>
            <a:ext cx="5413638" cy="5413637"/>
          </a:xfrm>
          <a:prstGeom prst="ellipse">
            <a:avLst/>
          </a:prstGeom>
          <a:solidFill>
            <a:schemeClr val="bg1">
              <a:alpha val="27059"/>
            </a:schemeClr>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1961"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8" name="Group 7">
            <a:extLst>
              <a:ext uri="{FF2B5EF4-FFF2-40B4-BE49-F238E27FC236}">
                <a16:creationId xmlns:a16="http://schemas.microsoft.com/office/drawing/2014/main" id="{40C22DB3-7474-4787-A599-72C777656E3C}"/>
              </a:ext>
            </a:extLst>
          </p:cNvPr>
          <p:cNvGrpSpPr/>
          <p:nvPr/>
        </p:nvGrpSpPr>
        <p:grpSpPr>
          <a:xfrm>
            <a:off x="9209121" y="5822353"/>
            <a:ext cx="513297" cy="513297"/>
            <a:chOff x="6435895" y="5954753"/>
            <a:chExt cx="523664" cy="523664"/>
          </a:xfrm>
        </p:grpSpPr>
        <p:sp>
          <p:nvSpPr>
            <p:cNvPr id="9" name="Oval 8">
              <a:extLst>
                <a:ext uri="{FF2B5EF4-FFF2-40B4-BE49-F238E27FC236}">
                  <a16:creationId xmlns:a16="http://schemas.microsoft.com/office/drawing/2014/main" id="{D45032BE-47FF-4CE5-ADA8-164081BDF66D}"/>
                </a:ext>
              </a:extLst>
            </p:cNvPr>
            <p:cNvSpPr/>
            <p:nvPr/>
          </p:nvSpPr>
          <p:spPr bwMode="auto">
            <a:xfrm rot="21000000" flipH="1">
              <a:off x="6435895" y="5954753"/>
              <a:ext cx="523664" cy="523664"/>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Fingerprint_E928">
              <a:extLst>
                <a:ext uri="{FF2B5EF4-FFF2-40B4-BE49-F238E27FC236}">
                  <a16:creationId xmlns:a16="http://schemas.microsoft.com/office/drawing/2014/main" id="{0AF719A8-3D0E-406B-ABE3-9B564B3156D1}"/>
                </a:ext>
              </a:extLst>
            </p:cNvPr>
            <p:cNvSpPr>
              <a:spLocks noChangeAspect="1" noEditPoints="1"/>
            </p:cNvSpPr>
            <p:nvPr/>
          </p:nvSpPr>
          <p:spPr bwMode="auto">
            <a:xfrm>
              <a:off x="6575554" y="6052285"/>
              <a:ext cx="244346" cy="328600"/>
            </a:xfrm>
            <a:custGeom>
              <a:avLst/>
              <a:gdLst>
                <a:gd name="T0" fmla="*/ 1116 w 2414"/>
                <a:gd name="T1" fmla="*/ 1998 h 3246"/>
                <a:gd name="T2" fmla="*/ 117 w 2414"/>
                <a:gd name="T3" fmla="*/ 2996 h 3246"/>
                <a:gd name="T4" fmla="*/ 2115 w 2414"/>
                <a:gd name="T5" fmla="*/ 250 h 3246"/>
                <a:gd name="T6" fmla="*/ 1116 w 2414"/>
                <a:gd name="T7" fmla="*/ 0 h 3246"/>
                <a:gd name="T8" fmla="*/ 117 w 2414"/>
                <a:gd name="T9" fmla="*/ 250 h 3246"/>
                <a:gd name="T10" fmla="*/ 2414 w 2414"/>
                <a:gd name="T11" fmla="*/ 1248 h 3246"/>
                <a:gd name="T12" fmla="*/ 1116 w 2414"/>
                <a:gd name="T13" fmla="*/ 499 h 3246"/>
                <a:gd name="T14" fmla="*/ 0 w 2414"/>
                <a:gd name="T15" fmla="*/ 999 h 3246"/>
                <a:gd name="T16" fmla="*/ 1677 w 2414"/>
                <a:gd name="T17" fmla="*/ 3246 h 3246"/>
                <a:gd name="T18" fmla="*/ 2115 w 2414"/>
                <a:gd name="T19" fmla="*/ 1998 h 3246"/>
                <a:gd name="T20" fmla="*/ 1116 w 2414"/>
                <a:gd name="T21" fmla="*/ 999 h 3246"/>
                <a:gd name="T22" fmla="*/ 117 w 2414"/>
                <a:gd name="T23" fmla="*/ 1998 h 3246"/>
                <a:gd name="T24" fmla="*/ 946 w 2414"/>
                <a:gd name="T25" fmla="*/ 3246 h 3246"/>
                <a:gd name="T26" fmla="*/ 1616 w 2414"/>
                <a:gd name="T27" fmla="*/ 1998 h 3246"/>
                <a:gd name="T28" fmla="*/ 1116 w 2414"/>
                <a:gd name="T29" fmla="*/ 1498 h 3246"/>
                <a:gd name="T30" fmla="*/ 617 w 2414"/>
                <a:gd name="T31" fmla="*/ 1998 h 3246"/>
                <a:gd name="T32" fmla="*/ 117 w 2414"/>
                <a:gd name="T33" fmla="*/ 2497 h 3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4" h="3246">
                  <a:moveTo>
                    <a:pt x="1116" y="1998"/>
                  </a:moveTo>
                  <a:cubicBezTo>
                    <a:pt x="1116" y="2550"/>
                    <a:pt x="669" y="2996"/>
                    <a:pt x="117" y="2996"/>
                  </a:cubicBezTo>
                  <a:moveTo>
                    <a:pt x="2115" y="250"/>
                  </a:moveTo>
                  <a:cubicBezTo>
                    <a:pt x="1819" y="91"/>
                    <a:pt x="1479" y="0"/>
                    <a:pt x="1116" y="0"/>
                  </a:cubicBezTo>
                  <a:cubicBezTo>
                    <a:pt x="754" y="0"/>
                    <a:pt x="413" y="91"/>
                    <a:pt x="117" y="250"/>
                  </a:cubicBezTo>
                  <a:moveTo>
                    <a:pt x="2414" y="1248"/>
                  </a:moveTo>
                  <a:cubicBezTo>
                    <a:pt x="2155" y="801"/>
                    <a:pt x="1671" y="499"/>
                    <a:pt x="1116" y="499"/>
                  </a:cubicBezTo>
                  <a:cubicBezTo>
                    <a:pt x="673" y="499"/>
                    <a:pt x="274" y="692"/>
                    <a:pt x="0" y="999"/>
                  </a:cubicBezTo>
                  <a:moveTo>
                    <a:pt x="1677" y="3246"/>
                  </a:moveTo>
                  <a:cubicBezTo>
                    <a:pt x="1951" y="2904"/>
                    <a:pt x="2115" y="2470"/>
                    <a:pt x="2115" y="1998"/>
                  </a:cubicBezTo>
                  <a:cubicBezTo>
                    <a:pt x="2115" y="1446"/>
                    <a:pt x="1668" y="999"/>
                    <a:pt x="1116" y="999"/>
                  </a:cubicBezTo>
                  <a:cubicBezTo>
                    <a:pt x="565" y="999"/>
                    <a:pt x="117" y="1446"/>
                    <a:pt x="117" y="1998"/>
                  </a:cubicBezTo>
                  <a:moveTo>
                    <a:pt x="946" y="3246"/>
                  </a:moveTo>
                  <a:cubicBezTo>
                    <a:pt x="1350" y="2978"/>
                    <a:pt x="1616" y="2519"/>
                    <a:pt x="1616" y="1998"/>
                  </a:cubicBezTo>
                  <a:cubicBezTo>
                    <a:pt x="1616" y="1722"/>
                    <a:pt x="1392" y="1498"/>
                    <a:pt x="1116" y="1498"/>
                  </a:cubicBezTo>
                  <a:cubicBezTo>
                    <a:pt x="840" y="1498"/>
                    <a:pt x="617" y="1722"/>
                    <a:pt x="617" y="1998"/>
                  </a:cubicBezTo>
                  <a:cubicBezTo>
                    <a:pt x="617" y="2274"/>
                    <a:pt x="393" y="2497"/>
                    <a:pt x="117" y="2497"/>
                  </a:cubicBezTo>
                </a:path>
              </a:pathLst>
            </a:custGeom>
            <a:noFill/>
            <a:ln w="15875"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a:gradFill>
                  <a:gsLst>
                    <a:gs pos="0">
                      <a:srgbClr val="505050"/>
                    </a:gs>
                    <a:gs pos="100000">
                      <a:srgbClr val="505050"/>
                    </a:gs>
                  </a:gsLst>
                </a:gradFill>
                <a:latin typeface="Segoe UI Semilight"/>
              </a:endParaRPr>
            </a:p>
          </p:txBody>
        </p:sp>
      </p:grpSp>
      <p:grpSp>
        <p:nvGrpSpPr>
          <p:cNvPr id="11" name="Group 10">
            <a:extLst>
              <a:ext uri="{FF2B5EF4-FFF2-40B4-BE49-F238E27FC236}">
                <a16:creationId xmlns:a16="http://schemas.microsoft.com/office/drawing/2014/main" id="{C3E45F70-00FB-4142-ACF6-8DC169C90C24}"/>
              </a:ext>
            </a:extLst>
          </p:cNvPr>
          <p:cNvGrpSpPr/>
          <p:nvPr/>
        </p:nvGrpSpPr>
        <p:grpSpPr>
          <a:xfrm>
            <a:off x="7264999" y="886915"/>
            <a:ext cx="513297" cy="513297"/>
            <a:chOff x="4452509" y="919634"/>
            <a:chExt cx="523664" cy="523664"/>
          </a:xfrm>
        </p:grpSpPr>
        <p:sp>
          <p:nvSpPr>
            <p:cNvPr id="12" name="Oval 11">
              <a:extLst>
                <a:ext uri="{FF2B5EF4-FFF2-40B4-BE49-F238E27FC236}">
                  <a16:creationId xmlns:a16="http://schemas.microsoft.com/office/drawing/2014/main" id="{C116DD3D-065D-4F39-8541-DD31D376BA88}"/>
                </a:ext>
              </a:extLst>
            </p:cNvPr>
            <p:cNvSpPr/>
            <p:nvPr/>
          </p:nvSpPr>
          <p:spPr bwMode="auto">
            <a:xfrm rot="19620000" flipH="1">
              <a:off x="4452509" y="919634"/>
              <a:ext cx="523664" cy="523664"/>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 name="Temperature_med">
              <a:extLst>
                <a:ext uri="{FF2B5EF4-FFF2-40B4-BE49-F238E27FC236}">
                  <a16:creationId xmlns:a16="http://schemas.microsoft.com/office/drawing/2014/main" id="{4A937218-3DA3-4136-BDE6-883E0F92ADEF}"/>
                </a:ext>
              </a:extLst>
            </p:cNvPr>
            <p:cNvSpPr>
              <a:spLocks noChangeAspect="1" noEditPoints="1"/>
            </p:cNvSpPr>
            <p:nvPr/>
          </p:nvSpPr>
          <p:spPr bwMode="auto">
            <a:xfrm>
              <a:off x="4642457" y="1001713"/>
              <a:ext cx="143770" cy="359506"/>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137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1371"/>
                  </a:moveTo>
                  <a:cubicBezTo>
                    <a:pt x="748" y="2716"/>
                    <a:pt x="748" y="2716"/>
                    <a:pt x="748" y="2716"/>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882">
                <a:gradFill>
                  <a:gsLst>
                    <a:gs pos="0">
                      <a:srgbClr val="505050"/>
                    </a:gs>
                    <a:gs pos="100000">
                      <a:srgbClr val="505050"/>
                    </a:gs>
                  </a:gsLst>
                  <a:lin ang="5400000" scaled="1"/>
                </a:gradFill>
                <a:latin typeface="Segoe UI Semilight"/>
              </a:endParaRPr>
            </a:p>
          </p:txBody>
        </p:sp>
      </p:grpSp>
      <p:grpSp>
        <p:nvGrpSpPr>
          <p:cNvPr id="14" name="Group 13">
            <a:extLst>
              <a:ext uri="{FF2B5EF4-FFF2-40B4-BE49-F238E27FC236}">
                <a16:creationId xmlns:a16="http://schemas.microsoft.com/office/drawing/2014/main" id="{8E351F8E-F4FF-4591-9D33-9179244C86BC}"/>
              </a:ext>
            </a:extLst>
          </p:cNvPr>
          <p:cNvGrpSpPr/>
          <p:nvPr/>
        </p:nvGrpSpPr>
        <p:grpSpPr>
          <a:xfrm>
            <a:off x="6522001" y="1604421"/>
            <a:ext cx="513297" cy="513297"/>
            <a:chOff x="3694504" y="1651631"/>
            <a:chExt cx="523664" cy="523664"/>
          </a:xfrm>
        </p:grpSpPr>
        <p:sp>
          <p:nvSpPr>
            <p:cNvPr id="15" name="Oval 14">
              <a:extLst>
                <a:ext uri="{FF2B5EF4-FFF2-40B4-BE49-F238E27FC236}">
                  <a16:creationId xmlns:a16="http://schemas.microsoft.com/office/drawing/2014/main" id="{C635C3D0-EB33-48E2-AECA-07FB3092A00C}"/>
                </a:ext>
              </a:extLst>
            </p:cNvPr>
            <p:cNvSpPr/>
            <p:nvPr/>
          </p:nvSpPr>
          <p:spPr bwMode="auto">
            <a:xfrm rot="18300000" flipH="1">
              <a:off x="3694504" y="1651631"/>
              <a:ext cx="523664" cy="523664"/>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 name="News_E900">
              <a:extLst>
                <a:ext uri="{FF2B5EF4-FFF2-40B4-BE49-F238E27FC236}">
                  <a16:creationId xmlns:a16="http://schemas.microsoft.com/office/drawing/2014/main" id="{E3A82577-EDA3-465A-B1A1-DFEAA547C7B7}"/>
                </a:ext>
              </a:extLst>
            </p:cNvPr>
            <p:cNvSpPr>
              <a:spLocks noChangeAspect="1" noEditPoints="1"/>
            </p:cNvSpPr>
            <p:nvPr/>
          </p:nvSpPr>
          <p:spPr bwMode="auto">
            <a:xfrm>
              <a:off x="3791529" y="1803455"/>
              <a:ext cx="329615" cy="220017"/>
            </a:xfrm>
            <a:custGeom>
              <a:avLst/>
              <a:gdLst>
                <a:gd name="T0" fmla="*/ 3240 w 3738"/>
                <a:gd name="T1" fmla="*/ 0 h 2493"/>
                <a:gd name="T2" fmla="*/ 3240 w 3738"/>
                <a:gd name="T3" fmla="*/ 499 h 2493"/>
                <a:gd name="T4" fmla="*/ 3738 w 3738"/>
                <a:gd name="T5" fmla="*/ 499 h 2493"/>
                <a:gd name="T6" fmla="*/ 3738 w 3738"/>
                <a:gd name="T7" fmla="*/ 2119 h 2493"/>
                <a:gd name="T8" fmla="*/ 3365 w 3738"/>
                <a:gd name="T9" fmla="*/ 2493 h 2493"/>
                <a:gd name="T10" fmla="*/ 361 w 3738"/>
                <a:gd name="T11" fmla="*/ 2493 h 2493"/>
                <a:gd name="T12" fmla="*/ 0 w 3738"/>
                <a:gd name="T13" fmla="*/ 2132 h 2493"/>
                <a:gd name="T14" fmla="*/ 0 w 3738"/>
                <a:gd name="T15" fmla="*/ 0 h 2493"/>
                <a:gd name="T16" fmla="*/ 3240 w 3738"/>
                <a:gd name="T17" fmla="*/ 0 h 2493"/>
                <a:gd name="T18" fmla="*/ 3240 w 3738"/>
                <a:gd name="T19" fmla="*/ 499 h 2493"/>
                <a:gd name="T20" fmla="*/ 3240 w 3738"/>
                <a:gd name="T21" fmla="*/ 1994 h 2493"/>
                <a:gd name="T22" fmla="*/ 2866 w 3738"/>
                <a:gd name="T23" fmla="*/ 499 h 2493"/>
                <a:gd name="T24" fmla="*/ 374 w 3738"/>
                <a:gd name="T25" fmla="*/ 499 h 2493"/>
                <a:gd name="T26" fmla="*/ 2866 w 3738"/>
                <a:gd name="T27" fmla="*/ 1994 h 2493"/>
                <a:gd name="T28" fmla="*/ 1869 w 3738"/>
                <a:gd name="T29" fmla="*/ 1994 h 2493"/>
                <a:gd name="T30" fmla="*/ 2866 w 3738"/>
                <a:gd name="T31" fmla="*/ 1496 h 2493"/>
                <a:gd name="T32" fmla="*/ 1869 w 3738"/>
                <a:gd name="T33" fmla="*/ 1496 h 2493"/>
                <a:gd name="T34" fmla="*/ 2866 w 3738"/>
                <a:gd name="T35" fmla="*/ 997 h 2493"/>
                <a:gd name="T36" fmla="*/ 1869 w 3738"/>
                <a:gd name="T37" fmla="*/ 997 h 2493"/>
                <a:gd name="T38" fmla="*/ 498 w 3738"/>
                <a:gd name="T39" fmla="*/ 1994 h 2493"/>
                <a:gd name="T40" fmla="*/ 1495 w 3738"/>
                <a:gd name="T41" fmla="*/ 1994 h 2493"/>
                <a:gd name="T42" fmla="*/ 1495 w 3738"/>
                <a:gd name="T43" fmla="*/ 992 h 2493"/>
                <a:gd name="T44" fmla="*/ 498 w 3738"/>
                <a:gd name="T45" fmla="*/ 992 h 2493"/>
                <a:gd name="T46" fmla="*/ 498 w 3738"/>
                <a:gd name="T47" fmla="*/ 1994 h 2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38" h="2493">
                  <a:moveTo>
                    <a:pt x="3240" y="0"/>
                  </a:moveTo>
                  <a:cubicBezTo>
                    <a:pt x="3240" y="499"/>
                    <a:pt x="3240" y="499"/>
                    <a:pt x="3240" y="499"/>
                  </a:cubicBezTo>
                  <a:cubicBezTo>
                    <a:pt x="3738" y="499"/>
                    <a:pt x="3738" y="499"/>
                    <a:pt x="3738" y="499"/>
                  </a:cubicBezTo>
                  <a:cubicBezTo>
                    <a:pt x="3738" y="2119"/>
                    <a:pt x="3738" y="2119"/>
                    <a:pt x="3738" y="2119"/>
                  </a:cubicBezTo>
                  <a:cubicBezTo>
                    <a:pt x="3738" y="2325"/>
                    <a:pt x="3571" y="2493"/>
                    <a:pt x="3365" y="2493"/>
                  </a:cubicBezTo>
                  <a:cubicBezTo>
                    <a:pt x="361" y="2493"/>
                    <a:pt x="361" y="2493"/>
                    <a:pt x="361" y="2493"/>
                  </a:cubicBezTo>
                  <a:cubicBezTo>
                    <a:pt x="161" y="2493"/>
                    <a:pt x="0" y="2331"/>
                    <a:pt x="0" y="2132"/>
                  </a:cubicBezTo>
                  <a:cubicBezTo>
                    <a:pt x="0" y="0"/>
                    <a:pt x="0" y="0"/>
                    <a:pt x="0" y="0"/>
                  </a:cubicBezTo>
                  <a:lnTo>
                    <a:pt x="3240" y="0"/>
                  </a:lnTo>
                  <a:close/>
                  <a:moveTo>
                    <a:pt x="3240" y="499"/>
                  </a:moveTo>
                  <a:cubicBezTo>
                    <a:pt x="3240" y="1994"/>
                    <a:pt x="3240" y="1994"/>
                    <a:pt x="3240" y="1994"/>
                  </a:cubicBezTo>
                  <a:moveTo>
                    <a:pt x="2866" y="499"/>
                  </a:moveTo>
                  <a:cubicBezTo>
                    <a:pt x="374" y="499"/>
                    <a:pt x="374" y="499"/>
                    <a:pt x="374" y="499"/>
                  </a:cubicBezTo>
                  <a:moveTo>
                    <a:pt x="2866" y="1994"/>
                  </a:moveTo>
                  <a:cubicBezTo>
                    <a:pt x="1869" y="1994"/>
                    <a:pt x="1869" y="1994"/>
                    <a:pt x="1869" y="1994"/>
                  </a:cubicBezTo>
                  <a:moveTo>
                    <a:pt x="2866" y="1496"/>
                  </a:moveTo>
                  <a:cubicBezTo>
                    <a:pt x="1869" y="1496"/>
                    <a:pt x="1869" y="1496"/>
                    <a:pt x="1869" y="1496"/>
                  </a:cubicBezTo>
                  <a:moveTo>
                    <a:pt x="2866" y="997"/>
                  </a:moveTo>
                  <a:cubicBezTo>
                    <a:pt x="1869" y="997"/>
                    <a:pt x="1869" y="997"/>
                    <a:pt x="1869" y="997"/>
                  </a:cubicBezTo>
                  <a:moveTo>
                    <a:pt x="498" y="1994"/>
                  </a:moveTo>
                  <a:cubicBezTo>
                    <a:pt x="1495" y="1994"/>
                    <a:pt x="1495" y="1994"/>
                    <a:pt x="1495" y="1994"/>
                  </a:cubicBezTo>
                  <a:cubicBezTo>
                    <a:pt x="1495" y="992"/>
                    <a:pt x="1495" y="992"/>
                    <a:pt x="1495" y="992"/>
                  </a:cubicBezTo>
                  <a:cubicBezTo>
                    <a:pt x="498" y="992"/>
                    <a:pt x="498" y="992"/>
                    <a:pt x="498" y="992"/>
                  </a:cubicBezTo>
                  <a:lnTo>
                    <a:pt x="498" y="1994"/>
                  </a:ln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a:solidFill>
                  <a:srgbClr val="505050"/>
                </a:solidFill>
                <a:latin typeface="Segoe UI Semilight"/>
              </a:endParaRPr>
            </a:p>
          </p:txBody>
        </p:sp>
      </p:grpSp>
      <p:grpSp>
        <p:nvGrpSpPr>
          <p:cNvPr id="17" name="Group 16">
            <a:extLst>
              <a:ext uri="{FF2B5EF4-FFF2-40B4-BE49-F238E27FC236}">
                <a16:creationId xmlns:a16="http://schemas.microsoft.com/office/drawing/2014/main" id="{04180333-D4AB-4FA0-B6B3-190C581D9184}"/>
              </a:ext>
            </a:extLst>
          </p:cNvPr>
          <p:cNvGrpSpPr/>
          <p:nvPr/>
        </p:nvGrpSpPr>
        <p:grpSpPr>
          <a:xfrm>
            <a:off x="6469172" y="4630991"/>
            <a:ext cx="513297" cy="513297"/>
            <a:chOff x="3640609" y="4739328"/>
            <a:chExt cx="523664" cy="523664"/>
          </a:xfrm>
        </p:grpSpPr>
        <p:sp>
          <p:nvSpPr>
            <p:cNvPr id="18" name="Oval 17">
              <a:extLst>
                <a:ext uri="{FF2B5EF4-FFF2-40B4-BE49-F238E27FC236}">
                  <a16:creationId xmlns:a16="http://schemas.microsoft.com/office/drawing/2014/main" id="{D2DCF96B-095B-40D6-BA34-4F30B6CBA71D}"/>
                </a:ext>
              </a:extLst>
            </p:cNvPr>
            <p:cNvSpPr/>
            <p:nvPr/>
          </p:nvSpPr>
          <p:spPr bwMode="auto">
            <a:xfrm rot="3420000">
              <a:off x="3640609" y="4739328"/>
              <a:ext cx="523664" cy="523664"/>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 name="ShoppingCart_E7BF">
              <a:extLst>
                <a:ext uri="{FF2B5EF4-FFF2-40B4-BE49-F238E27FC236}">
                  <a16:creationId xmlns:a16="http://schemas.microsoft.com/office/drawing/2014/main" id="{95D77F10-4EC0-48DF-92B7-CB09CF5D55AB}"/>
                </a:ext>
              </a:extLst>
            </p:cNvPr>
            <p:cNvSpPr>
              <a:spLocks noChangeAspect="1" noEditPoints="1"/>
            </p:cNvSpPr>
            <p:nvPr/>
          </p:nvSpPr>
          <p:spPr bwMode="auto">
            <a:xfrm>
              <a:off x="3739395" y="4862513"/>
              <a:ext cx="326092" cy="277294"/>
            </a:xfrm>
            <a:custGeom>
              <a:avLst/>
              <a:gdLst>
                <a:gd name="T0" fmla="*/ 3368 w 3817"/>
                <a:gd name="T1" fmla="*/ 2994 h 3244"/>
                <a:gd name="T2" fmla="*/ 3119 w 3817"/>
                <a:gd name="T3" fmla="*/ 3244 h 3244"/>
                <a:gd name="T4" fmla="*/ 2869 w 3817"/>
                <a:gd name="T5" fmla="*/ 2994 h 3244"/>
                <a:gd name="T6" fmla="*/ 3119 w 3817"/>
                <a:gd name="T7" fmla="*/ 2745 h 3244"/>
                <a:gd name="T8" fmla="*/ 3368 w 3817"/>
                <a:gd name="T9" fmla="*/ 2994 h 3244"/>
                <a:gd name="T10" fmla="*/ 1372 w 3817"/>
                <a:gd name="T11" fmla="*/ 2745 h 3244"/>
                <a:gd name="T12" fmla="*/ 1123 w 3817"/>
                <a:gd name="T13" fmla="*/ 2994 h 3244"/>
                <a:gd name="T14" fmla="*/ 1372 w 3817"/>
                <a:gd name="T15" fmla="*/ 3244 h 3244"/>
                <a:gd name="T16" fmla="*/ 1622 w 3817"/>
                <a:gd name="T17" fmla="*/ 2994 h 3244"/>
                <a:gd name="T18" fmla="*/ 1372 w 3817"/>
                <a:gd name="T19" fmla="*/ 2745 h 3244"/>
                <a:gd name="T20" fmla="*/ 0 w 3817"/>
                <a:gd name="T21" fmla="*/ 0 h 3244"/>
                <a:gd name="T22" fmla="*/ 457 w 3817"/>
                <a:gd name="T23" fmla="*/ 0 h 3244"/>
                <a:gd name="T24" fmla="*/ 1372 w 3817"/>
                <a:gd name="T25" fmla="*/ 2745 h 3244"/>
                <a:gd name="T26" fmla="*/ 3119 w 3817"/>
                <a:gd name="T27" fmla="*/ 2745 h 3244"/>
                <a:gd name="T28" fmla="*/ 1123 w 3817"/>
                <a:gd name="T29" fmla="*/ 1996 h 3244"/>
                <a:gd name="T30" fmla="*/ 3318 w 3817"/>
                <a:gd name="T31" fmla="*/ 1996 h 3244"/>
                <a:gd name="T32" fmla="*/ 3817 w 3817"/>
                <a:gd name="T33" fmla="*/ 499 h 3244"/>
                <a:gd name="T34" fmla="*/ 624 w 3817"/>
                <a:gd name="T35" fmla="*/ 499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17" h="3244">
                  <a:moveTo>
                    <a:pt x="3368" y="2994"/>
                  </a:moveTo>
                  <a:cubicBezTo>
                    <a:pt x="3368" y="3132"/>
                    <a:pt x="3257" y="3244"/>
                    <a:pt x="3119" y="3244"/>
                  </a:cubicBezTo>
                  <a:cubicBezTo>
                    <a:pt x="2981" y="3244"/>
                    <a:pt x="2869" y="3132"/>
                    <a:pt x="2869" y="2994"/>
                  </a:cubicBezTo>
                  <a:cubicBezTo>
                    <a:pt x="2869" y="2856"/>
                    <a:pt x="2981" y="2745"/>
                    <a:pt x="3119" y="2745"/>
                  </a:cubicBezTo>
                  <a:cubicBezTo>
                    <a:pt x="3257" y="2745"/>
                    <a:pt x="3368" y="2856"/>
                    <a:pt x="3368" y="2994"/>
                  </a:cubicBezTo>
                  <a:close/>
                  <a:moveTo>
                    <a:pt x="1372" y="2745"/>
                  </a:moveTo>
                  <a:cubicBezTo>
                    <a:pt x="1234" y="2745"/>
                    <a:pt x="1123" y="2856"/>
                    <a:pt x="1123" y="2994"/>
                  </a:cubicBezTo>
                  <a:cubicBezTo>
                    <a:pt x="1123" y="3132"/>
                    <a:pt x="1234" y="3244"/>
                    <a:pt x="1372" y="3244"/>
                  </a:cubicBezTo>
                  <a:cubicBezTo>
                    <a:pt x="1510" y="3244"/>
                    <a:pt x="1622" y="3132"/>
                    <a:pt x="1622" y="2994"/>
                  </a:cubicBezTo>
                  <a:cubicBezTo>
                    <a:pt x="1622" y="2856"/>
                    <a:pt x="1510" y="2745"/>
                    <a:pt x="1372" y="2745"/>
                  </a:cubicBezTo>
                  <a:close/>
                  <a:moveTo>
                    <a:pt x="0" y="0"/>
                  </a:moveTo>
                  <a:cubicBezTo>
                    <a:pt x="457" y="0"/>
                    <a:pt x="457" y="0"/>
                    <a:pt x="457" y="0"/>
                  </a:cubicBezTo>
                  <a:cubicBezTo>
                    <a:pt x="1372" y="2745"/>
                    <a:pt x="1372" y="2745"/>
                    <a:pt x="1372" y="2745"/>
                  </a:cubicBezTo>
                  <a:cubicBezTo>
                    <a:pt x="3119" y="2745"/>
                    <a:pt x="3119" y="2745"/>
                    <a:pt x="3119" y="2745"/>
                  </a:cubicBezTo>
                  <a:moveTo>
                    <a:pt x="1123" y="1996"/>
                  </a:moveTo>
                  <a:cubicBezTo>
                    <a:pt x="3318" y="1996"/>
                    <a:pt x="3318" y="1996"/>
                    <a:pt x="3318" y="1996"/>
                  </a:cubicBezTo>
                  <a:cubicBezTo>
                    <a:pt x="3817" y="499"/>
                    <a:pt x="3817" y="499"/>
                    <a:pt x="3817" y="499"/>
                  </a:cubicBezTo>
                  <a:cubicBezTo>
                    <a:pt x="624" y="499"/>
                    <a:pt x="624" y="499"/>
                    <a:pt x="624" y="499"/>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882">
                <a:gradFill>
                  <a:gsLst>
                    <a:gs pos="0">
                      <a:srgbClr val="505050"/>
                    </a:gs>
                    <a:gs pos="100000">
                      <a:srgbClr val="505050"/>
                    </a:gs>
                  </a:gsLst>
                  <a:lin ang="5400000" scaled="1"/>
                </a:gradFill>
                <a:latin typeface="Segoe UI Semilight"/>
              </a:endParaRPr>
            </a:p>
          </p:txBody>
        </p:sp>
      </p:grpSp>
      <p:grpSp>
        <p:nvGrpSpPr>
          <p:cNvPr id="20" name="Group 19">
            <a:extLst>
              <a:ext uri="{FF2B5EF4-FFF2-40B4-BE49-F238E27FC236}">
                <a16:creationId xmlns:a16="http://schemas.microsoft.com/office/drawing/2014/main" id="{8F32CC2B-6618-4BFA-81F9-EC117CC243D1}"/>
              </a:ext>
            </a:extLst>
          </p:cNvPr>
          <p:cNvGrpSpPr/>
          <p:nvPr/>
        </p:nvGrpSpPr>
        <p:grpSpPr>
          <a:xfrm>
            <a:off x="10292623" y="4710366"/>
            <a:ext cx="517239" cy="517239"/>
            <a:chOff x="7541280" y="4820305"/>
            <a:chExt cx="527686" cy="527686"/>
          </a:xfrm>
        </p:grpSpPr>
        <p:sp>
          <p:nvSpPr>
            <p:cNvPr id="21" name="Oval 20">
              <a:extLst>
                <a:ext uri="{FF2B5EF4-FFF2-40B4-BE49-F238E27FC236}">
                  <a16:creationId xmlns:a16="http://schemas.microsoft.com/office/drawing/2014/main" id="{B3AC2693-E8FC-4F7D-8EDE-01DB55D09847}"/>
                </a:ext>
              </a:extLst>
            </p:cNvPr>
            <p:cNvSpPr/>
            <p:nvPr/>
          </p:nvSpPr>
          <p:spPr bwMode="auto">
            <a:xfrm rot="18900000" flipH="1">
              <a:off x="7541280" y="4820305"/>
              <a:ext cx="527686" cy="527686"/>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 name="building_11">
              <a:extLst>
                <a:ext uri="{FF2B5EF4-FFF2-40B4-BE49-F238E27FC236}">
                  <a16:creationId xmlns:a16="http://schemas.microsoft.com/office/drawing/2014/main" id="{4D270011-E0CD-422D-9ED1-10BD3D4C0918}"/>
                </a:ext>
              </a:extLst>
            </p:cNvPr>
            <p:cNvSpPr>
              <a:spLocks noChangeAspect="1" noEditPoints="1"/>
            </p:cNvSpPr>
            <p:nvPr/>
          </p:nvSpPr>
          <p:spPr bwMode="auto">
            <a:xfrm>
              <a:off x="7599615" y="4973522"/>
              <a:ext cx="411016" cy="221252"/>
            </a:xfrm>
            <a:custGeom>
              <a:avLst/>
              <a:gdLst>
                <a:gd name="T0" fmla="*/ 164 w 361"/>
                <a:gd name="T1" fmla="*/ 94 h 193"/>
                <a:gd name="T2" fmla="*/ 66 w 361"/>
                <a:gd name="T3" fmla="*/ 193 h 193"/>
                <a:gd name="T4" fmla="*/ 98 w 361"/>
                <a:gd name="T5" fmla="*/ 124 h 193"/>
                <a:gd name="T6" fmla="*/ 93 w 361"/>
                <a:gd name="T7" fmla="*/ 129 h 193"/>
                <a:gd name="T8" fmla="*/ 98 w 361"/>
                <a:gd name="T9" fmla="*/ 124 h 193"/>
                <a:gd name="T10" fmla="*/ 93 w 361"/>
                <a:gd name="T11" fmla="*/ 160 h 193"/>
                <a:gd name="T12" fmla="*/ 98 w 361"/>
                <a:gd name="T13" fmla="*/ 165 h 193"/>
                <a:gd name="T14" fmla="*/ 135 w 361"/>
                <a:gd name="T15" fmla="*/ 124 h 193"/>
                <a:gd name="T16" fmla="*/ 130 w 361"/>
                <a:gd name="T17" fmla="*/ 129 h 193"/>
                <a:gd name="T18" fmla="*/ 135 w 361"/>
                <a:gd name="T19" fmla="*/ 124 h 193"/>
                <a:gd name="T20" fmla="*/ 130 w 361"/>
                <a:gd name="T21" fmla="*/ 160 h 193"/>
                <a:gd name="T22" fmla="*/ 135 w 361"/>
                <a:gd name="T23" fmla="*/ 165 h 193"/>
                <a:gd name="T24" fmla="*/ 295 w 361"/>
                <a:gd name="T25" fmla="*/ 124 h 193"/>
                <a:gd name="T26" fmla="*/ 291 w 361"/>
                <a:gd name="T27" fmla="*/ 129 h 193"/>
                <a:gd name="T28" fmla="*/ 295 w 361"/>
                <a:gd name="T29" fmla="*/ 124 h 193"/>
                <a:gd name="T30" fmla="*/ 291 w 361"/>
                <a:gd name="T31" fmla="*/ 160 h 193"/>
                <a:gd name="T32" fmla="*/ 295 w 361"/>
                <a:gd name="T33" fmla="*/ 165 h 193"/>
                <a:gd name="T34" fmla="*/ 333 w 361"/>
                <a:gd name="T35" fmla="*/ 124 h 193"/>
                <a:gd name="T36" fmla="*/ 328 w 361"/>
                <a:gd name="T37" fmla="*/ 129 h 193"/>
                <a:gd name="T38" fmla="*/ 333 w 361"/>
                <a:gd name="T39" fmla="*/ 124 h 193"/>
                <a:gd name="T40" fmla="*/ 328 w 361"/>
                <a:gd name="T41" fmla="*/ 160 h 193"/>
                <a:gd name="T42" fmla="*/ 333 w 361"/>
                <a:gd name="T43" fmla="*/ 165 h 193"/>
                <a:gd name="T44" fmla="*/ 263 w 361"/>
                <a:gd name="T45" fmla="*/ 193 h 193"/>
                <a:gd name="T46" fmla="*/ 361 w 361"/>
                <a:gd name="T47" fmla="*/ 94 h 193"/>
                <a:gd name="T48" fmla="*/ 263 w 361"/>
                <a:gd name="T49" fmla="*/ 193 h 193"/>
                <a:gd name="T50" fmla="*/ 164 w 361"/>
                <a:gd name="T51" fmla="*/ 45 h 193"/>
                <a:gd name="T52" fmla="*/ 263 w 361"/>
                <a:gd name="T53" fmla="*/ 193 h 193"/>
                <a:gd name="T54" fmla="*/ 214 w 361"/>
                <a:gd name="T55" fmla="*/ 0 h 193"/>
                <a:gd name="T56" fmla="*/ 185 w 361"/>
                <a:gd name="T57" fmla="*/ 58 h 193"/>
                <a:gd name="T58" fmla="*/ 241 w 361"/>
                <a:gd name="T59" fmla="*/ 84 h 193"/>
                <a:gd name="T60" fmla="*/ 241 w 361"/>
                <a:gd name="T61" fmla="*/ 193 h 193"/>
                <a:gd name="T62" fmla="*/ 213 w 361"/>
                <a:gd name="T63" fmla="*/ 144 h 193"/>
                <a:gd name="T64" fmla="*/ 213 w 361"/>
                <a:gd name="T65" fmla="*/ 144 h 193"/>
                <a:gd name="T66" fmla="*/ 185 w 361"/>
                <a:gd name="T67" fmla="*/ 193 h 193"/>
                <a:gd name="T68" fmla="*/ 207 w 361"/>
                <a:gd name="T69" fmla="*/ 115 h 193"/>
                <a:gd name="T70" fmla="*/ 219 w 361"/>
                <a:gd name="T71" fmla="*/ 115 h 193"/>
                <a:gd name="T72" fmla="*/ 19 w 361"/>
                <a:gd name="T73" fmla="*/ 75 h 193"/>
                <a:gd name="T74" fmla="*/ 19 w 361"/>
                <a:gd name="T75" fmla="*/ 45 h 193"/>
                <a:gd name="T76" fmla="*/ 0 w 361"/>
                <a:gd name="T77"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61" h="193">
                  <a:moveTo>
                    <a:pt x="66" y="94"/>
                  </a:moveTo>
                  <a:cubicBezTo>
                    <a:pt x="164" y="94"/>
                    <a:pt x="164" y="94"/>
                    <a:pt x="164" y="94"/>
                  </a:cubicBezTo>
                  <a:cubicBezTo>
                    <a:pt x="164" y="193"/>
                    <a:pt x="164" y="193"/>
                    <a:pt x="164" y="193"/>
                  </a:cubicBezTo>
                  <a:cubicBezTo>
                    <a:pt x="66" y="193"/>
                    <a:pt x="66" y="193"/>
                    <a:pt x="66" y="193"/>
                  </a:cubicBezTo>
                  <a:lnTo>
                    <a:pt x="66" y="94"/>
                  </a:lnTo>
                  <a:close/>
                  <a:moveTo>
                    <a:pt x="98" y="124"/>
                  </a:moveTo>
                  <a:cubicBezTo>
                    <a:pt x="93" y="124"/>
                    <a:pt x="93" y="124"/>
                    <a:pt x="93" y="124"/>
                  </a:cubicBezTo>
                  <a:cubicBezTo>
                    <a:pt x="93" y="129"/>
                    <a:pt x="93" y="129"/>
                    <a:pt x="93" y="129"/>
                  </a:cubicBezTo>
                  <a:cubicBezTo>
                    <a:pt x="98" y="129"/>
                    <a:pt x="98" y="129"/>
                    <a:pt x="98" y="129"/>
                  </a:cubicBezTo>
                  <a:lnTo>
                    <a:pt x="98" y="124"/>
                  </a:lnTo>
                  <a:close/>
                  <a:moveTo>
                    <a:pt x="98" y="160"/>
                  </a:moveTo>
                  <a:cubicBezTo>
                    <a:pt x="93" y="160"/>
                    <a:pt x="93" y="160"/>
                    <a:pt x="93" y="160"/>
                  </a:cubicBezTo>
                  <a:cubicBezTo>
                    <a:pt x="93" y="165"/>
                    <a:pt x="93" y="165"/>
                    <a:pt x="93" y="165"/>
                  </a:cubicBezTo>
                  <a:cubicBezTo>
                    <a:pt x="98" y="165"/>
                    <a:pt x="98" y="165"/>
                    <a:pt x="98" y="165"/>
                  </a:cubicBezTo>
                  <a:lnTo>
                    <a:pt x="98" y="160"/>
                  </a:lnTo>
                  <a:close/>
                  <a:moveTo>
                    <a:pt x="135" y="124"/>
                  </a:moveTo>
                  <a:cubicBezTo>
                    <a:pt x="130" y="124"/>
                    <a:pt x="130" y="124"/>
                    <a:pt x="130" y="124"/>
                  </a:cubicBezTo>
                  <a:cubicBezTo>
                    <a:pt x="130" y="129"/>
                    <a:pt x="130" y="129"/>
                    <a:pt x="130" y="129"/>
                  </a:cubicBezTo>
                  <a:cubicBezTo>
                    <a:pt x="135" y="129"/>
                    <a:pt x="135" y="129"/>
                    <a:pt x="135" y="129"/>
                  </a:cubicBezTo>
                  <a:lnTo>
                    <a:pt x="135" y="124"/>
                  </a:lnTo>
                  <a:close/>
                  <a:moveTo>
                    <a:pt x="135" y="160"/>
                  </a:moveTo>
                  <a:cubicBezTo>
                    <a:pt x="130" y="160"/>
                    <a:pt x="130" y="160"/>
                    <a:pt x="130" y="160"/>
                  </a:cubicBezTo>
                  <a:cubicBezTo>
                    <a:pt x="130" y="165"/>
                    <a:pt x="130" y="165"/>
                    <a:pt x="130" y="165"/>
                  </a:cubicBezTo>
                  <a:cubicBezTo>
                    <a:pt x="135" y="165"/>
                    <a:pt x="135" y="165"/>
                    <a:pt x="135" y="165"/>
                  </a:cubicBezTo>
                  <a:lnTo>
                    <a:pt x="135" y="160"/>
                  </a:lnTo>
                  <a:close/>
                  <a:moveTo>
                    <a:pt x="295" y="124"/>
                  </a:moveTo>
                  <a:cubicBezTo>
                    <a:pt x="291" y="124"/>
                    <a:pt x="291" y="124"/>
                    <a:pt x="291" y="124"/>
                  </a:cubicBezTo>
                  <a:cubicBezTo>
                    <a:pt x="291" y="129"/>
                    <a:pt x="291" y="129"/>
                    <a:pt x="291" y="129"/>
                  </a:cubicBezTo>
                  <a:cubicBezTo>
                    <a:pt x="295" y="129"/>
                    <a:pt x="295" y="129"/>
                    <a:pt x="295" y="129"/>
                  </a:cubicBezTo>
                  <a:lnTo>
                    <a:pt x="295" y="124"/>
                  </a:lnTo>
                  <a:close/>
                  <a:moveTo>
                    <a:pt x="295" y="160"/>
                  </a:moveTo>
                  <a:cubicBezTo>
                    <a:pt x="291" y="160"/>
                    <a:pt x="291" y="160"/>
                    <a:pt x="291" y="160"/>
                  </a:cubicBezTo>
                  <a:cubicBezTo>
                    <a:pt x="291" y="165"/>
                    <a:pt x="291" y="165"/>
                    <a:pt x="291" y="165"/>
                  </a:cubicBezTo>
                  <a:cubicBezTo>
                    <a:pt x="295" y="165"/>
                    <a:pt x="295" y="165"/>
                    <a:pt x="295" y="165"/>
                  </a:cubicBezTo>
                  <a:lnTo>
                    <a:pt x="295" y="160"/>
                  </a:lnTo>
                  <a:close/>
                  <a:moveTo>
                    <a:pt x="333" y="124"/>
                  </a:moveTo>
                  <a:cubicBezTo>
                    <a:pt x="328" y="124"/>
                    <a:pt x="328" y="124"/>
                    <a:pt x="328" y="124"/>
                  </a:cubicBezTo>
                  <a:cubicBezTo>
                    <a:pt x="328" y="129"/>
                    <a:pt x="328" y="129"/>
                    <a:pt x="328" y="129"/>
                  </a:cubicBezTo>
                  <a:cubicBezTo>
                    <a:pt x="333" y="129"/>
                    <a:pt x="333" y="129"/>
                    <a:pt x="333" y="129"/>
                  </a:cubicBezTo>
                  <a:lnTo>
                    <a:pt x="333" y="124"/>
                  </a:lnTo>
                  <a:close/>
                  <a:moveTo>
                    <a:pt x="333" y="160"/>
                  </a:moveTo>
                  <a:cubicBezTo>
                    <a:pt x="328" y="160"/>
                    <a:pt x="328" y="160"/>
                    <a:pt x="328" y="160"/>
                  </a:cubicBezTo>
                  <a:cubicBezTo>
                    <a:pt x="328" y="165"/>
                    <a:pt x="328" y="165"/>
                    <a:pt x="328" y="165"/>
                  </a:cubicBezTo>
                  <a:cubicBezTo>
                    <a:pt x="333" y="165"/>
                    <a:pt x="333" y="165"/>
                    <a:pt x="333" y="165"/>
                  </a:cubicBezTo>
                  <a:lnTo>
                    <a:pt x="333" y="160"/>
                  </a:lnTo>
                  <a:close/>
                  <a:moveTo>
                    <a:pt x="263" y="193"/>
                  </a:moveTo>
                  <a:cubicBezTo>
                    <a:pt x="361" y="193"/>
                    <a:pt x="361" y="193"/>
                    <a:pt x="361" y="193"/>
                  </a:cubicBezTo>
                  <a:cubicBezTo>
                    <a:pt x="361" y="94"/>
                    <a:pt x="361" y="94"/>
                    <a:pt x="361" y="94"/>
                  </a:cubicBezTo>
                  <a:cubicBezTo>
                    <a:pt x="263" y="94"/>
                    <a:pt x="263" y="94"/>
                    <a:pt x="263" y="94"/>
                  </a:cubicBezTo>
                  <a:lnTo>
                    <a:pt x="263" y="193"/>
                  </a:lnTo>
                  <a:close/>
                  <a:moveTo>
                    <a:pt x="214" y="0"/>
                  </a:moveTo>
                  <a:cubicBezTo>
                    <a:pt x="164" y="45"/>
                    <a:pt x="164" y="45"/>
                    <a:pt x="164" y="45"/>
                  </a:cubicBezTo>
                  <a:cubicBezTo>
                    <a:pt x="164" y="193"/>
                    <a:pt x="164" y="193"/>
                    <a:pt x="164" y="193"/>
                  </a:cubicBezTo>
                  <a:cubicBezTo>
                    <a:pt x="263" y="193"/>
                    <a:pt x="263" y="193"/>
                    <a:pt x="263" y="193"/>
                  </a:cubicBezTo>
                  <a:cubicBezTo>
                    <a:pt x="263" y="45"/>
                    <a:pt x="263" y="45"/>
                    <a:pt x="263" y="45"/>
                  </a:cubicBezTo>
                  <a:lnTo>
                    <a:pt x="214" y="0"/>
                  </a:lnTo>
                  <a:close/>
                  <a:moveTo>
                    <a:pt x="241" y="58"/>
                  </a:moveTo>
                  <a:cubicBezTo>
                    <a:pt x="185" y="58"/>
                    <a:pt x="185" y="58"/>
                    <a:pt x="185" y="58"/>
                  </a:cubicBezTo>
                  <a:cubicBezTo>
                    <a:pt x="185" y="84"/>
                    <a:pt x="185" y="84"/>
                    <a:pt x="185" y="84"/>
                  </a:cubicBezTo>
                  <a:cubicBezTo>
                    <a:pt x="241" y="84"/>
                    <a:pt x="241" y="84"/>
                    <a:pt x="241" y="84"/>
                  </a:cubicBezTo>
                  <a:lnTo>
                    <a:pt x="241" y="58"/>
                  </a:lnTo>
                  <a:close/>
                  <a:moveTo>
                    <a:pt x="241" y="193"/>
                  </a:moveTo>
                  <a:cubicBezTo>
                    <a:pt x="241" y="144"/>
                    <a:pt x="241" y="144"/>
                    <a:pt x="241" y="144"/>
                  </a:cubicBezTo>
                  <a:cubicBezTo>
                    <a:pt x="213" y="144"/>
                    <a:pt x="213" y="144"/>
                    <a:pt x="213" y="144"/>
                  </a:cubicBezTo>
                  <a:cubicBezTo>
                    <a:pt x="213" y="193"/>
                    <a:pt x="213" y="193"/>
                    <a:pt x="213" y="193"/>
                  </a:cubicBezTo>
                  <a:moveTo>
                    <a:pt x="213" y="144"/>
                  </a:moveTo>
                  <a:cubicBezTo>
                    <a:pt x="185" y="144"/>
                    <a:pt x="185" y="144"/>
                    <a:pt x="185" y="144"/>
                  </a:cubicBezTo>
                  <a:cubicBezTo>
                    <a:pt x="185" y="193"/>
                    <a:pt x="185" y="193"/>
                    <a:pt x="185" y="193"/>
                  </a:cubicBezTo>
                  <a:moveTo>
                    <a:pt x="213" y="109"/>
                  </a:moveTo>
                  <a:cubicBezTo>
                    <a:pt x="210" y="109"/>
                    <a:pt x="207" y="112"/>
                    <a:pt x="207" y="115"/>
                  </a:cubicBezTo>
                  <a:cubicBezTo>
                    <a:pt x="207" y="119"/>
                    <a:pt x="210" y="122"/>
                    <a:pt x="213" y="122"/>
                  </a:cubicBezTo>
                  <a:cubicBezTo>
                    <a:pt x="217" y="122"/>
                    <a:pt x="219" y="119"/>
                    <a:pt x="219" y="115"/>
                  </a:cubicBezTo>
                  <a:cubicBezTo>
                    <a:pt x="219" y="112"/>
                    <a:pt x="217" y="109"/>
                    <a:pt x="213" y="109"/>
                  </a:cubicBezTo>
                  <a:close/>
                  <a:moveTo>
                    <a:pt x="19" y="75"/>
                  </a:moveTo>
                  <a:cubicBezTo>
                    <a:pt x="50" y="62"/>
                    <a:pt x="50" y="62"/>
                    <a:pt x="50" y="62"/>
                  </a:cubicBezTo>
                  <a:cubicBezTo>
                    <a:pt x="19" y="45"/>
                    <a:pt x="19" y="45"/>
                    <a:pt x="19" y="45"/>
                  </a:cubicBezTo>
                  <a:cubicBezTo>
                    <a:pt x="19" y="193"/>
                    <a:pt x="19" y="193"/>
                    <a:pt x="19" y="193"/>
                  </a:cubicBezTo>
                  <a:moveTo>
                    <a:pt x="0" y="193"/>
                  </a:moveTo>
                  <a:cubicBezTo>
                    <a:pt x="38" y="193"/>
                    <a:pt x="38" y="193"/>
                    <a:pt x="38" y="193"/>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a:solidFill>
                  <a:srgbClr val="505050"/>
                </a:solidFill>
                <a:latin typeface="Segoe UI Semilight"/>
              </a:endParaRPr>
            </a:p>
          </p:txBody>
        </p:sp>
      </p:grpSp>
      <p:grpSp>
        <p:nvGrpSpPr>
          <p:cNvPr id="23" name="Group 22">
            <a:extLst>
              <a:ext uri="{FF2B5EF4-FFF2-40B4-BE49-F238E27FC236}">
                <a16:creationId xmlns:a16="http://schemas.microsoft.com/office/drawing/2014/main" id="{8EE00C75-353C-4B67-AA41-8FACD3C306D2}"/>
              </a:ext>
            </a:extLst>
          </p:cNvPr>
          <p:cNvGrpSpPr/>
          <p:nvPr/>
        </p:nvGrpSpPr>
        <p:grpSpPr>
          <a:xfrm>
            <a:off x="8176387" y="5804327"/>
            <a:ext cx="513297" cy="513297"/>
            <a:chOff x="5382304" y="5936362"/>
            <a:chExt cx="523664" cy="523664"/>
          </a:xfrm>
        </p:grpSpPr>
        <p:sp>
          <p:nvSpPr>
            <p:cNvPr id="24" name="Oval 23">
              <a:extLst>
                <a:ext uri="{FF2B5EF4-FFF2-40B4-BE49-F238E27FC236}">
                  <a16:creationId xmlns:a16="http://schemas.microsoft.com/office/drawing/2014/main" id="{6923DC99-0A18-400A-B8F1-00F78DC88DFB}"/>
                </a:ext>
              </a:extLst>
            </p:cNvPr>
            <p:cNvSpPr/>
            <p:nvPr/>
          </p:nvSpPr>
          <p:spPr bwMode="auto">
            <a:xfrm rot="720000" flipH="1">
              <a:off x="5382304" y="5936362"/>
              <a:ext cx="523664" cy="523664"/>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5" name="TagLegacy_E1CB">
              <a:extLst>
                <a:ext uri="{FF2B5EF4-FFF2-40B4-BE49-F238E27FC236}">
                  <a16:creationId xmlns:a16="http://schemas.microsoft.com/office/drawing/2014/main" id="{7932982F-648B-47A7-84E3-16224A8360F0}"/>
                </a:ext>
              </a:extLst>
            </p:cNvPr>
            <p:cNvSpPr>
              <a:spLocks noChangeAspect="1" noEditPoints="1"/>
            </p:cNvSpPr>
            <p:nvPr/>
          </p:nvSpPr>
          <p:spPr bwMode="auto">
            <a:xfrm>
              <a:off x="5480308" y="6067425"/>
              <a:ext cx="327656" cy="261538"/>
            </a:xfrm>
            <a:custGeom>
              <a:avLst/>
              <a:gdLst>
                <a:gd name="T0" fmla="*/ 2950 w 3700"/>
                <a:gd name="T1" fmla="*/ 1330 h 2952"/>
                <a:gd name="T2" fmla="*/ 1328 w 3700"/>
                <a:gd name="T3" fmla="*/ 2952 h 2952"/>
                <a:gd name="T4" fmla="*/ 0 w 3700"/>
                <a:gd name="T5" fmla="*/ 1620 h 2952"/>
                <a:gd name="T6" fmla="*/ 1620 w 3700"/>
                <a:gd name="T7" fmla="*/ 0 h 2952"/>
                <a:gd name="T8" fmla="*/ 2951 w 3700"/>
                <a:gd name="T9" fmla="*/ 1 h 2952"/>
                <a:gd name="T10" fmla="*/ 2950 w 3700"/>
                <a:gd name="T11" fmla="*/ 1330 h 2952"/>
                <a:gd name="T12" fmla="*/ 1820 w 3700"/>
                <a:gd name="T13" fmla="*/ 2460 h 2952"/>
                <a:gd name="T14" fmla="*/ 2576 w 3700"/>
                <a:gd name="T15" fmla="*/ 2753 h 2952"/>
                <a:gd name="T16" fmla="*/ 3700 w 3700"/>
                <a:gd name="T17" fmla="*/ 1629 h 2952"/>
                <a:gd name="T18" fmla="*/ 2576 w 3700"/>
                <a:gd name="T19" fmla="*/ 505 h 2952"/>
                <a:gd name="T20" fmla="*/ 2421 w 3700"/>
                <a:gd name="T21" fmla="*/ 505 h 2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00" h="2952">
                  <a:moveTo>
                    <a:pt x="2950" y="1330"/>
                  </a:moveTo>
                  <a:cubicBezTo>
                    <a:pt x="1328" y="2952"/>
                    <a:pt x="1328" y="2952"/>
                    <a:pt x="1328" y="2952"/>
                  </a:cubicBezTo>
                  <a:cubicBezTo>
                    <a:pt x="0" y="1620"/>
                    <a:pt x="0" y="1620"/>
                    <a:pt x="0" y="1620"/>
                  </a:cubicBezTo>
                  <a:cubicBezTo>
                    <a:pt x="1620" y="0"/>
                    <a:pt x="1620" y="0"/>
                    <a:pt x="1620" y="0"/>
                  </a:cubicBezTo>
                  <a:cubicBezTo>
                    <a:pt x="2951" y="1"/>
                    <a:pt x="2951" y="1"/>
                    <a:pt x="2951" y="1"/>
                  </a:cubicBezTo>
                  <a:lnTo>
                    <a:pt x="2950" y="1330"/>
                  </a:lnTo>
                  <a:close/>
                  <a:moveTo>
                    <a:pt x="1820" y="2460"/>
                  </a:moveTo>
                  <a:cubicBezTo>
                    <a:pt x="2020" y="2642"/>
                    <a:pt x="2285" y="2753"/>
                    <a:pt x="2576" y="2753"/>
                  </a:cubicBezTo>
                  <a:cubicBezTo>
                    <a:pt x="3197" y="2753"/>
                    <a:pt x="3700" y="2249"/>
                    <a:pt x="3700" y="1629"/>
                  </a:cubicBezTo>
                  <a:cubicBezTo>
                    <a:pt x="3700" y="1008"/>
                    <a:pt x="3198" y="505"/>
                    <a:pt x="2576" y="505"/>
                  </a:cubicBezTo>
                  <a:cubicBezTo>
                    <a:pt x="2421" y="505"/>
                    <a:pt x="2421" y="505"/>
                    <a:pt x="2421" y="505"/>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a:solidFill>
                  <a:srgbClr val="505050"/>
                </a:solidFill>
                <a:latin typeface="Segoe UI Semilight"/>
              </a:endParaRPr>
            </a:p>
          </p:txBody>
        </p:sp>
      </p:grpSp>
      <p:grpSp>
        <p:nvGrpSpPr>
          <p:cNvPr id="26" name="Group 25">
            <a:extLst>
              <a:ext uri="{FF2B5EF4-FFF2-40B4-BE49-F238E27FC236}">
                <a16:creationId xmlns:a16="http://schemas.microsoft.com/office/drawing/2014/main" id="{57281A7D-37BD-494B-8128-4CCEF161FDF0}"/>
              </a:ext>
            </a:extLst>
          </p:cNvPr>
          <p:cNvGrpSpPr/>
          <p:nvPr/>
        </p:nvGrpSpPr>
        <p:grpSpPr>
          <a:xfrm>
            <a:off x="6091662" y="2594132"/>
            <a:ext cx="513297" cy="513297"/>
            <a:chOff x="3255474" y="2661331"/>
            <a:chExt cx="523664" cy="523664"/>
          </a:xfrm>
        </p:grpSpPr>
        <p:sp>
          <p:nvSpPr>
            <p:cNvPr id="27" name="Oval 26">
              <a:extLst>
                <a:ext uri="{FF2B5EF4-FFF2-40B4-BE49-F238E27FC236}">
                  <a16:creationId xmlns:a16="http://schemas.microsoft.com/office/drawing/2014/main" id="{9FA42384-C26F-482D-B7B1-DCE942AD5D03}"/>
                </a:ext>
              </a:extLst>
            </p:cNvPr>
            <p:cNvSpPr/>
            <p:nvPr/>
          </p:nvSpPr>
          <p:spPr bwMode="auto">
            <a:xfrm rot="16920000" flipH="1">
              <a:off x="3255474" y="2661331"/>
              <a:ext cx="523664" cy="523664"/>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 name="Freeform 13">
              <a:extLst>
                <a:ext uri="{FF2B5EF4-FFF2-40B4-BE49-F238E27FC236}">
                  <a16:creationId xmlns:a16="http://schemas.microsoft.com/office/drawing/2014/main" id="{10327F71-613E-4273-9198-1639B3D5B6F2}"/>
                </a:ext>
              </a:extLst>
            </p:cNvPr>
            <p:cNvSpPr>
              <a:spLocks noEditPoints="1"/>
            </p:cNvSpPr>
            <p:nvPr/>
          </p:nvSpPr>
          <p:spPr bwMode="auto">
            <a:xfrm>
              <a:off x="3357962" y="2775201"/>
              <a:ext cx="318688" cy="295924"/>
            </a:xfrm>
            <a:custGeom>
              <a:avLst/>
              <a:gdLst>
                <a:gd name="T0" fmla="*/ 27 w 349"/>
                <a:gd name="T1" fmla="*/ 296 h 323"/>
                <a:gd name="T2" fmla="*/ 54 w 349"/>
                <a:gd name="T3" fmla="*/ 268 h 323"/>
                <a:gd name="T4" fmla="*/ 81 w 349"/>
                <a:gd name="T5" fmla="*/ 296 h 323"/>
                <a:gd name="T6" fmla="*/ 54 w 349"/>
                <a:gd name="T7" fmla="*/ 323 h 323"/>
                <a:gd name="T8" fmla="*/ 27 w 349"/>
                <a:gd name="T9" fmla="*/ 296 h 323"/>
                <a:gd name="T10" fmla="*/ 183 w 349"/>
                <a:gd name="T11" fmla="*/ 323 h 323"/>
                <a:gd name="T12" fmla="*/ 210 w 349"/>
                <a:gd name="T13" fmla="*/ 296 h 323"/>
                <a:gd name="T14" fmla="*/ 183 w 349"/>
                <a:gd name="T15" fmla="*/ 268 h 323"/>
                <a:gd name="T16" fmla="*/ 155 w 349"/>
                <a:gd name="T17" fmla="*/ 296 h 323"/>
                <a:gd name="T18" fmla="*/ 183 w 349"/>
                <a:gd name="T19" fmla="*/ 323 h 323"/>
                <a:gd name="T20" fmla="*/ 194 w 349"/>
                <a:gd name="T21" fmla="*/ 192 h 323"/>
                <a:gd name="T22" fmla="*/ 159 w 349"/>
                <a:gd name="T23" fmla="*/ 85 h 323"/>
                <a:gd name="T24" fmla="*/ 110 w 349"/>
                <a:gd name="T25" fmla="*/ 39 h 323"/>
                <a:gd name="T26" fmla="*/ 22 w 349"/>
                <a:gd name="T27" fmla="*/ 39 h 323"/>
                <a:gd name="T28" fmla="*/ 0 w 349"/>
                <a:gd name="T29" fmla="*/ 61 h 323"/>
                <a:gd name="T30" fmla="*/ 0 w 349"/>
                <a:gd name="T31" fmla="*/ 296 h 323"/>
                <a:gd name="T32" fmla="*/ 27 w 349"/>
                <a:gd name="T33" fmla="*/ 296 h 323"/>
                <a:gd name="T34" fmla="*/ 81 w 349"/>
                <a:gd name="T35" fmla="*/ 296 h 323"/>
                <a:gd name="T36" fmla="*/ 155 w 349"/>
                <a:gd name="T37" fmla="*/ 296 h 323"/>
                <a:gd name="T38" fmla="*/ 210 w 349"/>
                <a:gd name="T39" fmla="*/ 296 h 323"/>
                <a:gd name="T40" fmla="*/ 235 w 349"/>
                <a:gd name="T41" fmla="*/ 296 h 323"/>
                <a:gd name="T42" fmla="*/ 235 w 349"/>
                <a:gd name="T43" fmla="*/ 0 h 323"/>
                <a:gd name="T44" fmla="*/ 235 w 349"/>
                <a:gd name="T45" fmla="*/ 272 h 323"/>
                <a:gd name="T46" fmla="*/ 349 w 349"/>
                <a:gd name="T47" fmla="*/ 272 h 323"/>
                <a:gd name="T48" fmla="*/ 0 w 349"/>
                <a:gd name="T49" fmla="*/ 139 h 323"/>
                <a:gd name="T50" fmla="*/ 81 w 349"/>
                <a:gd name="T51" fmla="*/ 139 h 323"/>
                <a:gd name="T52" fmla="*/ 81 w 349"/>
                <a:gd name="T53" fmla="*/ 192 h 323"/>
                <a:gd name="T54" fmla="*/ 235 w 349"/>
                <a:gd name="T55" fmla="*/ 192 h 323"/>
                <a:gd name="T56" fmla="*/ 315 w 349"/>
                <a:gd name="T57" fmla="*/ 35 h 323"/>
                <a:gd name="T58" fmla="*/ 281 w 349"/>
                <a:gd name="T59" fmla="*/ 35 h 323"/>
                <a:gd name="T60" fmla="*/ 281 w 349"/>
                <a:gd name="T61" fmla="*/ 68 h 323"/>
                <a:gd name="T62" fmla="*/ 315 w 349"/>
                <a:gd name="T63" fmla="*/ 68 h 323"/>
                <a:gd name="T64" fmla="*/ 315 w 349"/>
                <a:gd name="T65" fmla="*/ 35 h 323"/>
                <a:gd name="T66" fmla="*/ 315 w 349"/>
                <a:gd name="T67" fmla="*/ 112 h 323"/>
                <a:gd name="T68" fmla="*/ 281 w 349"/>
                <a:gd name="T69" fmla="*/ 112 h 323"/>
                <a:gd name="T70" fmla="*/ 281 w 349"/>
                <a:gd name="T71" fmla="*/ 145 h 323"/>
                <a:gd name="T72" fmla="*/ 315 w 349"/>
                <a:gd name="T73" fmla="*/ 145 h 323"/>
                <a:gd name="T74" fmla="*/ 315 w 349"/>
                <a:gd name="T75" fmla="*/ 112 h 323"/>
                <a:gd name="T76" fmla="*/ 315 w 349"/>
                <a:gd name="T77" fmla="*/ 189 h 323"/>
                <a:gd name="T78" fmla="*/ 281 w 349"/>
                <a:gd name="T79" fmla="*/ 189 h 323"/>
                <a:gd name="T80" fmla="*/ 281 w 349"/>
                <a:gd name="T81" fmla="*/ 222 h 323"/>
                <a:gd name="T82" fmla="*/ 315 w 349"/>
                <a:gd name="T83" fmla="*/ 222 h 323"/>
                <a:gd name="T84" fmla="*/ 315 w 349"/>
                <a:gd name="T85" fmla="*/ 189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9" h="323">
                  <a:moveTo>
                    <a:pt x="27" y="296"/>
                  </a:moveTo>
                  <a:cubicBezTo>
                    <a:pt x="27" y="281"/>
                    <a:pt x="39" y="268"/>
                    <a:pt x="54" y="268"/>
                  </a:cubicBezTo>
                  <a:cubicBezTo>
                    <a:pt x="69" y="268"/>
                    <a:pt x="81" y="281"/>
                    <a:pt x="81" y="296"/>
                  </a:cubicBezTo>
                  <a:cubicBezTo>
                    <a:pt x="81" y="311"/>
                    <a:pt x="69" y="323"/>
                    <a:pt x="54" y="323"/>
                  </a:cubicBezTo>
                  <a:cubicBezTo>
                    <a:pt x="39" y="323"/>
                    <a:pt x="27" y="311"/>
                    <a:pt x="27" y="296"/>
                  </a:cubicBezTo>
                  <a:close/>
                  <a:moveTo>
                    <a:pt x="183" y="323"/>
                  </a:moveTo>
                  <a:cubicBezTo>
                    <a:pt x="198" y="323"/>
                    <a:pt x="210" y="311"/>
                    <a:pt x="210" y="296"/>
                  </a:cubicBezTo>
                  <a:cubicBezTo>
                    <a:pt x="210" y="281"/>
                    <a:pt x="198" y="268"/>
                    <a:pt x="183" y="268"/>
                  </a:cubicBezTo>
                  <a:cubicBezTo>
                    <a:pt x="167" y="268"/>
                    <a:pt x="155" y="281"/>
                    <a:pt x="155" y="296"/>
                  </a:cubicBezTo>
                  <a:cubicBezTo>
                    <a:pt x="155" y="311"/>
                    <a:pt x="167" y="323"/>
                    <a:pt x="183" y="323"/>
                  </a:cubicBezTo>
                  <a:close/>
                  <a:moveTo>
                    <a:pt x="194" y="192"/>
                  </a:moveTo>
                  <a:cubicBezTo>
                    <a:pt x="159" y="85"/>
                    <a:pt x="159" y="85"/>
                    <a:pt x="159" y="85"/>
                  </a:cubicBezTo>
                  <a:cubicBezTo>
                    <a:pt x="150" y="62"/>
                    <a:pt x="135" y="39"/>
                    <a:pt x="110" y="39"/>
                  </a:cubicBezTo>
                  <a:cubicBezTo>
                    <a:pt x="22" y="39"/>
                    <a:pt x="22" y="39"/>
                    <a:pt x="22" y="39"/>
                  </a:cubicBezTo>
                  <a:cubicBezTo>
                    <a:pt x="10" y="39"/>
                    <a:pt x="0" y="49"/>
                    <a:pt x="0" y="61"/>
                  </a:cubicBezTo>
                  <a:cubicBezTo>
                    <a:pt x="0" y="296"/>
                    <a:pt x="0" y="296"/>
                    <a:pt x="0" y="296"/>
                  </a:cubicBezTo>
                  <a:cubicBezTo>
                    <a:pt x="27" y="296"/>
                    <a:pt x="27" y="296"/>
                    <a:pt x="27" y="296"/>
                  </a:cubicBezTo>
                  <a:moveTo>
                    <a:pt x="81" y="296"/>
                  </a:moveTo>
                  <a:cubicBezTo>
                    <a:pt x="155" y="296"/>
                    <a:pt x="155" y="296"/>
                    <a:pt x="155" y="296"/>
                  </a:cubicBezTo>
                  <a:moveTo>
                    <a:pt x="210" y="296"/>
                  </a:moveTo>
                  <a:cubicBezTo>
                    <a:pt x="235" y="296"/>
                    <a:pt x="235" y="296"/>
                    <a:pt x="235" y="296"/>
                  </a:cubicBezTo>
                  <a:cubicBezTo>
                    <a:pt x="235" y="0"/>
                    <a:pt x="235" y="0"/>
                    <a:pt x="235" y="0"/>
                  </a:cubicBezTo>
                  <a:moveTo>
                    <a:pt x="235" y="272"/>
                  </a:moveTo>
                  <a:cubicBezTo>
                    <a:pt x="349" y="272"/>
                    <a:pt x="349" y="272"/>
                    <a:pt x="349" y="272"/>
                  </a:cubicBezTo>
                  <a:moveTo>
                    <a:pt x="0" y="139"/>
                  </a:moveTo>
                  <a:cubicBezTo>
                    <a:pt x="81" y="139"/>
                    <a:pt x="81" y="139"/>
                    <a:pt x="81" y="139"/>
                  </a:cubicBezTo>
                  <a:cubicBezTo>
                    <a:pt x="81" y="192"/>
                    <a:pt x="81" y="192"/>
                    <a:pt x="81" y="192"/>
                  </a:cubicBezTo>
                  <a:cubicBezTo>
                    <a:pt x="235" y="192"/>
                    <a:pt x="235" y="192"/>
                    <a:pt x="235" y="192"/>
                  </a:cubicBezTo>
                  <a:moveTo>
                    <a:pt x="315" y="35"/>
                  </a:moveTo>
                  <a:cubicBezTo>
                    <a:pt x="281" y="35"/>
                    <a:pt x="281" y="35"/>
                    <a:pt x="281" y="35"/>
                  </a:cubicBezTo>
                  <a:cubicBezTo>
                    <a:pt x="281" y="68"/>
                    <a:pt x="281" y="68"/>
                    <a:pt x="281" y="68"/>
                  </a:cubicBezTo>
                  <a:cubicBezTo>
                    <a:pt x="315" y="68"/>
                    <a:pt x="315" y="68"/>
                    <a:pt x="315" y="68"/>
                  </a:cubicBezTo>
                  <a:lnTo>
                    <a:pt x="315" y="35"/>
                  </a:lnTo>
                  <a:close/>
                  <a:moveTo>
                    <a:pt x="315" y="112"/>
                  </a:moveTo>
                  <a:cubicBezTo>
                    <a:pt x="281" y="112"/>
                    <a:pt x="281" y="112"/>
                    <a:pt x="281" y="112"/>
                  </a:cubicBezTo>
                  <a:cubicBezTo>
                    <a:pt x="281" y="145"/>
                    <a:pt x="281" y="145"/>
                    <a:pt x="281" y="145"/>
                  </a:cubicBezTo>
                  <a:cubicBezTo>
                    <a:pt x="315" y="145"/>
                    <a:pt x="315" y="145"/>
                    <a:pt x="315" y="145"/>
                  </a:cubicBezTo>
                  <a:lnTo>
                    <a:pt x="315" y="112"/>
                  </a:lnTo>
                  <a:close/>
                  <a:moveTo>
                    <a:pt x="315" y="189"/>
                  </a:moveTo>
                  <a:cubicBezTo>
                    <a:pt x="281" y="189"/>
                    <a:pt x="281" y="189"/>
                    <a:pt x="281" y="189"/>
                  </a:cubicBezTo>
                  <a:cubicBezTo>
                    <a:pt x="281" y="222"/>
                    <a:pt x="281" y="222"/>
                    <a:pt x="281" y="222"/>
                  </a:cubicBezTo>
                  <a:cubicBezTo>
                    <a:pt x="315" y="222"/>
                    <a:pt x="315" y="222"/>
                    <a:pt x="315" y="222"/>
                  </a:cubicBezTo>
                  <a:lnTo>
                    <a:pt x="315" y="189"/>
                  </a:lnTo>
                  <a:close/>
                </a:path>
              </a:pathLst>
            </a:custGeom>
            <a:noFill/>
            <a:ln w="15875">
              <a:solidFill>
                <a:schemeClr val="tx1"/>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89630" tIns="44814" rIns="89630" bIns="44814" numCol="1" anchor="t" anchorCtr="0" compatLnSpc="1">
              <a:prstTxWarp prst="textNoShape">
                <a:avLst/>
              </a:prstTxWarp>
            </a:bodyPr>
            <a:lstStyle/>
            <a:p>
              <a:pPr defTabSz="896214">
                <a:defRPr/>
              </a:pPr>
              <a:endParaRPr lang="en-US" sz="1730" kern="0">
                <a:solidFill>
                  <a:sysClr val="windowText" lastClr="000000"/>
                </a:solidFill>
                <a:latin typeface="Segoe UI Semilight"/>
              </a:endParaRPr>
            </a:p>
          </p:txBody>
        </p:sp>
      </p:grpSp>
      <p:grpSp>
        <p:nvGrpSpPr>
          <p:cNvPr id="29" name="Group 28">
            <a:extLst>
              <a:ext uri="{FF2B5EF4-FFF2-40B4-BE49-F238E27FC236}">
                <a16:creationId xmlns:a16="http://schemas.microsoft.com/office/drawing/2014/main" id="{20173838-3271-4074-8D89-2AAACDB1894A}"/>
              </a:ext>
            </a:extLst>
          </p:cNvPr>
          <p:cNvGrpSpPr/>
          <p:nvPr/>
        </p:nvGrpSpPr>
        <p:grpSpPr>
          <a:xfrm>
            <a:off x="6082245" y="3673311"/>
            <a:ext cx="513297" cy="513297"/>
            <a:chOff x="3245867" y="3762307"/>
            <a:chExt cx="523664" cy="523664"/>
          </a:xfrm>
        </p:grpSpPr>
        <p:sp>
          <p:nvSpPr>
            <p:cNvPr id="30" name="Oval 29">
              <a:extLst>
                <a:ext uri="{FF2B5EF4-FFF2-40B4-BE49-F238E27FC236}">
                  <a16:creationId xmlns:a16="http://schemas.microsoft.com/office/drawing/2014/main" id="{9E077CC6-6127-437B-8250-101CD4B35DB6}"/>
                </a:ext>
              </a:extLst>
            </p:cNvPr>
            <p:cNvSpPr/>
            <p:nvPr/>
          </p:nvSpPr>
          <p:spPr bwMode="auto">
            <a:xfrm rot="4740000">
              <a:off x="3245867" y="3762307"/>
              <a:ext cx="523664" cy="523664"/>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 name="Freeform 17">
              <a:extLst>
                <a:ext uri="{FF2B5EF4-FFF2-40B4-BE49-F238E27FC236}">
                  <a16:creationId xmlns:a16="http://schemas.microsoft.com/office/drawing/2014/main" id="{5242153C-E702-4820-8AAB-1061C85DD52D}"/>
                </a:ext>
              </a:extLst>
            </p:cNvPr>
            <p:cNvSpPr>
              <a:spLocks noEditPoints="1"/>
            </p:cNvSpPr>
            <p:nvPr/>
          </p:nvSpPr>
          <p:spPr bwMode="auto">
            <a:xfrm>
              <a:off x="3335338" y="3865138"/>
              <a:ext cx="344722" cy="318002"/>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5875">
              <a:solidFill>
                <a:schemeClr val="tx1"/>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89630" tIns="44814" rIns="89630" bIns="44814" numCol="1" anchor="t" anchorCtr="0" compatLnSpc="1">
              <a:prstTxWarp prst="textNoShape">
                <a:avLst/>
              </a:prstTxWarp>
            </a:bodyPr>
            <a:lstStyle/>
            <a:p>
              <a:pPr defTabSz="896214">
                <a:defRPr/>
              </a:pPr>
              <a:endParaRPr lang="en-US" sz="1730" kern="0">
                <a:solidFill>
                  <a:sysClr val="windowText" lastClr="000000"/>
                </a:solidFill>
                <a:latin typeface="Segoe UI Semilight"/>
              </a:endParaRPr>
            </a:p>
          </p:txBody>
        </p:sp>
      </p:grpSp>
      <p:grpSp>
        <p:nvGrpSpPr>
          <p:cNvPr id="32" name="Group 31">
            <a:extLst>
              <a:ext uri="{FF2B5EF4-FFF2-40B4-BE49-F238E27FC236}">
                <a16:creationId xmlns:a16="http://schemas.microsoft.com/office/drawing/2014/main" id="{A3814A83-F043-4C0E-AD6E-94D2FA2670E2}"/>
              </a:ext>
            </a:extLst>
          </p:cNvPr>
          <p:cNvGrpSpPr/>
          <p:nvPr/>
        </p:nvGrpSpPr>
        <p:grpSpPr>
          <a:xfrm>
            <a:off x="10292624" y="1599425"/>
            <a:ext cx="517239" cy="517239"/>
            <a:chOff x="7541281" y="1646534"/>
            <a:chExt cx="527686" cy="527686"/>
          </a:xfrm>
        </p:grpSpPr>
        <p:sp>
          <p:nvSpPr>
            <p:cNvPr id="33" name="Oval 32">
              <a:extLst>
                <a:ext uri="{FF2B5EF4-FFF2-40B4-BE49-F238E27FC236}">
                  <a16:creationId xmlns:a16="http://schemas.microsoft.com/office/drawing/2014/main" id="{28B36963-F06E-4059-B877-A25370408C54}"/>
                </a:ext>
              </a:extLst>
            </p:cNvPr>
            <p:cNvSpPr/>
            <p:nvPr/>
          </p:nvSpPr>
          <p:spPr bwMode="auto">
            <a:xfrm rot="2700000">
              <a:off x="7541281" y="1646534"/>
              <a:ext cx="527686" cy="527686"/>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34" name="Group 33">
              <a:extLst>
                <a:ext uri="{FF2B5EF4-FFF2-40B4-BE49-F238E27FC236}">
                  <a16:creationId xmlns:a16="http://schemas.microsoft.com/office/drawing/2014/main" id="{09F0D00A-860C-4F48-B8CF-6C17B47B6720}"/>
                </a:ext>
              </a:extLst>
            </p:cNvPr>
            <p:cNvGrpSpPr/>
            <p:nvPr/>
          </p:nvGrpSpPr>
          <p:grpSpPr>
            <a:xfrm>
              <a:off x="7633632" y="1841500"/>
              <a:ext cx="342986" cy="137754"/>
              <a:chOff x="11103157" y="4417749"/>
              <a:chExt cx="347337" cy="139502"/>
            </a:xfrm>
          </p:grpSpPr>
          <p:sp>
            <p:nvSpPr>
              <p:cNvPr id="35" name="Rectangle 34">
                <a:extLst>
                  <a:ext uri="{FF2B5EF4-FFF2-40B4-BE49-F238E27FC236}">
                    <a16:creationId xmlns:a16="http://schemas.microsoft.com/office/drawing/2014/main" id="{4FFDFC9A-3DEB-4143-ADDF-797B5A8A96D8}"/>
                  </a:ext>
                </a:extLst>
              </p:cNvPr>
              <p:cNvSpPr>
                <a:spLocks noChangeArrowheads="1"/>
              </p:cNvSpPr>
              <p:nvPr/>
            </p:nvSpPr>
            <p:spPr bwMode="auto">
              <a:xfrm>
                <a:off x="11103157" y="4417749"/>
                <a:ext cx="347337" cy="139502"/>
              </a:xfrm>
              <a:prstGeom prst="rect">
                <a:avLst/>
              </a:pr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882">
                  <a:gradFill>
                    <a:gsLst>
                      <a:gs pos="0">
                        <a:srgbClr val="505050"/>
                      </a:gs>
                      <a:gs pos="100000">
                        <a:srgbClr val="505050"/>
                      </a:gs>
                    </a:gsLst>
                  </a:gradFill>
                  <a:latin typeface="Segoe UI Semilight"/>
                </a:endParaRPr>
              </a:p>
            </p:txBody>
          </p:sp>
          <p:sp>
            <p:nvSpPr>
              <p:cNvPr id="36" name="Line 277">
                <a:extLst>
                  <a:ext uri="{FF2B5EF4-FFF2-40B4-BE49-F238E27FC236}">
                    <a16:creationId xmlns:a16="http://schemas.microsoft.com/office/drawing/2014/main" id="{C3D81439-0BDA-42B2-894A-1785C78E8C2C}"/>
                  </a:ext>
                </a:extLst>
              </p:cNvPr>
              <p:cNvSpPr>
                <a:spLocks noChangeShapeType="1"/>
              </p:cNvSpPr>
              <p:nvPr/>
            </p:nvSpPr>
            <p:spPr bwMode="auto">
              <a:xfrm flipH="1">
                <a:off x="11103157" y="4488923"/>
                <a:ext cx="149469" cy="0"/>
              </a:xfrm>
              <a:prstGeom prst="line">
                <a:avLst/>
              </a:pr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882">
                  <a:gradFill>
                    <a:gsLst>
                      <a:gs pos="0">
                        <a:srgbClr val="505050"/>
                      </a:gs>
                      <a:gs pos="100000">
                        <a:srgbClr val="505050"/>
                      </a:gs>
                    </a:gsLst>
                  </a:gradFill>
                  <a:latin typeface="Segoe UI Semilight"/>
                </a:endParaRPr>
              </a:p>
            </p:txBody>
          </p:sp>
          <p:sp>
            <p:nvSpPr>
              <p:cNvPr id="37" name="Oval 36">
                <a:extLst>
                  <a:ext uri="{FF2B5EF4-FFF2-40B4-BE49-F238E27FC236}">
                    <a16:creationId xmlns:a16="http://schemas.microsoft.com/office/drawing/2014/main" id="{086084B5-6F21-4AB9-B014-B65B4CA497DD}"/>
                  </a:ext>
                </a:extLst>
              </p:cNvPr>
              <p:cNvSpPr>
                <a:spLocks noChangeArrowheads="1"/>
              </p:cNvSpPr>
              <p:nvPr/>
            </p:nvSpPr>
            <p:spPr bwMode="auto">
              <a:xfrm>
                <a:off x="11373624" y="4480383"/>
                <a:ext cx="12812" cy="14235"/>
              </a:xfrm>
              <a:prstGeom prst="ellipse">
                <a:avLst/>
              </a:pr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882">
                  <a:gradFill>
                    <a:gsLst>
                      <a:gs pos="0">
                        <a:srgbClr val="505050"/>
                      </a:gs>
                      <a:gs pos="100000">
                        <a:srgbClr val="505050"/>
                      </a:gs>
                    </a:gsLst>
                  </a:gradFill>
                  <a:latin typeface="Segoe UI Semilight"/>
                </a:endParaRPr>
              </a:p>
            </p:txBody>
          </p:sp>
        </p:grpSp>
      </p:grpSp>
      <p:grpSp>
        <p:nvGrpSpPr>
          <p:cNvPr id="38" name="Group 37">
            <a:extLst>
              <a:ext uri="{FF2B5EF4-FFF2-40B4-BE49-F238E27FC236}">
                <a16:creationId xmlns:a16="http://schemas.microsoft.com/office/drawing/2014/main" id="{2EB31FFF-757F-4810-9F22-96BECFE49928}"/>
              </a:ext>
            </a:extLst>
          </p:cNvPr>
          <p:cNvGrpSpPr/>
          <p:nvPr/>
        </p:nvGrpSpPr>
        <p:grpSpPr>
          <a:xfrm>
            <a:off x="10762051" y="4014415"/>
            <a:ext cx="517237" cy="517237"/>
            <a:chOff x="8020188" y="4110298"/>
            <a:chExt cx="527684" cy="527684"/>
          </a:xfrm>
        </p:grpSpPr>
        <p:sp>
          <p:nvSpPr>
            <p:cNvPr id="39" name="Oval 38">
              <a:extLst>
                <a:ext uri="{FF2B5EF4-FFF2-40B4-BE49-F238E27FC236}">
                  <a16:creationId xmlns:a16="http://schemas.microsoft.com/office/drawing/2014/main" id="{F0869885-30E7-42AB-A4AC-8DA3BAA7E46E}"/>
                </a:ext>
              </a:extLst>
            </p:cNvPr>
            <p:cNvSpPr/>
            <p:nvPr/>
          </p:nvSpPr>
          <p:spPr bwMode="auto">
            <a:xfrm rot="17580000" flipH="1">
              <a:off x="8020188" y="4110298"/>
              <a:ext cx="527684" cy="527684"/>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0" name="bus">
              <a:extLst>
                <a:ext uri="{FF2B5EF4-FFF2-40B4-BE49-F238E27FC236}">
                  <a16:creationId xmlns:a16="http://schemas.microsoft.com/office/drawing/2014/main" id="{2F545280-C0FD-4E4A-979B-0CF39EB5395F}"/>
                </a:ext>
              </a:extLst>
            </p:cNvPr>
            <p:cNvSpPr>
              <a:spLocks noChangeAspect="1" noEditPoints="1"/>
            </p:cNvSpPr>
            <p:nvPr/>
          </p:nvSpPr>
          <p:spPr bwMode="auto">
            <a:xfrm>
              <a:off x="8162803" y="4252914"/>
              <a:ext cx="242456" cy="242454"/>
            </a:xfrm>
            <a:custGeom>
              <a:avLst/>
              <a:gdLst>
                <a:gd name="T0" fmla="*/ 290 w 344"/>
                <a:gd name="T1" fmla="*/ 0 h 343"/>
                <a:gd name="T2" fmla="*/ 318 w 344"/>
                <a:gd name="T3" fmla="*/ 28 h 343"/>
                <a:gd name="T4" fmla="*/ 318 w 344"/>
                <a:gd name="T5" fmla="*/ 314 h 343"/>
                <a:gd name="T6" fmla="*/ 25 w 344"/>
                <a:gd name="T7" fmla="*/ 314 h 343"/>
                <a:gd name="T8" fmla="*/ 25 w 344"/>
                <a:gd name="T9" fmla="*/ 28 h 343"/>
                <a:gd name="T10" fmla="*/ 54 w 344"/>
                <a:gd name="T11" fmla="*/ 0 h 343"/>
                <a:gd name="T12" fmla="*/ 290 w 344"/>
                <a:gd name="T13" fmla="*/ 0 h 343"/>
                <a:gd name="T14" fmla="*/ 104 w 344"/>
                <a:gd name="T15" fmla="*/ 46 h 343"/>
                <a:gd name="T16" fmla="*/ 237 w 344"/>
                <a:gd name="T17" fmla="*/ 46 h 343"/>
                <a:gd name="T18" fmla="*/ 60 w 344"/>
                <a:gd name="T19" fmla="*/ 224 h 343"/>
                <a:gd name="T20" fmla="*/ 104 w 344"/>
                <a:gd name="T21" fmla="*/ 224 h 343"/>
                <a:gd name="T22" fmla="*/ 237 w 344"/>
                <a:gd name="T23" fmla="*/ 224 h 343"/>
                <a:gd name="T24" fmla="*/ 281 w 344"/>
                <a:gd name="T25" fmla="*/ 224 h 343"/>
                <a:gd name="T26" fmla="*/ 25 w 344"/>
                <a:gd name="T27" fmla="*/ 92 h 343"/>
                <a:gd name="T28" fmla="*/ 318 w 344"/>
                <a:gd name="T29" fmla="*/ 92 h 343"/>
                <a:gd name="T30" fmla="*/ 25 w 344"/>
                <a:gd name="T31" fmla="*/ 179 h 343"/>
                <a:gd name="T32" fmla="*/ 318 w 344"/>
                <a:gd name="T33" fmla="*/ 179 h 343"/>
                <a:gd name="T34" fmla="*/ 25 w 344"/>
                <a:gd name="T35" fmla="*/ 268 h 343"/>
                <a:gd name="T36" fmla="*/ 318 w 344"/>
                <a:gd name="T37" fmla="*/ 268 h 343"/>
                <a:gd name="T38" fmla="*/ 172 w 344"/>
                <a:gd name="T39" fmla="*/ 92 h 343"/>
                <a:gd name="T40" fmla="*/ 172 w 344"/>
                <a:gd name="T41" fmla="*/ 179 h 343"/>
                <a:gd name="T42" fmla="*/ 318 w 344"/>
                <a:gd name="T43" fmla="*/ 124 h 343"/>
                <a:gd name="T44" fmla="*/ 344 w 344"/>
                <a:gd name="T45" fmla="*/ 124 h 343"/>
                <a:gd name="T46" fmla="*/ 344 w 344"/>
                <a:gd name="T47" fmla="*/ 83 h 343"/>
                <a:gd name="T48" fmla="*/ 318 w 344"/>
                <a:gd name="T49" fmla="*/ 83 h 343"/>
                <a:gd name="T50" fmla="*/ 240 w 344"/>
                <a:gd name="T51" fmla="*/ 314 h 343"/>
                <a:gd name="T52" fmla="*/ 240 w 344"/>
                <a:gd name="T53" fmla="*/ 343 h 343"/>
                <a:gd name="T54" fmla="*/ 301 w 344"/>
                <a:gd name="T55" fmla="*/ 343 h 343"/>
                <a:gd name="T56" fmla="*/ 301 w 344"/>
                <a:gd name="T57" fmla="*/ 314 h 343"/>
                <a:gd name="T58" fmla="*/ 38 w 344"/>
                <a:gd name="T59" fmla="*/ 314 h 343"/>
                <a:gd name="T60" fmla="*/ 38 w 344"/>
                <a:gd name="T61" fmla="*/ 343 h 343"/>
                <a:gd name="T62" fmla="*/ 98 w 344"/>
                <a:gd name="T63" fmla="*/ 343 h 343"/>
                <a:gd name="T64" fmla="*/ 98 w 344"/>
                <a:gd name="T65" fmla="*/ 314 h 343"/>
                <a:gd name="T66" fmla="*/ 25 w 344"/>
                <a:gd name="T67" fmla="*/ 83 h 343"/>
                <a:gd name="T68" fmla="*/ 0 w 344"/>
                <a:gd name="T69" fmla="*/ 83 h 343"/>
                <a:gd name="T70" fmla="*/ 0 w 344"/>
                <a:gd name="T71" fmla="*/ 124 h 343"/>
                <a:gd name="T72" fmla="*/ 25 w 344"/>
                <a:gd name="T73" fmla="*/ 124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4" h="343">
                  <a:moveTo>
                    <a:pt x="290" y="0"/>
                  </a:moveTo>
                  <a:cubicBezTo>
                    <a:pt x="305" y="0"/>
                    <a:pt x="318" y="12"/>
                    <a:pt x="318" y="28"/>
                  </a:cubicBezTo>
                  <a:cubicBezTo>
                    <a:pt x="318" y="314"/>
                    <a:pt x="318" y="314"/>
                    <a:pt x="318" y="314"/>
                  </a:cubicBezTo>
                  <a:cubicBezTo>
                    <a:pt x="25" y="314"/>
                    <a:pt x="25" y="314"/>
                    <a:pt x="25" y="314"/>
                  </a:cubicBezTo>
                  <a:cubicBezTo>
                    <a:pt x="25" y="28"/>
                    <a:pt x="25" y="28"/>
                    <a:pt x="25" y="28"/>
                  </a:cubicBezTo>
                  <a:cubicBezTo>
                    <a:pt x="25" y="12"/>
                    <a:pt x="38" y="0"/>
                    <a:pt x="54" y="0"/>
                  </a:cubicBezTo>
                  <a:lnTo>
                    <a:pt x="290" y="0"/>
                  </a:lnTo>
                  <a:close/>
                  <a:moveTo>
                    <a:pt x="104" y="46"/>
                  </a:moveTo>
                  <a:cubicBezTo>
                    <a:pt x="237" y="46"/>
                    <a:pt x="237" y="46"/>
                    <a:pt x="237" y="46"/>
                  </a:cubicBezTo>
                  <a:moveTo>
                    <a:pt x="60" y="224"/>
                  </a:moveTo>
                  <a:cubicBezTo>
                    <a:pt x="104" y="224"/>
                    <a:pt x="104" y="224"/>
                    <a:pt x="104" y="224"/>
                  </a:cubicBezTo>
                  <a:moveTo>
                    <a:pt x="237" y="224"/>
                  </a:moveTo>
                  <a:cubicBezTo>
                    <a:pt x="281" y="224"/>
                    <a:pt x="281" y="224"/>
                    <a:pt x="281" y="224"/>
                  </a:cubicBezTo>
                  <a:moveTo>
                    <a:pt x="25" y="92"/>
                  </a:moveTo>
                  <a:cubicBezTo>
                    <a:pt x="318" y="92"/>
                    <a:pt x="318" y="92"/>
                    <a:pt x="318" y="92"/>
                  </a:cubicBezTo>
                  <a:moveTo>
                    <a:pt x="25" y="179"/>
                  </a:moveTo>
                  <a:cubicBezTo>
                    <a:pt x="318" y="179"/>
                    <a:pt x="318" y="179"/>
                    <a:pt x="318" y="179"/>
                  </a:cubicBezTo>
                  <a:moveTo>
                    <a:pt x="25" y="268"/>
                  </a:moveTo>
                  <a:cubicBezTo>
                    <a:pt x="318" y="268"/>
                    <a:pt x="318" y="268"/>
                    <a:pt x="318" y="268"/>
                  </a:cubicBezTo>
                  <a:moveTo>
                    <a:pt x="172" y="92"/>
                  </a:moveTo>
                  <a:cubicBezTo>
                    <a:pt x="172" y="179"/>
                    <a:pt x="172" y="179"/>
                    <a:pt x="172" y="179"/>
                  </a:cubicBezTo>
                  <a:moveTo>
                    <a:pt x="318" y="124"/>
                  </a:moveTo>
                  <a:cubicBezTo>
                    <a:pt x="344" y="124"/>
                    <a:pt x="344" y="124"/>
                    <a:pt x="344" y="124"/>
                  </a:cubicBezTo>
                  <a:cubicBezTo>
                    <a:pt x="344" y="83"/>
                    <a:pt x="344" y="83"/>
                    <a:pt x="344" y="83"/>
                  </a:cubicBezTo>
                  <a:cubicBezTo>
                    <a:pt x="318" y="83"/>
                    <a:pt x="318" y="83"/>
                    <a:pt x="318" y="83"/>
                  </a:cubicBezTo>
                  <a:moveTo>
                    <a:pt x="240" y="314"/>
                  </a:moveTo>
                  <a:cubicBezTo>
                    <a:pt x="240" y="343"/>
                    <a:pt x="240" y="343"/>
                    <a:pt x="240" y="343"/>
                  </a:cubicBezTo>
                  <a:cubicBezTo>
                    <a:pt x="301" y="343"/>
                    <a:pt x="301" y="343"/>
                    <a:pt x="301" y="343"/>
                  </a:cubicBezTo>
                  <a:cubicBezTo>
                    <a:pt x="301" y="314"/>
                    <a:pt x="301" y="314"/>
                    <a:pt x="301" y="314"/>
                  </a:cubicBezTo>
                  <a:moveTo>
                    <a:pt x="38" y="314"/>
                  </a:moveTo>
                  <a:cubicBezTo>
                    <a:pt x="38" y="343"/>
                    <a:pt x="38" y="343"/>
                    <a:pt x="38" y="343"/>
                  </a:cubicBezTo>
                  <a:cubicBezTo>
                    <a:pt x="98" y="343"/>
                    <a:pt x="98" y="343"/>
                    <a:pt x="98" y="343"/>
                  </a:cubicBezTo>
                  <a:cubicBezTo>
                    <a:pt x="98" y="314"/>
                    <a:pt x="98" y="314"/>
                    <a:pt x="98" y="314"/>
                  </a:cubicBezTo>
                  <a:moveTo>
                    <a:pt x="25" y="83"/>
                  </a:moveTo>
                  <a:cubicBezTo>
                    <a:pt x="0" y="83"/>
                    <a:pt x="0" y="83"/>
                    <a:pt x="0" y="83"/>
                  </a:cubicBezTo>
                  <a:cubicBezTo>
                    <a:pt x="0" y="124"/>
                    <a:pt x="0" y="124"/>
                    <a:pt x="0" y="124"/>
                  </a:cubicBezTo>
                  <a:cubicBezTo>
                    <a:pt x="25" y="124"/>
                    <a:pt x="25" y="124"/>
                    <a:pt x="25" y="124"/>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882">
                <a:gradFill>
                  <a:gsLst>
                    <a:gs pos="0">
                      <a:srgbClr val="505050"/>
                    </a:gs>
                    <a:gs pos="100000">
                      <a:srgbClr val="505050"/>
                    </a:gs>
                  </a:gsLst>
                </a:gradFill>
                <a:latin typeface="Segoe UI Semilight"/>
              </a:endParaRPr>
            </a:p>
          </p:txBody>
        </p:sp>
      </p:grpSp>
      <p:grpSp>
        <p:nvGrpSpPr>
          <p:cNvPr id="41" name="Group 40">
            <a:extLst>
              <a:ext uri="{FF2B5EF4-FFF2-40B4-BE49-F238E27FC236}">
                <a16:creationId xmlns:a16="http://schemas.microsoft.com/office/drawing/2014/main" id="{A40C9990-1FE9-46EA-AC35-682511665454}"/>
              </a:ext>
            </a:extLst>
          </p:cNvPr>
          <p:cNvGrpSpPr/>
          <p:nvPr/>
        </p:nvGrpSpPr>
        <p:grpSpPr>
          <a:xfrm>
            <a:off x="7225609" y="5400746"/>
            <a:ext cx="513297" cy="513297"/>
            <a:chOff x="4412323" y="5524629"/>
            <a:chExt cx="523664" cy="523664"/>
          </a:xfrm>
        </p:grpSpPr>
        <p:sp>
          <p:nvSpPr>
            <p:cNvPr id="42" name="Oval 41">
              <a:extLst>
                <a:ext uri="{FF2B5EF4-FFF2-40B4-BE49-F238E27FC236}">
                  <a16:creationId xmlns:a16="http://schemas.microsoft.com/office/drawing/2014/main" id="{01162ED5-28BD-422D-9304-D04DABD6CBA6}"/>
                </a:ext>
              </a:extLst>
            </p:cNvPr>
            <p:cNvSpPr/>
            <p:nvPr/>
          </p:nvSpPr>
          <p:spPr bwMode="auto">
            <a:xfrm rot="2040000">
              <a:off x="4412323" y="5524629"/>
              <a:ext cx="523664" cy="523664"/>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3" name="Freeform 25">
              <a:extLst>
                <a:ext uri="{FF2B5EF4-FFF2-40B4-BE49-F238E27FC236}">
                  <a16:creationId xmlns:a16="http://schemas.microsoft.com/office/drawing/2014/main" id="{86D2FB59-5EC4-4C2D-9856-560149DD6219}"/>
                </a:ext>
              </a:extLst>
            </p:cNvPr>
            <p:cNvSpPr>
              <a:spLocks noEditPoints="1"/>
            </p:cNvSpPr>
            <p:nvPr/>
          </p:nvSpPr>
          <p:spPr bwMode="auto">
            <a:xfrm>
              <a:off x="4522311" y="5638101"/>
              <a:ext cx="303690" cy="296722"/>
            </a:xfrm>
            <a:custGeom>
              <a:avLst/>
              <a:gdLst>
                <a:gd name="T0" fmla="*/ 3549 w 3875"/>
                <a:gd name="T1" fmla="*/ 2212 h 3788"/>
                <a:gd name="T2" fmla="*/ 3875 w 3875"/>
                <a:gd name="T3" fmla="*/ 2538 h 3788"/>
                <a:gd name="T4" fmla="*/ 3875 w 3875"/>
                <a:gd name="T5" fmla="*/ 2913 h 3788"/>
                <a:gd name="T6" fmla="*/ 3195 w 3875"/>
                <a:gd name="T7" fmla="*/ 2218 h 3788"/>
                <a:gd name="T8" fmla="*/ 2875 w 3875"/>
                <a:gd name="T9" fmla="*/ 2538 h 3788"/>
                <a:gd name="T10" fmla="*/ 2875 w 3875"/>
                <a:gd name="T11" fmla="*/ 2913 h 3788"/>
                <a:gd name="T12" fmla="*/ 1000 w 3875"/>
                <a:gd name="T13" fmla="*/ 1413 h 3788"/>
                <a:gd name="T14" fmla="*/ 375 w 3875"/>
                <a:gd name="T15" fmla="*/ 2038 h 3788"/>
                <a:gd name="T16" fmla="*/ 375 w 3875"/>
                <a:gd name="T17" fmla="*/ 3788 h 3788"/>
                <a:gd name="T18" fmla="*/ 1625 w 3875"/>
                <a:gd name="T19" fmla="*/ 3788 h 3788"/>
                <a:gd name="T20" fmla="*/ 1625 w 3875"/>
                <a:gd name="T21" fmla="*/ 2038 h 3788"/>
                <a:gd name="T22" fmla="*/ 1000 w 3875"/>
                <a:gd name="T23" fmla="*/ 1413 h 3788"/>
                <a:gd name="T24" fmla="*/ 0 w 3875"/>
                <a:gd name="T25" fmla="*/ 3788 h 3788"/>
                <a:gd name="T26" fmla="*/ 2000 w 3875"/>
                <a:gd name="T27" fmla="*/ 3788 h 3788"/>
                <a:gd name="T28" fmla="*/ 1000 w 3875"/>
                <a:gd name="T29" fmla="*/ 2038 h 3788"/>
                <a:gd name="T30" fmla="*/ 875 w 3875"/>
                <a:gd name="T31" fmla="*/ 2163 h 3788"/>
                <a:gd name="T32" fmla="*/ 1000 w 3875"/>
                <a:gd name="T33" fmla="*/ 2288 h 3788"/>
                <a:gd name="T34" fmla="*/ 1125 w 3875"/>
                <a:gd name="T35" fmla="*/ 2163 h 3788"/>
                <a:gd name="T36" fmla="*/ 1000 w 3875"/>
                <a:gd name="T37" fmla="*/ 2038 h 3788"/>
                <a:gd name="T38" fmla="*/ 3054 w 3875"/>
                <a:gd name="T39" fmla="*/ 1920 h 3788"/>
                <a:gd name="T40" fmla="*/ 3518 w 3875"/>
                <a:gd name="T41" fmla="*/ 1722 h 3788"/>
                <a:gd name="T42" fmla="*/ 1604 w 3875"/>
                <a:gd name="T43" fmla="*/ 1875 h 3788"/>
                <a:gd name="T44" fmla="*/ 2769 w 3875"/>
                <a:gd name="T45" fmla="*/ 674 h 3788"/>
                <a:gd name="T46" fmla="*/ 2761 w 3875"/>
                <a:gd name="T47" fmla="*/ 144 h 3788"/>
                <a:gd name="T48" fmla="*/ 2231 w 3875"/>
                <a:gd name="T49" fmla="*/ 152 h 3788"/>
                <a:gd name="T50" fmla="*/ 1007 w 3875"/>
                <a:gd name="T51" fmla="*/ 1413 h 3788"/>
                <a:gd name="T52" fmla="*/ 3141 w 3875"/>
                <a:gd name="T53" fmla="*/ 2139 h 3788"/>
                <a:gd name="T54" fmla="*/ 3508 w 3875"/>
                <a:gd name="T55" fmla="*/ 2246 h 3788"/>
                <a:gd name="T56" fmla="*/ 3592 w 3875"/>
                <a:gd name="T57" fmla="*/ 1924 h 3788"/>
                <a:gd name="T58" fmla="*/ 2846 w 3875"/>
                <a:gd name="T59" fmla="*/ 268 h 3788"/>
                <a:gd name="T60" fmla="*/ 3141 w 3875"/>
                <a:gd name="T61" fmla="*/ 2139 h 3788"/>
                <a:gd name="T62" fmla="*/ 2575 w 3875"/>
                <a:gd name="T63" fmla="*/ 874 h 3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75" h="3788">
                  <a:moveTo>
                    <a:pt x="3549" y="2212"/>
                  </a:moveTo>
                  <a:cubicBezTo>
                    <a:pt x="3875" y="2538"/>
                    <a:pt x="3875" y="2538"/>
                    <a:pt x="3875" y="2538"/>
                  </a:cubicBezTo>
                  <a:cubicBezTo>
                    <a:pt x="3875" y="2913"/>
                    <a:pt x="3875" y="2913"/>
                    <a:pt x="3875" y="2913"/>
                  </a:cubicBezTo>
                  <a:moveTo>
                    <a:pt x="3195" y="2218"/>
                  </a:moveTo>
                  <a:cubicBezTo>
                    <a:pt x="2875" y="2538"/>
                    <a:pt x="2875" y="2538"/>
                    <a:pt x="2875" y="2538"/>
                  </a:cubicBezTo>
                  <a:cubicBezTo>
                    <a:pt x="2875" y="2913"/>
                    <a:pt x="2875" y="2913"/>
                    <a:pt x="2875" y="2913"/>
                  </a:cubicBezTo>
                  <a:moveTo>
                    <a:pt x="1000" y="1413"/>
                  </a:moveTo>
                  <a:cubicBezTo>
                    <a:pt x="655" y="1413"/>
                    <a:pt x="375" y="1693"/>
                    <a:pt x="375" y="2038"/>
                  </a:cubicBezTo>
                  <a:cubicBezTo>
                    <a:pt x="375" y="3788"/>
                    <a:pt x="375" y="3788"/>
                    <a:pt x="375" y="3788"/>
                  </a:cubicBezTo>
                  <a:cubicBezTo>
                    <a:pt x="1625" y="3788"/>
                    <a:pt x="1625" y="3788"/>
                    <a:pt x="1625" y="3788"/>
                  </a:cubicBezTo>
                  <a:cubicBezTo>
                    <a:pt x="1625" y="2038"/>
                    <a:pt x="1625" y="2038"/>
                    <a:pt x="1625" y="2038"/>
                  </a:cubicBezTo>
                  <a:cubicBezTo>
                    <a:pt x="1625" y="1693"/>
                    <a:pt x="1345" y="1413"/>
                    <a:pt x="1000" y="1413"/>
                  </a:cubicBezTo>
                  <a:close/>
                  <a:moveTo>
                    <a:pt x="0" y="3788"/>
                  </a:moveTo>
                  <a:cubicBezTo>
                    <a:pt x="2000" y="3788"/>
                    <a:pt x="2000" y="3788"/>
                    <a:pt x="2000" y="3788"/>
                  </a:cubicBezTo>
                  <a:moveTo>
                    <a:pt x="1000" y="2038"/>
                  </a:moveTo>
                  <a:cubicBezTo>
                    <a:pt x="931" y="2038"/>
                    <a:pt x="875" y="2094"/>
                    <a:pt x="875" y="2163"/>
                  </a:cubicBezTo>
                  <a:cubicBezTo>
                    <a:pt x="875" y="2232"/>
                    <a:pt x="931" y="2288"/>
                    <a:pt x="1000" y="2288"/>
                  </a:cubicBezTo>
                  <a:cubicBezTo>
                    <a:pt x="1069" y="2288"/>
                    <a:pt x="1125" y="2232"/>
                    <a:pt x="1125" y="2163"/>
                  </a:cubicBezTo>
                  <a:cubicBezTo>
                    <a:pt x="1125" y="2094"/>
                    <a:pt x="1069" y="2038"/>
                    <a:pt x="1000" y="2038"/>
                  </a:cubicBezTo>
                  <a:close/>
                  <a:moveTo>
                    <a:pt x="3054" y="1920"/>
                  </a:moveTo>
                  <a:cubicBezTo>
                    <a:pt x="3518" y="1722"/>
                    <a:pt x="3518" y="1722"/>
                    <a:pt x="3518" y="1722"/>
                  </a:cubicBezTo>
                  <a:moveTo>
                    <a:pt x="1604" y="1875"/>
                  </a:moveTo>
                  <a:cubicBezTo>
                    <a:pt x="2769" y="674"/>
                    <a:pt x="2769" y="674"/>
                    <a:pt x="2769" y="674"/>
                  </a:cubicBezTo>
                  <a:cubicBezTo>
                    <a:pt x="2913" y="526"/>
                    <a:pt x="2910" y="288"/>
                    <a:pt x="2761" y="144"/>
                  </a:cubicBezTo>
                  <a:cubicBezTo>
                    <a:pt x="2613" y="0"/>
                    <a:pt x="2375" y="3"/>
                    <a:pt x="2231" y="152"/>
                  </a:cubicBezTo>
                  <a:cubicBezTo>
                    <a:pt x="1007" y="1413"/>
                    <a:pt x="1007" y="1413"/>
                    <a:pt x="1007" y="1413"/>
                  </a:cubicBezTo>
                  <a:moveTo>
                    <a:pt x="3141" y="2139"/>
                  </a:moveTo>
                  <a:cubicBezTo>
                    <a:pt x="3202" y="2278"/>
                    <a:pt x="3375" y="2333"/>
                    <a:pt x="3508" y="2246"/>
                  </a:cubicBezTo>
                  <a:cubicBezTo>
                    <a:pt x="3612" y="2178"/>
                    <a:pt x="3643" y="2038"/>
                    <a:pt x="3592" y="1924"/>
                  </a:cubicBezTo>
                  <a:cubicBezTo>
                    <a:pt x="2846" y="268"/>
                    <a:pt x="2846" y="268"/>
                    <a:pt x="2846" y="268"/>
                  </a:cubicBezTo>
                  <a:moveTo>
                    <a:pt x="3141" y="2139"/>
                  </a:moveTo>
                  <a:cubicBezTo>
                    <a:pt x="2575" y="874"/>
                    <a:pt x="2575" y="874"/>
                    <a:pt x="2575" y="874"/>
                  </a:cubicBezTo>
                </a:path>
              </a:pathLst>
            </a:custGeom>
            <a:noFill/>
            <a:ln w="15875">
              <a:solidFill>
                <a:schemeClr val="tx1"/>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89630" tIns="44814" rIns="89630" bIns="44814" numCol="1" anchor="t" anchorCtr="0" compatLnSpc="1">
              <a:prstTxWarp prst="textNoShape">
                <a:avLst/>
              </a:prstTxWarp>
            </a:bodyPr>
            <a:lstStyle/>
            <a:p>
              <a:pPr defTabSz="896214">
                <a:defRPr/>
              </a:pPr>
              <a:endParaRPr lang="en-US" sz="1730" kern="0">
                <a:solidFill>
                  <a:sysClr val="windowText" lastClr="000000"/>
                </a:solidFill>
                <a:latin typeface="Segoe UI Semilight"/>
              </a:endParaRPr>
            </a:p>
          </p:txBody>
        </p:sp>
      </p:grpSp>
      <p:grpSp>
        <p:nvGrpSpPr>
          <p:cNvPr id="44" name="Group 43">
            <a:extLst>
              <a:ext uri="{FF2B5EF4-FFF2-40B4-BE49-F238E27FC236}">
                <a16:creationId xmlns:a16="http://schemas.microsoft.com/office/drawing/2014/main" id="{8598A4B6-B392-4752-BC06-3E03EDF0E204}"/>
              </a:ext>
            </a:extLst>
          </p:cNvPr>
          <p:cNvGrpSpPr/>
          <p:nvPr/>
        </p:nvGrpSpPr>
        <p:grpSpPr>
          <a:xfrm>
            <a:off x="10956245" y="4709312"/>
            <a:ext cx="513297" cy="513297"/>
            <a:chOff x="8218306" y="4819232"/>
            <a:chExt cx="523664" cy="523664"/>
          </a:xfrm>
        </p:grpSpPr>
        <p:sp>
          <p:nvSpPr>
            <p:cNvPr id="45" name="Oval 44">
              <a:extLst>
                <a:ext uri="{FF2B5EF4-FFF2-40B4-BE49-F238E27FC236}">
                  <a16:creationId xmlns:a16="http://schemas.microsoft.com/office/drawing/2014/main" id="{A517F8A9-5930-441A-8FBB-88CF9DAF25C3}"/>
                </a:ext>
              </a:extLst>
            </p:cNvPr>
            <p:cNvSpPr/>
            <p:nvPr/>
          </p:nvSpPr>
          <p:spPr bwMode="auto">
            <a:xfrm rot="18300000" flipH="1">
              <a:off x="8218306" y="4819232"/>
              <a:ext cx="523664" cy="523664"/>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6" name="speedometer_2">
              <a:extLst>
                <a:ext uri="{FF2B5EF4-FFF2-40B4-BE49-F238E27FC236}">
                  <a16:creationId xmlns:a16="http://schemas.microsoft.com/office/drawing/2014/main" id="{F671EF82-3446-48B9-83E5-D80B6ED8578D}"/>
                </a:ext>
              </a:extLst>
            </p:cNvPr>
            <p:cNvSpPr>
              <a:spLocks noChangeAspect="1" noEditPoints="1"/>
            </p:cNvSpPr>
            <p:nvPr/>
          </p:nvSpPr>
          <p:spPr bwMode="auto">
            <a:xfrm>
              <a:off x="8333024" y="4933950"/>
              <a:ext cx="294228" cy="294228"/>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15875"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a:solidFill>
                  <a:srgbClr val="505050"/>
                </a:solidFill>
                <a:latin typeface="Segoe UI Semilight"/>
              </a:endParaRPr>
            </a:p>
          </p:txBody>
        </p:sp>
      </p:grpSp>
      <p:grpSp>
        <p:nvGrpSpPr>
          <p:cNvPr id="47" name="Group 46">
            <a:extLst>
              <a:ext uri="{FF2B5EF4-FFF2-40B4-BE49-F238E27FC236}">
                <a16:creationId xmlns:a16="http://schemas.microsoft.com/office/drawing/2014/main" id="{78CED4C0-4DF9-49FA-9ABE-3B17737B4394}"/>
              </a:ext>
            </a:extLst>
          </p:cNvPr>
          <p:cNvGrpSpPr/>
          <p:nvPr/>
        </p:nvGrpSpPr>
        <p:grpSpPr>
          <a:xfrm>
            <a:off x="10213246" y="5426819"/>
            <a:ext cx="513297" cy="513297"/>
            <a:chOff x="7460301" y="5551229"/>
            <a:chExt cx="523664" cy="523664"/>
          </a:xfrm>
        </p:grpSpPr>
        <p:sp>
          <p:nvSpPr>
            <p:cNvPr id="48" name="Oval 47">
              <a:extLst>
                <a:ext uri="{FF2B5EF4-FFF2-40B4-BE49-F238E27FC236}">
                  <a16:creationId xmlns:a16="http://schemas.microsoft.com/office/drawing/2014/main" id="{4AD5521C-4067-44B2-9770-39A7A9B68BCC}"/>
                </a:ext>
              </a:extLst>
            </p:cNvPr>
            <p:cNvSpPr/>
            <p:nvPr/>
          </p:nvSpPr>
          <p:spPr bwMode="auto">
            <a:xfrm rot="19620000" flipH="1">
              <a:off x="7460301" y="5551229"/>
              <a:ext cx="523664" cy="523664"/>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 name="document_6">
              <a:extLst>
                <a:ext uri="{FF2B5EF4-FFF2-40B4-BE49-F238E27FC236}">
                  <a16:creationId xmlns:a16="http://schemas.microsoft.com/office/drawing/2014/main" id="{52C34E5C-0755-4697-934B-CE89A7B5A713}"/>
                </a:ext>
              </a:extLst>
            </p:cNvPr>
            <p:cNvSpPr>
              <a:spLocks noChangeAspect="1" noEditPoints="1"/>
            </p:cNvSpPr>
            <p:nvPr/>
          </p:nvSpPr>
          <p:spPr bwMode="auto">
            <a:xfrm>
              <a:off x="7609395" y="5672138"/>
              <a:ext cx="225476" cy="281846"/>
            </a:xfrm>
            <a:custGeom>
              <a:avLst/>
              <a:gdLst>
                <a:gd name="T0" fmla="*/ 99 w 265"/>
                <a:gd name="T1" fmla="*/ 332 h 332"/>
                <a:gd name="T2" fmla="*/ 0 w 265"/>
                <a:gd name="T3" fmla="*/ 332 h 332"/>
                <a:gd name="T4" fmla="*/ 0 w 265"/>
                <a:gd name="T5" fmla="*/ 49 h 332"/>
                <a:gd name="T6" fmla="*/ 49 w 265"/>
                <a:gd name="T7" fmla="*/ 0 h 332"/>
                <a:gd name="T8" fmla="*/ 241 w 265"/>
                <a:gd name="T9" fmla="*/ 0 h 332"/>
                <a:gd name="T10" fmla="*/ 241 w 265"/>
                <a:gd name="T11" fmla="*/ 127 h 332"/>
                <a:gd name="T12" fmla="*/ 265 w 265"/>
                <a:gd name="T13" fmla="*/ 219 h 332"/>
                <a:gd name="T14" fmla="*/ 132 w 265"/>
                <a:gd name="T15" fmla="*/ 219 h 332"/>
                <a:gd name="T16" fmla="*/ 132 w 265"/>
                <a:gd name="T17" fmla="*/ 332 h 332"/>
                <a:gd name="T18" fmla="*/ 265 w 265"/>
                <a:gd name="T19" fmla="*/ 332 h 332"/>
                <a:gd name="T20" fmla="*/ 265 w 265"/>
                <a:gd name="T21" fmla="*/ 219 h 332"/>
                <a:gd name="T22" fmla="*/ 245 w 265"/>
                <a:gd name="T23" fmla="*/ 219 h 332"/>
                <a:gd name="T24" fmla="*/ 245 w 265"/>
                <a:gd name="T25" fmla="*/ 198 h 332"/>
                <a:gd name="T26" fmla="*/ 201 w 265"/>
                <a:gd name="T27" fmla="*/ 153 h 332"/>
                <a:gd name="T28" fmla="*/ 157 w 265"/>
                <a:gd name="T29" fmla="*/ 198 h 332"/>
                <a:gd name="T30" fmla="*/ 157 w 265"/>
                <a:gd name="T31" fmla="*/ 219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5" h="332">
                  <a:moveTo>
                    <a:pt x="99" y="332"/>
                  </a:moveTo>
                  <a:cubicBezTo>
                    <a:pt x="0" y="332"/>
                    <a:pt x="0" y="332"/>
                    <a:pt x="0" y="332"/>
                  </a:cubicBezTo>
                  <a:cubicBezTo>
                    <a:pt x="0" y="49"/>
                    <a:pt x="0" y="49"/>
                    <a:pt x="0" y="49"/>
                  </a:cubicBezTo>
                  <a:cubicBezTo>
                    <a:pt x="49" y="0"/>
                    <a:pt x="49" y="0"/>
                    <a:pt x="49" y="0"/>
                  </a:cubicBezTo>
                  <a:cubicBezTo>
                    <a:pt x="241" y="0"/>
                    <a:pt x="241" y="0"/>
                    <a:pt x="241" y="0"/>
                  </a:cubicBezTo>
                  <a:cubicBezTo>
                    <a:pt x="241" y="127"/>
                    <a:pt x="241" y="127"/>
                    <a:pt x="241" y="127"/>
                  </a:cubicBezTo>
                  <a:moveTo>
                    <a:pt x="265" y="219"/>
                  </a:moveTo>
                  <a:cubicBezTo>
                    <a:pt x="132" y="219"/>
                    <a:pt x="132" y="219"/>
                    <a:pt x="132" y="219"/>
                  </a:cubicBezTo>
                  <a:cubicBezTo>
                    <a:pt x="132" y="332"/>
                    <a:pt x="132" y="332"/>
                    <a:pt x="132" y="332"/>
                  </a:cubicBezTo>
                  <a:cubicBezTo>
                    <a:pt x="265" y="332"/>
                    <a:pt x="265" y="332"/>
                    <a:pt x="265" y="332"/>
                  </a:cubicBezTo>
                  <a:lnTo>
                    <a:pt x="265" y="219"/>
                  </a:lnTo>
                  <a:close/>
                  <a:moveTo>
                    <a:pt x="245" y="219"/>
                  </a:moveTo>
                  <a:cubicBezTo>
                    <a:pt x="245" y="198"/>
                    <a:pt x="245" y="198"/>
                    <a:pt x="245" y="198"/>
                  </a:cubicBezTo>
                  <a:cubicBezTo>
                    <a:pt x="245" y="173"/>
                    <a:pt x="226" y="153"/>
                    <a:pt x="201" y="153"/>
                  </a:cubicBezTo>
                  <a:cubicBezTo>
                    <a:pt x="177" y="153"/>
                    <a:pt x="157" y="173"/>
                    <a:pt x="157" y="198"/>
                  </a:cubicBezTo>
                  <a:cubicBezTo>
                    <a:pt x="157" y="219"/>
                    <a:pt x="157" y="219"/>
                    <a:pt x="157" y="219"/>
                  </a:cubicBezTo>
                </a:path>
              </a:pathLst>
            </a:custGeom>
            <a:noFill/>
            <a:ln w="15875"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a:solidFill>
                  <a:srgbClr val="505050"/>
                </a:solidFill>
                <a:latin typeface="Segoe UI Semilight"/>
              </a:endParaRPr>
            </a:p>
          </p:txBody>
        </p:sp>
      </p:grpSp>
      <p:sp>
        <p:nvSpPr>
          <p:cNvPr id="50" name="Oval 49">
            <a:extLst>
              <a:ext uri="{FF2B5EF4-FFF2-40B4-BE49-F238E27FC236}">
                <a16:creationId xmlns:a16="http://schemas.microsoft.com/office/drawing/2014/main" id="{B53960E1-A1E1-4FEC-B0C7-A7FD05A10063}"/>
              </a:ext>
            </a:extLst>
          </p:cNvPr>
          <p:cNvSpPr/>
          <p:nvPr/>
        </p:nvSpPr>
        <p:spPr bwMode="auto">
          <a:xfrm flipH="1">
            <a:off x="8737153" y="955129"/>
            <a:ext cx="517239" cy="517239"/>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1" name="Oval 50">
            <a:extLst>
              <a:ext uri="{FF2B5EF4-FFF2-40B4-BE49-F238E27FC236}">
                <a16:creationId xmlns:a16="http://schemas.microsoft.com/office/drawing/2014/main" id="{F0807A6C-5508-4234-BC0C-8BEE509D7C8A}"/>
              </a:ext>
            </a:extLst>
          </p:cNvPr>
          <p:cNvSpPr/>
          <p:nvPr/>
        </p:nvSpPr>
        <p:spPr bwMode="auto">
          <a:xfrm rot="1320000">
            <a:off x="9561201" y="1115308"/>
            <a:ext cx="517239" cy="517239"/>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2" name="Oval 51">
            <a:extLst>
              <a:ext uri="{FF2B5EF4-FFF2-40B4-BE49-F238E27FC236}">
                <a16:creationId xmlns:a16="http://schemas.microsoft.com/office/drawing/2014/main" id="{E2389EAD-E527-4856-821F-33E04E1E3B87}"/>
              </a:ext>
            </a:extLst>
          </p:cNvPr>
          <p:cNvSpPr/>
          <p:nvPr/>
        </p:nvSpPr>
        <p:spPr bwMode="auto">
          <a:xfrm rot="20280000" flipH="1">
            <a:off x="7913106" y="1115308"/>
            <a:ext cx="517239" cy="517239"/>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3" name="Group 52">
            <a:extLst>
              <a:ext uri="{FF2B5EF4-FFF2-40B4-BE49-F238E27FC236}">
                <a16:creationId xmlns:a16="http://schemas.microsoft.com/office/drawing/2014/main" id="{7103EAED-3F3F-4CC3-8FA3-D9C75217FCE8}"/>
              </a:ext>
            </a:extLst>
          </p:cNvPr>
          <p:cNvGrpSpPr/>
          <p:nvPr/>
        </p:nvGrpSpPr>
        <p:grpSpPr>
          <a:xfrm>
            <a:off x="8027681" y="1268275"/>
            <a:ext cx="288087" cy="211304"/>
            <a:chOff x="4036202" y="3031654"/>
            <a:chExt cx="514225" cy="377173"/>
          </a:xfrm>
        </p:grpSpPr>
        <p:sp>
          <p:nvSpPr>
            <p:cNvPr id="54" name="Freeform 9">
              <a:extLst>
                <a:ext uri="{FF2B5EF4-FFF2-40B4-BE49-F238E27FC236}">
                  <a16:creationId xmlns:a16="http://schemas.microsoft.com/office/drawing/2014/main" id="{96586DC0-8EF7-448E-858E-061858B522C3}"/>
                </a:ext>
              </a:extLst>
            </p:cNvPr>
            <p:cNvSpPr>
              <a:spLocks noEditPoints="1"/>
            </p:cNvSpPr>
            <p:nvPr/>
          </p:nvSpPr>
          <p:spPr bwMode="auto">
            <a:xfrm>
              <a:off x="4036202" y="3031654"/>
              <a:ext cx="514225" cy="377173"/>
            </a:xfrm>
            <a:custGeom>
              <a:avLst/>
              <a:gdLst>
                <a:gd name="T0" fmla="*/ 3748 w 3748"/>
                <a:gd name="T1" fmla="*/ 2562 h 2749"/>
                <a:gd name="T2" fmla="*/ 3561 w 3748"/>
                <a:gd name="T3" fmla="*/ 2749 h 2749"/>
                <a:gd name="T4" fmla="*/ 187 w 3748"/>
                <a:gd name="T5" fmla="*/ 2749 h 2749"/>
                <a:gd name="T6" fmla="*/ 0 w 3748"/>
                <a:gd name="T7" fmla="*/ 2562 h 2749"/>
                <a:gd name="T8" fmla="*/ 0 w 3748"/>
                <a:gd name="T9" fmla="*/ 187 h 2749"/>
                <a:gd name="T10" fmla="*/ 187 w 3748"/>
                <a:gd name="T11" fmla="*/ 0 h 2749"/>
                <a:gd name="T12" fmla="*/ 3561 w 3748"/>
                <a:gd name="T13" fmla="*/ 0 h 2749"/>
                <a:gd name="T14" fmla="*/ 3748 w 3748"/>
                <a:gd name="T15" fmla="*/ 187 h 2749"/>
                <a:gd name="T16" fmla="*/ 3748 w 3748"/>
                <a:gd name="T17" fmla="*/ 2562 h 2749"/>
                <a:gd name="T18" fmla="*/ 2124 w 3748"/>
                <a:gd name="T19" fmla="*/ 2249 h 2749"/>
                <a:gd name="T20" fmla="*/ 1624 w 3748"/>
                <a:gd name="T21" fmla="*/ 2249 h 2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48" h="2749">
                  <a:moveTo>
                    <a:pt x="3748" y="2562"/>
                  </a:moveTo>
                  <a:cubicBezTo>
                    <a:pt x="3748" y="2665"/>
                    <a:pt x="3665" y="2749"/>
                    <a:pt x="3561" y="2749"/>
                  </a:cubicBezTo>
                  <a:cubicBezTo>
                    <a:pt x="187" y="2749"/>
                    <a:pt x="187" y="2749"/>
                    <a:pt x="187" y="2749"/>
                  </a:cubicBezTo>
                  <a:cubicBezTo>
                    <a:pt x="83" y="2749"/>
                    <a:pt x="0" y="2665"/>
                    <a:pt x="0" y="2562"/>
                  </a:cubicBezTo>
                  <a:cubicBezTo>
                    <a:pt x="0" y="187"/>
                    <a:pt x="0" y="187"/>
                    <a:pt x="0" y="187"/>
                  </a:cubicBezTo>
                  <a:cubicBezTo>
                    <a:pt x="0" y="84"/>
                    <a:pt x="83" y="0"/>
                    <a:pt x="187" y="0"/>
                  </a:cubicBezTo>
                  <a:cubicBezTo>
                    <a:pt x="3561" y="0"/>
                    <a:pt x="3561" y="0"/>
                    <a:pt x="3561" y="0"/>
                  </a:cubicBezTo>
                  <a:cubicBezTo>
                    <a:pt x="3665" y="0"/>
                    <a:pt x="3748" y="84"/>
                    <a:pt x="3748" y="187"/>
                  </a:cubicBezTo>
                  <a:lnTo>
                    <a:pt x="3748" y="2562"/>
                  </a:lnTo>
                  <a:close/>
                  <a:moveTo>
                    <a:pt x="2124" y="2249"/>
                  </a:moveTo>
                  <a:cubicBezTo>
                    <a:pt x="1624" y="2249"/>
                    <a:pt x="1624" y="2249"/>
                    <a:pt x="1624" y="2249"/>
                  </a:cubicBezTo>
                </a:path>
              </a:pathLst>
            </a:custGeom>
            <a:noFill/>
            <a:ln w="15875">
              <a:solidFill>
                <a:schemeClr val="tx1"/>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89630" tIns="44814" rIns="89630" bIns="44814" numCol="1" anchor="t" anchorCtr="0" compatLnSpc="1">
              <a:prstTxWarp prst="textNoShape">
                <a:avLst/>
              </a:prstTxWarp>
            </a:bodyPr>
            <a:lstStyle/>
            <a:p>
              <a:pPr defTabSz="896214"/>
              <a:endParaRPr lang="en-US" sz="1729" kern="0">
                <a:solidFill>
                  <a:sysClr val="windowText" lastClr="000000"/>
                </a:solidFill>
                <a:latin typeface="Segoe UI Semilight"/>
              </a:endParaRPr>
            </a:p>
          </p:txBody>
        </p:sp>
        <p:sp>
          <p:nvSpPr>
            <p:cNvPr id="55" name="Rectangle 54">
              <a:extLst>
                <a:ext uri="{FF2B5EF4-FFF2-40B4-BE49-F238E27FC236}">
                  <a16:creationId xmlns:a16="http://schemas.microsoft.com/office/drawing/2014/main" id="{0D694C8F-1455-4977-8C19-E11E54777505}"/>
                </a:ext>
              </a:extLst>
            </p:cNvPr>
            <p:cNvSpPr/>
            <p:nvPr/>
          </p:nvSpPr>
          <p:spPr bwMode="auto">
            <a:xfrm>
              <a:off x="4203700" y="3117850"/>
              <a:ext cx="95250" cy="95250"/>
            </a:xfrm>
            <a:prstGeom prst="rect">
              <a:avLst/>
            </a:prstGeom>
            <a:noFill/>
            <a:ln>
              <a:noFill/>
              <a:headEnd type="none" w="med" len="med"/>
              <a:tailEnd type="none" w="med" len="med"/>
            </a:ln>
            <a:effectLst/>
            <a:extLst>
              <a:ext uri="{909E8E84-426E-40DD-AFC4-6F175D3DCCD1}">
                <a14:hiddenFill xmlns:a14="http://schemas.microsoft.com/office/drawing/2010/main">
                  <a:solidFill>
                    <a:srgbClr val="FFFFFF"/>
                  </a:solidFill>
                </a14:hiddenFill>
              </a:ex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56" name="Group 55">
            <a:extLst>
              <a:ext uri="{FF2B5EF4-FFF2-40B4-BE49-F238E27FC236}">
                <a16:creationId xmlns:a16="http://schemas.microsoft.com/office/drawing/2014/main" id="{3AAB565A-EEC7-4FD1-BDB3-B0BCF0C9AA30}"/>
              </a:ext>
            </a:extLst>
          </p:cNvPr>
          <p:cNvGrpSpPr/>
          <p:nvPr/>
        </p:nvGrpSpPr>
        <p:grpSpPr>
          <a:xfrm>
            <a:off x="8827198" y="1101344"/>
            <a:ext cx="337149" cy="224806"/>
            <a:chOff x="4658896" y="2838920"/>
            <a:chExt cx="854707" cy="569907"/>
          </a:xfrm>
        </p:grpSpPr>
        <p:sp>
          <p:nvSpPr>
            <p:cNvPr id="57" name="Freeform 5">
              <a:extLst>
                <a:ext uri="{FF2B5EF4-FFF2-40B4-BE49-F238E27FC236}">
                  <a16:creationId xmlns:a16="http://schemas.microsoft.com/office/drawing/2014/main" id="{D9C6AEF2-AD68-49C5-94D6-E1B01EF2ABC8}"/>
                </a:ext>
              </a:extLst>
            </p:cNvPr>
            <p:cNvSpPr>
              <a:spLocks noEditPoints="1"/>
            </p:cNvSpPr>
            <p:nvPr/>
          </p:nvSpPr>
          <p:spPr bwMode="auto">
            <a:xfrm>
              <a:off x="4658896" y="2838920"/>
              <a:ext cx="854707" cy="569907"/>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5875">
              <a:solidFill>
                <a:schemeClr val="tx1"/>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89630" tIns="44814" rIns="89630" bIns="44814" numCol="1" anchor="t" anchorCtr="0" compatLnSpc="1">
              <a:prstTxWarp prst="textNoShape">
                <a:avLst/>
              </a:prstTxWarp>
            </a:bodyPr>
            <a:lstStyle/>
            <a:p>
              <a:pPr defTabSz="896214"/>
              <a:endParaRPr lang="en-US" sz="1729" kern="0">
                <a:solidFill>
                  <a:sysClr val="windowText" lastClr="000000"/>
                </a:solidFill>
                <a:latin typeface="Segoe UI Semilight"/>
              </a:endParaRPr>
            </a:p>
          </p:txBody>
        </p:sp>
        <p:sp>
          <p:nvSpPr>
            <p:cNvPr id="58" name="Isosceles Triangle 305">
              <a:extLst>
                <a:ext uri="{FF2B5EF4-FFF2-40B4-BE49-F238E27FC236}">
                  <a16:creationId xmlns:a16="http://schemas.microsoft.com/office/drawing/2014/main" id="{4D020D7C-3BAF-43EC-A86C-24B1C4E17AAF}"/>
                </a:ext>
              </a:extLst>
            </p:cNvPr>
            <p:cNvSpPr/>
            <p:nvPr/>
          </p:nvSpPr>
          <p:spPr bwMode="auto">
            <a:xfrm>
              <a:off x="4921250" y="2965450"/>
              <a:ext cx="169418" cy="146050"/>
            </a:xfrm>
            <a:prstGeom prst="triangl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59" name="Group 58">
            <a:extLst>
              <a:ext uri="{FF2B5EF4-FFF2-40B4-BE49-F238E27FC236}">
                <a16:creationId xmlns:a16="http://schemas.microsoft.com/office/drawing/2014/main" id="{11F17631-86CF-4B29-9D44-7B56BA51F010}"/>
              </a:ext>
            </a:extLst>
          </p:cNvPr>
          <p:cNvGrpSpPr/>
          <p:nvPr/>
        </p:nvGrpSpPr>
        <p:grpSpPr>
          <a:xfrm>
            <a:off x="9734602" y="1232197"/>
            <a:ext cx="170435" cy="283461"/>
            <a:chOff x="5622072" y="3034107"/>
            <a:chExt cx="225306" cy="374720"/>
          </a:xfrm>
        </p:grpSpPr>
        <p:sp>
          <p:nvSpPr>
            <p:cNvPr id="60" name="Freeform 5">
              <a:extLst>
                <a:ext uri="{FF2B5EF4-FFF2-40B4-BE49-F238E27FC236}">
                  <a16:creationId xmlns:a16="http://schemas.microsoft.com/office/drawing/2014/main" id="{3E34ED52-D9C3-4E01-9DD5-1E96A8D0B1C9}"/>
                </a:ext>
              </a:extLst>
            </p:cNvPr>
            <p:cNvSpPr>
              <a:spLocks noEditPoints="1"/>
            </p:cNvSpPr>
            <p:nvPr/>
          </p:nvSpPr>
          <p:spPr bwMode="auto">
            <a:xfrm>
              <a:off x="5622072" y="3034107"/>
              <a:ext cx="225306" cy="374720"/>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5875">
              <a:solidFill>
                <a:schemeClr val="tx1"/>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89630" tIns="44814" rIns="89630" bIns="44814" numCol="1" anchor="t" anchorCtr="0" compatLnSpc="1">
              <a:prstTxWarp prst="textNoShape">
                <a:avLst/>
              </a:prstTxWarp>
            </a:bodyPr>
            <a:lstStyle/>
            <a:p>
              <a:pPr defTabSz="896214"/>
              <a:endParaRPr lang="en-US" sz="1729" kern="0">
                <a:solidFill>
                  <a:sysClr val="windowText" lastClr="000000"/>
                </a:solidFill>
                <a:latin typeface="Segoe UI Semilight"/>
              </a:endParaRPr>
            </a:p>
          </p:txBody>
        </p:sp>
        <p:sp>
          <p:nvSpPr>
            <p:cNvPr id="61" name="Oval 60">
              <a:extLst>
                <a:ext uri="{FF2B5EF4-FFF2-40B4-BE49-F238E27FC236}">
                  <a16:creationId xmlns:a16="http://schemas.microsoft.com/office/drawing/2014/main" id="{4CF1894D-4BE9-44E5-989C-D42374CFCA21}"/>
                </a:ext>
              </a:extLst>
            </p:cNvPr>
            <p:cNvSpPr/>
            <p:nvPr/>
          </p:nvSpPr>
          <p:spPr bwMode="auto">
            <a:xfrm>
              <a:off x="5670550" y="3124200"/>
              <a:ext cx="107950" cy="107950"/>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62" name="Group 61">
            <a:extLst>
              <a:ext uri="{FF2B5EF4-FFF2-40B4-BE49-F238E27FC236}">
                <a16:creationId xmlns:a16="http://schemas.microsoft.com/office/drawing/2014/main" id="{24C2A74B-7C47-47EE-88BB-EDE942E567A4}"/>
              </a:ext>
            </a:extLst>
          </p:cNvPr>
          <p:cNvGrpSpPr/>
          <p:nvPr/>
        </p:nvGrpSpPr>
        <p:grpSpPr>
          <a:xfrm>
            <a:off x="10936922" y="3154896"/>
            <a:ext cx="517239" cy="517239"/>
            <a:chOff x="8020188" y="2356542"/>
            <a:chExt cx="527686" cy="527686"/>
          </a:xfrm>
        </p:grpSpPr>
        <p:sp>
          <p:nvSpPr>
            <p:cNvPr id="63" name="Oval 62">
              <a:extLst>
                <a:ext uri="{FF2B5EF4-FFF2-40B4-BE49-F238E27FC236}">
                  <a16:creationId xmlns:a16="http://schemas.microsoft.com/office/drawing/2014/main" id="{9D33B7BC-F366-4523-8A6A-9412C69CC156}"/>
                </a:ext>
              </a:extLst>
            </p:cNvPr>
            <p:cNvSpPr/>
            <p:nvPr/>
          </p:nvSpPr>
          <p:spPr bwMode="auto">
            <a:xfrm rot="4020000">
              <a:off x="8020188" y="2356542"/>
              <a:ext cx="527686" cy="527686"/>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4" name="Freeform 5">
              <a:extLst>
                <a:ext uri="{FF2B5EF4-FFF2-40B4-BE49-F238E27FC236}">
                  <a16:creationId xmlns:a16="http://schemas.microsoft.com/office/drawing/2014/main" id="{2B16DFBA-1953-4D47-B331-9F3F08A9772E}"/>
                </a:ext>
              </a:extLst>
            </p:cNvPr>
            <p:cNvSpPr>
              <a:spLocks noEditPoints="1"/>
            </p:cNvSpPr>
            <p:nvPr/>
          </p:nvSpPr>
          <p:spPr bwMode="auto">
            <a:xfrm>
              <a:off x="8162249" y="2463220"/>
              <a:ext cx="243564" cy="314330"/>
            </a:xfrm>
            <a:custGeom>
              <a:avLst/>
              <a:gdLst>
                <a:gd name="T0" fmla="*/ 1750 w 3000"/>
                <a:gd name="T1" fmla="*/ 250 h 3875"/>
                <a:gd name="T2" fmla="*/ 1500 w 3000"/>
                <a:gd name="T3" fmla="*/ 500 h 3875"/>
                <a:gd name="T4" fmla="*/ 1250 w 3000"/>
                <a:gd name="T5" fmla="*/ 250 h 3875"/>
                <a:gd name="T6" fmla="*/ 1500 w 3000"/>
                <a:gd name="T7" fmla="*/ 0 h 3875"/>
                <a:gd name="T8" fmla="*/ 1750 w 3000"/>
                <a:gd name="T9" fmla="*/ 250 h 3875"/>
                <a:gd name="T10" fmla="*/ 2500 w 3000"/>
                <a:gd name="T11" fmla="*/ 2074 h 3875"/>
                <a:gd name="T12" fmla="*/ 2500 w 3000"/>
                <a:gd name="T13" fmla="*/ 1176 h 3875"/>
                <a:gd name="T14" fmla="*/ 2324 w 3000"/>
                <a:gd name="T15" fmla="*/ 1000 h 3875"/>
                <a:gd name="T16" fmla="*/ 676 w 3000"/>
                <a:gd name="T17" fmla="*/ 1000 h 3875"/>
                <a:gd name="T18" fmla="*/ 500 w 3000"/>
                <a:gd name="T19" fmla="*/ 1176 h 3875"/>
                <a:gd name="T20" fmla="*/ 500 w 3000"/>
                <a:gd name="T21" fmla="*/ 2074 h 3875"/>
                <a:gd name="T22" fmla="*/ 676 w 3000"/>
                <a:gd name="T23" fmla="*/ 2250 h 3875"/>
                <a:gd name="T24" fmla="*/ 2324 w 3000"/>
                <a:gd name="T25" fmla="*/ 2250 h 3875"/>
                <a:gd name="T26" fmla="*/ 2500 w 3000"/>
                <a:gd name="T27" fmla="*/ 2074 h 3875"/>
                <a:gd name="T28" fmla="*/ 3000 w 3000"/>
                <a:gd name="T29" fmla="*/ 3875 h 3875"/>
                <a:gd name="T30" fmla="*/ 3000 w 3000"/>
                <a:gd name="T31" fmla="*/ 2958 h 3875"/>
                <a:gd name="T32" fmla="*/ 2792 w 3000"/>
                <a:gd name="T33" fmla="*/ 2750 h 3875"/>
                <a:gd name="T34" fmla="*/ 208 w 3000"/>
                <a:gd name="T35" fmla="*/ 2750 h 3875"/>
                <a:gd name="T36" fmla="*/ 0 w 3000"/>
                <a:gd name="T37" fmla="*/ 2958 h 3875"/>
                <a:gd name="T38" fmla="*/ 0 w 3000"/>
                <a:gd name="T39" fmla="*/ 3875 h 3875"/>
                <a:gd name="T40" fmla="*/ 1000 w 3000"/>
                <a:gd name="T41" fmla="*/ 2250 h 3875"/>
                <a:gd name="T42" fmla="*/ 1000 w 3000"/>
                <a:gd name="T43" fmla="*/ 2750 h 3875"/>
                <a:gd name="T44" fmla="*/ 1500 w 3000"/>
                <a:gd name="T45" fmla="*/ 500 h 3875"/>
                <a:gd name="T46" fmla="*/ 1500 w 3000"/>
                <a:gd name="T47" fmla="*/ 1000 h 3875"/>
                <a:gd name="T48" fmla="*/ 2000 w 3000"/>
                <a:gd name="T49" fmla="*/ 2250 h 3875"/>
                <a:gd name="T50" fmla="*/ 2000 w 3000"/>
                <a:gd name="T51" fmla="*/ 2750 h 3875"/>
                <a:gd name="T52" fmla="*/ 875 w 3000"/>
                <a:gd name="T53" fmla="*/ 1500 h 3875"/>
                <a:gd name="T54" fmla="*/ 1125 w 3000"/>
                <a:gd name="T55" fmla="*/ 1500 h 3875"/>
                <a:gd name="T56" fmla="*/ 1875 w 3000"/>
                <a:gd name="T57" fmla="*/ 1500 h 3875"/>
                <a:gd name="T58" fmla="*/ 2125 w 3000"/>
                <a:gd name="T59" fmla="*/ 1500 h 3875"/>
                <a:gd name="T60" fmla="*/ 381 w 3000"/>
                <a:gd name="T61" fmla="*/ 1375 h 3875"/>
                <a:gd name="T62" fmla="*/ 381 w 3000"/>
                <a:gd name="T63" fmla="*/ 1875 h 3875"/>
                <a:gd name="T64" fmla="*/ 2624 w 3000"/>
                <a:gd name="T65" fmla="*/ 1375 h 3875"/>
                <a:gd name="T66" fmla="*/ 2624 w 3000"/>
                <a:gd name="T67" fmla="*/ 1875 h 3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0" h="3875">
                  <a:moveTo>
                    <a:pt x="1750" y="250"/>
                  </a:moveTo>
                  <a:cubicBezTo>
                    <a:pt x="1750" y="388"/>
                    <a:pt x="1638" y="500"/>
                    <a:pt x="1500" y="500"/>
                  </a:cubicBezTo>
                  <a:cubicBezTo>
                    <a:pt x="1362" y="500"/>
                    <a:pt x="1250" y="388"/>
                    <a:pt x="1250" y="250"/>
                  </a:cubicBezTo>
                  <a:cubicBezTo>
                    <a:pt x="1250" y="112"/>
                    <a:pt x="1362" y="0"/>
                    <a:pt x="1500" y="0"/>
                  </a:cubicBezTo>
                  <a:cubicBezTo>
                    <a:pt x="1638" y="0"/>
                    <a:pt x="1750" y="112"/>
                    <a:pt x="1750" y="250"/>
                  </a:cubicBezTo>
                  <a:close/>
                  <a:moveTo>
                    <a:pt x="2500" y="2074"/>
                  </a:moveTo>
                  <a:cubicBezTo>
                    <a:pt x="2500" y="1176"/>
                    <a:pt x="2500" y="1176"/>
                    <a:pt x="2500" y="1176"/>
                  </a:cubicBezTo>
                  <a:cubicBezTo>
                    <a:pt x="2500" y="1079"/>
                    <a:pt x="2421" y="1000"/>
                    <a:pt x="2324" y="1000"/>
                  </a:cubicBezTo>
                  <a:cubicBezTo>
                    <a:pt x="676" y="1000"/>
                    <a:pt x="676" y="1000"/>
                    <a:pt x="676" y="1000"/>
                  </a:cubicBezTo>
                  <a:cubicBezTo>
                    <a:pt x="579" y="1000"/>
                    <a:pt x="500" y="1079"/>
                    <a:pt x="500" y="1176"/>
                  </a:cubicBezTo>
                  <a:cubicBezTo>
                    <a:pt x="500" y="2074"/>
                    <a:pt x="500" y="2074"/>
                    <a:pt x="500" y="2074"/>
                  </a:cubicBezTo>
                  <a:cubicBezTo>
                    <a:pt x="500" y="2171"/>
                    <a:pt x="579" y="2250"/>
                    <a:pt x="676" y="2250"/>
                  </a:cubicBezTo>
                  <a:cubicBezTo>
                    <a:pt x="2324" y="2250"/>
                    <a:pt x="2324" y="2250"/>
                    <a:pt x="2324" y="2250"/>
                  </a:cubicBezTo>
                  <a:cubicBezTo>
                    <a:pt x="2421" y="2250"/>
                    <a:pt x="2500" y="2171"/>
                    <a:pt x="2500" y="2074"/>
                  </a:cubicBezTo>
                  <a:close/>
                  <a:moveTo>
                    <a:pt x="3000" y="3875"/>
                  </a:moveTo>
                  <a:cubicBezTo>
                    <a:pt x="3000" y="2958"/>
                    <a:pt x="3000" y="2958"/>
                    <a:pt x="3000" y="2958"/>
                  </a:cubicBezTo>
                  <a:cubicBezTo>
                    <a:pt x="3000" y="2843"/>
                    <a:pt x="2907" y="2750"/>
                    <a:pt x="2792" y="2750"/>
                  </a:cubicBezTo>
                  <a:cubicBezTo>
                    <a:pt x="208" y="2750"/>
                    <a:pt x="208" y="2750"/>
                    <a:pt x="208" y="2750"/>
                  </a:cubicBezTo>
                  <a:cubicBezTo>
                    <a:pt x="93" y="2750"/>
                    <a:pt x="0" y="2843"/>
                    <a:pt x="0" y="2958"/>
                  </a:cubicBezTo>
                  <a:cubicBezTo>
                    <a:pt x="0" y="3875"/>
                    <a:pt x="0" y="3875"/>
                    <a:pt x="0" y="3875"/>
                  </a:cubicBezTo>
                  <a:moveTo>
                    <a:pt x="1000" y="2250"/>
                  </a:moveTo>
                  <a:cubicBezTo>
                    <a:pt x="1000" y="2750"/>
                    <a:pt x="1000" y="2750"/>
                    <a:pt x="1000" y="2750"/>
                  </a:cubicBezTo>
                  <a:moveTo>
                    <a:pt x="1500" y="500"/>
                  </a:moveTo>
                  <a:cubicBezTo>
                    <a:pt x="1500" y="1000"/>
                    <a:pt x="1500" y="1000"/>
                    <a:pt x="1500" y="1000"/>
                  </a:cubicBezTo>
                  <a:moveTo>
                    <a:pt x="2000" y="2250"/>
                  </a:moveTo>
                  <a:cubicBezTo>
                    <a:pt x="2000" y="2750"/>
                    <a:pt x="2000" y="2750"/>
                    <a:pt x="2000" y="2750"/>
                  </a:cubicBezTo>
                  <a:moveTo>
                    <a:pt x="875" y="1500"/>
                  </a:moveTo>
                  <a:cubicBezTo>
                    <a:pt x="1125" y="1500"/>
                    <a:pt x="1125" y="1500"/>
                    <a:pt x="1125" y="1500"/>
                  </a:cubicBezTo>
                  <a:moveTo>
                    <a:pt x="1875" y="1500"/>
                  </a:moveTo>
                  <a:cubicBezTo>
                    <a:pt x="2125" y="1500"/>
                    <a:pt x="2125" y="1500"/>
                    <a:pt x="2125" y="1500"/>
                  </a:cubicBezTo>
                  <a:moveTo>
                    <a:pt x="381" y="1375"/>
                  </a:moveTo>
                  <a:cubicBezTo>
                    <a:pt x="381" y="1875"/>
                    <a:pt x="381" y="1875"/>
                    <a:pt x="381" y="1875"/>
                  </a:cubicBezTo>
                  <a:moveTo>
                    <a:pt x="2624" y="1375"/>
                  </a:moveTo>
                  <a:cubicBezTo>
                    <a:pt x="2624" y="1875"/>
                    <a:pt x="2624" y="1875"/>
                    <a:pt x="2624" y="1875"/>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882">
                <a:gradFill>
                  <a:gsLst>
                    <a:gs pos="0">
                      <a:srgbClr val="505050"/>
                    </a:gs>
                    <a:gs pos="100000">
                      <a:srgbClr val="505050"/>
                    </a:gs>
                  </a:gsLst>
                  <a:lin ang="5400000" scaled="1"/>
                </a:gradFill>
                <a:latin typeface="Segoe UI Semilight"/>
              </a:endParaRPr>
            </a:p>
          </p:txBody>
        </p:sp>
      </p:grpSp>
      <p:grpSp>
        <p:nvGrpSpPr>
          <p:cNvPr id="65" name="Group 64">
            <a:extLst>
              <a:ext uri="{FF2B5EF4-FFF2-40B4-BE49-F238E27FC236}">
                <a16:creationId xmlns:a16="http://schemas.microsoft.com/office/drawing/2014/main" id="{3AEF928B-2010-4AA5-B63A-0F114E3826D0}"/>
              </a:ext>
            </a:extLst>
          </p:cNvPr>
          <p:cNvGrpSpPr/>
          <p:nvPr/>
        </p:nvGrpSpPr>
        <p:grpSpPr>
          <a:xfrm>
            <a:off x="6712256" y="4018354"/>
            <a:ext cx="513297" cy="513297"/>
            <a:chOff x="8666945" y="2708556"/>
            <a:chExt cx="523664" cy="523664"/>
          </a:xfrm>
        </p:grpSpPr>
        <p:sp>
          <p:nvSpPr>
            <p:cNvPr id="66" name="Oval 65">
              <a:extLst>
                <a:ext uri="{FF2B5EF4-FFF2-40B4-BE49-F238E27FC236}">
                  <a16:creationId xmlns:a16="http://schemas.microsoft.com/office/drawing/2014/main" id="{EED68623-66CB-4B7A-B366-86D66356B1CB}"/>
                </a:ext>
              </a:extLst>
            </p:cNvPr>
            <p:cNvSpPr/>
            <p:nvPr/>
          </p:nvSpPr>
          <p:spPr bwMode="auto">
            <a:xfrm rot="4740000">
              <a:off x="8666945" y="2708556"/>
              <a:ext cx="523664" cy="523664"/>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7" name="plant_3">
              <a:extLst>
                <a:ext uri="{FF2B5EF4-FFF2-40B4-BE49-F238E27FC236}">
                  <a16:creationId xmlns:a16="http://schemas.microsoft.com/office/drawing/2014/main" id="{F16A8F74-35B0-4A87-894B-D16479DCCC6B}"/>
                </a:ext>
              </a:extLst>
            </p:cNvPr>
            <p:cNvSpPr>
              <a:spLocks noChangeAspect="1" noEditPoints="1"/>
            </p:cNvSpPr>
            <p:nvPr/>
          </p:nvSpPr>
          <p:spPr bwMode="auto">
            <a:xfrm>
              <a:off x="8832866" y="2806701"/>
              <a:ext cx="191824" cy="327376"/>
            </a:xfrm>
            <a:custGeom>
              <a:avLst/>
              <a:gdLst>
                <a:gd name="T0" fmla="*/ 130 w 205"/>
                <a:gd name="T1" fmla="*/ 78 h 355"/>
                <a:gd name="T2" fmla="*/ 102 w 205"/>
                <a:gd name="T3" fmla="*/ 106 h 355"/>
                <a:gd name="T4" fmla="*/ 73 w 205"/>
                <a:gd name="T5" fmla="*/ 77 h 355"/>
                <a:gd name="T6" fmla="*/ 73 w 205"/>
                <a:gd name="T7" fmla="*/ 47 h 355"/>
                <a:gd name="T8" fmla="*/ 102 w 205"/>
                <a:gd name="T9" fmla="*/ 76 h 355"/>
                <a:gd name="T10" fmla="*/ 130 w 205"/>
                <a:gd name="T11" fmla="*/ 48 h 355"/>
                <a:gd name="T12" fmla="*/ 73 w 205"/>
                <a:gd name="T13" fmla="*/ 17 h 355"/>
                <a:gd name="T14" fmla="*/ 102 w 205"/>
                <a:gd name="T15" fmla="*/ 46 h 355"/>
                <a:gd name="T16" fmla="*/ 130 w 205"/>
                <a:gd name="T17" fmla="*/ 18 h 355"/>
                <a:gd name="T18" fmla="*/ 102 w 205"/>
                <a:gd name="T19" fmla="*/ 0 h 355"/>
                <a:gd name="T20" fmla="*/ 102 w 205"/>
                <a:gd name="T21" fmla="*/ 46 h 355"/>
                <a:gd name="T22" fmla="*/ 146 w 205"/>
                <a:gd name="T23" fmla="*/ 137 h 355"/>
                <a:gd name="T24" fmla="*/ 174 w 205"/>
                <a:gd name="T25" fmla="*/ 166 h 355"/>
                <a:gd name="T26" fmla="*/ 202 w 205"/>
                <a:gd name="T27" fmla="*/ 138 h 355"/>
                <a:gd name="T28" fmla="*/ 146 w 205"/>
                <a:gd name="T29" fmla="*/ 107 h 355"/>
                <a:gd name="T30" fmla="*/ 174 w 205"/>
                <a:gd name="T31" fmla="*/ 136 h 355"/>
                <a:gd name="T32" fmla="*/ 202 w 205"/>
                <a:gd name="T33" fmla="*/ 108 h 355"/>
                <a:gd name="T34" fmla="*/ 146 w 205"/>
                <a:gd name="T35" fmla="*/ 77 h 355"/>
                <a:gd name="T36" fmla="*/ 174 w 205"/>
                <a:gd name="T37" fmla="*/ 106 h 355"/>
                <a:gd name="T38" fmla="*/ 202 w 205"/>
                <a:gd name="T39" fmla="*/ 78 h 355"/>
                <a:gd name="T40" fmla="*/ 174 w 205"/>
                <a:gd name="T41" fmla="*/ 60 h 355"/>
                <a:gd name="T42" fmla="*/ 174 w 205"/>
                <a:gd name="T43" fmla="*/ 106 h 355"/>
                <a:gd name="T44" fmla="*/ 5 w 205"/>
                <a:gd name="T45" fmla="*/ 137 h 355"/>
                <a:gd name="T46" fmla="*/ 34 w 205"/>
                <a:gd name="T47" fmla="*/ 166 h 355"/>
                <a:gd name="T48" fmla="*/ 62 w 205"/>
                <a:gd name="T49" fmla="*/ 138 h 355"/>
                <a:gd name="T50" fmla="*/ 5 w 205"/>
                <a:gd name="T51" fmla="*/ 107 h 355"/>
                <a:gd name="T52" fmla="*/ 34 w 205"/>
                <a:gd name="T53" fmla="*/ 136 h 355"/>
                <a:gd name="T54" fmla="*/ 62 w 205"/>
                <a:gd name="T55" fmla="*/ 108 h 355"/>
                <a:gd name="T56" fmla="*/ 5 w 205"/>
                <a:gd name="T57" fmla="*/ 77 h 355"/>
                <a:gd name="T58" fmla="*/ 34 w 205"/>
                <a:gd name="T59" fmla="*/ 106 h 355"/>
                <a:gd name="T60" fmla="*/ 62 w 205"/>
                <a:gd name="T61" fmla="*/ 78 h 355"/>
                <a:gd name="T62" fmla="*/ 34 w 205"/>
                <a:gd name="T63" fmla="*/ 60 h 355"/>
                <a:gd name="T64" fmla="*/ 34 w 205"/>
                <a:gd name="T65" fmla="*/ 106 h 355"/>
                <a:gd name="T66" fmla="*/ 34 w 205"/>
                <a:gd name="T67" fmla="*/ 208 h 355"/>
                <a:gd name="T68" fmla="*/ 34 w 205"/>
                <a:gd name="T69" fmla="*/ 166 h 355"/>
                <a:gd name="T70" fmla="*/ 102 w 205"/>
                <a:gd name="T71" fmla="*/ 106 h 355"/>
                <a:gd name="T72" fmla="*/ 102 w 205"/>
                <a:gd name="T73" fmla="*/ 252 h 355"/>
                <a:gd name="T74" fmla="*/ 174 w 205"/>
                <a:gd name="T75" fmla="*/ 166 h 355"/>
                <a:gd name="T76" fmla="*/ 174 w 205"/>
                <a:gd name="T77" fmla="*/ 204 h 355"/>
                <a:gd name="T78" fmla="*/ 31 w 205"/>
                <a:gd name="T79" fmla="*/ 294 h 355"/>
                <a:gd name="T80" fmla="*/ 88 w 205"/>
                <a:gd name="T81" fmla="*/ 349 h 355"/>
                <a:gd name="T82" fmla="*/ 78 w 205"/>
                <a:gd name="T83" fmla="*/ 270 h 355"/>
                <a:gd name="T84" fmla="*/ 2 w 205"/>
                <a:gd name="T85" fmla="*/ 173 h 355"/>
                <a:gd name="T86" fmla="*/ 31 w 205"/>
                <a:gd name="T87" fmla="*/ 294 h 355"/>
                <a:gd name="T88" fmla="*/ 174 w 205"/>
                <a:gd name="T89" fmla="*/ 294 h 355"/>
                <a:gd name="T90" fmla="*/ 203 w 205"/>
                <a:gd name="T91" fmla="*/ 173 h 355"/>
                <a:gd name="T92" fmla="*/ 127 w 205"/>
                <a:gd name="T93" fmla="*/ 270 h 355"/>
                <a:gd name="T94" fmla="*/ 117 w 205"/>
                <a:gd name="T95" fmla="*/ 349 h 355"/>
                <a:gd name="T96" fmla="*/ 174 w 205"/>
                <a:gd name="T97" fmla="*/ 294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5" h="355">
                  <a:moveTo>
                    <a:pt x="130" y="78"/>
                  </a:moveTo>
                  <a:cubicBezTo>
                    <a:pt x="102" y="106"/>
                    <a:pt x="102" y="106"/>
                    <a:pt x="102" y="106"/>
                  </a:cubicBezTo>
                  <a:cubicBezTo>
                    <a:pt x="73" y="77"/>
                    <a:pt x="73" y="77"/>
                    <a:pt x="73" y="77"/>
                  </a:cubicBezTo>
                  <a:moveTo>
                    <a:pt x="73" y="47"/>
                  </a:moveTo>
                  <a:cubicBezTo>
                    <a:pt x="102" y="76"/>
                    <a:pt x="102" y="76"/>
                    <a:pt x="102" y="76"/>
                  </a:cubicBezTo>
                  <a:cubicBezTo>
                    <a:pt x="130" y="48"/>
                    <a:pt x="130" y="48"/>
                    <a:pt x="130" y="48"/>
                  </a:cubicBezTo>
                  <a:moveTo>
                    <a:pt x="73" y="17"/>
                  </a:moveTo>
                  <a:cubicBezTo>
                    <a:pt x="102" y="46"/>
                    <a:pt x="102" y="46"/>
                    <a:pt x="102" y="46"/>
                  </a:cubicBezTo>
                  <a:cubicBezTo>
                    <a:pt x="130" y="18"/>
                    <a:pt x="130" y="18"/>
                    <a:pt x="130" y="18"/>
                  </a:cubicBezTo>
                  <a:moveTo>
                    <a:pt x="102" y="0"/>
                  </a:moveTo>
                  <a:cubicBezTo>
                    <a:pt x="102" y="46"/>
                    <a:pt x="102" y="46"/>
                    <a:pt x="102" y="46"/>
                  </a:cubicBezTo>
                  <a:moveTo>
                    <a:pt x="146" y="137"/>
                  </a:moveTo>
                  <a:cubicBezTo>
                    <a:pt x="174" y="166"/>
                    <a:pt x="174" y="166"/>
                    <a:pt x="174" y="166"/>
                  </a:cubicBezTo>
                  <a:cubicBezTo>
                    <a:pt x="202" y="138"/>
                    <a:pt x="202" y="138"/>
                    <a:pt x="202" y="138"/>
                  </a:cubicBezTo>
                  <a:moveTo>
                    <a:pt x="146" y="107"/>
                  </a:moveTo>
                  <a:cubicBezTo>
                    <a:pt x="174" y="136"/>
                    <a:pt x="174" y="136"/>
                    <a:pt x="174" y="136"/>
                  </a:cubicBezTo>
                  <a:cubicBezTo>
                    <a:pt x="202" y="108"/>
                    <a:pt x="202" y="108"/>
                    <a:pt x="202" y="108"/>
                  </a:cubicBezTo>
                  <a:moveTo>
                    <a:pt x="146" y="77"/>
                  </a:moveTo>
                  <a:cubicBezTo>
                    <a:pt x="174" y="106"/>
                    <a:pt x="174" y="106"/>
                    <a:pt x="174" y="106"/>
                  </a:cubicBezTo>
                  <a:cubicBezTo>
                    <a:pt x="202" y="78"/>
                    <a:pt x="202" y="78"/>
                    <a:pt x="202" y="78"/>
                  </a:cubicBezTo>
                  <a:moveTo>
                    <a:pt x="174" y="60"/>
                  </a:moveTo>
                  <a:cubicBezTo>
                    <a:pt x="174" y="106"/>
                    <a:pt x="174" y="106"/>
                    <a:pt x="174" y="106"/>
                  </a:cubicBezTo>
                  <a:moveTo>
                    <a:pt x="5" y="137"/>
                  </a:moveTo>
                  <a:cubicBezTo>
                    <a:pt x="34" y="166"/>
                    <a:pt x="34" y="166"/>
                    <a:pt x="34" y="166"/>
                  </a:cubicBezTo>
                  <a:cubicBezTo>
                    <a:pt x="62" y="138"/>
                    <a:pt x="62" y="138"/>
                    <a:pt x="62" y="138"/>
                  </a:cubicBezTo>
                  <a:moveTo>
                    <a:pt x="5" y="107"/>
                  </a:moveTo>
                  <a:cubicBezTo>
                    <a:pt x="34" y="136"/>
                    <a:pt x="34" y="136"/>
                    <a:pt x="34" y="136"/>
                  </a:cubicBezTo>
                  <a:cubicBezTo>
                    <a:pt x="62" y="108"/>
                    <a:pt x="62" y="108"/>
                    <a:pt x="62" y="108"/>
                  </a:cubicBezTo>
                  <a:moveTo>
                    <a:pt x="5" y="77"/>
                  </a:moveTo>
                  <a:cubicBezTo>
                    <a:pt x="34" y="106"/>
                    <a:pt x="34" y="106"/>
                    <a:pt x="34" y="106"/>
                  </a:cubicBezTo>
                  <a:cubicBezTo>
                    <a:pt x="62" y="78"/>
                    <a:pt x="62" y="78"/>
                    <a:pt x="62" y="78"/>
                  </a:cubicBezTo>
                  <a:moveTo>
                    <a:pt x="34" y="60"/>
                  </a:moveTo>
                  <a:cubicBezTo>
                    <a:pt x="34" y="106"/>
                    <a:pt x="34" y="106"/>
                    <a:pt x="34" y="106"/>
                  </a:cubicBezTo>
                  <a:moveTo>
                    <a:pt x="34" y="208"/>
                  </a:moveTo>
                  <a:cubicBezTo>
                    <a:pt x="34" y="166"/>
                    <a:pt x="34" y="166"/>
                    <a:pt x="34" y="166"/>
                  </a:cubicBezTo>
                  <a:moveTo>
                    <a:pt x="102" y="106"/>
                  </a:moveTo>
                  <a:cubicBezTo>
                    <a:pt x="102" y="252"/>
                    <a:pt x="102" y="252"/>
                    <a:pt x="102" y="252"/>
                  </a:cubicBezTo>
                  <a:moveTo>
                    <a:pt x="174" y="166"/>
                  </a:moveTo>
                  <a:cubicBezTo>
                    <a:pt x="174" y="204"/>
                    <a:pt x="174" y="204"/>
                    <a:pt x="174" y="204"/>
                  </a:cubicBezTo>
                  <a:moveTo>
                    <a:pt x="31" y="294"/>
                  </a:moveTo>
                  <a:cubicBezTo>
                    <a:pt x="45" y="323"/>
                    <a:pt x="75" y="355"/>
                    <a:pt x="88" y="349"/>
                  </a:cubicBezTo>
                  <a:cubicBezTo>
                    <a:pt x="101" y="342"/>
                    <a:pt x="97" y="307"/>
                    <a:pt x="78" y="270"/>
                  </a:cubicBezTo>
                  <a:cubicBezTo>
                    <a:pt x="60" y="233"/>
                    <a:pt x="3" y="173"/>
                    <a:pt x="2" y="173"/>
                  </a:cubicBezTo>
                  <a:cubicBezTo>
                    <a:pt x="0" y="172"/>
                    <a:pt x="17" y="264"/>
                    <a:pt x="31" y="294"/>
                  </a:cubicBezTo>
                  <a:close/>
                  <a:moveTo>
                    <a:pt x="174" y="294"/>
                  </a:moveTo>
                  <a:cubicBezTo>
                    <a:pt x="189" y="264"/>
                    <a:pt x="205" y="172"/>
                    <a:pt x="203" y="173"/>
                  </a:cubicBezTo>
                  <a:cubicBezTo>
                    <a:pt x="202" y="173"/>
                    <a:pt x="145" y="233"/>
                    <a:pt x="127" y="270"/>
                  </a:cubicBezTo>
                  <a:cubicBezTo>
                    <a:pt x="109" y="307"/>
                    <a:pt x="104" y="342"/>
                    <a:pt x="117" y="349"/>
                  </a:cubicBezTo>
                  <a:cubicBezTo>
                    <a:pt x="130" y="355"/>
                    <a:pt x="160" y="323"/>
                    <a:pt x="174" y="294"/>
                  </a:cubicBez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a:gradFill>
                  <a:gsLst>
                    <a:gs pos="0">
                      <a:srgbClr val="505050"/>
                    </a:gs>
                    <a:gs pos="100000">
                      <a:srgbClr val="505050"/>
                    </a:gs>
                  </a:gsLst>
                </a:gradFill>
                <a:latin typeface="Segoe UI Semilight"/>
              </a:endParaRPr>
            </a:p>
          </p:txBody>
        </p:sp>
      </p:grpSp>
      <p:grpSp>
        <p:nvGrpSpPr>
          <p:cNvPr id="68" name="Group 67">
            <a:extLst>
              <a:ext uri="{FF2B5EF4-FFF2-40B4-BE49-F238E27FC236}">
                <a16:creationId xmlns:a16="http://schemas.microsoft.com/office/drawing/2014/main" id="{652CCD13-AFDB-4E1C-A009-CEE5C5CD961F}"/>
              </a:ext>
            </a:extLst>
          </p:cNvPr>
          <p:cNvGrpSpPr/>
          <p:nvPr/>
        </p:nvGrpSpPr>
        <p:grpSpPr>
          <a:xfrm>
            <a:off x="11396004" y="2636480"/>
            <a:ext cx="517239" cy="517239"/>
            <a:chOff x="5954395" y="5477615"/>
            <a:chExt cx="527686" cy="527686"/>
          </a:xfrm>
        </p:grpSpPr>
        <p:sp>
          <p:nvSpPr>
            <p:cNvPr id="69" name="Oval 68">
              <a:extLst>
                <a:ext uri="{FF2B5EF4-FFF2-40B4-BE49-F238E27FC236}">
                  <a16:creationId xmlns:a16="http://schemas.microsoft.com/office/drawing/2014/main" id="{D1902694-D2C8-4CF6-89B6-5EF01DDEBAF5}"/>
                </a:ext>
              </a:extLst>
            </p:cNvPr>
            <p:cNvSpPr/>
            <p:nvPr/>
          </p:nvSpPr>
          <p:spPr bwMode="auto">
            <a:xfrm>
              <a:off x="5954395" y="5477615"/>
              <a:ext cx="527686" cy="527686"/>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70" name="Group 196">
              <a:extLst>
                <a:ext uri="{FF2B5EF4-FFF2-40B4-BE49-F238E27FC236}">
                  <a16:creationId xmlns:a16="http://schemas.microsoft.com/office/drawing/2014/main" id="{05822AE6-A06B-4480-B72B-700627B1DFF0}"/>
                </a:ext>
              </a:extLst>
            </p:cNvPr>
            <p:cNvGrpSpPr>
              <a:grpSpLocks noChangeAspect="1"/>
            </p:cNvGrpSpPr>
            <p:nvPr/>
          </p:nvGrpSpPr>
          <p:grpSpPr bwMode="auto">
            <a:xfrm>
              <a:off x="6130084" y="5573481"/>
              <a:ext cx="176308" cy="335955"/>
              <a:chOff x="7261" y="805"/>
              <a:chExt cx="127" cy="242"/>
            </a:xfrm>
          </p:grpSpPr>
          <p:sp>
            <p:nvSpPr>
              <p:cNvPr id="71" name="Freeform 197">
                <a:extLst>
                  <a:ext uri="{FF2B5EF4-FFF2-40B4-BE49-F238E27FC236}">
                    <a16:creationId xmlns:a16="http://schemas.microsoft.com/office/drawing/2014/main" id="{B2BE5A80-D2C1-4A6C-A97F-CBF76CEF28EE}"/>
                  </a:ext>
                </a:extLst>
              </p:cNvPr>
              <p:cNvSpPr>
                <a:spLocks/>
              </p:cNvSpPr>
              <p:nvPr/>
            </p:nvSpPr>
            <p:spPr bwMode="auto">
              <a:xfrm>
                <a:off x="7323" y="805"/>
                <a:ext cx="65" cy="194"/>
              </a:xfrm>
              <a:custGeom>
                <a:avLst/>
                <a:gdLst>
                  <a:gd name="T0" fmla="*/ 90 w 90"/>
                  <a:gd name="T1" fmla="*/ 166 h 268"/>
                  <a:gd name="T2" fmla="*/ 90 w 90"/>
                  <a:gd name="T3" fmla="*/ 46 h 268"/>
                  <a:gd name="T4" fmla="*/ 45 w 90"/>
                  <a:gd name="T5" fmla="*/ 0 h 268"/>
                  <a:gd name="T6" fmla="*/ 0 w 90"/>
                  <a:gd name="T7" fmla="*/ 46 h 268"/>
                  <a:gd name="T8" fmla="*/ 0 w 90"/>
                  <a:gd name="T9" fmla="*/ 268 h 268"/>
                </a:gdLst>
                <a:ahLst/>
                <a:cxnLst>
                  <a:cxn ang="0">
                    <a:pos x="T0" y="T1"/>
                  </a:cxn>
                  <a:cxn ang="0">
                    <a:pos x="T2" y="T3"/>
                  </a:cxn>
                  <a:cxn ang="0">
                    <a:pos x="T4" y="T5"/>
                  </a:cxn>
                  <a:cxn ang="0">
                    <a:pos x="T6" y="T7"/>
                  </a:cxn>
                  <a:cxn ang="0">
                    <a:pos x="T8" y="T9"/>
                  </a:cxn>
                </a:cxnLst>
                <a:rect l="0" t="0" r="r" b="b"/>
                <a:pathLst>
                  <a:path w="90" h="268">
                    <a:moveTo>
                      <a:pt x="90" y="166"/>
                    </a:moveTo>
                    <a:cubicBezTo>
                      <a:pt x="90" y="46"/>
                      <a:pt x="90" y="46"/>
                      <a:pt x="90" y="46"/>
                    </a:cubicBezTo>
                    <a:cubicBezTo>
                      <a:pt x="90" y="20"/>
                      <a:pt x="70" y="0"/>
                      <a:pt x="45" y="0"/>
                    </a:cubicBezTo>
                    <a:cubicBezTo>
                      <a:pt x="20" y="0"/>
                      <a:pt x="0" y="20"/>
                      <a:pt x="0" y="46"/>
                    </a:cubicBezTo>
                    <a:cubicBezTo>
                      <a:pt x="0" y="268"/>
                      <a:pt x="0" y="268"/>
                      <a:pt x="0" y="268"/>
                    </a:cubicBezTo>
                  </a:path>
                </a:pathLst>
              </a:custGeom>
              <a:noFill/>
              <a:ln w="15875"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a:gradFill>
                    <a:gsLst>
                      <a:gs pos="0">
                        <a:srgbClr val="505050"/>
                      </a:gs>
                      <a:gs pos="100000">
                        <a:srgbClr val="505050"/>
                      </a:gs>
                    </a:gsLst>
                  </a:gradFill>
                  <a:latin typeface="Segoe UI Semilight"/>
                </a:endParaRPr>
              </a:p>
            </p:txBody>
          </p:sp>
          <p:sp>
            <p:nvSpPr>
              <p:cNvPr id="72" name="Freeform 198">
                <a:extLst>
                  <a:ext uri="{FF2B5EF4-FFF2-40B4-BE49-F238E27FC236}">
                    <a16:creationId xmlns:a16="http://schemas.microsoft.com/office/drawing/2014/main" id="{57C080E4-B81B-4FF0-A512-C9391CAD5665}"/>
                  </a:ext>
                </a:extLst>
              </p:cNvPr>
              <p:cNvSpPr>
                <a:spLocks/>
              </p:cNvSpPr>
              <p:nvPr/>
            </p:nvSpPr>
            <p:spPr bwMode="auto">
              <a:xfrm>
                <a:off x="7261" y="805"/>
                <a:ext cx="95" cy="194"/>
              </a:xfrm>
              <a:custGeom>
                <a:avLst/>
                <a:gdLst>
                  <a:gd name="T0" fmla="*/ 131 w 131"/>
                  <a:gd name="T1" fmla="*/ 0 h 268"/>
                  <a:gd name="T2" fmla="*/ 45 w 131"/>
                  <a:gd name="T3" fmla="*/ 0 h 268"/>
                  <a:gd name="T4" fmla="*/ 0 w 131"/>
                  <a:gd name="T5" fmla="*/ 46 h 268"/>
                  <a:gd name="T6" fmla="*/ 0 w 131"/>
                  <a:gd name="T7" fmla="*/ 268 h 268"/>
                </a:gdLst>
                <a:ahLst/>
                <a:cxnLst>
                  <a:cxn ang="0">
                    <a:pos x="T0" y="T1"/>
                  </a:cxn>
                  <a:cxn ang="0">
                    <a:pos x="T2" y="T3"/>
                  </a:cxn>
                  <a:cxn ang="0">
                    <a:pos x="T4" y="T5"/>
                  </a:cxn>
                  <a:cxn ang="0">
                    <a:pos x="T6" y="T7"/>
                  </a:cxn>
                </a:cxnLst>
                <a:rect l="0" t="0" r="r" b="b"/>
                <a:pathLst>
                  <a:path w="131" h="268">
                    <a:moveTo>
                      <a:pt x="131" y="0"/>
                    </a:moveTo>
                    <a:cubicBezTo>
                      <a:pt x="45" y="0"/>
                      <a:pt x="45" y="0"/>
                      <a:pt x="45" y="0"/>
                    </a:cubicBezTo>
                    <a:cubicBezTo>
                      <a:pt x="20" y="0"/>
                      <a:pt x="0" y="20"/>
                      <a:pt x="0" y="46"/>
                    </a:cubicBezTo>
                    <a:cubicBezTo>
                      <a:pt x="0" y="268"/>
                      <a:pt x="0" y="268"/>
                      <a:pt x="0" y="268"/>
                    </a:cubicBezTo>
                  </a:path>
                </a:pathLst>
              </a:custGeom>
              <a:noFill/>
              <a:ln w="15875"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a:gradFill>
                    <a:gsLst>
                      <a:gs pos="0">
                        <a:srgbClr val="505050"/>
                      </a:gs>
                      <a:gs pos="100000">
                        <a:srgbClr val="505050"/>
                      </a:gs>
                    </a:gsLst>
                  </a:gradFill>
                  <a:latin typeface="Segoe UI Semilight"/>
                </a:endParaRPr>
              </a:p>
            </p:txBody>
          </p:sp>
          <p:sp>
            <p:nvSpPr>
              <p:cNvPr id="73" name="Freeform 199">
                <a:extLst>
                  <a:ext uri="{FF2B5EF4-FFF2-40B4-BE49-F238E27FC236}">
                    <a16:creationId xmlns:a16="http://schemas.microsoft.com/office/drawing/2014/main" id="{16BABABB-36F3-4934-ABC9-8C8F9EB70683}"/>
                  </a:ext>
                </a:extLst>
              </p:cNvPr>
              <p:cNvSpPr>
                <a:spLocks/>
              </p:cNvSpPr>
              <p:nvPr/>
            </p:nvSpPr>
            <p:spPr bwMode="auto">
              <a:xfrm>
                <a:off x="7322" y="992"/>
                <a:ext cx="66" cy="55"/>
              </a:xfrm>
              <a:custGeom>
                <a:avLst/>
                <a:gdLst>
                  <a:gd name="T0" fmla="*/ 91 w 91"/>
                  <a:gd name="T1" fmla="*/ 0 h 77"/>
                  <a:gd name="T2" fmla="*/ 91 w 91"/>
                  <a:gd name="T3" fmla="*/ 32 h 77"/>
                  <a:gd name="T4" fmla="*/ 46 w 91"/>
                  <a:gd name="T5" fmla="*/ 77 h 77"/>
                  <a:gd name="T6" fmla="*/ 0 w 91"/>
                  <a:gd name="T7" fmla="*/ 32 h 77"/>
                  <a:gd name="T8" fmla="*/ 0 w 91"/>
                  <a:gd name="T9" fmla="*/ 6 h 77"/>
                </a:gdLst>
                <a:ahLst/>
                <a:cxnLst>
                  <a:cxn ang="0">
                    <a:pos x="T0" y="T1"/>
                  </a:cxn>
                  <a:cxn ang="0">
                    <a:pos x="T2" y="T3"/>
                  </a:cxn>
                  <a:cxn ang="0">
                    <a:pos x="T4" y="T5"/>
                  </a:cxn>
                  <a:cxn ang="0">
                    <a:pos x="T6" y="T7"/>
                  </a:cxn>
                  <a:cxn ang="0">
                    <a:pos x="T8" y="T9"/>
                  </a:cxn>
                </a:cxnLst>
                <a:rect l="0" t="0" r="r" b="b"/>
                <a:pathLst>
                  <a:path w="91" h="77">
                    <a:moveTo>
                      <a:pt x="91" y="0"/>
                    </a:moveTo>
                    <a:cubicBezTo>
                      <a:pt x="91" y="32"/>
                      <a:pt x="91" y="32"/>
                      <a:pt x="91" y="32"/>
                    </a:cubicBezTo>
                    <a:cubicBezTo>
                      <a:pt x="91" y="57"/>
                      <a:pt x="71" y="77"/>
                      <a:pt x="46" y="77"/>
                    </a:cubicBezTo>
                    <a:cubicBezTo>
                      <a:pt x="21" y="77"/>
                      <a:pt x="0" y="57"/>
                      <a:pt x="0" y="32"/>
                    </a:cubicBezTo>
                    <a:cubicBezTo>
                      <a:pt x="0" y="6"/>
                      <a:pt x="0" y="6"/>
                      <a:pt x="0" y="6"/>
                    </a:cubicBezTo>
                  </a:path>
                </a:pathLst>
              </a:custGeom>
              <a:noFill/>
              <a:ln w="15875"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a:gradFill>
                    <a:gsLst>
                      <a:gs pos="0">
                        <a:srgbClr val="505050"/>
                      </a:gs>
                      <a:gs pos="100000">
                        <a:srgbClr val="505050"/>
                      </a:gs>
                    </a:gsLst>
                  </a:gradFill>
                  <a:latin typeface="Segoe UI Semilight"/>
                </a:endParaRPr>
              </a:p>
            </p:txBody>
          </p:sp>
          <p:sp>
            <p:nvSpPr>
              <p:cNvPr id="74" name="Freeform 200">
                <a:extLst>
                  <a:ext uri="{FF2B5EF4-FFF2-40B4-BE49-F238E27FC236}">
                    <a16:creationId xmlns:a16="http://schemas.microsoft.com/office/drawing/2014/main" id="{226A50E0-B2BE-4C18-91F8-B9E7DB11CE04}"/>
                  </a:ext>
                </a:extLst>
              </p:cNvPr>
              <p:cNvSpPr>
                <a:spLocks/>
              </p:cNvSpPr>
              <p:nvPr/>
            </p:nvSpPr>
            <p:spPr bwMode="auto">
              <a:xfrm>
                <a:off x="7261" y="996"/>
                <a:ext cx="95" cy="51"/>
              </a:xfrm>
              <a:custGeom>
                <a:avLst/>
                <a:gdLst>
                  <a:gd name="T0" fmla="*/ 131 w 131"/>
                  <a:gd name="T1" fmla="*/ 71 h 71"/>
                  <a:gd name="T2" fmla="*/ 45 w 131"/>
                  <a:gd name="T3" fmla="*/ 71 h 71"/>
                  <a:gd name="T4" fmla="*/ 0 w 131"/>
                  <a:gd name="T5" fmla="*/ 26 h 71"/>
                  <a:gd name="T6" fmla="*/ 0 w 131"/>
                  <a:gd name="T7" fmla="*/ 0 h 71"/>
                </a:gdLst>
                <a:ahLst/>
                <a:cxnLst>
                  <a:cxn ang="0">
                    <a:pos x="T0" y="T1"/>
                  </a:cxn>
                  <a:cxn ang="0">
                    <a:pos x="T2" y="T3"/>
                  </a:cxn>
                  <a:cxn ang="0">
                    <a:pos x="T4" y="T5"/>
                  </a:cxn>
                  <a:cxn ang="0">
                    <a:pos x="T6" y="T7"/>
                  </a:cxn>
                </a:cxnLst>
                <a:rect l="0" t="0" r="r" b="b"/>
                <a:pathLst>
                  <a:path w="131" h="71">
                    <a:moveTo>
                      <a:pt x="131" y="71"/>
                    </a:moveTo>
                    <a:cubicBezTo>
                      <a:pt x="45" y="71"/>
                      <a:pt x="45" y="71"/>
                      <a:pt x="45" y="71"/>
                    </a:cubicBezTo>
                    <a:cubicBezTo>
                      <a:pt x="20" y="71"/>
                      <a:pt x="0" y="51"/>
                      <a:pt x="0" y="26"/>
                    </a:cubicBezTo>
                    <a:cubicBezTo>
                      <a:pt x="0" y="0"/>
                      <a:pt x="0" y="0"/>
                      <a:pt x="0" y="0"/>
                    </a:cubicBezTo>
                  </a:path>
                </a:pathLst>
              </a:custGeom>
              <a:noFill/>
              <a:ln w="15875"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a:gradFill>
                    <a:gsLst>
                      <a:gs pos="0">
                        <a:srgbClr val="505050"/>
                      </a:gs>
                      <a:gs pos="100000">
                        <a:srgbClr val="505050"/>
                      </a:gs>
                    </a:gsLst>
                  </a:gradFill>
                  <a:latin typeface="Segoe UI Semilight"/>
                </a:endParaRPr>
              </a:p>
            </p:txBody>
          </p:sp>
          <p:sp>
            <p:nvSpPr>
              <p:cNvPr id="75" name="Oval 201">
                <a:extLst>
                  <a:ext uri="{FF2B5EF4-FFF2-40B4-BE49-F238E27FC236}">
                    <a16:creationId xmlns:a16="http://schemas.microsoft.com/office/drawing/2014/main" id="{64EAC7D2-CD3F-4104-B328-9116B5D7C045}"/>
                  </a:ext>
                </a:extLst>
              </p:cNvPr>
              <p:cNvSpPr>
                <a:spLocks noChangeArrowheads="1"/>
              </p:cNvSpPr>
              <p:nvPr/>
            </p:nvSpPr>
            <p:spPr bwMode="auto">
              <a:xfrm>
                <a:off x="7287" y="878"/>
                <a:ext cx="9" cy="8"/>
              </a:xfrm>
              <a:prstGeom prst="ellipse">
                <a:avLst/>
              </a:prstGeom>
              <a:noFill/>
              <a:ln w="15875"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a:gradFill>
                    <a:gsLst>
                      <a:gs pos="0">
                        <a:srgbClr val="505050"/>
                      </a:gs>
                      <a:gs pos="100000">
                        <a:srgbClr val="505050"/>
                      </a:gs>
                    </a:gsLst>
                  </a:gradFill>
                  <a:latin typeface="Segoe UI Semilight"/>
                </a:endParaRPr>
              </a:p>
            </p:txBody>
          </p:sp>
          <p:sp>
            <p:nvSpPr>
              <p:cNvPr id="76" name="Oval 202">
                <a:extLst>
                  <a:ext uri="{FF2B5EF4-FFF2-40B4-BE49-F238E27FC236}">
                    <a16:creationId xmlns:a16="http://schemas.microsoft.com/office/drawing/2014/main" id="{06E2F9FB-20C5-44B0-85CD-79D1DEB3D9C5}"/>
                  </a:ext>
                </a:extLst>
              </p:cNvPr>
              <p:cNvSpPr>
                <a:spLocks noChangeArrowheads="1"/>
              </p:cNvSpPr>
              <p:nvPr/>
            </p:nvSpPr>
            <p:spPr bwMode="auto">
              <a:xfrm>
                <a:off x="7287" y="923"/>
                <a:ext cx="9" cy="8"/>
              </a:xfrm>
              <a:prstGeom prst="ellipse">
                <a:avLst/>
              </a:prstGeom>
              <a:noFill/>
              <a:ln w="15875"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a:gradFill>
                    <a:gsLst>
                      <a:gs pos="0">
                        <a:srgbClr val="505050"/>
                      </a:gs>
                      <a:gs pos="100000">
                        <a:srgbClr val="505050"/>
                      </a:gs>
                    </a:gsLst>
                  </a:gradFill>
                  <a:latin typeface="Segoe UI Semilight"/>
                </a:endParaRPr>
              </a:p>
            </p:txBody>
          </p:sp>
          <p:sp>
            <p:nvSpPr>
              <p:cNvPr id="77" name="Oval 203">
                <a:extLst>
                  <a:ext uri="{FF2B5EF4-FFF2-40B4-BE49-F238E27FC236}">
                    <a16:creationId xmlns:a16="http://schemas.microsoft.com/office/drawing/2014/main" id="{DDFDFD8F-5903-4D75-A872-537147BE510F}"/>
                  </a:ext>
                </a:extLst>
              </p:cNvPr>
              <p:cNvSpPr>
                <a:spLocks noChangeArrowheads="1"/>
              </p:cNvSpPr>
              <p:nvPr/>
            </p:nvSpPr>
            <p:spPr bwMode="auto">
              <a:xfrm>
                <a:off x="7287" y="967"/>
                <a:ext cx="9" cy="8"/>
              </a:xfrm>
              <a:prstGeom prst="ellipse">
                <a:avLst/>
              </a:prstGeom>
              <a:noFill/>
              <a:ln w="15875"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a:gradFill>
                    <a:gsLst>
                      <a:gs pos="0">
                        <a:srgbClr val="505050"/>
                      </a:gs>
                      <a:gs pos="100000">
                        <a:srgbClr val="505050"/>
                      </a:gs>
                    </a:gsLst>
                  </a:gradFill>
                  <a:latin typeface="Segoe UI Semilight"/>
                </a:endParaRPr>
              </a:p>
            </p:txBody>
          </p:sp>
        </p:grpSp>
      </p:grpSp>
      <p:grpSp>
        <p:nvGrpSpPr>
          <p:cNvPr id="78" name="Group 77">
            <a:extLst>
              <a:ext uri="{FF2B5EF4-FFF2-40B4-BE49-F238E27FC236}">
                <a16:creationId xmlns:a16="http://schemas.microsoft.com/office/drawing/2014/main" id="{DAA31CFA-EE6A-464B-8FCF-E26ECD0203AC}"/>
              </a:ext>
            </a:extLst>
          </p:cNvPr>
          <p:cNvGrpSpPr/>
          <p:nvPr/>
        </p:nvGrpSpPr>
        <p:grpSpPr>
          <a:xfrm>
            <a:off x="11009076" y="1678804"/>
            <a:ext cx="517239" cy="517239"/>
            <a:chOff x="5113705" y="5314201"/>
            <a:chExt cx="527686" cy="527686"/>
          </a:xfrm>
        </p:grpSpPr>
        <p:sp>
          <p:nvSpPr>
            <p:cNvPr id="79" name="Oval 78">
              <a:extLst>
                <a:ext uri="{FF2B5EF4-FFF2-40B4-BE49-F238E27FC236}">
                  <a16:creationId xmlns:a16="http://schemas.microsoft.com/office/drawing/2014/main" id="{85780FA1-3D52-4EAD-B450-D2EE1A19E70D}"/>
                </a:ext>
              </a:extLst>
            </p:cNvPr>
            <p:cNvSpPr/>
            <p:nvPr/>
          </p:nvSpPr>
          <p:spPr bwMode="auto">
            <a:xfrm rot="1320000">
              <a:off x="5113705" y="5314201"/>
              <a:ext cx="527686" cy="527686"/>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80" name="Group 4">
              <a:extLst>
                <a:ext uri="{FF2B5EF4-FFF2-40B4-BE49-F238E27FC236}">
                  <a16:creationId xmlns:a16="http://schemas.microsoft.com/office/drawing/2014/main" id="{738EFF4F-CB39-4B81-9079-5476E5D32527}"/>
                </a:ext>
              </a:extLst>
            </p:cNvPr>
            <p:cNvGrpSpPr>
              <a:grpSpLocks noChangeAspect="1"/>
            </p:cNvGrpSpPr>
            <p:nvPr/>
          </p:nvGrpSpPr>
          <p:grpSpPr bwMode="auto">
            <a:xfrm>
              <a:off x="5199802" y="5476962"/>
              <a:ext cx="355492" cy="202164"/>
              <a:chOff x="4568" y="3459"/>
              <a:chExt cx="313" cy="178"/>
            </a:xfrm>
          </p:grpSpPr>
          <p:sp>
            <p:nvSpPr>
              <p:cNvPr id="81" name="Freeform 5">
                <a:extLst>
                  <a:ext uri="{FF2B5EF4-FFF2-40B4-BE49-F238E27FC236}">
                    <a16:creationId xmlns:a16="http://schemas.microsoft.com/office/drawing/2014/main" id="{886B4B11-219B-4562-AFEB-C37B465ADAFF}"/>
                  </a:ext>
                </a:extLst>
              </p:cNvPr>
              <p:cNvSpPr>
                <a:spLocks/>
              </p:cNvSpPr>
              <p:nvPr/>
            </p:nvSpPr>
            <p:spPr bwMode="auto">
              <a:xfrm>
                <a:off x="4645" y="3512"/>
                <a:ext cx="159" cy="63"/>
              </a:xfrm>
              <a:custGeom>
                <a:avLst/>
                <a:gdLst>
                  <a:gd name="T0" fmla="*/ 220 w 220"/>
                  <a:gd name="T1" fmla="*/ 67 h 87"/>
                  <a:gd name="T2" fmla="*/ 199 w 220"/>
                  <a:gd name="T3" fmla="*/ 87 h 87"/>
                  <a:gd name="T4" fmla="*/ 21 w 220"/>
                  <a:gd name="T5" fmla="*/ 87 h 87"/>
                  <a:gd name="T6" fmla="*/ 0 w 220"/>
                  <a:gd name="T7" fmla="*/ 67 h 87"/>
                  <a:gd name="T8" fmla="*/ 0 w 220"/>
                  <a:gd name="T9" fmla="*/ 21 h 87"/>
                  <a:gd name="T10" fmla="*/ 21 w 220"/>
                  <a:gd name="T11" fmla="*/ 0 h 87"/>
                  <a:gd name="T12" fmla="*/ 199 w 220"/>
                  <a:gd name="T13" fmla="*/ 0 h 87"/>
                  <a:gd name="T14" fmla="*/ 220 w 220"/>
                  <a:gd name="T15" fmla="*/ 21 h 87"/>
                  <a:gd name="T16" fmla="*/ 220 w 220"/>
                  <a:gd name="T17" fmla="*/ 6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 h="87">
                    <a:moveTo>
                      <a:pt x="220" y="67"/>
                    </a:moveTo>
                    <a:cubicBezTo>
                      <a:pt x="220" y="78"/>
                      <a:pt x="210" y="87"/>
                      <a:pt x="199" y="87"/>
                    </a:cubicBezTo>
                    <a:cubicBezTo>
                      <a:pt x="21" y="87"/>
                      <a:pt x="21" y="87"/>
                      <a:pt x="21" y="87"/>
                    </a:cubicBezTo>
                    <a:cubicBezTo>
                      <a:pt x="10" y="87"/>
                      <a:pt x="0" y="78"/>
                      <a:pt x="0" y="67"/>
                    </a:cubicBezTo>
                    <a:cubicBezTo>
                      <a:pt x="0" y="21"/>
                      <a:pt x="0" y="21"/>
                      <a:pt x="0" y="21"/>
                    </a:cubicBezTo>
                    <a:cubicBezTo>
                      <a:pt x="0" y="10"/>
                      <a:pt x="10" y="0"/>
                      <a:pt x="21" y="0"/>
                    </a:cubicBezTo>
                    <a:cubicBezTo>
                      <a:pt x="199" y="0"/>
                      <a:pt x="199" y="0"/>
                      <a:pt x="199" y="0"/>
                    </a:cubicBezTo>
                    <a:cubicBezTo>
                      <a:pt x="210" y="0"/>
                      <a:pt x="220" y="10"/>
                      <a:pt x="220" y="21"/>
                    </a:cubicBezTo>
                    <a:lnTo>
                      <a:pt x="220" y="67"/>
                    </a:ln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a:solidFill>
                    <a:srgbClr val="505050"/>
                  </a:solidFill>
                  <a:latin typeface="Segoe UI Semilight"/>
                </a:endParaRPr>
              </a:p>
            </p:txBody>
          </p:sp>
          <p:sp>
            <p:nvSpPr>
              <p:cNvPr id="82" name="Freeform 6">
                <a:extLst>
                  <a:ext uri="{FF2B5EF4-FFF2-40B4-BE49-F238E27FC236}">
                    <a16:creationId xmlns:a16="http://schemas.microsoft.com/office/drawing/2014/main" id="{ED7259B7-64C6-4429-BBEA-15001CB93397}"/>
                  </a:ext>
                </a:extLst>
              </p:cNvPr>
              <p:cNvSpPr>
                <a:spLocks/>
              </p:cNvSpPr>
              <p:nvPr/>
            </p:nvSpPr>
            <p:spPr bwMode="auto">
              <a:xfrm>
                <a:off x="4603" y="3511"/>
                <a:ext cx="24" cy="65"/>
              </a:xfrm>
              <a:custGeom>
                <a:avLst/>
                <a:gdLst>
                  <a:gd name="T0" fmla="*/ 33 w 33"/>
                  <a:gd name="T1" fmla="*/ 72 h 89"/>
                  <a:gd name="T2" fmla="*/ 17 w 33"/>
                  <a:gd name="T3" fmla="*/ 89 h 89"/>
                  <a:gd name="T4" fmla="*/ 0 w 33"/>
                  <a:gd name="T5" fmla="*/ 72 h 89"/>
                  <a:gd name="T6" fmla="*/ 0 w 33"/>
                  <a:gd name="T7" fmla="*/ 17 h 89"/>
                  <a:gd name="T8" fmla="*/ 17 w 33"/>
                  <a:gd name="T9" fmla="*/ 0 h 89"/>
                  <a:gd name="T10" fmla="*/ 33 w 33"/>
                  <a:gd name="T11" fmla="*/ 17 h 89"/>
                  <a:gd name="T12" fmla="*/ 33 w 33"/>
                  <a:gd name="T13" fmla="*/ 72 h 89"/>
                </a:gdLst>
                <a:ahLst/>
                <a:cxnLst>
                  <a:cxn ang="0">
                    <a:pos x="T0" y="T1"/>
                  </a:cxn>
                  <a:cxn ang="0">
                    <a:pos x="T2" y="T3"/>
                  </a:cxn>
                  <a:cxn ang="0">
                    <a:pos x="T4" y="T5"/>
                  </a:cxn>
                  <a:cxn ang="0">
                    <a:pos x="T6" y="T7"/>
                  </a:cxn>
                  <a:cxn ang="0">
                    <a:pos x="T8" y="T9"/>
                  </a:cxn>
                  <a:cxn ang="0">
                    <a:pos x="T10" y="T11"/>
                  </a:cxn>
                  <a:cxn ang="0">
                    <a:pos x="T12" y="T13"/>
                  </a:cxn>
                </a:cxnLst>
                <a:rect l="0" t="0" r="r" b="b"/>
                <a:pathLst>
                  <a:path w="33" h="89">
                    <a:moveTo>
                      <a:pt x="33" y="72"/>
                    </a:moveTo>
                    <a:cubicBezTo>
                      <a:pt x="33" y="82"/>
                      <a:pt x="26" y="89"/>
                      <a:pt x="17" y="89"/>
                    </a:cubicBezTo>
                    <a:cubicBezTo>
                      <a:pt x="7" y="89"/>
                      <a:pt x="0" y="82"/>
                      <a:pt x="0" y="72"/>
                    </a:cubicBezTo>
                    <a:cubicBezTo>
                      <a:pt x="0" y="17"/>
                      <a:pt x="0" y="17"/>
                      <a:pt x="0" y="17"/>
                    </a:cubicBezTo>
                    <a:cubicBezTo>
                      <a:pt x="0" y="7"/>
                      <a:pt x="7" y="0"/>
                      <a:pt x="17" y="0"/>
                    </a:cubicBezTo>
                    <a:cubicBezTo>
                      <a:pt x="26" y="0"/>
                      <a:pt x="33" y="7"/>
                      <a:pt x="33" y="17"/>
                    </a:cubicBezTo>
                    <a:lnTo>
                      <a:pt x="33" y="72"/>
                    </a:ln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a:solidFill>
                    <a:srgbClr val="505050"/>
                  </a:solidFill>
                  <a:latin typeface="Segoe UI Semilight"/>
                </a:endParaRPr>
              </a:p>
            </p:txBody>
          </p:sp>
          <p:sp>
            <p:nvSpPr>
              <p:cNvPr id="83" name="Line 7">
                <a:extLst>
                  <a:ext uri="{FF2B5EF4-FFF2-40B4-BE49-F238E27FC236}">
                    <a16:creationId xmlns:a16="http://schemas.microsoft.com/office/drawing/2014/main" id="{42550B48-0CD1-4A88-8772-A8230A97AA32}"/>
                  </a:ext>
                </a:extLst>
              </p:cNvPr>
              <p:cNvSpPr>
                <a:spLocks noChangeShapeType="1"/>
              </p:cNvSpPr>
              <p:nvPr/>
            </p:nvSpPr>
            <p:spPr bwMode="auto">
              <a:xfrm>
                <a:off x="4568" y="3479"/>
                <a:ext cx="92" cy="0"/>
              </a:xfrm>
              <a:prstGeom prst="line">
                <a:avLst/>
              </a:pr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a:solidFill>
                    <a:srgbClr val="505050"/>
                  </a:solidFill>
                  <a:latin typeface="Segoe UI Semilight"/>
                </a:endParaRPr>
              </a:p>
            </p:txBody>
          </p:sp>
          <p:sp>
            <p:nvSpPr>
              <p:cNvPr id="84" name="Line 8">
                <a:extLst>
                  <a:ext uri="{FF2B5EF4-FFF2-40B4-BE49-F238E27FC236}">
                    <a16:creationId xmlns:a16="http://schemas.microsoft.com/office/drawing/2014/main" id="{45797E4B-8EEF-458A-B4BD-E95D4778E192}"/>
                  </a:ext>
                </a:extLst>
              </p:cNvPr>
              <p:cNvSpPr>
                <a:spLocks noChangeShapeType="1"/>
              </p:cNvSpPr>
              <p:nvPr/>
            </p:nvSpPr>
            <p:spPr bwMode="auto">
              <a:xfrm>
                <a:off x="4614" y="3479"/>
                <a:ext cx="0" cy="32"/>
              </a:xfrm>
              <a:prstGeom prst="line">
                <a:avLst/>
              </a:pr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a:solidFill>
                    <a:srgbClr val="505050"/>
                  </a:solidFill>
                  <a:latin typeface="Segoe UI Semilight"/>
                </a:endParaRPr>
              </a:p>
            </p:txBody>
          </p:sp>
          <p:sp>
            <p:nvSpPr>
              <p:cNvPr id="85" name="Freeform 9">
                <a:extLst>
                  <a:ext uri="{FF2B5EF4-FFF2-40B4-BE49-F238E27FC236}">
                    <a16:creationId xmlns:a16="http://schemas.microsoft.com/office/drawing/2014/main" id="{774DE309-BDC1-4811-92F9-AF33C535B5C2}"/>
                  </a:ext>
                </a:extLst>
              </p:cNvPr>
              <p:cNvSpPr>
                <a:spLocks/>
              </p:cNvSpPr>
              <p:nvPr/>
            </p:nvSpPr>
            <p:spPr bwMode="auto">
              <a:xfrm>
                <a:off x="4605" y="3459"/>
                <a:ext cx="19" cy="20"/>
              </a:xfrm>
              <a:custGeom>
                <a:avLst/>
                <a:gdLst>
                  <a:gd name="T0" fmla="*/ 26 w 26"/>
                  <a:gd name="T1" fmla="*/ 27 h 28"/>
                  <a:gd name="T2" fmla="*/ 26 w 26"/>
                  <a:gd name="T3" fmla="*/ 8 h 28"/>
                  <a:gd name="T4" fmla="*/ 18 w 26"/>
                  <a:gd name="T5" fmla="*/ 0 h 28"/>
                  <a:gd name="T6" fmla="*/ 8 w 26"/>
                  <a:gd name="T7" fmla="*/ 0 h 28"/>
                  <a:gd name="T8" fmla="*/ 0 w 26"/>
                  <a:gd name="T9" fmla="*/ 8 h 28"/>
                  <a:gd name="T10" fmla="*/ 0 w 26"/>
                  <a:gd name="T11" fmla="*/ 28 h 28"/>
                </a:gdLst>
                <a:ahLst/>
                <a:cxnLst>
                  <a:cxn ang="0">
                    <a:pos x="T0" y="T1"/>
                  </a:cxn>
                  <a:cxn ang="0">
                    <a:pos x="T2" y="T3"/>
                  </a:cxn>
                  <a:cxn ang="0">
                    <a:pos x="T4" y="T5"/>
                  </a:cxn>
                  <a:cxn ang="0">
                    <a:pos x="T6" y="T7"/>
                  </a:cxn>
                  <a:cxn ang="0">
                    <a:pos x="T8" y="T9"/>
                  </a:cxn>
                  <a:cxn ang="0">
                    <a:pos x="T10" y="T11"/>
                  </a:cxn>
                </a:cxnLst>
                <a:rect l="0" t="0" r="r" b="b"/>
                <a:pathLst>
                  <a:path w="26" h="28">
                    <a:moveTo>
                      <a:pt x="26" y="27"/>
                    </a:moveTo>
                    <a:cubicBezTo>
                      <a:pt x="26" y="8"/>
                      <a:pt x="26" y="8"/>
                      <a:pt x="26" y="8"/>
                    </a:cubicBezTo>
                    <a:cubicBezTo>
                      <a:pt x="26" y="4"/>
                      <a:pt x="23" y="0"/>
                      <a:pt x="18" y="0"/>
                    </a:cubicBezTo>
                    <a:cubicBezTo>
                      <a:pt x="8" y="0"/>
                      <a:pt x="8" y="0"/>
                      <a:pt x="8" y="0"/>
                    </a:cubicBezTo>
                    <a:cubicBezTo>
                      <a:pt x="3" y="0"/>
                      <a:pt x="0" y="4"/>
                      <a:pt x="0" y="8"/>
                    </a:cubicBezTo>
                    <a:cubicBezTo>
                      <a:pt x="0" y="28"/>
                      <a:pt x="0" y="28"/>
                      <a:pt x="0" y="28"/>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a:solidFill>
                    <a:srgbClr val="505050"/>
                  </a:solidFill>
                  <a:latin typeface="Segoe UI Semilight"/>
                </a:endParaRPr>
              </a:p>
            </p:txBody>
          </p:sp>
          <p:sp>
            <p:nvSpPr>
              <p:cNvPr id="86" name="Line 10">
                <a:extLst>
                  <a:ext uri="{FF2B5EF4-FFF2-40B4-BE49-F238E27FC236}">
                    <a16:creationId xmlns:a16="http://schemas.microsoft.com/office/drawing/2014/main" id="{C7BB7757-18AD-43F7-9691-E3884DB9C7AD}"/>
                  </a:ext>
                </a:extLst>
              </p:cNvPr>
              <p:cNvSpPr>
                <a:spLocks noChangeShapeType="1"/>
              </p:cNvSpPr>
              <p:nvPr/>
            </p:nvSpPr>
            <p:spPr bwMode="auto">
              <a:xfrm>
                <a:off x="4627" y="3526"/>
                <a:ext cx="18" cy="0"/>
              </a:xfrm>
              <a:prstGeom prst="line">
                <a:avLst/>
              </a:pr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a:solidFill>
                    <a:srgbClr val="505050"/>
                  </a:solidFill>
                  <a:latin typeface="Segoe UI Semilight"/>
                </a:endParaRPr>
              </a:p>
            </p:txBody>
          </p:sp>
          <p:sp>
            <p:nvSpPr>
              <p:cNvPr id="87" name="Line 11">
                <a:extLst>
                  <a:ext uri="{FF2B5EF4-FFF2-40B4-BE49-F238E27FC236}">
                    <a16:creationId xmlns:a16="http://schemas.microsoft.com/office/drawing/2014/main" id="{6CDBBD86-5B5E-457E-A43B-0C38BCEBA114}"/>
                  </a:ext>
                </a:extLst>
              </p:cNvPr>
              <p:cNvSpPr>
                <a:spLocks noChangeShapeType="1"/>
              </p:cNvSpPr>
              <p:nvPr/>
            </p:nvSpPr>
            <p:spPr bwMode="auto">
              <a:xfrm>
                <a:off x="4627" y="3558"/>
                <a:ext cx="18" cy="0"/>
              </a:xfrm>
              <a:prstGeom prst="line">
                <a:avLst/>
              </a:pr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a:solidFill>
                    <a:srgbClr val="505050"/>
                  </a:solidFill>
                  <a:latin typeface="Segoe UI Semilight"/>
                </a:endParaRPr>
              </a:p>
            </p:txBody>
          </p:sp>
          <p:sp>
            <p:nvSpPr>
              <p:cNvPr id="88" name="Freeform 12">
                <a:extLst>
                  <a:ext uri="{FF2B5EF4-FFF2-40B4-BE49-F238E27FC236}">
                    <a16:creationId xmlns:a16="http://schemas.microsoft.com/office/drawing/2014/main" id="{A1232808-7DFF-4CF8-B8A8-C974C37624A1}"/>
                  </a:ext>
                </a:extLst>
              </p:cNvPr>
              <p:cNvSpPr>
                <a:spLocks/>
              </p:cNvSpPr>
              <p:nvPr/>
            </p:nvSpPr>
            <p:spPr bwMode="auto">
              <a:xfrm>
                <a:off x="4822" y="3511"/>
                <a:ext cx="24" cy="65"/>
              </a:xfrm>
              <a:custGeom>
                <a:avLst/>
                <a:gdLst>
                  <a:gd name="T0" fmla="*/ 0 w 33"/>
                  <a:gd name="T1" fmla="*/ 72 h 89"/>
                  <a:gd name="T2" fmla="*/ 17 w 33"/>
                  <a:gd name="T3" fmla="*/ 89 h 89"/>
                  <a:gd name="T4" fmla="*/ 33 w 33"/>
                  <a:gd name="T5" fmla="*/ 72 h 89"/>
                  <a:gd name="T6" fmla="*/ 33 w 33"/>
                  <a:gd name="T7" fmla="*/ 17 h 89"/>
                  <a:gd name="T8" fmla="*/ 17 w 33"/>
                  <a:gd name="T9" fmla="*/ 0 h 89"/>
                  <a:gd name="T10" fmla="*/ 0 w 33"/>
                  <a:gd name="T11" fmla="*/ 17 h 89"/>
                  <a:gd name="T12" fmla="*/ 0 w 33"/>
                  <a:gd name="T13" fmla="*/ 72 h 89"/>
                </a:gdLst>
                <a:ahLst/>
                <a:cxnLst>
                  <a:cxn ang="0">
                    <a:pos x="T0" y="T1"/>
                  </a:cxn>
                  <a:cxn ang="0">
                    <a:pos x="T2" y="T3"/>
                  </a:cxn>
                  <a:cxn ang="0">
                    <a:pos x="T4" y="T5"/>
                  </a:cxn>
                  <a:cxn ang="0">
                    <a:pos x="T6" y="T7"/>
                  </a:cxn>
                  <a:cxn ang="0">
                    <a:pos x="T8" y="T9"/>
                  </a:cxn>
                  <a:cxn ang="0">
                    <a:pos x="T10" y="T11"/>
                  </a:cxn>
                  <a:cxn ang="0">
                    <a:pos x="T12" y="T13"/>
                  </a:cxn>
                </a:cxnLst>
                <a:rect l="0" t="0" r="r" b="b"/>
                <a:pathLst>
                  <a:path w="33" h="89">
                    <a:moveTo>
                      <a:pt x="0" y="72"/>
                    </a:moveTo>
                    <a:cubicBezTo>
                      <a:pt x="0" y="82"/>
                      <a:pt x="8" y="89"/>
                      <a:pt x="17" y="89"/>
                    </a:cubicBezTo>
                    <a:cubicBezTo>
                      <a:pt x="26" y="89"/>
                      <a:pt x="33" y="82"/>
                      <a:pt x="33" y="72"/>
                    </a:cubicBezTo>
                    <a:cubicBezTo>
                      <a:pt x="33" y="17"/>
                      <a:pt x="33" y="17"/>
                      <a:pt x="33" y="17"/>
                    </a:cubicBezTo>
                    <a:cubicBezTo>
                      <a:pt x="33" y="7"/>
                      <a:pt x="26" y="0"/>
                      <a:pt x="17" y="0"/>
                    </a:cubicBezTo>
                    <a:cubicBezTo>
                      <a:pt x="8" y="0"/>
                      <a:pt x="0" y="7"/>
                      <a:pt x="0" y="17"/>
                    </a:cubicBezTo>
                    <a:lnTo>
                      <a:pt x="0" y="72"/>
                    </a:ln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a:solidFill>
                    <a:srgbClr val="505050"/>
                  </a:solidFill>
                  <a:latin typeface="Segoe UI Semilight"/>
                </a:endParaRPr>
              </a:p>
            </p:txBody>
          </p:sp>
          <p:sp>
            <p:nvSpPr>
              <p:cNvPr id="89" name="Line 13">
                <a:extLst>
                  <a:ext uri="{FF2B5EF4-FFF2-40B4-BE49-F238E27FC236}">
                    <a16:creationId xmlns:a16="http://schemas.microsoft.com/office/drawing/2014/main" id="{FFCDC363-2F90-4D74-8328-7FDA8D234FBD}"/>
                  </a:ext>
                </a:extLst>
              </p:cNvPr>
              <p:cNvSpPr>
                <a:spLocks noChangeShapeType="1"/>
              </p:cNvSpPr>
              <p:nvPr/>
            </p:nvSpPr>
            <p:spPr bwMode="auto">
              <a:xfrm flipH="1">
                <a:off x="4789" y="3479"/>
                <a:ext cx="92" cy="0"/>
              </a:xfrm>
              <a:prstGeom prst="line">
                <a:avLst/>
              </a:pr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a:solidFill>
                    <a:srgbClr val="505050"/>
                  </a:solidFill>
                  <a:latin typeface="Segoe UI Semilight"/>
                </a:endParaRPr>
              </a:p>
            </p:txBody>
          </p:sp>
          <p:sp>
            <p:nvSpPr>
              <p:cNvPr id="90" name="Line 14">
                <a:extLst>
                  <a:ext uri="{FF2B5EF4-FFF2-40B4-BE49-F238E27FC236}">
                    <a16:creationId xmlns:a16="http://schemas.microsoft.com/office/drawing/2014/main" id="{FFD0228E-D880-4FF0-AA98-F48EFA9D08A7}"/>
                  </a:ext>
                </a:extLst>
              </p:cNvPr>
              <p:cNvSpPr>
                <a:spLocks noChangeShapeType="1"/>
              </p:cNvSpPr>
              <p:nvPr/>
            </p:nvSpPr>
            <p:spPr bwMode="auto">
              <a:xfrm>
                <a:off x="4835" y="3479"/>
                <a:ext cx="0" cy="32"/>
              </a:xfrm>
              <a:prstGeom prst="line">
                <a:avLst/>
              </a:pr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a:solidFill>
                    <a:srgbClr val="505050"/>
                  </a:solidFill>
                  <a:latin typeface="Segoe UI Semilight"/>
                </a:endParaRPr>
              </a:p>
            </p:txBody>
          </p:sp>
          <p:sp>
            <p:nvSpPr>
              <p:cNvPr id="91" name="Freeform 15">
                <a:extLst>
                  <a:ext uri="{FF2B5EF4-FFF2-40B4-BE49-F238E27FC236}">
                    <a16:creationId xmlns:a16="http://schemas.microsoft.com/office/drawing/2014/main" id="{F1B1EB7A-B175-4496-ACB0-6FD3BC99CC79}"/>
                  </a:ext>
                </a:extLst>
              </p:cNvPr>
              <p:cNvSpPr>
                <a:spLocks/>
              </p:cNvSpPr>
              <p:nvPr/>
            </p:nvSpPr>
            <p:spPr bwMode="auto">
              <a:xfrm>
                <a:off x="4825" y="3459"/>
                <a:ext cx="19" cy="20"/>
              </a:xfrm>
              <a:custGeom>
                <a:avLst/>
                <a:gdLst>
                  <a:gd name="T0" fmla="*/ 0 w 27"/>
                  <a:gd name="T1" fmla="*/ 27 h 28"/>
                  <a:gd name="T2" fmla="*/ 0 w 27"/>
                  <a:gd name="T3" fmla="*/ 8 h 28"/>
                  <a:gd name="T4" fmla="*/ 8 w 27"/>
                  <a:gd name="T5" fmla="*/ 0 h 28"/>
                  <a:gd name="T6" fmla="*/ 19 w 27"/>
                  <a:gd name="T7" fmla="*/ 0 h 28"/>
                  <a:gd name="T8" fmla="*/ 27 w 27"/>
                  <a:gd name="T9" fmla="*/ 8 h 28"/>
                  <a:gd name="T10" fmla="*/ 27 w 27"/>
                  <a:gd name="T11" fmla="*/ 28 h 28"/>
                </a:gdLst>
                <a:ahLst/>
                <a:cxnLst>
                  <a:cxn ang="0">
                    <a:pos x="T0" y="T1"/>
                  </a:cxn>
                  <a:cxn ang="0">
                    <a:pos x="T2" y="T3"/>
                  </a:cxn>
                  <a:cxn ang="0">
                    <a:pos x="T4" y="T5"/>
                  </a:cxn>
                  <a:cxn ang="0">
                    <a:pos x="T6" y="T7"/>
                  </a:cxn>
                  <a:cxn ang="0">
                    <a:pos x="T8" y="T9"/>
                  </a:cxn>
                  <a:cxn ang="0">
                    <a:pos x="T10" y="T11"/>
                  </a:cxn>
                </a:cxnLst>
                <a:rect l="0" t="0" r="r" b="b"/>
                <a:pathLst>
                  <a:path w="27" h="28">
                    <a:moveTo>
                      <a:pt x="0" y="27"/>
                    </a:moveTo>
                    <a:cubicBezTo>
                      <a:pt x="0" y="8"/>
                      <a:pt x="0" y="8"/>
                      <a:pt x="0" y="8"/>
                    </a:cubicBezTo>
                    <a:cubicBezTo>
                      <a:pt x="0" y="4"/>
                      <a:pt x="4" y="0"/>
                      <a:pt x="8" y="0"/>
                    </a:cubicBezTo>
                    <a:cubicBezTo>
                      <a:pt x="19" y="0"/>
                      <a:pt x="19" y="0"/>
                      <a:pt x="19" y="0"/>
                    </a:cubicBezTo>
                    <a:cubicBezTo>
                      <a:pt x="23" y="0"/>
                      <a:pt x="27" y="4"/>
                      <a:pt x="27" y="8"/>
                    </a:cubicBezTo>
                    <a:cubicBezTo>
                      <a:pt x="27" y="28"/>
                      <a:pt x="27" y="28"/>
                      <a:pt x="27" y="28"/>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a:solidFill>
                    <a:srgbClr val="505050"/>
                  </a:solidFill>
                  <a:latin typeface="Segoe UI Semilight"/>
                </a:endParaRPr>
              </a:p>
            </p:txBody>
          </p:sp>
          <p:sp>
            <p:nvSpPr>
              <p:cNvPr id="92" name="Line 16">
                <a:extLst>
                  <a:ext uri="{FF2B5EF4-FFF2-40B4-BE49-F238E27FC236}">
                    <a16:creationId xmlns:a16="http://schemas.microsoft.com/office/drawing/2014/main" id="{C63D7B1A-83BE-41F1-A796-E0A7CA77A382}"/>
                  </a:ext>
                </a:extLst>
              </p:cNvPr>
              <p:cNvSpPr>
                <a:spLocks noChangeShapeType="1"/>
              </p:cNvSpPr>
              <p:nvPr/>
            </p:nvSpPr>
            <p:spPr bwMode="auto">
              <a:xfrm flipH="1">
                <a:off x="4804" y="3526"/>
                <a:ext cx="18" cy="0"/>
              </a:xfrm>
              <a:prstGeom prst="line">
                <a:avLst/>
              </a:pr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a:solidFill>
                    <a:srgbClr val="505050"/>
                  </a:solidFill>
                  <a:latin typeface="Segoe UI Semilight"/>
                </a:endParaRPr>
              </a:p>
            </p:txBody>
          </p:sp>
          <p:sp>
            <p:nvSpPr>
              <p:cNvPr id="93" name="Line 17">
                <a:extLst>
                  <a:ext uri="{FF2B5EF4-FFF2-40B4-BE49-F238E27FC236}">
                    <a16:creationId xmlns:a16="http://schemas.microsoft.com/office/drawing/2014/main" id="{DD0970BC-8A36-4FEA-BC3C-58062E9E4904}"/>
                  </a:ext>
                </a:extLst>
              </p:cNvPr>
              <p:cNvSpPr>
                <a:spLocks noChangeShapeType="1"/>
              </p:cNvSpPr>
              <p:nvPr/>
            </p:nvSpPr>
            <p:spPr bwMode="auto">
              <a:xfrm flipH="1">
                <a:off x="4804" y="3558"/>
                <a:ext cx="18" cy="0"/>
              </a:xfrm>
              <a:prstGeom prst="line">
                <a:avLst/>
              </a:pr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a:solidFill>
                    <a:srgbClr val="505050"/>
                  </a:solidFill>
                  <a:latin typeface="Segoe UI Semilight"/>
                </a:endParaRPr>
              </a:p>
            </p:txBody>
          </p:sp>
          <p:sp>
            <p:nvSpPr>
              <p:cNvPr id="94" name="Line 18">
                <a:extLst>
                  <a:ext uri="{FF2B5EF4-FFF2-40B4-BE49-F238E27FC236}">
                    <a16:creationId xmlns:a16="http://schemas.microsoft.com/office/drawing/2014/main" id="{76DED25F-DEA8-4A18-B3F6-3F30B8A5B1AF}"/>
                  </a:ext>
                </a:extLst>
              </p:cNvPr>
              <p:cNvSpPr>
                <a:spLocks noChangeShapeType="1"/>
              </p:cNvSpPr>
              <p:nvPr/>
            </p:nvSpPr>
            <p:spPr bwMode="auto">
              <a:xfrm flipH="1">
                <a:off x="4638" y="3573"/>
                <a:ext cx="33" cy="64"/>
              </a:xfrm>
              <a:prstGeom prst="line">
                <a:avLst/>
              </a:pr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a:solidFill>
                    <a:srgbClr val="505050"/>
                  </a:solidFill>
                  <a:latin typeface="Segoe UI Semilight"/>
                </a:endParaRPr>
              </a:p>
            </p:txBody>
          </p:sp>
          <p:sp>
            <p:nvSpPr>
              <p:cNvPr id="95" name="Line 19">
                <a:extLst>
                  <a:ext uri="{FF2B5EF4-FFF2-40B4-BE49-F238E27FC236}">
                    <a16:creationId xmlns:a16="http://schemas.microsoft.com/office/drawing/2014/main" id="{2F3B6EEE-4480-46AA-8DF4-472FA91D4D9B}"/>
                  </a:ext>
                </a:extLst>
              </p:cNvPr>
              <p:cNvSpPr>
                <a:spLocks noChangeShapeType="1"/>
              </p:cNvSpPr>
              <p:nvPr/>
            </p:nvSpPr>
            <p:spPr bwMode="auto">
              <a:xfrm>
                <a:off x="4777" y="3573"/>
                <a:ext cx="33" cy="64"/>
              </a:xfrm>
              <a:prstGeom prst="line">
                <a:avLst/>
              </a:pr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a:solidFill>
                    <a:srgbClr val="505050"/>
                  </a:solidFill>
                  <a:latin typeface="Segoe UI Semilight"/>
                </a:endParaRPr>
              </a:p>
            </p:txBody>
          </p:sp>
          <p:sp>
            <p:nvSpPr>
              <p:cNvPr id="96" name="Line 20">
                <a:extLst>
                  <a:ext uri="{FF2B5EF4-FFF2-40B4-BE49-F238E27FC236}">
                    <a16:creationId xmlns:a16="http://schemas.microsoft.com/office/drawing/2014/main" id="{235C00F9-7849-482C-AB6D-18C908F9D2AD}"/>
                  </a:ext>
                </a:extLst>
              </p:cNvPr>
              <p:cNvSpPr>
                <a:spLocks noChangeShapeType="1"/>
              </p:cNvSpPr>
              <p:nvPr/>
            </p:nvSpPr>
            <p:spPr bwMode="auto">
              <a:xfrm>
                <a:off x="4683" y="3552"/>
                <a:ext cx="83" cy="0"/>
              </a:xfrm>
              <a:prstGeom prst="line">
                <a:avLst/>
              </a:pr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a:solidFill>
                    <a:srgbClr val="505050"/>
                  </a:solidFill>
                  <a:latin typeface="Segoe UI Semilight"/>
                </a:endParaRPr>
              </a:p>
            </p:txBody>
          </p:sp>
          <p:sp>
            <p:nvSpPr>
              <p:cNvPr id="97" name="Freeform 21">
                <a:extLst>
                  <a:ext uri="{FF2B5EF4-FFF2-40B4-BE49-F238E27FC236}">
                    <a16:creationId xmlns:a16="http://schemas.microsoft.com/office/drawing/2014/main" id="{D9711A65-FD1C-4094-AB15-D11A944CF746}"/>
                  </a:ext>
                </a:extLst>
              </p:cNvPr>
              <p:cNvSpPr>
                <a:spLocks/>
              </p:cNvSpPr>
              <p:nvPr/>
            </p:nvSpPr>
            <p:spPr bwMode="auto">
              <a:xfrm>
                <a:off x="4686" y="3512"/>
                <a:ext cx="76" cy="20"/>
              </a:xfrm>
              <a:custGeom>
                <a:avLst/>
                <a:gdLst>
                  <a:gd name="T0" fmla="*/ 0 w 76"/>
                  <a:gd name="T1" fmla="*/ 0 h 20"/>
                  <a:gd name="T2" fmla="*/ 12 w 76"/>
                  <a:gd name="T3" fmla="*/ 20 h 20"/>
                  <a:gd name="T4" fmla="*/ 64 w 76"/>
                  <a:gd name="T5" fmla="*/ 20 h 20"/>
                  <a:gd name="T6" fmla="*/ 76 w 76"/>
                  <a:gd name="T7" fmla="*/ 0 h 20"/>
                </a:gdLst>
                <a:ahLst/>
                <a:cxnLst>
                  <a:cxn ang="0">
                    <a:pos x="T0" y="T1"/>
                  </a:cxn>
                  <a:cxn ang="0">
                    <a:pos x="T2" y="T3"/>
                  </a:cxn>
                  <a:cxn ang="0">
                    <a:pos x="T4" y="T5"/>
                  </a:cxn>
                  <a:cxn ang="0">
                    <a:pos x="T6" y="T7"/>
                  </a:cxn>
                </a:cxnLst>
                <a:rect l="0" t="0" r="r" b="b"/>
                <a:pathLst>
                  <a:path w="76" h="20">
                    <a:moveTo>
                      <a:pt x="0" y="0"/>
                    </a:moveTo>
                    <a:lnTo>
                      <a:pt x="12" y="20"/>
                    </a:lnTo>
                    <a:lnTo>
                      <a:pt x="64" y="20"/>
                    </a:lnTo>
                    <a:lnTo>
                      <a:pt x="76" y="0"/>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a:solidFill>
                    <a:srgbClr val="505050"/>
                  </a:solidFill>
                  <a:latin typeface="Segoe UI Semilight"/>
                </a:endParaRPr>
              </a:p>
            </p:txBody>
          </p:sp>
        </p:grpSp>
      </p:grpSp>
      <p:grpSp>
        <p:nvGrpSpPr>
          <p:cNvPr id="98" name="Group 97">
            <a:extLst>
              <a:ext uri="{FF2B5EF4-FFF2-40B4-BE49-F238E27FC236}">
                <a16:creationId xmlns:a16="http://schemas.microsoft.com/office/drawing/2014/main" id="{2469751C-06AE-4DF2-AE10-4FE2F8C92459}"/>
              </a:ext>
            </a:extLst>
          </p:cNvPr>
          <p:cNvGrpSpPr/>
          <p:nvPr/>
        </p:nvGrpSpPr>
        <p:grpSpPr>
          <a:xfrm>
            <a:off x="11386584" y="3715661"/>
            <a:ext cx="517239" cy="517239"/>
            <a:chOff x="6795084" y="5314201"/>
            <a:chExt cx="527686" cy="527686"/>
          </a:xfrm>
        </p:grpSpPr>
        <p:sp>
          <p:nvSpPr>
            <p:cNvPr id="99" name="Oval 98">
              <a:extLst>
                <a:ext uri="{FF2B5EF4-FFF2-40B4-BE49-F238E27FC236}">
                  <a16:creationId xmlns:a16="http://schemas.microsoft.com/office/drawing/2014/main" id="{7C21B2F2-A482-4601-962D-34F2A24380A4}"/>
                </a:ext>
              </a:extLst>
            </p:cNvPr>
            <p:cNvSpPr/>
            <p:nvPr/>
          </p:nvSpPr>
          <p:spPr bwMode="auto">
            <a:xfrm rot="20280000" flipH="1">
              <a:off x="6795084" y="5314201"/>
              <a:ext cx="527686" cy="527686"/>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00" name="Group 8">
              <a:extLst>
                <a:ext uri="{FF2B5EF4-FFF2-40B4-BE49-F238E27FC236}">
                  <a16:creationId xmlns:a16="http://schemas.microsoft.com/office/drawing/2014/main" id="{A1DDBFA0-7300-4C7C-8465-58D96D0941C2}"/>
                </a:ext>
              </a:extLst>
            </p:cNvPr>
            <p:cNvGrpSpPr>
              <a:grpSpLocks noChangeAspect="1"/>
            </p:cNvGrpSpPr>
            <p:nvPr/>
          </p:nvGrpSpPr>
          <p:grpSpPr bwMode="auto">
            <a:xfrm>
              <a:off x="6879509" y="5432267"/>
              <a:ext cx="358836" cy="291554"/>
              <a:chOff x="5458" y="3157"/>
              <a:chExt cx="304" cy="247"/>
            </a:xfrm>
          </p:grpSpPr>
          <p:sp>
            <p:nvSpPr>
              <p:cNvPr id="101" name="Freeform 9">
                <a:extLst>
                  <a:ext uri="{FF2B5EF4-FFF2-40B4-BE49-F238E27FC236}">
                    <a16:creationId xmlns:a16="http://schemas.microsoft.com/office/drawing/2014/main" id="{A58A3FF7-E46F-46C9-A214-6ABF668F3B6E}"/>
                  </a:ext>
                </a:extLst>
              </p:cNvPr>
              <p:cNvSpPr>
                <a:spLocks noEditPoints="1"/>
              </p:cNvSpPr>
              <p:nvPr/>
            </p:nvSpPr>
            <p:spPr bwMode="auto">
              <a:xfrm>
                <a:off x="5521" y="3157"/>
                <a:ext cx="241" cy="247"/>
              </a:xfrm>
              <a:custGeom>
                <a:avLst/>
                <a:gdLst>
                  <a:gd name="T0" fmla="*/ 35 w 334"/>
                  <a:gd name="T1" fmla="*/ 160 h 341"/>
                  <a:gd name="T2" fmla="*/ 35 w 334"/>
                  <a:gd name="T3" fmla="*/ 61 h 341"/>
                  <a:gd name="T4" fmla="*/ 60 w 334"/>
                  <a:gd name="T5" fmla="*/ 36 h 341"/>
                  <a:gd name="T6" fmla="*/ 266 w 334"/>
                  <a:gd name="T7" fmla="*/ 36 h 341"/>
                  <a:gd name="T8" fmla="*/ 291 w 334"/>
                  <a:gd name="T9" fmla="*/ 61 h 341"/>
                  <a:gd name="T10" fmla="*/ 291 w 334"/>
                  <a:gd name="T11" fmla="*/ 273 h 341"/>
                  <a:gd name="T12" fmla="*/ 266 w 334"/>
                  <a:gd name="T13" fmla="*/ 298 h 341"/>
                  <a:gd name="T14" fmla="*/ 266 w 334"/>
                  <a:gd name="T15" fmla="*/ 298 h 341"/>
                  <a:gd name="T16" fmla="*/ 84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5 w 334"/>
                  <a:gd name="T35" fmla="*/ 0 h 341"/>
                  <a:gd name="T36" fmla="*/ 255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5 w 334"/>
                  <a:gd name="T59" fmla="*/ 78 h 341"/>
                  <a:gd name="T60" fmla="*/ 0 w 334"/>
                  <a:gd name="T61" fmla="*/ 78 h 341"/>
                  <a:gd name="T62" fmla="*/ 35 w 334"/>
                  <a:gd name="T63" fmla="*/ 121 h 341"/>
                  <a:gd name="T64" fmla="*/ 0 w 334"/>
                  <a:gd name="T65" fmla="*/ 121 h 341"/>
                  <a:gd name="T66" fmla="*/ 35 w 334"/>
                  <a:gd name="T67" fmla="*/ 163 h 341"/>
                  <a:gd name="T68" fmla="*/ 0 w 334"/>
                  <a:gd name="T69" fmla="*/ 163 h 341"/>
                  <a:gd name="T70" fmla="*/ 121 w 334"/>
                  <a:gd name="T71" fmla="*/ 298 h 341"/>
                  <a:gd name="T72" fmla="*/ 121 w 334"/>
                  <a:gd name="T73" fmla="*/ 341 h 341"/>
                  <a:gd name="T74" fmla="*/ 163 w 334"/>
                  <a:gd name="T75" fmla="*/ 341 h 341"/>
                  <a:gd name="T76" fmla="*/ 163 w 334"/>
                  <a:gd name="T77" fmla="*/ 298 h 341"/>
                  <a:gd name="T78" fmla="*/ 206 w 334"/>
                  <a:gd name="T79" fmla="*/ 298 h 341"/>
                  <a:gd name="T80" fmla="*/ 206 w 334"/>
                  <a:gd name="T81" fmla="*/ 341 h 341"/>
                  <a:gd name="T82" fmla="*/ 255 w 334"/>
                  <a:gd name="T83" fmla="*/ 298 h 341"/>
                  <a:gd name="T84" fmla="*/ 255 w 334"/>
                  <a:gd name="T85"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4" h="341">
                    <a:moveTo>
                      <a:pt x="35" y="160"/>
                    </a:moveTo>
                    <a:cubicBezTo>
                      <a:pt x="35" y="65"/>
                      <a:pt x="35" y="61"/>
                      <a:pt x="35" y="61"/>
                    </a:cubicBezTo>
                    <a:cubicBezTo>
                      <a:pt x="35" y="45"/>
                      <a:pt x="48" y="36"/>
                      <a:pt x="60" y="36"/>
                    </a:cubicBezTo>
                    <a:cubicBezTo>
                      <a:pt x="266" y="36"/>
                      <a:pt x="266" y="36"/>
                      <a:pt x="266" y="36"/>
                    </a:cubicBezTo>
                    <a:cubicBezTo>
                      <a:pt x="282" y="36"/>
                      <a:pt x="291" y="45"/>
                      <a:pt x="291" y="61"/>
                    </a:cubicBezTo>
                    <a:cubicBezTo>
                      <a:pt x="291" y="273"/>
                      <a:pt x="291" y="273"/>
                      <a:pt x="291" y="273"/>
                    </a:cubicBezTo>
                    <a:cubicBezTo>
                      <a:pt x="291" y="286"/>
                      <a:pt x="282" y="298"/>
                      <a:pt x="266" y="298"/>
                    </a:cubicBezTo>
                    <a:cubicBezTo>
                      <a:pt x="266" y="298"/>
                      <a:pt x="266" y="298"/>
                      <a:pt x="266" y="298"/>
                    </a:cubicBezTo>
                    <a:cubicBezTo>
                      <a:pt x="161" y="298"/>
                      <a:pt x="110" y="298"/>
                      <a:pt x="84" y="298"/>
                    </a:cubicBezTo>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5" y="0"/>
                    </a:moveTo>
                    <a:cubicBezTo>
                      <a:pt x="255" y="36"/>
                      <a:pt x="255" y="36"/>
                      <a:pt x="255"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5" y="78"/>
                    </a:moveTo>
                    <a:cubicBezTo>
                      <a:pt x="0" y="78"/>
                      <a:pt x="0" y="78"/>
                      <a:pt x="0" y="78"/>
                    </a:cubicBezTo>
                    <a:moveTo>
                      <a:pt x="35" y="121"/>
                    </a:moveTo>
                    <a:cubicBezTo>
                      <a:pt x="0" y="121"/>
                      <a:pt x="0" y="121"/>
                      <a:pt x="0" y="121"/>
                    </a:cubicBezTo>
                    <a:moveTo>
                      <a:pt x="35" y="163"/>
                    </a:moveTo>
                    <a:cubicBezTo>
                      <a:pt x="0" y="163"/>
                      <a:pt x="0" y="163"/>
                      <a:pt x="0" y="163"/>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5" y="298"/>
                    </a:moveTo>
                    <a:cubicBezTo>
                      <a:pt x="255" y="341"/>
                      <a:pt x="255" y="341"/>
                      <a:pt x="255" y="34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882">
                  <a:gradFill>
                    <a:gsLst>
                      <a:gs pos="0">
                        <a:srgbClr val="505050"/>
                      </a:gs>
                      <a:gs pos="100000">
                        <a:srgbClr val="505050"/>
                      </a:gs>
                    </a:gsLst>
                    <a:lin ang="5400000" scaled="1"/>
                  </a:gradFill>
                  <a:latin typeface="Segoe UI Semilight"/>
                </a:endParaRPr>
              </a:p>
            </p:txBody>
          </p:sp>
          <p:sp>
            <p:nvSpPr>
              <p:cNvPr id="102" name="Freeform 10">
                <a:extLst>
                  <a:ext uri="{FF2B5EF4-FFF2-40B4-BE49-F238E27FC236}">
                    <a16:creationId xmlns:a16="http://schemas.microsoft.com/office/drawing/2014/main" id="{01A8D2CE-6321-4267-B792-AC957446EB3D}"/>
                  </a:ext>
                </a:extLst>
              </p:cNvPr>
              <p:cNvSpPr>
                <a:spLocks noEditPoints="1"/>
              </p:cNvSpPr>
              <p:nvPr/>
            </p:nvSpPr>
            <p:spPr bwMode="auto">
              <a:xfrm>
                <a:off x="5458" y="3262"/>
                <a:ext cx="138" cy="141"/>
              </a:xfrm>
              <a:custGeom>
                <a:avLst/>
                <a:gdLst>
                  <a:gd name="T0" fmla="*/ 153 w 191"/>
                  <a:gd name="T1" fmla="*/ 171 h 195"/>
                  <a:gd name="T2" fmla="*/ 35 w 191"/>
                  <a:gd name="T3" fmla="*/ 171 h 195"/>
                  <a:gd name="T4" fmla="*/ 21 w 191"/>
                  <a:gd name="T5" fmla="*/ 156 h 195"/>
                  <a:gd name="T6" fmla="*/ 21 w 191"/>
                  <a:gd name="T7" fmla="*/ 35 h 195"/>
                  <a:gd name="T8" fmla="*/ 35 w 191"/>
                  <a:gd name="T9" fmla="*/ 20 h 195"/>
                  <a:gd name="T10" fmla="*/ 153 w 191"/>
                  <a:gd name="T11" fmla="*/ 20 h 195"/>
                  <a:gd name="T12" fmla="*/ 167 w 191"/>
                  <a:gd name="T13" fmla="*/ 35 h 195"/>
                  <a:gd name="T14" fmla="*/ 167 w 191"/>
                  <a:gd name="T15" fmla="*/ 156 h 195"/>
                  <a:gd name="T16" fmla="*/ 153 w 191"/>
                  <a:gd name="T17" fmla="*/ 171 h 195"/>
                  <a:gd name="T18" fmla="*/ 45 w 191"/>
                  <a:gd name="T19" fmla="*/ 20 h 195"/>
                  <a:gd name="T20" fmla="*/ 45 w 191"/>
                  <a:gd name="T21" fmla="*/ 0 h 195"/>
                  <a:gd name="T22" fmla="*/ 69 w 191"/>
                  <a:gd name="T23" fmla="*/ 20 h 195"/>
                  <a:gd name="T24" fmla="*/ 69 w 191"/>
                  <a:gd name="T25" fmla="*/ 0 h 195"/>
                  <a:gd name="T26" fmla="*/ 94 w 191"/>
                  <a:gd name="T27" fmla="*/ 0 h 195"/>
                  <a:gd name="T28" fmla="*/ 94 w 191"/>
                  <a:gd name="T29" fmla="*/ 20 h 195"/>
                  <a:gd name="T30" fmla="*/ 118 w 191"/>
                  <a:gd name="T31" fmla="*/ 0 h 195"/>
                  <a:gd name="T32" fmla="*/ 118 w 191"/>
                  <a:gd name="T33" fmla="*/ 20 h 195"/>
                  <a:gd name="T34" fmla="*/ 146 w 191"/>
                  <a:gd name="T35" fmla="*/ 0 h 195"/>
                  <a:gd name="T36" fmla="*/ 146 w 191"/>
                  <a:gd name="T37" fmla="*/ 20 h 195"/>
                  <a:gd name="T38" fmla="*/ 191 w 191"/>
                  <a:gd name="T39" fmla="*/ 45 h 195"/>
                  <a:gd name="T40" fmla="*/ 167 w 191"/>
                  <a:gd name="T41" fmla="*/ 45 h 195"/>
                  <a:gd name="T42" fmla="*/ 191 w 191"/>
                  <a:gd name="T43" fmla="*/ 69 h 195"/>
                  <a:gd name="T44" fmla="*/ 167 w 191"/>
                  <a:gd name="T45" fmla="*/ 69 h 195"/>
                  <a:gd name="T46" fmla="*/ 191 w 191"/>
                  <a:gd name="T47" fmla="*/ 93 h 195"/>
                  <a:gd name="T48" fmla="*/ 167 w 191"/>
                  <a:gd name="T49" fmla="*/ 93 h 195"/>
                  <a:gd name="T50" fmla="*/ 191 w 191"/>
                  <a:gd name="T51" fmla="*/ 122 h 195"/>
                  <a:gd name="T52" fmla="*/ 167 w 191"/>
                  <a:gd name="T53" fmla="*/ 122 h 195"/>
                  <a:gd name="T54" fmla="*/ 191 w 191"/>
                  <a:gd name="T55" fmla="*/ 146 h 195"/>
                  <a:gd name="T56" fmla="*/ 167 w 191"/>
                  <a:gd name="T57" fmla="*/ 146 h 195"/>
                  <a:gd name="T58" fmla="*/ 21 w 191"/>
                  <a:gd name="T59" fmla="*/ 45 h 195"/>
                  <a:gd name="T60" fmla="*/ 0 w 191"/>
                  <a:gd name="T61" fmla="*/ 45 h 195"/>
                  <a:gd name="T62" fmla="*/ 21 w 191"/>
                  <a:gd name="T63" fmla="*/ 69 h 195"/>
                  <a:gd name="T64" fmla="*/ 0 w 191"/>
                  <a:gd name="T65" fmla="*/ 69 h 195"/>
                  <a:gd name="T66" fmla="*/ 21 w 191"/>
                  <a:gd name="T67" fmla="*/ 93 h 195"/>
                  <a:gd name="T68" fmla="*/ 0 w 191"/>
                  <a:gd name="T69" fmla="*/ 93 h 195"/>
                  <a:gd name="T70" fmla="*/ 21 w 191"/>
                  <a:gd name="T71" fmla="*/ 122 h 195"/>
                  <a:gd name="T72" fmla="*/ 0 w 191"/>
                  <a:gd name="T73" fmla="*/ 122 h 195"/>
                  <a:gd name="T74" fmla="*/ 21 w 191"/>
                  <a:gd name="T75" fmla="*/ 146 h 195"/>
                  <a:gd name="T76" fmla="*/ 0 w 191"/>
                  <a:gd name="T77" fmla="*/ 146 h 195"/>
                  <a:gd name="T78" fmla="*/ 45 w 191"/>
                  <a:gd name="T79" fmla="*/ 171 h 195"/>
                  <a:gd name="T80" fmla="*/ 45 w 191"/>
                  <a:gd name="T81" fmla="*/ 195 h 195"/>
                  <a:gd name="T82" fmla="*/ 69 w 191"/>
                  <a:gd name="T83" fmla="*/ 171 h 195"/>
                  <a:gd name="T84" fmla="*/ 69 w 191"/>
                  <a:gd name="T85" fmla="*/ 195 h 195"/>
                  <a:gd name="T86" fmla="*/ 94 w 191"/>
                  <a:gd name="T87" fmla="*/ 195 h 195"/>
                  <a:gd name="T88" fmla="*/ 94 w 191"/>
                  <a:gd name="T89" fmla="*/ 171 h 195"/>
                  <a:gd name="T90" fmla="*/ 118 w 191"/>
                  <a:gd name="T91" fmla="*/ 171 h 195"/>
                  <a:gd name="T92" fmla="*/ 118 w 191"/>
                  <a:gd name="T93" fmla="*/ 195 h 195"/>
                  <a:gd name="T94" fmla="*/ 146 w 191"/>
                  <a:gd name="T95" fmla="*/ 171 h 195"/>
                  <a:gd name="T96" fmla="*/ 146 w 191"/>
                  <a:gd name="T9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1" h="195">
                    <a:moveTo>
                      <a:pt x="153" y="171"/>
                    </a:moveTo>
                    <a:cubicBezTo>
                      <a:pt x="35" y="171"/>
                      <a:pt x="35" y="171"/>
                      <a:pt x="35" y="171"/>
                    </a:cubicBezTo>
                    <a:cubicBezTo>
                      <a:pt x="28" y="171"/>
                      <a:pt x="21" y="163"/>
                      <a:pt x="21" y="156"/>
                    </a:cubicBezTo>
                    <a:cubicBezTo>
                      <a:pt x="21" y="35"/>
                      <a:pt x="21" y="35"/>
                      <a:pt x="21" y="35"/>
                    </a:cubicBezTo>
                    <a:cubicBezTo>
                      <a:pt x="21" y="26"/>
                      <a:pt x="28" y="20"/>
                      <a:pt x="35" y="20"/>
                    </a:cubicBezTo>
                    <a:cubicBezTo>
                      <a:pt x="153" y="20"/>
                      <a:pt x="153" y="20"/>
                      <a:pt x="153" y="20"/>
                    </a:cubicBezTo>
                    <a:cubicBezTo>
                      <a:pt x="162" y="20"/>
                      <a:pt x="167" y="26"/>
                      <a:pt x="167" y="35"/>
                    </a:cubicBezTo>
                    <a:cubicBezTo>
                      <a:pt x="167" y="156"/>
                      <a:pt x="167" y="156"/>
                      <a:pt x="167" y="156"/>
                    </a:cubicBezTo>
                    <a:cubicBezTo>
                      <a:pt x="167" y="163"/>
                      <a:pt x="162" y="171"/>
                      <a:pt x="153" y="171"/>
                    </a:cubicBezTo>
                    <a:close/>
                    <a:moveTo>
                      <a:pt x="45" y="20"/>
                    </a:moveTo>
                    <a:cubicBezTo>
                      <a:pt x="45" y="0"/>
                      <a:pt x="45" y="0"/>
                      <a:pt x="45" y="0"/>
                    </a:cubicBezTo>
                    <a:moveTo>
                      <a:pt x="69" y="20"/>
                    </a:moveTo>
                    <a:cubicBezTo>
                      <a:pt x="69" y="0"/>
                      <a:pt x="69" y="0"/>
                      <a:pt x="69" y="0"/>
                    </a:cubicBezTo>
                    <a:moveTo>
                      <a:pt x="94" y="0"/>
                    </a:moveTo>
                    <a:cubicBezTo>
                      <a:pt x="94" y="20"/>
                      <a:pt x="94" y="20"/>
                      <a:pt x="94" y="20"/>
                    </a:cubicBezTo>
                    <a:moveTo>
                      <a:pt x="118" y="0"/>
                    </a:moveTo>
                    <a:cubicBezTo>
                      <a:pt x="118" y="20"/>
                      <a:pt x="118" y="20"/>
                      <a:pt x="118" y="20"/>
                    </a:cubicBezTo>
                    <a:moveTo>
                      <a:pt x="146" y="0"/>
                    </a:moveTo>
                    <a:cubicBezTo>
                      <a:pt x="146" y="20"/>
                      <a:pt x="146" y="20"/>
                      <a:pt x="146" y="20"/>
                    </a:cubicBezTo>
                    <a:moveTo>
                      <a:pt x="191" y="45"/>
                    </a:moveTo>
                    <a:cubicBezTo>
                      <a:pt x="167" y="45"/>
                      <a:pt x="167" y="45"/>
                      <a:pt x="167" y="45"/>
                    </a:cubicBezTo>
                    <a:moveTo>
                      <a:pt x="191" y="69"/>
                    </a:moveTo>
                    <a:cubicBezTo>
                      <a:pt x="167" y="69"/>
                      <a:pt x="167" y="69"/>
                      <a:pt x="167" y="69"/>
                    </a:cubicBezTo>
                    <a:moveTo>
                      <a:pt x="191" y="93"/>
                    </a:moveTo>
                    <a:cubicBezTo>
                      <a:pt x="167" y="93"/>
                      <a:pt x="167" y="93"/>
                      <a:pt x="167" y="93"/>
                    </a:cubicBezTo>
                    <a:moveTo>
                      <a:pt x="191" y="122"/>
                    </a:moveTo>
                    <a:cubicBezTo>
                      <a:pt x="167" y="122"/>
                      <a:pt x="167" y="122"/>
                      <a:pt x="167" y="122"/>
                    </a:cubicBezTo>
                    <a:moveTo>
                      <a:pt x="191" y="146"/>
                    </a:moveTo>
                    <a:cubicBezTo>
                      <a:pt x="167" y="146"/>
                      <a:pt x="167" y="146"/>
                      <a:pt x="167" y="146"/>
                    </a:cubicBezTo>
                    <a:moveTo>
                      <a:pt x="21" y="45"/>
                    </a:moveTo>
                    <a:cubicBezTo>
                      <a:pt x="0" y="45"/>
                      <a:pt x="0" y="45"/>
                      <a:pt x="0" y="45"/>
                    </a:cubicBezTo>
                    <a:moveTo>
                      <a:pt x="21" y="69"/>
                    </a:moveTo>
                    <a:cubicBezTo>
                      <a:pt x="0" y="69"/>
                      <a:pt x="0" y="69"/>
                      <a:pt x="0" y="69"/>
                    </a:cubicBezTo>
                    <a:moveTo>
                      <a:pt x="21" y="93"/>
                    </a:moveTo>
                    <a:cubicBezTo>
                      <a:pt x="0" y="93"/>
                      <a:pt x="0" y="93"/>
                      <a:pt x="0" y="93"/>
                    </a:cubicBezTo>
                    <a:moveTo>
                      <a:pt x="21" y="122"/>
                    </a:moveTo>
                    <a:cubicBezTo>
                      <a:pt x="0" y="122"/>
                      <a:pt x="0" y="122"/>
                      <a:pt x="0" y="122"/>
                    </a:cubicBezTo>
                    <a:moveTo>
                      <a:pt x="21" y="146"/>
                    </a:moveTo>
                    <a:cubicBezTo>
                      <a:pt x="0" y="146"/>
                      <a:pt x="0" y="146"/>
                      <a:pt x="0" y="146"/>
                    </a:cubicBezTo>
                    <a:moveTo>
                      <a:pt x="45" y="171"/>
                    </a:moveTo>
                    <a:cubicBezTo>
                      <a:pt x="45" y="195"/>
                      <a:pt x="45" y="195"/>
                      <a:pt x="45" y="195"/>
                    </a:cubicBezTo>
                    <a:moveTo>
                      <a:pt x="69" y="171"/>
                    </a:moveTo>
                    <a:cubicBezTo>
                      <a:pt x="69" y="195"/>
                      <a:pt x="69" y="195"/>
                      <a:pt x="69" y="195"/>
                    </a:cubicBezTo>
                    <a:moveTo>
                      <a:pt x="94" y="195"/>
                    </a:moveTo>
                    <a:cubicBezTo>
                      <a:pt x="94" y="171"/>
                      <a:pt x="94" y="171"/>
                      <a:pt x="94" y="171"/>
                    </a:cubicBezTo>
                    <a:moveTo>
                      <a:pt x="118" y="171"/>
                    </a:moveTo>
                    <a:cubicBezTo>
                      <a:pt x="118" y="195"/>
                      <a:pt x="118" y="195"/>
                      <a:pt x="118" y="195"/>
                    </a:cubicBezTo>
                    <a:moveTo>
                      <a:pt x="146" y="171"/>
                    </a:moveTo>
                    <a:cubicBezTo>
                      <a:pt x="146" y="195"/>
                      <a:pt x="146" y="195"/>
                      <a:pt x="146" y="195"/>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882">
                  <a:gradFill>
                    <a:gsLst>
                      <a:gs pos="0">
                        <a:srgbClr val="505050"/>
                      </a:gs>
                      <a:gs pos="100000">
                        <a:srgbClr val="505050"/>
                      </a:gs>
                    </a:gsLst>
                    <a:lin ang="5400000" scaled="1"/>
                  </a:gradFill>
                  <a:latin typeface="Segoe UI Semilight"/>
                </a:endParaRPr>
              </a:p>
            </p:txBody>
          </p:sp>
        </p:grpSp>
      </p:grpSp>
      <p:grpSp>
        <p:nvGrpSpPr>
          <p:cNvPr id="103" name="Group 102">
            <a:extLst>
              <a:ext uri="{FF2B5EF4-FFF2-40B4-BE49-F238E27FC236}">
                <a16:creationId xmlns:a16="http://schemas.microsoft.com/office/drawing/2014/main" id="{9EAD4F44-EFA1-42BC-B56D-2EEA9357D3C4}"/>
              </a:ext>
            </a:extLst>
          </p:cNvPr>
          <p:cNvGrpSpPr/>
          <p:nvPr/>
        </p:nvGrpSpPr>
        <p:grpSpPr>
          <a:xfrm>
            <a:off x="9561199" y="5198425"/>
            <a:ext cx="513297" cy="513297"/>
            <a:chOff x="8657336" y="3809532"/>
            <a:chExt cx="523664" cy="523664"/>
          </a:xfrm>
        </p:grpSpPr>
        <p:sp>
          <p:nvSpPr>
            <p:cNvPr id="104" name="Oval 103">
              <a:extLst>
                <a:ext uri="{FF2B5EF4-FFF2-40B4-BE49-F238E27FC236}">
                  <a16:creationId xmlns:a16="http://schemas.microsoft.com/office/drawing/2014/main" id="{3719FB11-9407-4765-A6D7-209465D2853B}"/>
                </a:ext>
              </a:extLst>
            </p:cNvPr>
            <p:cNvSpPr/>
            <p:nvPr/>
          </p:nvSpPr>
          <p:spPr bwMode="auto">
            <a:xfrm rot="16920000" flipH="1">
              <a:off x="8657336" y="3809532"/>
              <a:ext cx="523664" cy="523664"/>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05" name="Group 104">
              <a:extLst>
                <a:ext uri="{FF2B5EF4-FFF2-40B4-BE49-F238E27FC236}">
                  <a16:creationId xmlns:a16="http://schemas.microsoft.com/office/drawing/2014/main" id="{B5C24756-9062-425A-A7EF-44A7D06A6362}"/>
                </a:ext>
              </a:extLst>
            </p:cNvPr>
            <p:cNvGrpSpPr/>
            <p:nvPr/>
          </p:nvGrpSpPr>
          <p:grpSpPr>
            <a:xfrm>
              <a:off x="8746154" y="3970338"/>
              <a:ext cx="346030" cy="202052"/>
              <a:chOff x="11030366" y="2382953"/>
              <a:chExt cx="397040" cy="231838"/>
            </a:xfrm>
          </p:grpSpPr>
          <p:sp>
            <p:nvSpPr>
              <p:cNvPr id="106" name="Freeform 77">
                <a:extLst>
                  <a:ext uri="{FF2B5EF4-FFF2-40B4-BE49-F238E27FC236}">
                    <a16:creationId xmlns:a16="http://schemas.microsoft.com/office/drawing/2014/main" id="{4FDEFF31-2488-44AB-AD08-F0F29DAA5584}"/>
                  </a:ext>
                </a:extLst>
              </p:cNvPr>
              <p:cNvSpPr>
                <a:spLocks/>
              </p:cNvSpPr>
              <p:nvPr/>
            </p:nvSpPr>
            <p:spPr bwMode="auto">
              <a:xfrm>
                <a:off x="11030366" y="2382953"/>
                <a:ext cx="397040" cy="231838"/>
              </a:xfrm>
              <a:custGeom>
                <a:avLst/>
                <a:gdLst>
                  <a:gd name="T0" fmla="*/ 308 w 395"/>
                  <a:gd name="T1" fmla="*/ 36 h 230"/>
                  <a:gd name="T2" fmla="*/ 270 w 395"/>
                  <a:gd name="T3" fmla="*/ 5 h 230"/>
                  <a:gd name="T4" fmla="*/ 234 w 395"/>
                  <a:gd name="T5" fmla="*/ 20 h 230"/>
                  <a:gd name="T6" fmla="*/ 200 w 395"/>
                  <a:gd name="T7" fmla="*/ 20 h 230"/>
                  <a:gd name="T8" fmla="*/ 196 w 395"/>
                  <a:gd name="T9" fmla="*/ 20 h 230"/>
                  <a:gd name="T10" fmla="*/ 161 w 395"/>
                  <a:gd name="T11" fmla="*/ 20 h 230"/>
                  <a:gd name="T12" fmla="*/ 126 w 395"/>
                  <a:gd name="T13" fmla="*/ 5 h 230"/>
                  <a:gd name="T14" fmla="*/ 87 w 395"/>
                  <a:gd name="T15" fmla="*/ 36 h 230"/>
                  <a:gd name="T16" fmla="*/ 48 w 395"/>
                  <a:gd name="T17" fmla="*/ 216 h 230"/>
                  <a:gd name="T18" fmla="*/ 75 w 395"/>
                  <a:gd name="T19" fmla="*/ 230 h 230"/>
                  <a:gd name="T20" fmla="*/ 113 w 395"/>
                  <a:gd name="T21" fmla="*/ 189 h 230"/>
                  <a:gd name="T22" fmla="*/ 162 w 395"/>
                  <a:gd name="T23" fmla="*/ 169 h 230"/>
                  <a:gd name="T24" fmla="*/ 233 w 395"/>
                  <a:gd name="T25" fmla="*/ 169 h 230"/>
                  <a:gd name="T26" fmla="*/ 283 w 395"/>
                  <a:gd name="T27" fmla="*/ 189 h 230"/>
                  <a:gd name="T28" fmla="*/ 320 w 395"/>
                  <a:gd name="T29" fmla="*/ 230 h 230"/>
                  <a:gd name="T30" fmla="*/ 347 w 395"/>
                  <a:gd name="T31" fmla="*/ 216 h 230"/>
                  <a:gd name="T32" fmla="*/ 308 w 395"/>
                  <a:gd name="T33" fmla="*/ 36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5" h="230">
                    <a:moveTo>
                      <a:pt x="308" y="36"/>
                    </a:moveTo>
                    <a:cubicBezTo>
                      <a:pt x="312" y="17"/>
                      <a:pt x="299" y="11"/>
                      <a:pt x="270" y="5"/>
                    </a:cubicBezTo>
                    <a:cubicBezTo>
                      <a:pt x="240" y="0"/>
                      <a:pt x="234" y="20"/>
                      <a:pt x="234" y="20"/>
                    </a:cubicBezTo>
                    <a:cubicBezTo>
                      <a:pt x="200" y="20"/>
                      <a:pt x="200" y="20"/>
                      <a:pt x="200" y="20"/>
                    </a:cubicBezTo>
                    <a:cubicBezTo>
                      <a:pt x="196" y="20"/>
                      <a:pt x="196" y="20"/>
                      <a:pt x="196" y="20"/>
                    </a:cubicBezTo>
                    <a:cubicBezTo>
                      <a:pt x="161" y="20"/>
                      <a:pt x="161" y="20"/>
                      <a:pt x="161" y="20"/>
                    </a:cubicBezTo>
                    <a:cubicBezTo>
                      <a:pt x="161" y="20"/>
                      <a:pt x="156" y="0"/>
                      <a:pt x="126" y="5"/>
                    </a:cubicBezTo>
                    <a:cubicBezTo>
                      <a:pt x="96" y="11"/>
                      <a:pt x="84" y="17"/>
                      <a:pt x="87" y="36"/>
                    </a:cubicBezTo>
                    <a:cubicBezTo>
                      <a:pt x="87" y="36"/>
                      <a:pt x="0" y="165"/>
                      <a:pt x="48" y="216"/>
                    </a:cubicBezTo>
                    <a:cubicBezTo>
                      <a:pt x="64" y="230"/>
                      <a:pt x="68" y="230"/>
                      <a:pt x="75" y="230"/>
                    </a:cubicBezTo>
                    <a:cubicBezTo>
                      <a:pt x="82" y="230"/>
                      <a:pt x="95" y="203"/>
                      <a:pt x="113" y="189"/>
                    </a:cubicBezTo>
                    <a:cubicBezTo>
                      <a:pt x="131" y="174"/>
                      <a:pt x="148" y="170"/>
                      <a:pt x="162" y="169"/>
                    </a:cubicBezTo>
                    <a:cubicBezTo>
                      <a:pt x="173" y="169"/>
                      <a:pt x="223" y="169"/>
                      <a:pt x="233" y="169"/>
                    </a:cubicBezTo>
                    <a:cubicBezTo>
                      <a:pt x="248" y="170"/>
                      <a:pt x="265" y="174"/>
                      <a:pt x="283" y="189"/>
                    </a:cubicBezTo>
                    <a:cubicBezTo>
                      <a:pt x="301" y="203"/>
                      <a:pt x="313" y="230"/>
                      <a:pt x="320" y="230"/>
                    </a:cubicBezTo>
                    <a:cubicBezTo>
                      <a:pt x="327" y="230"/>
                      <a:pt x="332" y="230"/>
                      <a:pt x="347" y="216"/>
                    </a:cubicBezTo>
                    <a:cubicBezTo>
                      <a:pt x="395" y="165"/>
                      <a:pt x="308" y="36"/>
                      <a:pt x="308" y="36"/>
                    </a:cubicBez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a:solidFill>
                    <a:srgbClr val="505050"/>
                  </a:solidFill>
                  <a:latin typeface="Segoe UI Semilight"/>
                </a:endParaRPr>
              </a:p>
            </p:txBody>
          </p:sp>
          <p:sp>
            <p:nvSpPr>
              <p:cNvPr id="107" name="Freeform 78">
                <a:extLst>
                  <a:ext uri="{FF2B5EF4-FFF2-40B4-BE49-F238E27FC236}">
                    <a16:creationId xmlns:a16="http://schemas.microsoft.com/office/drawing/2014/main" id="{9909F5D8-4EA8-45D8-AD22-080C4AB39ECB}"/>
                  </a:ext>
                </a:extLst>
              </p:cNvPr>
              <p:cNvSpPr>
                <a:spLocks/>
              </p:cNvSpPr>
              <p:nvPr/>
            </p:nvSpPr>
            <p:spPr bwMode="auto">
              <a:xfrm>
                <a:off x="11219168" y="2439871"/>
                <a:ext cx="19436" cy="20824"/>
              </a:xfrm>
              <a:custGeom>
                <a:avLst/>
                <a:gdLst>
                  <a:gd name="T0" fmla="*/ 9 w 20"/>
                  <a:gd name="T1" fmla="*/ 20 h 20"/>
                  <a:gd name="T2" fmla="*/ 0 w 20"/>
                  <a:gd name="T3" fmla="*/ 10 h 20"/>
                  <a:gd name="T4" fmla="*/ 10 w 20"/>
                  <a:gd name="T5" fmla="*/ 0 h 20"/>
                  <a:gd name="T6" fmla="*/ 20 w 20"/>
                  <a:gd name="T7" fmla="*/ 11 h 20"/>
                  <a:gd name="T8" fmla="*/ 9 w 20"/>
                  <a:gd name="T9" fmla="*/ 20 h 20"/>
                </a:gdLst>
                <a:ahLst/>
                <a:cxnLst>
                  <a:cxn ang="0">
                    <a:pos x="T0" y="T1"/>
                  </a:cxn>
                  <a:cxn ang="0">
                    <a:pos x="T2" y="T3"/>
                  </a:cxn>
                  <a:cxn ang="0">
                    <a:pos x="T4" y="T5"/>
                  </a:cxn>
                  <a:cxn ang="0">
                    <a:pos x="T6" y="T7"/>
                  </a:cxn>
                  <a:cxn ang="0">
                    <a:pos x="T8" y="T9"/>
                  </a:cxn>
                </a:cxnLst>
                <a:rect l="0" t="0" r="r" b="b"/>
                <a:pathLst>
                  <a:path w="20" h="20">
                    <a:moveTo>
                      <a:pt x="9" y="20"/>
                    </a:moveTo>
                    <a:cubicBezTo>
                      <a:pt x="4" y="20"/>
                      <a:pt x="0" y="15"/>
                      <a:pt x="0" y="10"/>
                    </a:cubicBezTo>
                    <a:cubicBezTo>
                      <a:pt x="0" y="4"/>
                      <a:pt x="5" y="0"/>
                      <a:pt x="10" y="0"/>
                    </a:cubicBezTo>
                    <a:cubicBezTo>
                      <a:pt x="16" y="0"/>
                      <a:pt x="20" y="5"/>
                      <a:pt x="20" y="11"/>
                    </a:cubicBezTo>
                    <a:cubicBezTo>
                      <a:pt x="19" y="16"/>
                      <a:pt x="15" y="20"/>
                      <a:pt x="9" y="20"/>
                    </a:cubicBez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a:solidFill>
                    <a:srgbClr val="505050"/>
                  </a:solidFill>
                  <a:latin typeface="Segoe UI Semilight"/>
                </a:endParaRPr>
              </a:p>
            </p:txBody>
          </p:sp>
        </p:grpSp>
      </p:grpSp>
      <p:grpSp>
        <p:nvGrpSpPr>
          <p:cNvPr id="108" name="Group 107">
            <a:extLst>
              <a:ext uri="{FF2B5EF4-FFF2-40B4-BE49-F238E27FC236}">
                <a16:creationId xmlns:a16="http://schemas.microsoft.com/office/drawing/2014/main" id="{CDD95ED0-C3A2-4654-83E5-721EED624B86}"/>
              </a:ext>
            </a:extLst>
          </p:cNvPr>
          <p:cNvGrpSpPr/>
          <p:nvPr/>
        </p:nvGrpSpPr>
        <p:grpSpPr>
          <a:xfrm>
            <a:off x="8737154" y="5354663"/>
            <a:ext cx="517239" cy="517239"/>
            <a:chOff x="3888602" y="4110297"/>
            <a:chExt cx="527686" cy="527686"/>
          </a:xfrm>
        </p:grpSpPr>
        <p:sp>
          <p:nvSpPr>
            <p:cNvPr id="109" name="Oval 108">
              <a:extLst>
                <a:ext uri="{FF2B5EF4-FFF2-40B4-BE49-F238E27FC236}">
                  <a16:creationId xmlns:a16="http://schemas.microsoft.com/office/drawing/2014/main" id="{9B7AF62B-ED4C-48CC-A132-877A97B8130D}"/>
                </a:ext>
              </a:extLst>
            </p:cNvPr>
            <p:cNvSpPr/>
            <p:nvPr/>
          </p:nvSpPr>
          <p:spPr bwMode="auto">
            <a:xfrm rot="4020000">
              <a:off x="3888602" y="4110297"/>
              <a:ext cx="527686" cy="527686"/>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0" name="Freeform 41">
              <a:extLst>
                <a:ext uri="{FF2B5EF4-FFF2-40B4-BE49-F238E27FC236}">
                  <a16:creationId xmlns:a16="http://schemas.microsoft.com/office/drawing/2014/main" id="{AA8AEFBA-0FD6-4347-B877-D25B7201D8A5}"/>
                </a:ext>
              </a:extLst>
            </p:cNvPr>
            <p:cNvSpPr>
              <a:spLocks noEditPoints="1"/>
            </p:cNvSpPr>
            <p:nvPr/>
          </p:nvSpPr>
          <p:spPr bwMode="auto">
            <a:xfrm>
              <a:off x="3986330" y="4270318"/>
              <a:ext cx="332230" cy="207644"/>
            </a:xfrm>
            <a:custGeom>
              <a:avLst/>
              <a:gdLst>
                <a:gd name="T0" fmla="*/ 208 w 208"/>
                <a:gd name="T1" fmla="*/ 54 h 130"/>
                <a:gd name="T2" fmla="*/ 208 w 208"/>
                <a:gd name="T3" fmla="*/ 130 h 130"/>
                <a:gd name="T4" fmla="*/ 0 w 208"/>
                <a:gd name="T5" fmla="*/ 130 h 130"/>
                <a:gd name="T6" fmla="*/ 0 w 208"/>
                <a:gd name="T7" fmla="*/ 54 h 130"/>
                <a:gd name="T8" fmla="*/ 40 w 208"/>
                <a:gd name="T9" fmla="*/ 24 h 130"/>
                <a:gd name="T10" fmla="*/ 40 w 208"/>
                <a:gd name="T11" fmla="*/ 54 h 130"/>
                <a:gd name="T12" fmla="*/ 85 w 208"/>
                <a:gd name="T13" fmla="*/ 24 h 130"/>
                <a:gd name="T14" fmla="*/ 85 w 208"/>
                <a:gd name="T15" fmla="*/ 54 h 130"/>
                <a:gd name="T16" fmla="*/ 208 w 208"/>
                <a:gd name="T17" fmla="*/ 54 h 130"/>
                <a:gd name="T18" fmla="*/ 163 w 208"/>
                <a:gd name="T19" fmla="*/ 54 h 130"/>
                <a:gd name="T20" fmla="*/ 153 w 208"/>
                <a:gd name="T21" fmla="*/ 0 h 130"/>
                <a:gd name="T22" fmla="*/ 144 w 208"/>
                <a:gd name="T23" fmla="*/ 0 h 130"/>
                <a:gd name="T24" fmla="*/ 136 w 208"/>
                <a:gd name="T25" fmla="*/ 54 h 130"/>
                <a:gd name="T26" fmla="*/ 200 w 208"/>
                <a:gd name="T27" fmla="*/ 54 h 130"/>
                <a:gd name="T28" fmla="*/ 189 w 208"/>
                <a:gd name="T29" fmla="*/ 0 h 130"/>
                <a:gd name="T30" fmla="*/ 180 w 208"/>
                <a:gd name="T31" fmla="*/ 0 h 130"/>
                <a:gd name="T32" fmla="*/ 171 w 208"/>
                <a:gd name="T33" fmla="*/ 54 h 130"/>
                <a:gd name="T34" fmla="*/ 30 w 208"/>
                <a:gd name="T35" fmla="*/ 77 h 130"/>
                <a:gd name="T36" fmla="*/ 19 w 208"/>
                <a:gd name="T37" fmla="*/ 77 h 130"/>
                <a:gd name="T38" fmla="*/ 19 w 208"/>
                <a:gd name="T39" fmla="*/ 88 h 130"/>
                <a:gd name="T40" fmla="*/ 30 w 208"/>
                <a:gd name="T41" fmla="*/ 88 h 130"/>
                <a:gd name="T42" fmla="*/ 30 w 208"/>
                <a:gd name="T43" fmla="*/ 77 h 130"/>
                <a:gd name="T44" fmla="*/ 69 w 208"/>
                <a:gd name="T45" fmla="*/ 77 h 130"/>
                <a:gd name="T46" fmla="*/ 59 w 208"/>
                <a:gd name="T47" fmla="*/ 77 h 130"/>
                <a:gd name="T48" fmla="*/ 59 w 208"/>
                <a:gd name="T49" fmla="*/ 88 h 130"/>
                <a:gd name="T50" fmla="*/ 69 w 208"/>
                <a:gd name="T51" fmla="*/ 88 h 130"/>
                <a:gd name="T52" fmla="*/ 69 w 208"/>
                <a:gd name="T53" fmla="*/ 77 h 130"/>
                <a:gd name="T54" fmla="*/ 109 w 208"/>
                <a:gd name="T55" fmla="*/ 77 h 130"/>
                <a:gd name="T56" fmla="*/ 99 w 208"/>
                <a:gd name="T57" fmla="*/ 77 h 130"/>
                <a:gd name="T58" fmla="*/ 99 w 208"/>
                <a:gd name="T59" fmla="*/ 88 h 130"/>
                <a:gd name="T60" fmla="*/ 109 w 208"/>
                <a:gd name="T61" fmla="*/ 88 h 130"/>
                <a:gd name="T62" fmla="*/ 109 w 208"/>
                <a:gd name="T63" fmla="*/ 77 h 130"/>
                <a:gd name="T64" fmla="*/ 149 w 208"/>
                <a:gd name="T65" fmla="*/ 77 h 130"/>
                <a:gd name="T66" fmla="*/ 139 w 208"/>
                <a:gd name="T67" fmla="*/ 77 h 130"/>
                <a:gd name="T68" fmla="*/ 139 w 208"/>
                <a:gd name="T69" fmla="*/ 88 h 130"/>
                <a:gd name="T70" fmla="*/ 149 w 208"/>
                <a:gd name="T71" fmla="*/ 88 h 130"/>
                <a:gd name="T72" fmla="*/ 149 w 208"/>
                <a:gd name="T73" fmla="*/ 77 h 130"/>
                <a:gd name="T74" fmla="*/ 189 w 208"/>
                <a:gd name="T75" fmla="*/ 77 h 130"/>
                <a:gd name="T76" fmla="*/ 179 w 208"/>
                <a:gd name="T77" fmla="*/ 77 h 130"/>
                <a:gd name="T78" fmla="*/ 179 w 208"/>
                <a:gd name="T79" fmla="*/ 88 h 130"/>
                <a:gd name="T80" fmla="*/ 189 w 208"/>
                <a:gd name="T81" fmla="*/ 88 h 130"/>
                <a:gd name="T82" fmla="*/ 189 w 208"/>
                <a:gd name="T83" fmla="*/ 7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8" h="130">
                  <a:moveTo>
                    <a:pt x="208" y="54"/>
                  </a:moveTo>
                  <a:lnTo>
                    <a:pt x="208" y="130"/>
                  </a:lnTo>
                  <a:lnTo>
                    <a:pt x="0" y="130"/>
                  </a:lnTo>
                  <a:lnTo>
                    <a:pt x="0" y="54"/>
                  </a:lnTo>
                  <a:lnTo>
                    <a:pt x="40" y="24"/>
                  </a:lnTo>
                  <a:lnTo>
                    <a:pt x="40" y="54"/>
                  </a:lnTo>
                  <a:lnTo>
                    <a:pt x="85" y="24"/>
                  </a:lnTo>
                  <a:lnTo>
                    <a:pt x="85" y="54"/>
                  </a:lnTo>
                  <a:lnTo>
                    <a:pt x="208" y="54"/>
                  </a:lnTo>
                  <a:moveTo>
                    <a:pt x="163" y="54"/>
                  </a:moveTo>
                  <a:lnTo>
                    <a:pt x="153" y="0"/>
                  </a:lnTo>
                  <a:lnTo>
                    <a:pt x="144" y="0"/>
                  </a:lnTo>
                  <a:lnTo>
                    <a:pt x="136" y="54"/>
                  </a:lnTo>
                  <a:moveTo>
                    <a:pt x="200" y="54"/>
                  </a:moveTo>
                  <a:lnTo>
                    <a:pt x="189" y="0"/>
                  </a:lnTo>
                  <a:lnTo>
                    <a:pt x="180" y="0"/>
                  </a:lnTo>
                  <a:lnTo>
                    <a:pt x="171" y="54"/>
                  </a:lnTo>
                  <a:moveTo>
                    <a:pt x="30" y="77"/>
                  </a:moveTo>
                  <a:lnTo>
                    <a:pt x="19" y="77"/>
                  </a:lnTo>
                  <a:lnTo>
                    <a:pt x="19" y="88"/>
                  </a:lnTo>
                  <a:lnTo>
                    <a:pt x="30" y="88"/>
                  </a:lnTo>
                  <a:lnTo>
                    <a:pt x="30" y="77"/>
                  </a:lnTo>
                  <a:moveTo>
                    <a:pt x="69" y="77"/>
                  </a:moveTo>
                  <a:lnTo>
                    <a:pt x="59" y="77"/>
                  </a:lnTo>
                  <a:lnTo>
                    <a:pt x="59" y="88"/>
                  </a:lnTo>
                  <a:lnTo>
                    <a:pt x="69" y="88"/>
                  </a:lnTo>
                  <a:lnTo>
                    <a:pt x="69" y="77"/>
                  </a:lnTo>
                  <a:moveTo>
                    <a:pt x="109" y="77"/>
                  </a:moveTo>
                  <a:lnTo>
                    <a:pt x="99" y="77"/>
                  </a:lnTo>
                  <a:lnTo>
                    <a:pt x="99" y="88"/>
                  </a:lnTo>
                  <a:lnTo>
                    <a:pt x="109" y="88"/>
                  </a:lnTo>
                  <a:lnTo>
                    <a:pt x="109" y="77"/>
                  </a:lnTo>
                  <a:moveTo>
                    <a:pt x="149" y="77"/>
                  </a:moveTo>
                  <a:lnTo>
                    <a:pt x="139" y="77"/>
                  </a:lnTo>
                  <a:lnTo>
                    <a:pt x="139" y="88"/>
                  </a:lnTo>
                  <a:lnTo>
                    <a:pt x="149" y="88"/>
                  </a:lnTo>
                  <a:lnTo>
                    <a:pt x="149" y="77"/>
                  </a:lnTo>
                  <a:moveTo>
                    <a:pt x="189" y="77"/>
                  </a:moveTo>
                  <a:lnTo>
                    <a:pt x="179" y="77"/>
                  </a:lnTo>
                  <a:lnTo>
                    <a:pt x="179" y="88"/>
                  </a:lnTo>
                  <a:lnTo>
                    <a:pt x="189" y="88"/>
                  </a:lnTo>
                  <a:lnTo>
                    <a:pt x="189" y="77"/>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882">
                <a:gradFill>
                  <a:gsLst>
                    <a:gs pos="0">
                      <a:srgbClr val="505050"/>
                    </a:gs>
                    <a:gs pos="100000">
                      <a:srgbClr val="505050"/>
                    </a:gs>
                  </a:gsLst>
                  <a:lin ang="5400000" scaled="1"/>
                </a:gradFill>
                <a:latin typeface="Segoe UI Semilight"/>
              </a:endParaRPr>
            </a:p>
          </p:txBody>
        </p:sp>
      </p:grpSp>
      <p:grpSp>
        <p:nvGrpSpPr>
          <p:cNvPr id="111" name="Group 110">
            <a:extLst>
              <a:ext uri="{FF2B5EF4-FFF2-40B4-BE49-F238E27FC236}">
                <a16:creationId xmlns:a16="http://schemas.microsoft.com/office/drawing/2014/main" id="{257A49B4-9C4B-4467-8D21-074257592697}"/>
              </a:ext>
            </a:extLst>
          </p:cNvPr>
          <p:cNvGrpSpPr/>
          <p:nvPr/>
        </p:nvGrpSpPr>
        <p:grpSpPr>
          <a:xfrm>
            <a:off x="7177740" y="1595483"/>
            <a:ext cx="517239" cy="517239"/>
            <a:chOff x="4367509" y="4820305"/>
            <a:chExt cx="527686" cy="527686"/>
          </a:xfrm>
        </p:grpSpPr>
        <p:sp>
          <p:nvSpPr>
            <p:cNvPr id="112" name="Oval 111">
              <a:extLst>
                <a:ext uri="{FF2B5EF4-FFF2-40B4-BE49-F238E27FC236}">
                  <a16:creationId xmlns:a16="http://schemas.microsoft.com/office/drawing/2014/main" id="{18C13E52-E4D7-4B0A-984E-A6281819068E}"/>
                </a:ext>
              </a:extLst>
            </p:cNvPr>
            <p:cNvSpPr/>
            <p:nvPr/>
          </p:nvSpPr>
          <p:spPr bwMode="auto">
            <a:xfrm rot="2700000">
              <a:off x="4367509" y="4820305"/>
              <a:ext cx="527686" cy="527686"/>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13" name="Group 4">
              <a:extLst>
                <a:ext uri="{FF2B5EF4-FFF2-40B4-BE49-F238E27FC236}">
                  <a16:creationId xmlns:a16="http://schemas.microsoft.com/office/drawing/2014/main" id="{CFD9962B-5B99-48D4-A451-C3C31E59D477}"/>
                </a:ext>
              </a:extLst>
            </p:cNvPr>
            <p:cNvGrpSpPr>
              <a:grpSpLocks noChangeAspect="1"/>
            </p:cNvGrpSpPr>
            <p:nvPr/>
          </p:nvGrpSpPr>
          <p:grpSpPr bwMode="auto">
            <a:xfrm>
              <a:off x="4493886" y="4948927"/>
              <a:ext cx="274932" cy="270442"/>
              <a:chOff x="3794" y="2083"/>
              <a:chExt cx="245" cy="241"/>
            </a:xfrm>
          </p:grpSpPr>
          <p:sp>
            <p:nvSpPr>
              <p:cNvPr id="114" name="Rectangle 113">
                <a:extLst>
                  <a:ext uri="{FF2B5EF4-FFF2-40B4-BE49-F238E27FC236}">
                    <a16:creationId xmlns:a16="http://schemas.microsoft.com/office/drawing/2014/main" id="{30FF29BD-431C-451B-AF1E-453CFD6E46DB}"/>
                  </a:ext>
                </a:extLst>
              </p:cNvPr>
              <p:cNvSpPr>
                <a:spLocks noChangeArrowheads="1"/>
              </p:cNvSpPr>
              <p:nvPr/>
            </p:nvSpPr>
            <p:spPr bwMode="auto">
              <a:xfrm>
                <a:off x="3794" y="2083"/>
                <a:ext cx="245" cy="138"/>
              </a:xfrm>
              <a:prstGeom prst="rect">
                <a:avLst/>
              </a:prstGeom>
              <a:noFill/>
              <a:ln w="15875"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a:solidFill>
                    <a:srgbClr val="505050"/>
                  </a:solidFill>
                  <a:latin typeface="Segoe UI Semilight"/>
                </a:endParaRPr>
              </a:p>
            </p:txBody>
          </p:sp>
          <p:sp>
            <p:nvSpPr>
              <p:cNvPr id="115" name="Freeform 6">
                <a:extLst>
                  <a:ext uri="{FF2B5EF4-FFF2-40B4-BE49-F238E27FC236}">
                    <a16:creationId xmlns:a16="http://schemas.microsoft.com/office/drawing/2014/main" id="{3950A044-CEA7-47C0-811C-BDF31F459BEC}"/>
                  </a:ext>
                </a:extLst>
              </p:cNvPr>
              <p:cNvSpPr>
                <a:spLocks/>
              </p:cNvSpPr>
              <p:nvPr/>
            </p:nvSpPr>
            <p:spPr bwMode="auto">
              <a:xfrm>
                <a:off x="3801" y="2287"/>
                <a:ext cx="231" cy="37"/>
              </a:xfrm>
              <a:custGeom>
                <a:avLst/>
                <a:gdLst>
                  <a:gd name="T0" fmla="*/ 26 w 231"/>
                  <a:gd name="T1" fmla="*/ 0 h 37"/>
                  <a:gd name="T2" fmla="*/ 205 w 231"/>
                  <a:gd name="T3" fmla="*/ 0 h 37"/>
                  <a:gd name="T4" fmla="*/ 231 w 231"/>
                  <a:gd name="T5" fmla="*/ 37 h 37"/>
                  <a:gd name="T6" fmla="*/ 0 w 231"/>
                  <a:gd name="T7" fmla="*/ 37 h 37"/>
                  <a:gd name="T8" fmla="*/ 26 w 231"/>
                  <a:gd name="T9" fmla="*/ 0 h 37"/>
                </a:gdLst>
                <a:ahLst/>
                <a:cxnLst>
                  <a:cxn ang="0">
                    <a:pos x="T0" y="T1"/>
                  </a:cxn>
                  <a:cxn ang="0">
                    <a:pos x="T2" y="T3"/>
                  </a:cxn>
                  <a:cxn ang="0">
                    <a:pos x="T4" y="T5"/>
                  </a:cxn>
                  <a:cxn ang="0">
                    <a:pos x="T6" y="T7"/>
                  </a:cxn>
                  <a:cxn ang="0">
                    <a:pos x="T8" y="T9"/>
                  </a:cxn>
                </a:cxnLst>
                <a:rect l="0" t="0" r="r" b="b"/>
                <a:pathLst>
                  <a:path w="231" h="37">
                    <a:moveTo>
                      <a:pt x="26" y="0"/>
                    </a:moveTo>
                    <a:lnTo>
                      <a:pt x="205" y="0"/>
                    </a:lnTo>
                    <a:lnTo>
                      <a:pt x="231" y="37"/>
                    </a:lnTo>
                    <a:lnTo>
                      <a:pt x="0" y="37"/>
                    </a:lnTo>
                    <a:lnTo>
                      <a:pt x="26" y="0"/>
                    </a:lnTo>
                    <a:close/>
                  </a:path>
                </a:pathLst>
              </a:custGeom>
              <a:noFill/>
              <a:ln w="15875"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a:solidFill>
                    <a:srgbClr val="505050"/>
                  </a:solidFill>
                  <a:latin typeface="Segoe UI Semilight"/>
                </a:endParaRPr>
              </a:p>
            </p:txBody>
          </p:sp>
          <p:sp>
            <p:nvSpPr>
              <p:cNvPr id="116" name="Line 7">
                <a:extLst>
                  <a:ext uri="{FF2B5EF4-FFF2-40B4-BE49-F238E27FC236}">
                    <a16:creationId xmlns:a16="http://schemas.microsoft.com/office/drawing/2014/main" id="{C99993E8-2E3F-4AA4-AFF6-35F84CAE5B58}"/>
                  </a:ext>
                </a:extLst>
              </p:cNvPr>
              <p:cNvSpPr>
                <a:spLocks noChangeShapeType="1"/>
              </p:cNvSpPr>
              <p:nvPr/>
            </p:nvSpPr>
            <p:spPr bwMode="auto">
              <a:xfrm>
                <a:off x="3917" y="2221"/>
                <a:ext cx="0" cy="36"/>
              </a:xfrm>
              <a:prstGeom prst="line">
                <a:avLst/>
              </a:prstGeom>
              <a:noFill/>
              <a:ln w="15875"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a:solidFill>
                    <a:srgbClr val="505050"/>
                  </a:solidFill>
                  <a:latin typeface="Segoe UI Semilight"/>
                </a:endParaRPr>
              </a:p>
            </p:txBody>
          </p:sp>
          <p:sp>
            <p:nvSpPr>
              <p:cNvPr id="117" name="Line 8">
                <a:extLst>
                  <a:ext uri="{FF2B5EF4-FFF2-40B4-BE49-F238E27FC236}">
                    <a16:creationId xmlns:a16="http://schemas.microsoft.com/office/drawing/2014/main" id="{69D368B8-E2C2-4DD4-81D4-D6B9BA8481FC}"/>
                  </a:ext>
                </a:extLst>
              </p:cNvPr>
              <p:cNvSpPr>
                <a:spLocks noChangeShapeType="1"/>
              </p:cNvSpPr>
              <p:nvPr/>
            </p:nvSpPr>
            <p:spPr bwMode="auto">
              <a:xfrm>
                <a:off x="3873" y="2255"/>
                <a:ext cx="86" cy="0"/>
              </a:xfrm>
              <a:prstGeom prst="line">
                <a:avLst/>
              </a:prstGeom>
              <a:noFill/>
              <a:ln w="15875"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a:solidFill>
                    <a:srgbClr val="505050"/>
                  </a:solidFill>
                  <a:latin typeface="Segoe UI Semilight"/>
                </a:endParaRPr>
              </a:p>
            </p:txBody>
          </p:sp>
        </p:grpSp>
      </p:grpSp>
      <p:grpSp>
        <p:nvGrpSpPr>
          <p:cNvPr id="118" name="Group 117">
            <a:extLst>
              <a:ext uri="{FF2B5EF4-FFF2-40B4-BE49-F238E27FC236}">
                <a16:creationId xmlns:a16="http://schemas.microsoft.com/office/drawing/2014/main" id="{1DB72769-EF8A-4C1C-87AD-DCEF6A8824FC}"/>
              </a:ext>
            </a:extLst>
          </p:cNvPr>
          <p:cNvGrpSpPr/>
          <p:nvPr/>
        </p:nvGrpSpPr>
        <p:grpSpPr>
          <a:xfrm>
            <a:off x="7185625" y="4710364"/>
            <a:ext cx="513297" cy="513297"/>
            <a:chOff x="7500489" y="946234"/>
            <a:chExt cx="523664" cy="523664"/>
          </a:xfrm>
        </p:grpSpPr>
        <p:sp>
          <p:nvSpPr>
            <p:cNvPr id="119" name="Oval 118">
              <a:extLst>
                <a:ext uri="{FF2B5EF4-FFF2-40B4-BE49-F238E27FC236}">
                  <a16:creationId xmlns:a16="http://schemas.microsoft.com/office/drawing/2014/main" id="{7856BE6D-9138-4296-9DB2-53962EEA64DB}"/>
                </a:ext>
              </a:extLst>
            </p:cNvPr>
            <p:cNvSpPr/>
            <p:nvPr/>
          </p:nvSpPr>
          <p:spPr bwMode="auto">
            <a:xfrm rot="2040000">
              <a:off x="7500489" y="946234"/>
              <a:ext cx="523664" cy="523664"/>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0" name="Freeform 5">
              <a:extLst>
                <a:ext uri="{FF2B5EF4-FFF2-40B4-BE49-F238E27FC236}">
                  <a16:creationId xmlns:a16="http://schemas.microsoft.com/office/drawing/2014/main" id="{7E42F32F-3156-40A7-843E-5D0527B83CA7}"/>
                </a:ext>
              </a:extLst>
            </p:cNvPr>
            <p:cNvSpPr>
              <a:spLocks noEditPoints="1"/>
            </p:cNvSpPr>
            <p:nvPr/>
          </p:nvSpPr>
          <p:spPr bwMode="auto">
            <a:xfrm>
              <a:off x="7665070" y="1052514"/>
              <a:ext cx="194502" cy="311106"/>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a:solidFill>
                  <a:srgbClr val="505050"/>
                </a:solidFill>
                <a:latin typeface="Segoe UI Semilight"/>
              </a:endParaRPr>
            </a:p>
          </p:txBody>
        </p:sp>
      </p:grpSp>
      <p:grpSp>
        <p:nvGrpSpPr>
          <p:cNvPr id="121" name="Group 120">
            <a:extLst>
              <a:ext uri="{FF2B5EF4-FFF2-40B4-BE49-F238E27FC236}">
                <a16:creationId xmlns:a16="http://schemas.microsoft.com/office/drawing/2014/main" id="{8379485F-DBFA-455F-8015-1D8560FF07D8}"/>
              </a:ext>
            </a:extLst>
          </p:cNvPr>
          <p:cNvGrpSpPr/>
          <p:nvPr/>
        </p:nvGrpSpPr>
        <p:grpSpPr>
          <a:xfrm>
            <a:off x="6712256" y="2295379"/>
            <a:ext cx="517237" cy="517237"/>
            <a:chOff x="3888602" y="2356543"/>
            <a:chExt cx="527684" cy="527684"/>
          </a:xfrm>
        </p:grpSpPr>
        <p:sp>
          <p:nvSpPr>
            <p:cNvPr id="122" name="Oval 121">
              <a:extLst>
                <a:ext uri="{FF2B5EF4-FFF2-40B4-BE49-F238E27FC236}">
                  <a16:creationId xmlns:a16="http://schemas.microsoft.com/office/drawing/2014/main" id="{02D08E30-4CFA-4AE7-964F-57C9F3A4A5B5}"/>
                </a:ext>
              </a:extLst>
            </p:cNvPr>
            <p:cNvSpPr/>
            <p:nvPr/>
          </p:nvSpPr>
          <p:spPr bwMode="auto">
            <a:xfrm rot="17580000" flipH="1">
              <a:off x="3888602" y="2356543"/>
              <a:ext cx="527684" cy="527684"/>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3" name="Freeform 5">
              <a:extLst>
                <a:ext uri="{FF2B5EF4-FFF2-40B4-BE49-F238E27FC236}">
                  <a16:creationId xmlns:a16="http://schemas.microsoft.com/office/drawing/2014/main" id="{A136BD47-C3A4-4656-A887-9345A5885F74}"/>
                </a:ext>
              </a:extLst>
            </p:cNvPr>
            <p:cNvSpPr>
              <a:spLocks noEditPoints="1"/>
            </p:cNvSpPr>
            <p:nvPr/>
          </p:nvSpPr>
          <p:spPr bwMode="auto">
            <a:xfrm>
              <a:off x="3976885" y="2528888"/>
              <a:ext cx="351120" cy="182994"/>
            </a:xfrm>
            <a:custGeom>
              <a:avLst/>
              <a:gdLst>
                <a:gd name="T0" fmla="*/ 1751 w 3752"/>
                <a:gd name="T1" fmla="*/ 500 h 2002"/>
                <a:gd name="T2" fmla="*/ 2001 w 3752"/>
                <a:gd name="T3" fmla="*/ 500 h 2002"/>
                <a:gd name="T4" fmla="*/ 0 w 3752"/>
                <a:gd name="T5" fmla="*/ 885 h 2002"/>
                <a:gd name="T6" fmla="*/ 170 w 3752"/>
                <a:gd name="T7" fmla="*/ 940 h 2002"/>
                <a:gd name="T8" fmla="*/ 1336 w 3752"/>
                <a:gd name="T9" fmla="*/ 1124 h 2002"/>
                <a:gd name="T10" fmla="*/ 2493 w 3752"/>
                <a:gd name="T11" fmla="*/ 943 h 2002"/>
                <a:gd name="T12" fmla="*/ 3554 w 3752"/>
                <a:gd name="T13" fmla="*/ 409 h 2002"/>
                <a:gd name="T14" fmla="*/ 3699 w 3752"/>
                <a:gd name="T15" fmla="*/ 305 h 2002"/>
                <a:gd name="T16" fmla="*/ 1 w 3752"/>
                <a:gd name="T17" fmla="*/ 1003 h 2002"/>
                <a:gd name="T18" fmla="*/ 305 w 3752"/>
                <a:gd name="T19" fmla="*/ 1697 h 2002"/>
                <a:gd name="T20" fmla="*/ 1042 w 3752"/>
                <a:gd name="T21" fmla="*/ 2002 h 2002"/>
                <a:gd name="T22" fmla="*/ 1200 w 3752"/>
                <a:gd name="T23" fmla="*/ 2002 h 2002"/>
                <a:gd name="T24" fmla="*/ 1356 w 3752"/>
                <a:gd name="T25" fmla="*/ 1948 h 2002"/>
                <a:gd name="T26" fmla="*/ 1612 w 3752"/>
                <a:gd name="T27" fmla="*/ 1745 h 2002"/>
                <a:gd name="T28" fmla="*/ 1876 w 3752"/>
                <a:gd name="T29" fmla="*/ 1638 h 2002"/>
                <a:gd name="T30" fmla="*/ 2140 w 3752"/>
                <a:gd name="T31" fmla="*/ 1745 h 2002"/>
                <a:gd name="T32" fmla="*/ 2396 w 3752"/>
                <a:gd name="T33" fmla="*/ 1948 h 2002"/>
                <a:gd name="T34" fmla="*/ 2552 w 3752"/>
                <a:gd name="T35" fmla="*/ 2002 h 2002"/>
                <a:gd name="T36" fmla="*/ 2710 w 3752"/>
                <a:gd name="T37" fmla="*/ 2002 h 2002"/>
                <a:gd name="T38" fmla="*/ 3447 w 3752"/>
                <a:gd name="T39" fmla="*/ 1697 h 2002"/>
                <a:gd name="T40" fmla="*/ 3752 w 3752"/>
                <a:gd name="T41" fmla="*/ 960 h 2002"/>
                <a:gd name="T42" fmla="*/ 3752 w 3752"/>
                <a:gd name="T43" fmla="*/ 885 h 2002"/>
                <a:gd name="T44" fmla="*/ 3752 w 3752"/>
                <a:gd name="T45" fmla="*/ 459 h 2002"/>
                <a:gd name="T46" fmla="*/ 3682 w 3752"/>
                <a:gd name="T47" fmla="*/ 286 h 2002"/>
                <a:gd name="T48" fmla="*/ 3681 w 3752"/>
                <a:gd name="T49" fmla="*/ 285 h 2002"/>
                <a:gd name="T50" fmla="*/ 3564 w 3752"/>
                <a:gd name="T51" fmla="*/ 206 h 2002"/>
                <a:gd name="T52" fmla="*/ 3559 w 3752"/>
                <a:gd name="T53" fmla="*/ 204 h 2002"/>
                <a:gd name="T54" fmla="*/ 1876 w 3752"/>
                <a:gd name="T55" fmla="*/ 0 h 2002"/>
                <a:gd name="T56" fmla="*/ 188 w 3752"/>
                <a:gd name="T57" fmla="*/ 206 h 2002"/>
                <a:gd name="T58" fmla="*/ 71 w 3752"/>
                <a:gd name="T59" fmla="*/ 285 h 2002"/>
                <a:gd name="T60" fmla="*/ 70 w 3752"/>
                <a:gd name="T61" fmla="*/ 286 h 2002"/>
                <a:gd name="T62" fmla="*/ 0 w 3752"/>
                <a:gd name="T63" fmla="*/ 459 h 2002"/>
                <a:gd name="T64" fmla="*/ 0 w 3752"/>
                <a:gd name="T65" fmla="*/ 885 h 2002"/>
                <a:gd name="T66" fmla="*/ 1 w 3752"/>
                <a:gd name="T67" fmla="*/ 1003 h 2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52" h="2002">
                  <a:moveTo>
                    <a:pt x="1751" y="500"/>
                  </a:moveTo>
                  <a:cubicBezTo>
                    <a:pt x="2001" y="500"/>
                    <a:pt x="2001" y="500"/>
                    <a:pt x="2001" y="500"/>
                  </a:cubicBezTo>
                  <a:moveTo>
                    <a:pt x="0" y="885"/>
                  </a:moveTo>
                  <a:cubicBezTo>
                    <a:pt x="170" y="940"/>
                    <a:pt x="170" y="940"/>
                    <a:pt x="170" y="940"/>
                  </a:cubicBezTo>
                  <a:cubicBezTo>
                    <a:pt x="549" y="1062"/>
                    <a:pt x="942" y="1124"/>
                    <a:pt x="1336" y="1124"/>
                  </a:cubicBezTo>
                  <a:cubicBezTo>
                    <a:pt x="1729" y="1124"/>
                    <a:pt x="2118" y="1063"/>
                    <a:pt x="2493" y="943"/>
                  </a:cubicBezTo>
                  <a:cubicBezTo>
                    <a:pt x="2872" y="822"/>
                    <a:pt x="3229" y="642"/>
                    <a:pt x="3554" y="409"/>
                  </a:cubicBezTo>
                  <a:cubicBezTo>
                    <a:pt x="3699" y="305"/>
                    <a:pt x="3699" y="305"/>
                    <a:pt x="3699" y="305"/>
                  </a:cubicBezTo>
                  <a:moveTo>
                    <a:pt x="1" y="1003"/>
                  </a:moveTo>
                  <a:cubicBezTo>
                    <a:pt x="12" y="1265"/>
                    <a:pt x="119" y="1510"/>
                    <a:pt x="305" y="1697"/>
                  </a:cubicBezTo>
                  <a:cubicBezTo>
                    <a:pt x="502" y="1894"/>
                    <a:pt x="764" y="2002"/>
                    <a:pt x="1042" y="2002"/>
                  </a:cubicBezTo>
                  <a:cubicBezTo>
                    <a:pt x="1200" y="2002"/>
                    <a:pt x="1200" y="2002"/>
                    <a:pt x="1200" y="2002"/>
                  </a:cubicBezTo>
                  <a:cubicBezTo>
                    <a:pt x="1256" y="2002"/>
                    <a:pt x="1312" y="1983"/>
                    <a:pt x="1356" y="1948"/>
                  </a:cubicBezTo>
                  <a:cubicBezTo>
                    <a:pt x="1612" y="1745"/>
                    <a:pt x="1612" y="1745"/>
                    <a:pt x="1612" y="1745"/>
                  </a:cubicBezTo>
                  <a:cubicBezTo>
                    <a:pt x="1683" y="1676"/>
                    <a:pt x="1777" y="1638"/>
                    <a:pt x="1876" y="1638"/>
                  </a:cubicBezTo>
                  <a:cubicBezTo>
                    <a:pt x="1975" y="1638"/>
                    <a:pt x="2069" y="1676"/>
                    <a:pt x="2140" y="1745"/>
                  </a:cubicBezTo>
                  <a:cubicBezTo>
                    <a:pt x="2396" y="1948"/>
                    <a:pt x="2396" y="1948"/>
                    <a:pt x="2396" y="1948"/>
                  </a:cubicBezTo>
                  <a:cubicBezTo>
                    <a:pt x="2440" y="1983"/>
                    <a:pt x="2496" y="2002"/>
                    <a:pt x="2552" y="2002"/>
                  </a:cubicBezTo>
                  <a:cubicBezTo>
                    <a:pt x="2710" y="2002"/>
                    <a:pt x="2710" y="2002"/>
                    <a:pt x="2710" y="2002"/>
                  </a:cubicBezTo>
                  <a:cubicBezTo>
                    <a:pt x="2988" y="2002"/>
                    <a:pt x="3250" y="1894"/>
                    <a:pt x="3447" y="1697"/>
                  </a:cubicBezTo>
                  <a:cubicBezTo>
                    <a:pt x="3644" y="1500"/>
                    <a:pt x="3752" y="1238"/>
                    <a:pt x="3752" y="960"/>
                  </a:cubicBezTo>
                  <a:cubicBezTo>
                    <a:pt x="3752" y="885"/>
                    <a:pt x="3752" y="885"/>
                    <a:pt x="3752" y="885"/>
                  </a:cubicBezTo>
                  <a:cubicBezTo>
                    <a:pt x="3752" y="459"/>
                    <a:pt x="3752" y="459"/>
                    <a:pt x="3752" y="459"/>
                  </a:cubicBezTo>
                  <a:cubicBezTo>
                    <a:pt x="3752" y="394"/>
                    <a:pt x="3727" y="331"/>
                    <a:pt x="3682" y="286"/>
                  </a:cubicBezTo>
                  <a:cubicBezTo>
                    <a:pt x="3681" y="285"/>
                    <a:pt x="3681" y="285"/>
                    <a:pt x="3681" y="285"/>
                  </a:cubicBezTo>
                  <a:cubicBezTo>
                    <a:pt x="3647" y="251"/>
                    <a:pt x="3608" y="225"/>
                    <a:pt x="3564" y="206"/>
                  </a:cubicBezTo>
                  <a:cubicBezTo>
                    <a:pt x="3564" y="206"/>
                    <a:pt x="3560" y="204"/>
                    <a:pt x="3559" y="204"/>
                  </a:cubicBezTo>
                  <a:cubicBezTo>
                    <a:pt x="3224" y="70"/>
                    <a:pt x="2643" y="0"/>
                    <a:pt x="1876" y="0"/>
                  </a:cubicBezTo>
                  <a:cubicBezTo>
                    <a:pt x="1105" y="0"/>
                    <a:pt x="521" y="71"/>
                    <a:pt x="188" y="206"/>
                  </a:cubicBezTo>
                  <a:cubicBezTo>
                    <a:pt x="144" y="225"/>
                    <a:pt x="105" y="251"/>
                    <a:pt x="71" y="285"/>
                  </a:cubicBezTo>
                  <a:cubicBezTo>
                    <a:pt x="70" y="286"/>
                    <a:pt x="70" y="286"/>
                    <a:pt x="70" y="286"/>
                  </a:cubicBezTo>
                  <a:cubicBezTo>
                    <a:pt x="25" y="331"/>
                    <a:pt x="0" y="394"/>
                    <a:pt x="0" y="459"/>
                  </a:cubicBezTo>
                  <a:cubicBezTo>
                    <a:pt x="0" y="885"/>
                    <a:pt x="0" y="885"/>
                    <a:pt x="0" y="885"/>
                  </a:cubicBezTo>
                  <a:lnTo>
                    <a:pt x="1" y="1003"/>
                  </a:ln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a:solidFill>
                  <a:srgbClr val="505050"/>
                </a:solidFill>
                <a:latin typeface="Segoe UI Semilight"/>
              </a:endParaRPr>
            </a:p>
          </p:txBody>
        </p:sp>
      </p:grpSp>
      <p:grpSp>
        <p:nvGrpSpPr>
          <p:cNvPr id="124" name="Group 123">
            <a:extLst>
              <a:ext uri="{FF2B5EF4-FFF2-40B4-BE49-F238E27FC236}">
                <a16:creationId xmlns:a16="http://schemas.microsoft.com/office/drawing/2014/main" id="{576BBE42-0FF5-40CA-BFF9-70859AA28BA9}"/>
              </a:ext>
            </a:extLst>
          </p:cNvPr>
          <p:cNvGrpSpPr/>
          <p:nvPr/>
        </p:nvGrpSpPr>
        <p:grpSpPr>
          <a:xfrm>
            <a:off x="7917045" y="5194485"/>
            <a:ext cx="513297" cy="513297"/>
            <a:chOff x="8272203" y="1731535"/>
            <a:chExt cx="523664" cy="523664"/>
          </a:xfrm>
        </p:grpSpPr>
        <p:sp>
          <p:nvSpPr>
            <p:cNvPr id="125" name="Oval 124">
              <a:extLst>
                <a:ext uri="{FF2B5EF4-FFF2-40B4-BE49-F238E27FC236}">
                  <a16:creationId xmlns:a16="http://schemas.microsoft.com/office/drawing/2014/main" id="{1F0C988A-9D17-4422-8A15-F8263BA15AD8}"/>
                </a:ext>
              </a:extLst>
            </p:cNvPr>
            <p:cNvSpPr/>
            <p:nvPr/>
          </p:nvSpPr>
          <p:spPr bwMode="auto">
            <a:xfrm rot="3420000">
              <a:off x="8272203" y="1731535"/>
              <a:ext cx="523664" cy="523664"/>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6" name="Freeform 5">
              <a:extLst>
                <a:ext uri="{FF2B5EF4-FFF2-40B4-BE49-F238E27FC236}">
                  <a16:creationId xmlns:a16="http://schemas.microsoft.com/office/drawing/2014/main" id="{0B5464E0-0D5F-4DE6-840D-B91FCD64F882}"/>
                </a:ext>
              </a:extLst>
            </p:cNvPr>
            <p:cNvSpPr>
              <a:spLocks noEditPoints="1"/>
            </p:cNvSpPr>
            <p:nvPr/>
          </p:nvSpPr>
          <p:spPr bwMode="auto">
            <a:xfrm>
              <a:off x="8434250" y="1881876"/>
              <a:ext cx="199570" cy="222982"/>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a:solidFill>
                  <a:srgbClr val="505050"/>
                </a:solidFill>
                <a:latin typeface="Segoe UI Semilight"/>
              </a:endParaRPr>
            </a:p>
          </p:txBody>
        </p:sp>
      </p:grpSp>
      <p:grpSp>
        <p:nvGrpSpPr>
          <p:cNvPr id="127" name="Group 126">
            <a:extLst>
              <a:ext uri="{FF2B5EF4-FFF2-40B4-BE49-F238E27FC236}">
                <a16:creationId xmlns:a16="http://schemas.microsoft.com/office/drawing/2014/main" id="{6D470B15-1246-45AA-86B6-4BF5CA69CC42}"/>
              </a:ext>
            </a:extLst>
          </p:cNvPr>
          <p:cNvGrpSpPr/>
          <p:nvPr/>
        </p:nvGrpSpPr>
        <p:grpSpPr>
          <a:xfrm>
            <a:off x="10252639" y="909048"/>
            <a:ext cx="517239" cy="517239"/>
            <a:chOff x="3710200" y="3233420"/>
            <a:chExt cx="527686" cy="527686"/>
          </a:xfrm>
        </p:grpSpPr>
        <p:sp>
          <p:nvSpPr>
            <p:cNvPr id="128" name="Oval 127">
              <a:extLst>
                <a:ext uri="{FF2B5EF4-FFF2-40B4-BE49-F238E27FC236}">
                  <a16:creationId xmlns:a16="http://schemas.microsoft.com/office/drawing/2014/main" id="{1CBC0CDD-9F51-47E7-8FFC-C490E70AFAAE}"/>
                </a:ext>
              </a:extLst>
            </p:cNvPr>
            <p:cNvSpPr/>
            <p:nvPr/>
          </p:nvSpPr>
          <p:spPr bwMode="auto">
            <a:xfrm rot="5400000">
              <a:off x="3710200" y="3233420"/>
              <a:ext cx="527686" cy="527686"/>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9" name="DeveloperTools_EC7A">
              <a:extLst>
                <a:ext uri="{FF2B5EF4-FFF2-40B4-BE49-F238E27FC236}">
                  <a16:creationId xmlns:a16="http://schemas.microsoft.com/office/drawing/2014/main" id="{B5E5E752-0A13-43A5-BF54-079B682EBCD2}"/>
                </a:ext>
              </a:extLst>
            </p:cNvPr>
            <p:cNvSpPr>
              <a:spLocks noChangeAspect="1" noEditPoints="1"/>
            </p:cNvSpPr>
            <p:nvPr/>
          </p:nvSpPr>
          <p:spPr bwMode="auto">
            <a:xfrm>
              <a:off x="3872869" y="3337848"/>
              <a:ext cx="202348" cy="318830"/>
            </a:xfrm>
            <a:custGeom>
              <a:avLst/>
              <a:gdLst>
                <a:gd name="T0" fmla="*/ 765 w 2384"/>
                <a:gd name="T1" fmla="*/ 958 h 3756"/>
                <a:gd name="T2" fmla="*/ 765 w 2384"/>
                <a:gd name="T3" fmla="*/ 3500 h 3756"/>
                <a:gd name="T4" fmla="*/ 509 w 2384"/>
                <a:gd name="T5" fmla="*/ 3756 h 3756"/>
                <a:gd name="T6" fmla="*/ 509 w 2384"/>
                <a:gd name="T7" fmla="*/ 3756 h 3756"/>
                <a:gd name="T8" fmla="*/ 253 w 2384"/>
                <a:gd name="T9" fmla="*/ 3500 h 3756"/>
                <a:gd name="T10" fmla="*/ 253 w 2384"/>
                <a:gd name="T11" fmla="*/ 958 h 3756"/>
                <a:gd name="T12" fmla="*/ 0 w 2384"/>
                <a:gd name="T13" fmla="*/ 518 h 3756"/>
                <a:gd name="T14" fmla="*/ 509 w 2384"/>
                <a:gd name="T15" fmla="*/ 9 h 3756"/>
                <a:gd name="T16" fmla="*/ 1018 w 2384"/>
                <a:gd name="T17" fmla="*/ 518 h 3756"/>
                <a:gd name="T18" fmla="*/ 765 w 2384"/>
                <a:gd name="T19" fmla="*/ 958 h 3756"/>
                <a:gd name="T20" fmla="*/ 1503 w 2384"/>
                <a:gd name="T21" fmla="*/ 2012 h 3756"/>
                <a:gd name="T22" fmla="*/ 1503 w 2384"/>
                <a:gd name="T23" fmla="*/ 3500 h 3756"/>
                <a:gd name="T24" fmla="*/ 1759 w 2384"/>
                <a:gd name="T25" fmla="*/ 3756 h 3756"/>
                <a:gd name="T26" fmla="*/ 1759 w 2384"/>
                <a:gd name="T27" fmla="*/ 3756 h 3756"/>
                <a:gd name="T28" fmla="*/ 2015 w 2384"/>
                <a:gd name="T29" fmla="*/ 3500 h 3756"/>
                <a:gd name="T30" fmla="*/ 2015 w 2384"/>
                <a:gd name="T31" fmla="*/ 2012 h 3756"/>
                <a:gd name="T32" fmla="*/ 509 w 2384"/>
                <a:gd name="T33" fmla="*/ 0 h 3756"/>
                <a:gd name="T34" fmla="*/ 509 w 2384"/>
                <a:gd name="T35" fmla="*/ 509 h 3756"/>
                <a:gd name="T36" fmla="*/ 1134 w 2384"/>
                <a:gd name="T37" fmla="*/ 2012 h 3756"/>
                <a:gd name="T38" fmla="*/ 2384 w 2384"/>
                <a:gd name="T39" fmla="*/ 2012 h 3756"/>
                <a:gd name="T40" fmla="*/ 1759 w 2384"/>
                <a:gd name="T41" fmla="*/ 2012 h 3756"/>
                <a:gd name="T42" fmla="*/ 1759 w 2384"/>
                <a:gd name="T43" fmla="*/ 711 h 3756"/>
                <a:gd name="T44" fmla="*/ 2015 w 2384"/>
                <a:gd name="T45" fmla="*/ 9 h 3756"/>
                <a:gd name="T46" fmla="*/ 1503 w 2384"/>
                <a:gd name="T47" fmla="*/ 9 h 3756"/>
                <a:gd name="T48" fmla="*/ 1503 w 2384"/>
                <a:gd name="T49" fmla="*/ 510 h 3756"/>
                <a:gd name="T50" fmla="*/ 1759 w 2384"/>
                <a:gd name="T51" fmla="*/ 756 h 3756"/>
                <a:gd name="T52" fmla="*/ 2015 w 2384"/>
                <a:gd name="T53" fmla="*/ 510 h 3756"/>
                <a:gd name="T54" fmla="*/ 2015 w 2384"/>
                <a:gd name="T55" fmla="*/ 9 h 3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84" h="3756">
                  <a:moveTo>
                    <a:pt x="765" y="958"/>
                  </a:moveTo>
                  <a:cubicBezTo>
                    <a:pt x="765" y="3500"/>
                    <a:pt x="765" y="3500"/>
                    <a:pt x="765" y="3500"/>
                  </a:cubicBezTo>
                  <a:cubicBezTo>
                    <a:pt x="765" y="3641"/>
                    <a:pt x="650" y="3756"/>
                    <a:pt x="509" y="3756"/>
                  </a:cubicBezTo>
                  <a:cubicBezTo>
                    <a:pt x="509" y="3756"/>
                    <a:pt x="509" y="3756"/>
                    <a:pt x="509" y="3756"/>
                  </a:cubicBezTo>
                  <a:cubicBezTo>
                    <a:pt x="368" y="3756"/>
                    <a:pt x="253" y="3641"/>
                    <a:pt x="253" y="3500"/>
                  </a:cubicBezTo>
                  <a:cubicBezTo>
                    <a:pt x="253" y="958"/>
                    <a:pt x="253" y="958"/>
                    <a:pt x="253" y="958"/>
                  </a:cubicBezTo>
                  <a:cubicBezTo>
                    <a:pt x="102" y="869"/>
                    <a:pt x="0" y="706"/>
                    <a:pt x="0" y="518"/>
                  </a:cubicBezTo>
                  <a:cubicBezTo>
                    <a:pt x="0" y="237"/>
                    <a:pt x="228" y="9"/>
                    <a:pt x="509" y="9"/>
                  </a:cubicBezTo>
                  <a:cubicBezTo>
                    <a:pt x="790" y="9"/>
                    <a:pt x="1018" y="237"/>
                    <a:pt x="1018" y="518"/>
                  </a:cubicBezTo>
                  <a:cubicBezTo>
                    <a:pt x="1018" y="706"/>
                    <a:pt x="916" y="869"/>
                    <a:pt x="765" y="958"/>
                  </a:cubicBezTo>
                  <a:close/>
                  <a:moveTo>
                    <a:pt x="1503" y="2012"/>
                  </a:moveTo>
                  <a:cubicBezTo>
                    <a:pt x="1503" y="3500"/>
                    <a:pt x="1503" y="3500"/>
                    <a:pt x="1503" y="3500"/>
                  </a:cubicBezTo>
                  <a:cubicBezTo>
                    <a:pt x="1503" y="3641"/>
                    <a:pt x="1618" y="3756"/>
                    <a:pt x="1759" y="3756"/>
                  </a:cubicBezTo>
                  <a:cubicBezTo>
                    <a:pt x="1759" y="3756"/>
                    <a:pt x="1759" y="3756"/>
                    <a:pt x="1759" y="3756"/>
                  </a:cubicBezTo>
                  <a:cubicBezTo>
                    <a:pt x="1900" y="3756"/>
                    <a:pt x="2015" y="3641"/>
                    <a:pt x="2015" y="3500"/>
                  </a:cubicBezTo>
                  <a:cubicBezTo>
                    <a:pt x="2015" y="2012"/>
                    <a:pt x="2015" y="2012"/>
                    <a:pt x="2015" y="2012"/>
                  </a:cubicBezTo>
                  <a:moveTo>
                    <a:pt x="509" y="0"/>
                  </a:moveTo>
                  <a:cubicBezTo>
                    <a:pt x="509" y="509"/>
                    <a:pt x="509" y="509"/>
                    <a:pt x="509" y="509"/>
                  </a:cubicBezTo>
                  <a:moveTo>
                    <a:pt x="1134" y="2012"/>
                  </a:moveTo>
                  <a:cubicBezTo>
                    <a:pt x="2384" y="2012"/>
                    <a:pt x="2384" y="2012"/>
                    <a:pt x="2384" y="2012"/>
                  </a:cubicBezTo>
                  <a:moveTo>
                    <a:pt x="1759" y="2012"/>
                  </a:moveTo>
                  <a:cubicBezTo>
                    <a:pt x="1759" y="711"/>
                    <a:pt x="1759" y="711"/>
                    <a:pt x="1759" y="711"/>
                  </a:cubicBezTo>
                  <a:moveTo>
                    <a:pt x="2015" y="9"/>
                  </a:moveTo>
                  <a:cubicBezTo>
                    <a:pt x="1503" y="9"/>
                    <a:pt x="1503" y="9"/>
                    <a:pt x="1503" y="9"/>
                  </a:cubicBezTo>
                  <a:cubicBezTo>
                    <a:pt x="1503" y="510"/>
                    <a:pt x="1503" y="510"/>
                    <a:pt x="1503" y="510"/>
                  </a:cubicBezTo>
                  <a:cubicBezTo>
                    <a:pt x="1759" y="756"/>
                    <a:pt x="1759" y="756"/>
                    <a:pt x="1759" y="756"/>
                  </a:cubicBezTo>
                  <a:cubicBezTo>
                    <a:pt x="2015" y="510"/>
                    <a:pt x="2015" y="510"/>
                    <a:pt x="2015" y="510"/>
                  </a:cubicBezTo>
                  <a:lnTo>
                    <a:pt x="2015" y="9"/>
                  </a:lnTo>
                  <a:close/>
                </a:path>
              </a:pathLst>
            </a:custGeom>
            <a:noFill/>
            <a:ln w="15875"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a:solidFill>
                  <a:srgbClr val="505050"/>
                </a:solidFill>
                <a:latin typeface="Segoe UI Semilight"/>
              </a:endParaRPr>
            </a:p>
          </p:txBody>
        </p:sp>
      </p:grpSp>
      <p:grpSp>
        <p:nvGrpSpPr>
          <p:cNvPr id="130" name="Group 129">
            <a:extLst>
              <a:ext uri="{FF2B5EF4-FFF2-40B4-BE49-F238E27FC236}">
                <a16:creationId xmlns:a16="http://schemas.microsoft.com/office/drawing/2014/main" id="{5021956B-46C0-4C08-8608-036007A1AD14}"/>
              </a:ext>
            </a:extLst>
          </p:cNvPr>
          <p:cNvGrpSpPr/>
          <p:nvPr/>
        </p:nvGrpSpPr>
        <p:grpSpPr>
          <a:xfrm>
            <a:off x="10762051" y="2295378"/>
            <a:ext cx="517239" cy="517239"/>
            <a:chOff x="4367508" y="1646534"/>
            <a:chExt cx="527686" cy="527686"/>
          </a:xfrm>
        </p:grpSpPr>
        <p:sp>
          <p:nvSpPr>
            <p:cNvPr id="131" name="Oval 130">
              <a:extLst>
                <a:ext uri="{FF2B5EF4-FFF2-40B4-BE49-F238E27FC236}">
                  <a16:creationId xmlns:a16="http://schemas.microsoft.com/office/drawing/2014/main" id="{92406FE7-8171-4D82-98CD-F224D1B18931}"/>
                </a:ext>
              </a:extLst>
            </p:cNvPr>
            <p:cNvSpPr/>
            <p:nvPr/>
          </p:nvSpPr>
          <p:spPr bwMode="auto">
            <a:xfrm rot="18900000" flipH="1">
              <a:off x="4367508" y="1646534"/>
              <a:ext cx="527686" cy="527686"/>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2" name="Freeform 5">
              <a:extLst>
                <a:ext uri="{FF2B5EF4-FFF2-40B4-BE49-F238E27FC236}">
                  <a16:creationId xmlns:a16="http://schemas.microsoft.com/office/drawing/2014/main" id="{11912A49-4DB0-4321-84C5-BBB4808A73BD}"/>
                </a:ext>
              </a:extLst>
            </p:cNvPr>
            <p:cNvSpPr>
              <a:spLocks noEditPoints="1"/>
            </p:cNvSpPr>
            <p:nvPr/>
          </p:nvSpPr>
          <p:spPr bwMode="auto">
            <a:xfrm>
              <a:off x="4474153" y="1815803"/>
              <a:ext cx="314396" cy="189148"/>
            </a:xfrm>
            <a:custGeom>
              <a:avLst/>
              <a:gdLst>
                <a:gd name="T0" fmla="*/ 27 w 339"/>
                <a:gd name="T1" fmla="*/ 70 h 204"/>
                <a:gd name="T2" fmla="*/ 287 w 339"/>
                <a:gd name="T3" fmla="*/ 70 h 204"/>
                <a:gd name="T4" fmla="*/ 339 w 339"/>
                <a:gd name="T5" fmla="*/ 122 h 204"/>
                <a:gd name="T6" fmla="*/ 339 w 339"/>
                <a:gd name="T7" fmla="*/ 160 h 204"/>
                <a:gd name="T8" fmla="*/ 318 w 339"/>
                <a:gd name="T9" fmla="*/ 182 h 204"/>
                <a:gd name="T10" fmla="*/ 294 w 339"/>
                <a:gd name="T11" fmla="*/ 182 h 204"/>
                <a:gd name="T12" fmla="*/ 297 w 339"/>
                <a:gd name="T13" fmla="*/ 168 h 204"/>
                <a:gd name="T14" fmla="*/ 261 w 339"/>
                <a:gd name="T15" fmla="*/ 131 h 204"/>
                <a:gd name="T16" fmla="*/ 224 w 339"/>
                <a:gd name="T17" fmla="*/ 168 h 204"/>
                <a:gd name="T18" fmla="*/ 261 w 339"/>
                <a:gd name="T19" fmla="*/ 204 h 204"/>
                <a:gd name="T20" fmla="*/ 297 w 339"/>
                <a:gd name="T21" fmla="*/ 168 h 204"/>
                <a:gd name="T22" fmla="*/ 95 w 339"/>
                <a:gd name="T23" fmla="*/ 168 h 204"/>
                <a:gd name="T24" fmla="*/ 59 w 339"/>
                <a:gd name="T25" fmla="*/ 131 h 204"/>
                <a:gd name="T26" fmla="*/ 22 w 339"/>
                <a:gd name="T27" fmla="*/ 168 h 204"/>
                <a:gd name="T28" fmla="*/ 59 w 339"/>
                <a:gd name="T29" fmla="*/ 204 h 204"/>
                <a:gd name="T30" fmla="*/ 95 w 339"/>
                <a:gd name="T31" fmla="*/ 168 h 204"/>
                <a:gd name="T32" fmla="*/ 63 w 339"/>
                <a:gd name="T33" fmla="*/ 0 h 204"/>
                <a:gd name="T34" fmla="*/ 10 w 339"/>
                <a:gd name="T35" fmla="*/ 105 h 204"/>
                <a:gd name="T36" fmla="*/ 0 w 339"/>
                <a:gd name="T37" fmla="*/ 139 h 204"/>
                <a:gd name="T38" fmla="*/ 24 w 339"/>
                <a:gd name="T39" fmla="*/ 178 h 204"/>
                <a:gd name="T40" fmla="*/ 271 w 339"/>
                <a:gd name="T41" fmla="*/ 70 h 204"/>
                <a:gd name="T42" fmla="*/ 222 w 339"/>
                <a:gd name="T43" fmla="*/ 15 h 204"/>
                <a:gd name="T44" fmla="*/ 194 w 339"/>
                <a:gd name="T45" fmla="*/ 0 h 204"/>
                <a:gd name="T46" fmla="*/ 37 w 339"/>
                <a:gd name="T47" fmla="*/ 0 h 204"/>
                <a:gd name="T48" fmla="*/ 227 w 339"/>
                <a:gd name="T49" fmla="*/ 182 h 204"/>
                <a:gd name="T50" fmla="*/ 92 w 339"/>
                <a:gd name="T51" fmla="*/ 182 h 204"/>
                <a:gd name="T52" fmla="*/ 134 w 339"/>
                <a:gd name="T53" fmla="*/ 182 h 204"/>
                <a:gd name="T54" fmla="*/ 134 w 339"/>
                <a:gd name="T5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9" h="204">
                  <a:moveTo>
                    <a:pt x="27" y="70"/>
                  </a:moveTo>
                  <a:cubicBezTo>
                    <a:pt x="287" y="70"/>
                    <a:pt x="287" y="70"/>
                    <a:pt x="287" y="70"/>
                  </a:cubicBezTo>
                  <a:cubicBezTo>
                    <a:pt x="316" y="70"/>
                    <a:pt x="339" y="94"/>
                    <a:pt x="339" y="122"/>
                  </a:cubicBezTo>
                  <a:cubicBezTo>
                    <a:pt x="339" y="160"/>
                    <a:pt x="339" y="160"/>
                    <a:pt x="339" y="160"/>
                  </a:cubicBezTo>
                  <a:cubicBezTo>
                    <a:pt x="339" y="172"/>
                    <a:pt x="330" y="182"/>
                    <a:pt x="318" y="182"/>
                  </a:cubicBezTo>
                  <a:cubicBezTo>
                    <a:pt x="294" y="182"/>
                    <a:pt x="294" y="182"/>
                    <a:pt x="294" y="182"/>
                  </a:cubicBezTo>
                  <a:moveTo>
                    <a:pt x="297" y="168"/>
                  </a:moveTo>
                  <a:cubicBezTo>
                    <a:pt x="297" y="148"/>
                    <a:pt x="281" y="131"/>
                    <a:pt x="261" y="131"/>
                  </a:cubicBezTo>
                  <a:cubicBezTo>
                    <a:pt x="241" y="131"/>
                    <a:pt x="224" y="148"/>
                    <a:pt x="224" y="168"/>
                  </a:cubicBezTo>
                  <a:cubicBezTo>
                    <a:pt x="224" y="188"/>
                    <a:pt x="241" y="204"/>
                    <a:pt x="261" y="204"/>
                  </a:cubicBezTo>
                  <a:cubicBezTo>
                    <a:pt x="281" y="204"/>
                    <a:pt x="297" y="188"/>
                    <a:pt x="297" y="168"/>
                  </a:cubicBezTo>
                  <a:close/>
                  <a:moveTo>
                    <a:pt x="95" y="168"/>
                  </a:moveTo>
                  <a:cubicBezTo>
                    <a:pt x="95" y="148"/>
                    <a:pt x="79" y="131"/>
                    <a:pt x="59" y="131"/>
                  </a:cubicBezTo>
                  <a:cubicBezTo>
                    <a:pt x="39" y="131"/>
                    <a:pt x="22" y="148"/>
                    <a:pt x="22" y="168"/>
                  </a:cubicBezTo>
                  <a:cubicBezTo>
                    <a:pt x="22" y="188"/>
                    <a:pt x="39" y="204"/>
                    <a:pt x="59" y="204"/>
                  </a:cubicBezTo>
                  <a:cubicBezTo>
                    <a:pt x="79" y="204"/>
                    <a:pt x="95" y="188"/>
                    <a:pt x="95" y="168"/>
                  </a:cubicBezTo>
                  <a:close/>
                  <a:moveTo>
                    <a:pt x="63" y="0"/>
                  </a:moveTo>
                  <a:cubicBezTo>
                    <a:pt x="63" y="0"/>
                    <a:pt x="20" y="84"/>
                    <a:pt x="10" y="105"/>
                  </a:cubicBezTo>
                  <a:cubicBezTo>
                    <a:pt x="0" y="127"/>
                    <a:pt x="0" y="139"/>
                    <a:pt x="0" y="139"/>
                  </a:cubicBezTo>
                  <a:cubicBezTo>
                    <a:pt x="0" y="154"/>
                    <a:pt x="9" y="173"/>
                    <a:pt x="24" y="178"/>
                  </a:cubicBezTo>
                  <a:moveTo>
                    <a:pt x="271" y="70"/>
                  </a:moveTo>
                  <a:cubicBezTo>
                    <a:pt x="222" y="15"/>
                    <a:pt x="222" y="15"/>
                    <a:pt x="222" y="15"/>
                  </a:cubicBezTo>
                  <a:cubicBezTo>
                    <a:pt x="214" y="5"/>
                    <a:pt x="206" y="0"/>
                    <a:pt x="194" y="0"/>
                  </a:cubicBezTo>
                  <a:cubicBezTo>
                    <a:pt x="37" y="0"/>
                    <a:pt x="37" y="0"/>
                    <a:pt x="37" y="0"/>
                  </a:cubicBezTo>
                  <a:moveTo>
                    <a:pt x="227" y="182"/>
                  </a:moveTo>
                  <a:cubicBezTo>
                    <a:pt x="92" y="182"/>
                    <a:pt x="92" y="182"/>
                    <a:pt x="92" y="182"/>
                  </a:cubicBezTo>
                  <a:moveTo>
                    <a:pt x="134" y="182"/>
                  </a:moveTo>
                  <a:cubicBezTo>
                    <a:pt x="134" y="0"/>
                    <a:pt x="134" y="0"/>
                    <a:pt x="134" y="0"/>
                  </a:cubicBezTo>
                </a:path>
              </a:pathLst>
            </a:custGeom>
            <a:noFill/>
            <a:ln w="15875">
              <a:solidFill>
                <a:schemeClr val="tx1"/>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89630" tIns="44814" rIns="89630" bIns="44814" numCol="1" anchor="t" anchorCtr="0" compatLnSpc="1">
              <a:prstTxWarp prst="textNoShape">
                <a:avLst/>
              </a:prstTxWarp>
            </a:bodyPr>
            <a:lstStyle/>
            <a:p>
              <a:pPr defTabSz="896214">
                <a:defRPr/>
              </a:pPr>
              <a:endParaRPr lang="en-US" sz="1730" kern="0">
                <a:solidFill>
                  <a:sysClr val="windowText" lastClr="000000"/>
                </a:solidFill>
                <a:latin typeface="Segoe UI Semilight"/>
              </a:endParaRPr>
            </a:p>
          </p:txBody>
        </p:sp>
      </p:grpSp>
      <p:grpSp>
        <p:nvGrpSpPr>
          <p:cNvPr id="133" name="Group 132">
            <a:extLst>
              <a:ext uri="{FF2B5EF4-FFF2-40B4-BE49-F238E27FC236}">
                <a16:creationId xmlns:a16="http://schemas.microsoft.com/office/drawing/2014/main" id="{FD2C5CA0-952B-4375-9C45-9D3440060831}"/>
              </a:ext>
            </a:extLst>
          </p:cNvPr>
          <p:cNvGrpSpPr/>
          <p:nvPr/>
        </p:nvGrpSpPr>
        <p:grpSpPr>
          <a:xfrm>
            <a:off x="6537387" y="3154896"/>
            <a:ext cx="517239" cy="517239"/>
            <a:chOff x="8198591" y="3233420"/>
            <a:chExt cx="527686" cy="527686"/>
          </a:xfrm>
        </p:grpSpPr>
        <p:sp>
          <p:nvSpPr>
            <p:cNvPr id="134" name="Oval 133">
              <a:extLst>
                <a:ext uri="{FF2B5EF4-FFF2-40B4-BE49-F238E27FC236}">
                  <a16:creationId xmlns:a16="http://schemas.microsoft.com/office/drawing/2014/main" id="{29B1C540-37BA-47B8-967D-911A5BEAE111}"/>
                </a:ext>
              </a:extLst>
            </p:cNvPr>
            <p:cNvSpPr/>
            <p:nvPr/>
          </p:nvSpPr>
          <p:spPr bwMode="auto">
            <a:xfrm rot="5400000">
              <a:off x="8198591" y="3233420"/>
              <a:ext cx="527686" cy="527686"/>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5" name="Airplane_E709">
              <a:extLst>
                <a:ext uri="{FF2B5EF4-FFF2-40B4-BE49-F238E27FC236}">
                  <a16:creationId xmlns:a16="http://schemas.microsoft.com/office/drawing/2014/main" id="{D9D7FEB2-96A4-4F4C-8644-A2A736FF4133}"/>
                </a:ext>
              </a:extLst>
            </p:cNvPr>
            <p:cNvSpPr>
              <a:spLocks noChangeAspect="1"/>
            </p:cNvSpPr>
            <p:nvPr/>
          </p:nvSpPr>
          <p:spPr bwMode="auto">
            <a:xfrm>
              <a:off x="8319857" y="3352801"/>
              <a:ext cx="285156" cy="288926"/>
            </a:xfrm>
            <a:custGeom>
              <a:avLst/>
              <a:gdLst>
                <a:gd name="T0" fmla="*/ 1002 w 3707"/>
                <a:gd name="T1" fmla="*/ 3755 h 3755"/>
                <a:gd name="T2" fmla="*/ 1502 w 3707"/>
                <a:gd name="T3" fmla="*/ 2253 h 3755"/>
                <a:gd name="T4" fmla="*/ 751 w 3707"/>
                <a:gd name="T5" fmla="*/ 2253 h 3755"/>
                <a:gd name="T6" fmla="*/ 625 w 3707"/>
                <a:gd name="T7" fmla="*/ 2503 h 3755"/>
                <a:gd name="T8" fmla="*/ 0 w 3707"/>
                <a:gd name="T9" fmla="*/ 2503 h 3755"/>
                <a:gd name="T10" fmla="*/ 209 w 3707"/>
                <a:gd name="T11" fmla="*/ 1877 h 3755"/>
                <a:gd name="T12" fmla="*/ 0 w 3707"/>
                <a:gd name="T13" fmla="*/ 1251 h 3755"/>
                <a:gd name="T14" fmla="*/ 625 w 3707"/>
                <a:gd name="T15" fmla="*/ 1251 h 3755"/>
                <a:gd name="T16" fmla="*/ 751 w 3707"/>
                <a:gd name="T17" fmla="*/ 1502 h 3755"/>
                <a:gd name="T18" fmla="*/ 1502 w 3707"/>
                <a:gd name="T19" fmla="*/ 1502 h 3755"/>
                <a:gd name="T20" fmla="*/ 1002 w 3707"/>
                <a:gd name="T21" fmla="*/ 0 h 3755"/>
                <a:gd name="T22" fmla="*/ 1627 w 3707"/>
                <a:gd name="T23" fmla="*/ 0 h 3755"/>
                <a:gd name="T24" fmla="*/ 2378 w 3707"/>
                <a:gd name="T25" fmla="*/ 1502 h 3755"/>
                <a:gd name="T26" fmla="*/ 3331 w 3707"/>
                <a:gd name="T27" fmla="*/ 1502 h 3755"/>
                <a:gd name="T28" fmla="*/ 3707 w 3707"/>
                <a:gd name="T29" fmla="*/ 1877 h 3755"/>
                <a:gd name="T30" fmla="*/ 3331 w 3707"/>
                <a:gd name="T31" fmla="*/ 2253 h 3755"/>
                <a:gd name="T32" fmla="*/ 2378 w 3707"/>
                <a:gd name="T33" fmla="*/ 2253 h 3755"/>
                <a:gd name="T34" fmla="*/ 1627 w 3707"/>
                <a:gd name="T35" fmla="*/ 3755 h 3755"/>
                <a:gd name="T36" fmla="*/ 1002 w 3707"/>
                <a:gd name="T37" fmla="*/ 3755 h 3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07" h="3755">
                  <a:moveTo>
                    <a:pt x="1002" y="3755"/>
                  </a:moveTo>
                  <a:cubicBezTo>
                    <a:pt x="1502" y="2253"/>
                    <a:pt x="1502" y="2253"/>
                    <a:pt x="1502" y="2253"/>
                  </a:cubicBezTo>
                  <a:cubicBezTo>
                    <a:pt x="751" y="2253"/>
                    <a:pt x="751" y="2253"/>
                    <a:pt x="751" y="2253"/>
                  </a:cubicBezTo>
                  <a:cubicBezTo>
                    <a:pt x="625" y="2503"/>
                    <a:pt x="625" y="2503"/>
                    <a:pt x="625" y="2503"/>
                  </a:cubicBezTo>
                  <a:cubicBezTo>
                    <a:pt x="0" y="2503"/>
                    <a:pt x="0" y="2503"/>
                    <a:pt x="0" y="2503"/>
                  </a:cubicBezTo>
                  <a:cubicBezTo>
                    <a:pt x="209" y="1877"/>
                    <a:pt x="209" y="1877"/>
                    <a:pt x="209" y="1877"/>
                  </a:cubicBezTo>
                  <a:cubicBezTo>
                    <a:pt x="0" y="1251"/>
                    <a:pt x="0" y="1251"/>
                    <a:pt x="0" y="1251"/>
                  </a:cubicBezTo>
                  <a:cubicBezTo>
                    <a:pt x="625" y="1251"/>
                    <a:pt x="625" y="1251"/>
                    <a:pt x="625" y="1251"/>
                  </a:cubicBezTo>
                  <a:cubicBezTo>
                    <a:pt x="751" y="1502"/>
                    <a:pt x="751" y="1502"/>
                    <a:pt x="751" y="1502"/>
                  </a:cubicBezTo>
                  <a:cubicBezTo>
                    <a:pt x="1502" y="1502"/>
                    <a:pt x="1502" y="1502"/>
                    <a:pt x="1502" y="1502"/>
                  </a:cubicBezTo>
                  <a:cubicBezTo>
                    <a:pt x="1002" y="0"/>
                    <a:pt x="1002" y="0"/>
                    <a:pt x="1002" y="0"/>
                  </a:cubicBezTo>
                  <a:cubicBezTo>
                    <a:pt x="1627" y="0"/>
                    <a:pt x="1627" y="0"/>
                    <a:pt x="1627" y="0"/>
                  </a:cubicBezTo>
                  <a:cubicBezTo>
                    <a:pt x="2378" y="1502"/>
                    <a:pt x="2378" y="1502"/>
                    <a:pt x="2378" y="1502"/>
                  </a:cubicBezTo>
                  <a:cubicBezTo>
                    <a:pt x="3331" y="1502"/>
                    <a:pt x="3331" y="1502"/>
                    <a:pt x="3331" y="1502"/>
                  </a:cubicBezTo>
                  <a:cubicBezTo>
                    <a:pt x="3538" y="1502"/>
                    <a:pt x="3707" y="1670"/>
                    <a:pt x="3707" y="1877"/>
                  </a:cubicBezTo>
                  <a:cubicBezTo>
                    <a:pt x="3707" y="2084"/>
                    <a:pt x="3538" y="2253"/>
                    <a:pt x="3331" y="2253"/>
                  </a:cubicBezTo>
                  <a:cubicBezTo>
                    <a:pt x="2378" y="2253"/>
                    <a:pt x="2378" y="2253"/>
                    <a:pt x="2378" y="2253"/>
                  </a:cubicBezTo>
                  <a:cubicBezTo>
                    <a:pt x="1627" y="3755"/>
                    <a:pt x="1627" y="3755"/>
                    <a:pt x="1627" y="3755"/>
                  </a:cubicBezTo>
                  <a:lnTo>
                    <a:pt x="1002" y="3755"/>
                  </a:ln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882">
                <a:gradFill>
                  <a:gsLst>
                    <a:gs pos="0">
                      <a:srgbClr val="505050"/>
                    </a:gs>
                    <a:gs pos="100000">
                      <a:srgbClr val="505050"/>
                    </a:gs>
                  </a:gsLst>
                  <a:lin ang="5400000" scaled="1"/>
                </a:gradFill>
                <a:latin typeface="Segoe UI Semilight"/>
              </a:endParaRPr>
            </a:p>
          </p:txBody>
        </p:sp>
      </p:grpSp>
      <p:grpSp>
        <p:nvGrpSpPr>
          <p:cNvPr id="136" name="Group 135">
            <a:extLst>
              <a:ext uri="{FF2B5EF4-FFF2-40B4-BE49-F238E27FC236}">
                <a16:creationId xmlns:a16="http://schemas.microsoft.com/office/drawing/2014/main" id="{63473077-B640-47F2-80F5-88DB5A792B7C}"/>
              </a:ext>
            </a:extLst>
          </p:cNvPr>
          <p:cNvGrpSpPr/>
          <p:nvPr/>
        </p:nvGrpSpPr>
        <p:grpSpPr>
          <a:xfrm>
            <a:off x="7590448" y="2436344"/>
            <a:ext cx="2817989" cy="1512541"/>
            <a:chOff x="3788834" y="1957050"/>
            <a:chExt cx="5092702" cy="2733490"/>
          </a:xfrm>
        </p:grpSpPr>
        <p:cxnSp>
          <p:nvCxnSpPr>
            <p:cNvPr id="137" name="Straight Connector 136">
              <a:extLst>
                <a:ext uri="{FF2B5EF4-FFF2-40B4-BE49-F238E27FC236}">
                  <a16:creationId xmlns:a16="http://schemas.microsoft.com/office/drawing/2014/main" id="{E22438C4-BA00-42FE-B580-66F64CF8F7FE}"/>
                </a:ext>
              </a:extLst>
            </p:cNvPr>
            <p:cNvCxnSpPr/>
            <p:nvPr/>
          </p:nvCxnSpPr>
          <p:spPr>
            <a:xfrm>
              <a:off x="5868371" y="1957050"/>
              <a:ext cx="1146264" cy="760752"/>
            </a:xfrm>
            <a:prstGeom prst="line">
              <a:avLst/>
            </a:prstGeom>
            <a:ln w="952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51F7A9F4-BFC8-4B0F-9984-04E0FB0D5489}"/>
                </a:ext>
              </a:extLst>
            </p:cNvPr>
            <p:cNvCxnSpPr>
              <a:cxnSpLocks/>
            </p:cNvCxnSpPr>
            <p:nvPr/>
          </p:nvCxnSpPr>
          <p:spPr>
            <a:xfrm>
              <a:off x="5863830" y="1996811"/>
              <a:ext cx="77265" cy="1536702"/>
            </a:xfrm>
            <a:prstGeom prst="line">
              <a:avLst/>
            </a:prstGeom>
            <a:ln w="952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E1848C1-48BB-4FE4-9CB6-AEF0EDE47694}"/>
                </a:ext>
              </a:extLst>
            </p:cNvPr>
            <p:cNvCxnSpPr>
              <a:cxnSpLocks/>
            </p:cNvCxnSpPr>
            <p:nvPr/>
          </p:nvCxnSpPr>
          <p:spPr>
            <a:xfrm>
              <a:off x="5892802" y="1972736"/>
              <a:ext cx="893233" cy="93134"/>
            </a:xfrm>
            <a:prstGeom prst="line">
              <a:avLst/>
            </a:prstGeom>
            <a:ln w="952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FAA8D11-ADDD-4D44-983B-AE76381E5731}"/>
                </a:ext>
              </a:extLst>
            </p:cNvPr>
            <p:cNvCxnSpPr>
              <a:cxnSpLocks/>
            </p:cNvCxnSpPr>
            <p:nvPr/>
          </p:nvCxnSpPr>
          <p:spPr>
            <a:xfrm>
              <a:off x="6786035" y="2078570"/>
              <a:ext cx="241300" cy="664634"/>
            </a:xfrm>
            <a:prstGeom prst="line">
              <a:avLst/>
            </a:prstGeom>
            <a:ln w="952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88A6169B-9221-490E-9885-DBB7692FD476}"/>
                </a:ext>
              </a:extLst>
            </p:cNvPr>
            <p:cNvCxnSpPr>
              <a:cxnSpLocks/>
            </p:cNvCxnSpPr>
            <p:nvPr/>
          </p:nvCxnSpPr>
          <p:spPr>
            <a:xfrm>
              <a:off x="7014635" y="2726270"/>
              <a:ext cx="821267" cy="67733"/>
            </a:xfrm>
            <a:prstGeom prst="line">
              <a:avLst/>
            </a:prstGeom>
            <a:ln w="952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5FCB1AB3-0B7B-4F3B-83BB-54AD4D73053E}"/>
                </a:ext>
              </a:extLst>
            </p:cNvPr>
            <p:cNvCxnSpPr>
              <a:cxnSpLocks/>
            </p:cNvCxnSpPr>
            <p:nvPr/>
          </p:nvCxnSpPr>
          <p:spPr>
            <a:xfrm>
              <a:off x="7802036" y="2764370"/>
              <a:ext cx="457200" cy="812801"/>
            </a:xfrm>
            <a:prstGeom prst="line">
              <a:avLst/>
            </a:prstGeom>
            <a:ln w="952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EF67337C-1177-4E27-A976-62C31B442413}"/>
                </a:ext>
              </a:extLst>
            </p:cNvPr>
            <p:cNvCxnSpPr>
              <a:cxnSpLocks/>
            </p:cNvCxnSpPr>
            <p:nvPr/>
          </p:nvCxnSpPr>
          <p:spPr>
            <a:xfrm flipH="1">
              <a:off x="7708902" y="3094571"/>
              <a:ext cx="1016001" cy="182033"/>
            </a:xfrm>
            <a:prstGeom prst="line">
              <a:avLst/>
            </a:prstGeom>
            <a:ln w="952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901706FF-8DEB-4D5A-8EBF-E0C5BAA4BC47}"/>
                </a:ext>
              </a:extLst>
            </p:cNvPr>
            <p:cNvCxnSpPr>
              <a:cxnSpLocks/>
            </p:cNvCxnSpPr>
            <p:nvPr/>
          </p:nvCxnSpPr>
          <p:spPr>
            <a:xfrm flipH="1">
              <a:off x="6578602" y="2827870"/>
              <a:ext cx="1219200" cy="1104902"/>
            </a:xfrm>
            <a:prstGeom prst="line">
              <a:avLst/>
            </a:prstGeom>
            <a:ln w="952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7759B135-081D-42FD-95C1-A6942D16718E}"/>
                </a:ext>
              </a:extLst>
            </p:cNvPr>
            <p:cNvCxnSpPr>
              <a:cxnSpLocks/>
            </p:cNvCxnSpPr>
            <p:nvPr/>
          </p:nvCxnSpPr>
          <p:spPr>
            <a:xfrm>
              <a:off x="7040035" y="2764370"/>
              <a:ext cx="558800" cy="1181101"/>
            </a:xfrm>
            <a:prstGeom prst="line">
              <a:avLst/>
            </a:prstGeom>
            <a:ln w="952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DC301F2C-E4A9-4725-B9A0-BD0538833476}"/>
                </a:ext>
              </a:extLst>
            </p:cNvPr>
            <p:cNvCxnSpPr>
              <a:cxnSpLocks/>
            </p:cNvCxnSpPr>
            <p:nvPr/>
          </p:nvCxnSpPr>
          <p:spPr>
            <a:xfrm>
              <a:off x="7128936" y="3458637"/>
              <a:ext cx="8467" cy="1214969"/>
            </a:xfrm>
            <a:prstGeom prst="line">
              <a:avLst/>
            </a:prstGeom>
            <a:ln w="952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4C9E4291-32D6-4C51-AA4F-41E1BE581954}"/>
                </a:ext>
              </a:extLst>
            </p:cNvPr>
            <p:cNvCxnSpPr>
              <a:cxnSpLocks/>
            </p:cNvCxnSpPr>
            <p:nvPr/>
          </p:nvCxnSpPr>
          <p:spPr>
            <a:xfrm>
              <a:off x="7103535" y="3513671"/>
              <a:ext cx="469900" cy="436033"/>
            </a:xfrm>
            <a:prstGeom prst="line">
              <a:avLst/>
            </a:prstGeom>
            <a:ln w="952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48BB6671-5A38-4B9B-80AB-8EF18F8E35F2}"/>
                </a:ext>
              </a:extLst>
            </p:cNvPr>
            <p:cNvCxnSpPr>
              <a:cxnSpLocks/>
            </p:cNvCxnSpPr>
            <p:nvPr/>
          </p:nvCxnSpPr>
          <p:spPr>
            <a:xfrm>
              <a:off x="6489702" y="3022603"/>
              <a:ext cx="622300" cy="452968"/>
            </a:xfrm>
            <a:prstGeom prst="line">
              <a:avLst/>
            </a:prstGeom>
            <a:ln w="952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7FC290E5-10E6-44D5-BD47-47C80675D830}"/>
                </a:ext>
              </a:extLst>
            </p:cNvPr>
            <p:cNvCxnSpPr>
              <a:cxnSpLocks/>
            </p:cNvCxnSpPr>
            <p:nvPr/>
          </p:nvCxnSpPr>
          <p:spPr>
            <a:xfrm>
              <a:off x="5986903" y="3475752"/>
              <a:ext cx="622300" cy="452968"/>
            </a:xfrm>
            <a:prstGeom prst="line">
              <a:avLst/>
            </a:prstGeom>
            <a:ln w="952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1DFC0462-CA6A-478F-AEC4-F5573E1C01C3}"/>
                </a:ext>
              </a:extLst>
            </p:cNvPr>
            <p:cNvCxnSpPr>
              <a:cxnSpLocks/>
            </p:cNvCxnSpPr>
            <p:nvPr/>
          </p:nvCxnSpPr>
          <p:spPr>
            <a:xfrm flipH="1" flipV="1">
              <a:off x="5168902" y="2696636"/>
              <a:ext cx="745596" cy="8214"/>
            </a:xfrm>
            <a:prstGeom prst="line">
              <a:avLst/>
            </a:prstGeom>
            <a:ln w="952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E2832C2-73A4-4DC2-8654-E30808579252}"/>
                </a:ext>
              </a:extLst>
            </p:cNvPr>
            <p:cNvCxnSpPr>
              <a:cxnSpLocks/>
            </p:cNvCxnSpPr>
            <p:nvPr/>
          </p:nvCxnSpPr>
          <p:spPr>
            <a:xfrm flipH="1">
              <a:off x="5185834" y="1989669"/>
              <a:ext cx="711200" cy="694267"/>
            </a:xfrm>
            <a:prstGeom prst="line">
              <a:avLst/>
            </a:prstGeom>
            <a:ln w="952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35DBA8DF-1238-4677-AD71-D8C9D64800BE}"/>
                </a:ext>
              </a:extLst>
            </p:cNvPr>
            <p:cNvCxnSpPr>
              <a:cxnSpLocks/>
            </p:cNvCxnSpPr>
            <p:nvPr/>
          </p:nvCxnSpPr>
          <p:spPr>
            <a:xfrm flipH="1">
              <a:off x="4449234" y="2692404"/>
              <a:ext cx="749302" cy="385234"/>
            </a:xfrm>
            <a:prstGeom prst="line">
              <a:avLst/>
            </a:prstGeom>
            <a:ln w="952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213219A9-3C9A-4326-AD82-251E3D2411EF}"/>
                </a:ext>
              </a:extLst>
            </p:cNvPr>
            <p:cNvCxnSpPr>
              <a:cxnSpLocks/>
            </p:cNvCxnSpPr>
            <p:nvPr/>
          </p:nvCxnSpPr>
          <p:spPr>
            <a:xfrm>
              <a:off x="4495801" y="3073404"/>
              <a:ext cx="524933" cy="897468"/>
            </a:xfrm>
            <a:prstGeom prst="line">
              <a:avLst/>
            </a:prstGeom>
            <a:ln w="952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E546DB7C-0BA2-400F-A206-5802861A913E}"/>
                </a:ext>
              </a:extLst>
            </p:cNvPr>
            <p:cNvCxnSpPr>
              <a:cxnSpLocks/>
            </p:cNvCxnSpPr>
            <p:nvPr/>
          </p:nvCxnSpPr>
          <p:spPr>
            <a:xfrm>
              <a:off x="3801534" y="3886206"/>
              <a:ext cx="1181101" cy="46567"/>
            </a:xfrm>
            <a:prstGeom prst="line">
              <a:avLst/>
            </a:prstGeom>
            <a:ln w="952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0044AEF4-73C4-44D1-BB1F-D30FE228C8F2}"/>
                </a:ext>
              </a:extLst>
            </p:cNvPr>
            <p:cNvCxnSpPr>
              <a:cxnSpLocks/>
            </p:cNvCxnSpPr>
            <p:nvPr/>
          </p:nvCxnSpPr>
          <p:spPr>
            <a:xfrm flipV="1">
              <a:off x="3810001" y="3314705"/>
              <a:ext cx="1274234" cy="605367"/>
            </a:xfrm>
            <a:prstGeom prst="line">
              <a:avLst/>
            </a:prstGeom>
            <a:ln w="952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D33C9A41-D117-4394-9D39-8485D739D861}"/>
                </a:ext>
              </a:extLst>
            </p:cNvPr>
            <p:cNvCxnSpPr>
              <a:cxnSpLocks/>
            </p:cNvCxnSpPr>
            <p:nvPr/>
          </p:nvCxnSpPr>
          <p:spPr>
            <a:xfrm flipV="1">
              <a:off x="4360334" y="3949707"/>
              <a:ext cx="630767" cy="177800"/>
            </a:xfrm>
            <a:prstGeom prst="line">
              <a:avLst/>
            </a:prstGeom>
            <a:ln w="952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3142BD08-0FEC-4088-B2F6-448096A40DFD}"/>
                </a:ext>
              </a:extLst>
            </p:cNvPr>
            <p:cNvCxnSpPr>
              <a:cxnSpLocks/>
            </p:cNvCxnSpPr>
            <p:nvPr/>
          </p:nvCxnSpPr>
          <p:spPr>
            <a:xfrm flipV="1">
              <a:off x="4559301" y="3975107"/>
              <a:ext cx="410633" cy="656167"/>
            </a:xfrm>
            <a:prstGeom prst="line">
              <a:avLst/>
            </a:prstGeom>
            <a:ln w="952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745EBF14-3DF3-472C-BC57-D7DB8F0C8B89}"/>
                </a:ext>
              </a:extLst>
            </p:cNvPr>
            <p:cNvCxnSpPr>
              <a:cxnSpLocks/>
            </p:cNvCxnSpPr>
            <p:nvPr/>
          </p:nvCxnSpPr>
          <p:spPr>
            <a:xfrm>
              <a:off x="5109634" y="3310472"/>
              <a:ext cx="876301" cy="190500"/>
            </a:xfrm>
            <a:prstGeom prst="line">
              <a:avLst/>
            </a:prstGeom>
            <a:ln w="952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3245B697-BE5A-4904-8A73-1B8A7BDF0D92}"/>
                </a:ext>
              </a:extLst>
            </p:cNvPr>
            <p:cNvCxnSpPr>
              <a:cxnSpLocks/>
            </p:cNvCxnSpPr>
            <p:nvPr/>
          </p:nvCxnSpPr>
          <p:spPr>
            <a:xfrm>
              <a:off x="5168902" y="2743204"/>
              <a:ext cx="787400" cy="762001"/>
            </a:xfrm>
            <a:prstGeom prst="line">
              <a:avLst/>
            </a:prstGeom>
            <a:ln w="952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1C2F498B-0AD6-4C07-A92A-692B77089A09}"/>
                </a:ext>
              </a:extLst>
            </p:cNvPr>
            <p:cNvCxnSpPr>
              <a:cxnSpLocks/>
            </p:cNvCxnSpPr>
            <p:nvPr/>
          </p:nvCxnSpPr>
          <p:spPr>
            <a:xfrm>
              <a:off x="5148397" y="2784213"/>
              <a:ext cx="596901" cy="1189569"/>
            </a:xfrm>
            <a:prstGeom prst="line">
              <a:avLst/>
            </a:prstGeom>
            <a:ln w="952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BC1CDF8F-EB90-434D-B508-B5B1F61DD406}"/>
                </a:ext>
              </a:extLst>
            </p:cNvPr>
            <p:cNvCxnSpPr>
              <a:cxnSpLocks/>
            </p:cNvCxnSpPr>
            <p:nvPr/>
          </p:nvCxnSpPr>
          <p:spPr>
            <a:xfrm>
              <a:off x="4991102" y="3911606"/>
              <a:ext cx="486833" cy="757768"/>
            </a:xfrm>
            <a:prstGeom prst="line">
              <a:avLst/>
            </a:prstGeom>
            <a:ln w="952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CF4ED2EA-8900-47B5-A179-64B3B1027443}"/>
                </a:ext>
              </a:extLst>
            </p:cNvPr>
            <p:cNvCxnSpPr>
              <a:cxnSpLocks/>
            </p:cNvCxnSpPr>
            <p:nvPr/>
          </p:nvCxnSpPr>
          <p:spPr>
            <a:xfrm flipV="1">
              <a:off x="4572001" y="4660907"/>
              <a:ext cx="3560235" cy="1"/>
            </a:xfrm>
            <a:prstGeom prst="line">
              <a:avLst/>
            </a:prstGeom>
            <a:ln w="952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B63F91DC-69D3-488B-94E4-1AD8510892DC}"/>
                </a:ext>
              </a:extLst>
            </p:cNvPr>
            <p:cNvCxnSpPr>
              <a:cxnSpLocks/>
            </p:cNvCxnSpPr>
            <p:nvPr/>
          </p:nvCxnSpPr>
          <p:spPr>
            <a:xfrm>
              <a:off x="6610251" y="3920874"/>
              <a:ext cx="1521985" cy="710401"/>
            </a:xfrm>
            <a:prstGeom prst="line">
              <a:avLst/>
            </a:prstGeom>
            <a:ln w="952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9A9EF181-D51B-4424-AF42-C017531FC282}"/>
                </a:ext>
              </a:extLst>
            </p:cNvPr>
            <p:cNvCxnSpPr>
              <a:cxnSpLocks/>
            </p:cNvCxnSpPr>
            <p:nvPr/>
          </p:nvCxnSpPr>
          <p:spPr>
            <a:xfrm flipV="1">
              <a:off x="5448301" y="3937007"/>
              <a:ext cx="1147233" cy="694267"/>
            </a:xfrm>
            <a:prstGeom prst="line">
              <a:avLst/>
            </a:prstGeom>
            <a:ln w="952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6DB60723-0E22-4923-8779-80DB984D80FA}"/>
                </a:ext>
              </a:extLst>
            </p:cNvPr>
            <p:cNvCxnSpPr>
              <a:cxnSpLocks/>
            </p:cNvCxnSpPr>
            <p:nvPr/>
          </p:nvCxnSpPr>
          <p:spPr>
            <a:xfrm flipV="1">
              <a:off x="6290735" y="3920074"/>
              <a:ext cx="317500" cy="723900"/>
            </a:xfrm>
            <a:prstGeom prst="line">
              <a:avLst/>
            </a:prstGeom>
            <a:ln w="952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AA9F5F2C-58EA-496C-A1CB-9CAD82C98BCF}"/>
                </a:ext>
              </a:extLst>
            </p:cNvPr>
            <p:cNvCxnSpPr>
              <a:cxnSpLocks/>
            </p:cNvCxnSpPr>
            <p:nvPr/>
          </p:nvCxnSpPr>
          <p:spPr>
            <a:xfrm flipH="1" flipV="1">
              <a:off x="4965701" y="3898906"/>
              <a:ext cx="1295402" cy="736602"/>
            </a:xfrm>
            <a:prstGeom prst="line">
              <a:avLst/>
            </a:prstGeom>
            <a:ln w="952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50AE6D10-7A70-42E8-88CA-5683316CAA82}"/>
                </a:ext>
              </a:extLst>
            </p:cNvPr>
            <p:cNvCxnSpPr>
              <a:cxnSpLocks/>
            </p:cNvCxnSpPr>
            <p:nvPr/>
          </p:nvCxnSpPr>
          <p:spPr>
            <a:xfrm flipH="1" flipV="1">
              <a:off x="3788834" y="4584708"/>
              <a:ext cx="800099" cy="101599"/>
            </a:xfrm>
            <a:prstGeom prst="line">
              <a:avLst/>
            </a:prstGeom>
            <a:ln w="952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EAC489C8-D332-409F-965C-774832436806}"/>
                </a:ext>
              </a:extLst>
            </p:cNvPr>
            <p:cNvCxnSpPr>
              <a:cxnSpLocks/>
            </p:cNvCxnSpPr>
            <p:nvPr/>
          </p:nvCxnSpPr>
          <p:spPr>
            <a:xfrm flipH="1" flipV="1">
              <a:off x="3848101" y="3907373"/>
              <a:ext cx="685800" cy="783167"/>
            </a:xfrm>
            <a:prstGeom prst="line">
              <a:avLst/>
            </a:prstGeom>
            <a:ln w="952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4661CE7F-A34B-4456-9C86-6D22C4D1EB67}"/>
                </a:ext>
              </a:extLst>
            </p:cNvPr>
            <p:cNvCxnSpPr>
              <a:cxnSpLocks/>
            </p:cNvCxnSpPr>
            <p:nvPr/>
          </p:nvCxnSpPr>
          <p:spPr>
            <a:xfrm flipH="1" flipV="1">
              <a:off x="8719872" y="3070844"/>
              <a:ext cx="161664" cy="929662"/>
            </a:xfrm>
            <a:prstGeom prst="line">
              <a:avLst/>
            </a:prstGeom>
            <a:ln w="952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EF899B47-999B-4BC4-9618-C7B3FE84B825}"/>
                </a:ext>
              </a:extLst>
            </p:cNvPr>
            <p:cNvCxnSpPr>
              <a:cxnSpLocks/>
            </p:cNvCxnSpPr>
            <p:nvPr/>
          </p:nvCxnSpPr>
          <p:spPr>
            <a:xfrm flipV="1">
              <a:off x="8140702" y="3098805"/>
              <a:ext cx="563033" cy="1524003"/>
            </a:xfrm>
            <a:prstGeom prst="line">
              <a:avLst/>
            </a:prstGeom>
            <a:ln w="952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106E04F0-FD56-43F0-96F5-1D98FD17BBD2}"/>
                </a:ext>
              </a:extLst>
            </p:cNvPr>
            <p:cNvCxnSpPr>
              <a:cxnSpLocks/>
            </p:cNvCxnSpPr>
            <p:nvPr/>
          </p:nvCxnSpPr>
          <p:spPr>
            <a:xfrm>
              <a:off x="8267701" y="3556005"/>
              <a:ext cx="609600" cy="414869"/>
            </a:xfrm>
            <a:prstGeom prst="line">
              <a:avLst/>
            </a:prstGeom>
            <a:ln w="952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2E169227-2F37-4946-A5E8-3B66C42B437F}"/>
                </a:ext>
              </a:extLst>
            </p:cNvPr>
            <p:cNvCxnSpPr>
              <a:cxnSpLocks/>
            </p:cNvCxnSpPr>
            <p:nvPr/>
          </p:nvCxnSpPr>
          <p:spPr>
            <a:xfrm>
              <a:off x="7594601" y="3932773"/>
              <a:ext cx="1257300" cy="55033"/>
            </a:xfrm>
            <a:prstGeom prst="line">
              <a:avLst/>
            </a:prstGeom>
            <a:ln w="952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661A645C-F3D9-47AA-83A0-4D325B1B0FD9}"/>
                </a:ext>
              </a:extLst>
            </p:cNvPr>
            <p:cNvCxnSpPr>
              <a:cxnSpLocks/>
            </p:cNvCxnSpPr>
            <p:nvPr/>
          </p:nvCxnSpPr>
          <p:spPr>
            <a:xfrm flipV="1">
              <a:off x="8144935" y="3602574"/>
              <a:ext cx="110067" cy="1028701"/>
            </a:xfrm>
            <a:prstGeom prst="line">
              <a:avLst/>
            </a:prstGeom>
            <a:ln w="952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698780C4-1907-44A9-B717-246F95F9FD47}"/>
                </a:ext>
              </a:extLst>
            </p:cNvPr>
            <p:cNvCxnSpPr>
              <a:cxnSpLocks/>
            </p:cNvCxnSpPr>
            <p:nvPr/>
          </p:nvCxnSpPr>
          <p:spPr>
            <a:xfrm flipH="1" flipV="1">
              <a:off x="7573435" y="3945474"/>
              <a:ext cx="990599" cy="512232"/>
            </a:xfrm>
            <a:prstGeom prst="line">
              <a:avLst/>
            </a:prstGeom>
            <a:ln w="952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70AD2203-6244-494B-9879-D4AF6D7DBB32}"/>
                </a:ext>
              </a:extLst>
            </p:cNvPr>
            <p:cNvCxnSpPr>
              <a:cxnSpLocks/>
            </p:cNvCxnSpPr>
            <p:nvPr/>
          </p:nvCxnSpPr>
          <p:spPr>
            <a:xfrm flipH="1">
              <a:off x="7573434" y="3276605"/>
              <a:ext cx="148167" cy="668868"/>
            </a:xfrm>
            <a:prstGeom prst="line">
              <a:avLst/>
            </a:prstGeom>
            <a:ln w="952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E59DB02A-0B25-41C6-97B8-E89272FC1A3B}"/>
                </a:ext>
              </a:extLst>
            </p:cNvPr>
            <p:cNvCxnSpPr>
              <a:cxnSpLocks/>
            </p:cNvCxnSpPr>
            <p:nvPr/>
          </p:nvCxnSpPr>
          <p:spPr>
            <a:xfrm>
              <a:off x="7696201" y="3289305"/>
              <a:ext cx="537633" cy="249768"/>
            </a:xfrm>
            <a:prstGeom prst="line">
              <a:avLst/>
            </a:prstGeom>
            <a:ln w="952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A9FCFFEF-7F9C-4C7D-9864-15FF891C6849}"/>
                </a:ext>
              </a:extLst>
            </p:cNvPr>
            <p:cNvCxnSpPr>
              <a:cxnSpLocks/>
            </p:cNvCxnSpPr>
            <p:nvPr/>
          </p:nvCxnSpPr>
          <p:spPr>
            <a:xfrm flipH="1">
              <a:off x="5084233" y="2709338"/>
              <a:ext cx="76200" cy="575735"/>
            </a:xfrm>
            <a:prstGeom prst="line">
              <a:avLst/>
            </a:prstGeom>
            <a:ln w="952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A468F0F6-935E-4343-9469-2D6D074189D7}"/>
                </a:ext>
              </a:extLst>
            </p:cNvPr>
            <p:cNvCxnSpPr>
              <a:cxnSpLocks/>
            </p:cNvCxnSpPr>
            <p:nvPr/>
          </p:nvCxnSpPr>
          <p:spPr>
            <a:xfrm flipH="1">
              <a:off x="6455834" y="2726272"/>
              <a:ext cx="567268" cy="283634"/>
            </a:xfrm>
            <a:prstGeom prst="line">
              <a:avLst/>
            </a:prstGeom>
            <a:ln w="952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74572375-53B4-43AE-AC39-5DADF7F6D8B3}"/>
                </a:ext>
              </a:extLst>
            </p:cNvPr>
            <p:cNvCxnSpPr>
              <a:cxnSpLocks/>
            </p:cNvCxnSpPr>
            <p:nvPr/>
          </p:nvCxnSpPr>
          <p:spPr>
            <a:xfrm>
              <a:off x="6468535" y="3014139"/>
              <a:ext cx="173566" cy="918635"/>
            </a:xfrm>
            <a:prstGeom prst="line">
              <a:avLst/>
            </a:prstGeom>
            <a:ln w="952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998FD6FF-2397-4D1E-81A6-51F734732447}"/>
                </a:ext>
              </a:extLst>
            </p:cNvPr>
            <p:cNvCxnSpPr>
              <a:cxnSpLocks/>
            </p:cNvCxnSpPr>
            <p:nvPr/>
          </p:nvCxnSpPr>
          <p:spPr>
            <a:xfrm flipV="1">
              <a:off x="3794761" y="4119886"/>
              <a:ext cx="579120" cy="436880"/>
            </a:xfrm>
            <a:prstGeom prst="line">
              <a:avLst/>
            </a:prstGeom>
            <a:ln w="952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601734A7-EE37-447B-9F79-7EB75C5A71E7}"/>
                </a:ext>
              </a:extLst>
            </p:cNvPr>
            <p:cNvCxnSpPr>
              <a:cxnSpLocks/>
            </p:cNvCxnSpPr>
            <p:nvPr/>
          </p:nvCxnSpPr>
          <p:spPr>
            <a:xfrm flipV="1">
              <a:off x="8102600" y="4470400"/>
              <a:ext cx="477520" cy="203200"/>
            </a:xfrm>
            <a:prstGeom prst="line">
              <a:avLst/>
            </a:prstGeom>
            <a:ln w="952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41EF94B1-3F25-4125-B0AA-829CAD4627B3}"/>
                </a:ext>
              </a:extLst>
            </p:cNvPr>
            <p:cNvCxnSpPr>
              <a:cxnSpLocks/>
            </p:cNvCxnSpPr>
            <p:nvPr/>
          </p:nvCxnSpPr>
          <p:spPr>
            <a:xfrm>
              <a:off x="5107344" y="2823612"/>
              <a:ext cx="787401" cy="762000"/>
            </a:xfrm>
            <a:prstGeom prst="line">
              <a:avLst/>
            </a:prstGeom>
            <a:ln w="952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83" name="Group 182">
            <a:extLst>
              <a:ext uri="{FF2B5EF4-FFF2-40B4-BE49-F238E27FC236}">
                <a16:creationId xmlns:a16="http://schemas.microsoft.com/office/drawing/2014/main" id="{19B81765-B1BE-49E6-9DB0-5F5F852CBF45}"/>
              </a:ext>
            </a:extLst>
          </p:cNvPr>
          <p:cNvGrpSpPr>
            <a:grpSpLocks noChangeAspect="1"/>
          </p:cNvGrpSpPr>
          <p:nvPr/>
        </p:nvGrpSpPr>
        <p:grpSpPr>
          <a:xfrm>
            <a:off x="9320892" y="3153724"/>
            <a:ext cx="227258" cy="227257"/>
            <a:chOff x="10153748" y="1286801"/>
            <a:chExt cx="643734" cy="643732"/>
          </a:xfrm>
          <a:solidFill>
            <a:schemeClr val="accent1"/>
          </a:solidFill>
        </p:grpSpPr>
        <p:sp>
          <p:nvSpPr>
            <p:cNvPr id="184" name="Oval 183">
              <a:extLst>
                <a:ext uri="{FF2B5EF4-FFF2-40B4-BE49-F238E27FC236}">
                  <a16:creationId xmlns:a16="http://schemas.microsoft.com/office/drawing/2014/main" id="{A1DFD55D-2223-4133-AD7B-4D30F8BD05F2}"/>
                </a:ext>
              </a:extLst>
            </p:cNvPr>
            <p:cNvSpPr/>
            <p:nvPr/>
          </p:nvSpPr>
          <p:spPr bwMode="auto">
            <a:xfrm>
              <a:off x="10153748" y="1286801"/>
              <a:ext cx="643734" cy="643732"/>
            </a:xfrm>
            <a:prstGeom prst="ellipse">
              <a:avLst/>
            </a:prstGeom>
            <a:grp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kern="0">
                <a:gradFill>
                  <a:gsLst>
                    <a:gs pos="5439">
                      <a:srgbClr val="F8F8F8"/>
                    </a:gs>
                    <a:gs pos="10000">
                      <a:srgbClr val="F8F8F8"/>
                    </a:gs>
                  </a:gsLst>
                  <a:lin ang="5400000" scaled="0"/>
                </a:gradFill>
                <a:latin typeface="Segoe UI"/>
              </a:endParaRPr>
            </a:p>
          </p:txBody>
        </p:sp>
        <p:sp>
          <p:nvSpPr>
            <p:cNvPr id="185" name="Freeform 5">
              <a:extLst>
                <a:ext uri="{FF2B5EF4-FFF2-40B4-BE49-F238E27FC236}">
                  <a16:creationId xmlns:a16="http://schemas.microsoft.com/office/drawing/2014/main" id="{0AADA991-1705-40B5-B26B-704C639A4A30}"/>
                </a:ext>
              </a:extLst>
            </p:cNvPr>
            <p:cNvSpPr>
              <a:spLocks noEditPoints="1"/>
            </p:cNvSpPr>
            <p:nvPr/>
          </p:nvSpPr>
          <p:spPr bwMode="auto">
            <a:xfrm>
              <a:off x="10394053" y="1472731"/>
              <a:ext cx="163124" cy="271872"/>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grpFill/>
            <a:ln w="6350" cap="flat">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29">
                <a:solidFill>
                  <a:srgbClr val="1A1A1A"/>
                </a:solidFill>
                <a:latin typeface="Segoe UI"/>
              </a:endParaRPr>
            </a:p>
          </p:txBody>
        </p:sp>
      </p:grpSp>
      <p:grpSp>
        <p:nvGrpSpPr>
          <p:cNvPr id="186" name="Group 185">
            <a:extLst>
              <a:ext uri="{FF2B5EF4-FFF2-40B4-BE49-F238E27FC236}">
                <a16:creationId xmlns:a16="http://schemas.microsoft.com/office/drawing/2014/main" id="{44750585-CBCB-444C-B0E5-0F4225675FB1}"/>
              </a:ext>
            </a:extLst>
          </p:cNvPr>
          <p:cNvGrpSpPr>
            <a:grpSpLocks noChangeAspect="1"/>
          </p:cNvGrpSpPr>
          <p:nvPr/>
        </p:nvGrpSpPr>
        <p:grpSpPr>
          <a:xfrm>
            <a:off x="7914002" y="3817080"/>
            <a:ext cx="227258" cy="227257"/>
            <a:chOff x="8869606" y="1761068"/>
            <a:chExt cx="643734" cy="643732"/>
          </a:xfrm>
          <a:solidFill>
            <a:schemeClr val="accent1"/>
          </a:solidFill>
        </p:grpSpPr>
        <p:sp>
          <p:nvSpPr>
            <p:cNvPr id="187" name="Oval 186">
              <a:extLst>
                <a:ext uri="{FF2B5EF4-FFF2-40B4-BE49-F238E27FC236}">
                  <a16:creationId xmlns:a16="http://schemas.microsoft.com/office/drawing/2014/main" id="{46061520-9894-47AD-8C41-3F25CCE3A5FC}"/>
                </a:ext>
              </a:extLst>
            </p:cNvPr>
            <p:cNvSpPr/>
            <p:nvPr/>
          </p:nvSpPr>
          <p:spPr bwMode="auto">
            <a:xfrm>
              <a:off x="8869606" y="1761068"/>
              <a:ext cx="643734" cy="643732"/>
            </a:xfrm>
            <a:prstGeom prst="ellipse">
              <a:avLst/>
            </a:prstGeom>
            <a:grp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kern="0">
                <a:gradFill>
                  <a:gsLst>
                    <a:gs pos="5439">
                      <a:srgbClr val="F8F8F8"/>
                    </a:gs>
                    <a:gs pos="10000">
                      <a:srgbClr val="F8F8F8"/>
                    </a:gs>
                  </a:gsLst>
                  <a:lin ang="5400000" scaled="0"/>
                </a:gradFill>
                <a:latin typeface="Segoe UI"/>
              </a:endParaRPr>
            </a:p>
          </p:txBody>
        </p:sp>
        <p:sp>
          <p:nvSpPr>
            <p:cNvPr id="188" name="Freeform 9">
              <a:extLst>
                <a:ext uri="{FF2B5EF4-FFF2-40B4-BE49-F238E27FC236}">
                  <a16:creationId xmlns:a16="http://schemas.microsoft.com/office/drawing/2014/main" id="{174109D9-A5B2-46A3-BE8D-08E33C2C2F5A}"/>
                </a:ext>
              </a:extLst>
            </p:cNvPr>
            <p:cNvSpPr>
              <a:spLocks noEditPoints="1"/>
            </p:cNvSpPr>
            <p:nvPr/>
          </p:nvSpPr>
          <p:spPr bwMode="auto">
            <a:xfrm>
              <a:off x="9022853" y="1948001"/>
              <a:ext cx="337240" cy="269866"/>
            </a:xfrm>
            <a:custGeom>
              <a:avLst/>
              <a:gdLst>
                <a:gd name="T0" fmla="*/ 899 w 2698"/>
                <a:gd name="T1" fmla="*/ 720 h 2159"/>
                <a:gd name="T2" fmla="*/ 2698 w 2698"/>
                <a:gd name="T3" fmla="*/ 720 h 2159"/>
                <a:gd name="T4" fmla="*/ 2698 w 2698"/>
                <a:gd name="T5" fmla="*/ 1800 h 2159"/>
                <a:gd name="T6" fmla="*/ 899 w 2698"/>
                <a:gd name="T7" fmla="*/ 1800 h 2159"/>
                <a:gd name="T8" fmla="*/ 899 w 2698"/>
                <a:gd name="T9" fmla="*/ 720 h 2159"/>
                <a:gd name="T10" fmla="*/ 1799 w 2698"/>
                <a:gd name="T11" fmla="*/ 1800 h 2159"/>
                <a:gd name="T12" fmla="*/ 1799 w 2698"/>
                <a:gd name="T13" fmla="*/ 2159 h 2159"/>
                <a:gd name="T14" fmla="*/ 1349 w 2698"/>
                <a:gd name="T15" fmla="*/ 2159 h 2159"/>
                <a:gd name="T16" fmla="*/ 2248 w 2698"/>
                <a:gd name="T17" fmla="*/ 2159 h 2159"/>
                <a:gd name="T18" fmla="*/ 271 w 2698"/>
                <a:gd name="T19" fmla="*/ 360 h 2159"/>
                <a:gd name="T20" fmla="*/ 810 w 2698"/>
                <a:gd name="T21" fmla="*/ 360 h 2159"/>
                <a:gd name="T22" fmla="*/ 271 w 2698"/>
                <a:gd name="T23" fmla="*/ 1800 h 2159"/>
                <a:gd name="T24" fmla="*/ 899 w 2698"/>
                <a:gd name="T25" fmla="*/ 1800 h 2159"/>
                <a:gd name="T26" fmla="*/ 271 w 2698"/>
                <a:gd name="T27" fmla="*/ 1440 h 2159"/>
                <a:gd name="T28" fmla="*/ 904 w 2698"/>
                <a:gd name="T29" fmla="*/ 1440 h 2159"/>
                <a:gd name="T30" fmla="*/ 1080 w 2698"/>
                <a:gd name="T31" fmla="*/ 720 h 2159"/>
                <a:gd name="T32" fmla="*/ 1080 w 2698"/>
                <a:gd name="T33" fmla="*/ 0 h 2159"/>
                <a:gd name="T34" fmla="*/ 0 w 2698"/>
                <a:gd name="T35" fmla="*/ 0 h 2159"/>
                <a:gd name="T36" fmla="*/ 0 w 2698"/>
                <a:gd name="T37" fmla="*/ 2159 h 2159"/>
                <a:gd name="T38" fmla="*/ 1080 w 2698"/>
                <a:gd name="T39" fmla="*/ 2159 h 2159"/>
                <a:gd name="T40" fmla="*/ 1080 w 2698"/>
                <a:gd name="T41" fmla="*/ 180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8" h="2159">
                  <a:moveTo>
                    <a:pt x="899" y="720"/>
                  </a:moveTo>
                  <a:lnTo>
                    <a:pt x="2698" y="720"/>
                  </a:lnTo>
                  <a:lnTo>
                    <a:pt x="2698" y="1800"/>
                  </a:lnTo>
                  <a:lnTo>
                    <a:pt x="899" y="1800"/>
                  </a:lnTo>
                  <a:lnTo>
                    <a:pt x="899" y="720"/>
                  </a:lnTo>
                  <a:moveTo>
                    <a:pt x="1799" y="1800"/>
                  </a:moveTo>
                  <a:lnTo>
                    <a:pt x="1799" y="2159"/>
                  </a:lnTo>
                  <a:moveTo>
                    <a:pt x="1349" y="2159"/>
                  </a:moveTo>
                  <a:lnTo>
                    <a:pt x="2248" y="2159"/>
                  </a:lnTo>
                  <a:moveTo>
                    <a:pt x="271" y="360"/>
                  </a:moveTo>
                  <a:lnTo>
                    <a:pt x="810" y="360"/>
                  </a:lnTo>
                  <a:moveTo>
                    <a:pt x="271" y="1800"/>
                  </a:moveTo>
                  <a:lnTo>
                    <a:pt x="899" y="1800"/>
                  </a:lnTo>
                  <a:moveTo>
                    <a:pt x="271" y="1440"/>
                  </a:moveTo>
                  <a:lnTo>
                    <a:pt x="904" y="1440"/>
                  </a:lnTo>
                  <a:moveTo>
                    <a:pt x="1080" y="720"/>
                  </a:moveTo>
                  <a:lnTo>
                    <a:pt x="1080" y="0"/>
                  </a:lnTo>
                  <a:lnTo>
                    <a:pt x="0" y="0"/>
                  </a:lnTo>
                  <a:lnTo>
                    <a:pt x="0" y="2159"/>
                  </a:lnTo>
                  <a:lnTo>
                    <a:pt x="1080" y="2159"/>
                  </a:lnTo>
                  <a:lnTo>
                    <a:pt x="1080" y="1800"/>
                  </a:lnTo>
                </a:path>
              </a:pathLst>
            </a:custGeom>
            <a:grpFill/>
            <a:ln w="6350" cap="flat">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29">
                <a:solidFill>
                  <a:srgbClr val="1A1A1A"/>
                </a:solidFill>
                <a:latin typeface="Segoe UI"/>
              </a:endParaRPr>
            </a:p>
          </p:txBody>
        </p:sp>
      </p:grpSp>
      <p:grpSp>
        <p:nvGrpSpPr>
          <p:cNvPr id="189" name="Group 188">
            <a:extLst>
              <a:ext uri="{FF2B5EF4-FFF2-40B4-BE49-F238E27FC236}">
                <a16:creationId xmlns:a16="http://schemas.microsoft.com/office/drawing/2014/main" id="{3DE24C5D-6ADB-43B8-A43C-CFD5461FD07D}"/>
              </a:ext>
            </a:extLst>
          </p:cNvPr>
          <p:cNvGrpSpPr>
            <a:grpSpLocks noChangeAspect="1"/>
          </p:cNvGrpSpPr>
          <p:nvPr/>
        </p:nvGrpSpPr>
        <p:grpSpPr>
          <a:xfrm>
            <a:off x="8690036" y="3165687"/>
            <a:ext cx="227258" cy="227257"/>
            <a:chOff x="10971839" y="4857352"/>
            <a:chExt cx="643734" cy="643732"/>
          </a:xfrm>
          <a:solidFill>
            <a:schemeClr val="accent1"/>
          </a:solidFill>
        </p:grpSpPr>
        <p:sp>
          <p:nvSpPr>
            <p:cNvPr id="190" name="Oval 189">
              <a:extLst>
                <a:ext uri="{FF2B5EF4-FFF2-40B4-BE49-F238E27FC236}">
                  <a16:creationId xmlns:a16="http://schemas.microsoft.com/office/drawing/2014/main" id="{4C2D4578-E544-4898-A19D-889C8DA05358}"/>
                </a:ext>
              </a:extLst>
            </p:cNvPr>
            <p:cNvSpPr/>
            <p:nvPr/>
          </p:nvSpPr>
          <p:spPr bwMode="auto">
            <a:xfrm>
              <a:off x="10971839" y="4857352"/>
              <a:ext cx="643734" cy="643732"/>
            </a:xfrm>
            <a:prstGeom prst="ellipse">
              <a:avLst/>
            </a:prstGeom>
            <a:grp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kern="0">
                <a:gradFill>
                  <a:gsLst>
                    <a:gs pos="5439">
                      <a:srgbClr val="F8F8F8"/>
                    </a:gs>
                    <a:gs pos="10000">
                      <a:srgbClr val="F8F8F8"/>
                    </a:gs>
                  </a:gsLst>
                  <a:lin ang="5400000" scaled="0"/>
                </a:gradFill>
                <a:latin typeface="Segoe UI"/>
              </a:endParaRPr>
            </a:p>
          </p:txBody>
        </p:sp>
        <p:sp>
          <p:nvSpPr>
            <p:cNvPr id="191" name="Freeform 13">
              <a:extLst>
                <a:ext uri="{FF2B5EF4-FFF2-40B4-BE49-F238E27FC236}">
                  <a16:creationId xmlns:a16="http://schemas.microsoft.com/office/drawing/2014/main" id="{1C103C8C-1ED5-417B-9189-EA811FEC1811}"/>
                </a:ext>
              </a:extLst>
            </p:cNvPr>
            <p:cNvSpPr>
              <a:spLocks noEditPoints="1"/>
            </p:cNvSpPr>
            <p:nvPr/>
          </p:nvSpPr>
          <p:spPr bwMode="auto">
            <a:xfrm>
              <a:off x="11132880" y="5061255"/>
              <a:ext cx="321652" cy="235926"/>
            </a:xfrm>
            <a:custGeom>
              <a:avLst/>
              <a:gdLst>
                <a:gd name="T0" fmla="*/ 3748 w 3748"/>
                <a:gd name="T1" fmla="*/ 2562 h 2749"/>
                <a:gd name="T2" fmla="*/ 3561 w 3748"/>
                <a:gd name="T3" fmla="*/ 2749 h 2749"/>
                <a:gd name="T4" fmla="*/ 187 w 3748"/>
                <a:gd name="T5" fmla="*/ 2749 h 2749"/>
                <a:gd name="T6" fmla="*/ 0 w 3748"/>
                <a:gd name="T7" fmla="*/ 2562 h 2749"/>
                <a:gd name="T8" fmla="*/ 0 w 3748"/>
                <a:gd name="T9" fmla="*/ 187 h 2749"/>
                <a:gd name="T10" fmla="*/ 187 w 3748"/>
                <a:gd name="T11" fmla="*/ 0 h 2749"/>
                <a:gd name="T12" fmla="*/ 3561 w 3748"/>
                <a:gd name="T13" fmla="*/ 0 h 2749"/>
                <a:gd name="T14" fmla="*/ 3748 w 3748"/>
                <a:gd name="T15" fmla="*/ 187 h 2749"/>
                <a:gd name="T16" fmla="*/ 3748 w 3748"/>
                <a:gd name="T17" fmla="*/ 2562 h 2749"/>
                <a:gd name="T18" fmla="*/ 2124 w 3748"/>
                <a:gd name="T19" fmla="*/ 2249 h 2749"/>
                <a:gd name="T20" fmla="*/ 1624 w 3748"/>
                <a:gd name="T21" fmla="*/ 2249 h 2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48" h="2749">
                  <a:moveTo>
                    <a:pt x="3748" y="2562"/>
                  </a:moveTo>
                  <a:cubicBezTo>
                    <a:pt x="3748" y="2665"/>
                    <a:pt x="3665" y="2749"/>
                    <a:pt x="3561" y="2749"/>
                  </a:cubicBezTo>
                  <a:cubicBezTo>
                    <a:pt x="187" y="2749"/>
                    <a:pt x="187" y="2749"/>
                    <a:pt x="187" y="2749"/>
                  </a:cubicBezTo>
                  <a:cubicBezTo>
                    <a:pt x="83" y="2749"/>
                    <a:pt x="0" y="2665"/>
                    <a:pt x="0" y="2562"/>
                  </a:cubicBezTo>
                  <a:cubicBezTo>
                    <a:pt x="0" y="187"/>
                    <a:pt x="0" y="187"/>
                    <a:pt x="0" y="187"/>
                  </a:cubicBezTo>
                  <a:cubicBezTo>
                    <a:pt x="0" y="84"/>
                    <a:pt x="83" y="0"/>
                    <a:pt x="187" y="0"/>
                  </a:cubicBezTo>
                  <a:cubicBezTo>
                    <a:pt x="3561" y="0"/>
                    <a:pt x="3561" y="0"/>
                    <a:pt x="3561" y="0"/>
                  </a:cubicBezTo>
                  <a:cubicBezTo>
                    <a:pt x="3665" y="0"/>
                    <a:pt x="3748" y="84"/>
                    <a:pt x="3748" y="187"/>
                  </a:cubicBezTo>
                  <a:lnTo>
                    <a:pt x="3748" y="2562"/>
                  </a:lnTo>
                  <a:close/>
                  <a:moveTo>
                    <a:pt x="2124" y="2249"/>
                  </a:moveTo>
                  <a:cubicBezTo>
                    <a:pt x="1624" y="2249"/>
                    <a:pt x="1624" y="2249"/>
                    <a:pt x="1624" y="2249"/>
                  </a:cubicBezTo>
                </a:path>
              </a:pathLst>
            </a:custGeom>
            <a:grpFill/>
            <a:ln w="6350" cap="flat">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29">
                <a:solidFill>
                  <a:srgbClr val="1A1A1A"/>
                </a:solidFill>
                <a:latin typeface="Segoe UI"/>
              </a:endParaRPr>
            </a:p>
          </p:txBody>
        </p:sp>
      </p:grpSp>
      <p:grpSp>
        <p:nvGrpSpPr>
          <p:cNvPr id="192" name="Group 191">
            <a:extLst>
              <a:ext uri="{FF2B5EF4-FFF2-40B4-BE49-F238E27FC236}">
                <a16:creationId xmlns:a16="http://schemas.microsoft.com/office/drawing/2014/main" id="{D084D679-EBA8-4959-9DA3-E061CC39995B}"/>
              </a:ext>
            </a:extLst>
          </p:cNvPr>
          <p:cNvGrpSpPr>
            <a:grpSpLocks noChangeAspect="1"/>
          </p:cNvGrpSpPr>
          <p:nvPr/>
        </p:nvGrpSpPr>
        <p:grpSpPr>
          <a:xfrm>
            <a:off x="9328565" y="3835554"/>
            <a:ext cx="227258" cy="227257"/>
            <a:chOff x="11590039" y="3725068"/>
            <a:chExt cx="643734" cy="643732"/>
          </a:xfrm>
          <a:solidFill>
            <a:schemeClr val="accent1"/>
          </a:solidFill>
        </p:grpSpPr>
        <p:sp>
          <p:nvSpPr>
            <p:cNvPr id="193" name="Oval 192">
              <a:extLst>
                <a:ext uri="{FF2B5EF4-FFF2-40B4-BE49-F238E27FC236}">
                  <a16:creationId xmlns:a16="http://schemas.microsoft.com/office/drawing/2014/main" id="{D12ECFD4-3E74-4DF0-9016-8ED5EDF2C185}"/>
                </a:ext>
              </a:extLst>
            </p:cNvPr>
            <p:cNvSpPr/>
            <p:nvPr/>
          </p:nvSpPr>
          <p:spPr bwMode="auto">
            <a:xfrm>
              <a:off x="11590039" y="3725068"/>
              <a:ext cx="643734" cy="643732"/>
            </a:xfrm>
            <a:prstGeom prst="ellipse">
              <a:avLst/>
            </a:prstGeom>
            <a:grp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kern="0">
                <a:gradFill>
                  <a:gsLst>
                    <a:gs pos="5439">
                      <a:srgbClr val="F8F8F8"/>
                    </a:gs>
                    <a:gs pos="10000">
                      <a:srgbClr val="F8F8F8"/>
                    </a:gs>
                  </a:gsLst>
                  <a:lin ang="5400000" scaled="0"/>
                </a:gradFill>
                <a:latin typeface="Segoe UI"/>
              </a:endParaRPr>
            </a:p>
          </p:txBody>
        </p:sp>
        <p:sp>
          <p:nvSpPr>
            <p:cNvPr id="194" name="Freeform 21">
              <a:extLst>
                <a:ext uri="{FF2B5EF4-FFF2-40B4-BE49-F238E27FC236}">
                  <a16:creationId xmlns:a16="http://schemas.microsoft.com/office/drawing/2014/main" id="{32C03A30-636D-4473-B2DA-D59D5B9189BA}"/>
                </a:ext>
              </a:extLst>
            </p:cNvPr>
            <p:cNvSpPr>
              <a:spLocks noEditPoints="1"/>
            </p:cNvSpPr>
            <p:nvPr/>
          </p:nvSpPr>
          <p:spPr bwMode="auto">
            <a:xfrm>
              <a:off x="11746014" y="3947399"/>
              <a:ext cx="331784" cy="199070"/>
            </a:xfrm>
            <a:custGeom>
              <a:avLst/>
              <a:gdLst>
                <a:gd name="T0" fmla="*/ 2695 w 2695"/>
                <a:gd name="T1" fmla="*/ 1617 h 1617"/>
                <a:gd name="T2" fmla="*/ 0 w 2695"/>
                <a:gd name="T3" fmla="*/ 1617 h 1617"/>
                <a:gd name="T4" fmla="*/ 0 w 2695"/>
                <a:gd name="T5" fmla="*/ 0 h 1617"/>
                <a:gd name="T6" fmla="*/ 2695 w 2695"/>
                <a:gd name="T7" fmla="*/ 0 h 1617"/>
                <a:gd name="T8" fmla="*/ 2695 w 2695"/>
                <a:gd name="T9" fmla="*/ 1617 h 1617"/>
                <a:gd name="T10" fmla="*/ 359 w 2695"/>
                <a:gd name="T11" fmla="*/ 0 h 1617"/>
                <a:gd name="T12" fmla="*/ 359 w 2695"/>
                <a:gd name="T13" fmla="*/ 1617 h 1617"/>
                <a:gd name="T14" fmla="*/ 2336 w 2695"/>
                <a:gd name="T15" fmla="*/ 0 h 1617"/>
                <a:gd name="T16" fmla="*/ 2336 w 2695"/>
                <a:gd name="T17" fmla="*/ 1617 h 1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5" h="1617">
                  <a:moveTo>
                    <a:pt x="2695" y="1617"/>
                  </a:moveTo>
                  <a:lnTo>
                    <a:pt x="0" y="1617"/>
                  </a:lnTo>
                  <a:lnTo>
                    <a:pt x="0" y="0"/>
                  </a:lnTo>
                  <a:lnTo>
                    <a:pt x="2695" y="0"/>
                  </a:lnTo>
                  <a:lnTo>
                    <a:pt x="2695" y="1617"/>
                  </a:lnTo>
                  <a:moveTo>
                    <a:pt x="359" y="0"/>
                  </a:moveTo>
                  <a:lnTo>
                    <a:pt x="359" y="1617"/>
                  </a:lnTo>
                  <a:moveTo>
                    <a:pt x="2336" y="0"/>
                  </a:moveTo>
                  <a:lnTo>
                    <a:pt x="2336" y="1617"/>
                  </a:lnTo>
                </a:path>
              </a:pathLst>
            </a:custGeom>
            <a:grpFill/>
            <a:ln w="6350" cap="flat">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29">
                <a:solidFill>
                  <a:srgbClr val="1A1A1A"/>
                </a:solidFill>
                <a:latin typeface="Segoe UI"/>
              </a:endParaRPr>
            </a:p>
          </p:txBody>
        </p:sp>
      </p:grpSp>
      <p:grpSp>
        <p:nvGrpSpPr>
          <p:cNvPr id="195" name="Group 194">
            <a:extLst>
              <a:ext uri="{FF2B5EF4-FFF2-40B4-BE49-F238E27FC236}">
                <a16:creationId xmlns:a16="http://schemas.microsoft.com/office/drawing/2014/main" id="{0A301826-46AE-40D1-B0CC-7759D87B7D42}"/>
              </a:ext>
            </a:extLst>
          </p:cNvPr>
          <p:cNvGrpSpPr>
            <a:grpSpLocks noChangeAspect="1"/>
          </p:cNvGrpSpPr>
          <p:nvPr/>
        </p:nvGrpSpPr>
        <p:grpSpPr>
          <a:xfrm>
            <a:off x="7487200" y="3383139"/>
            <a:ext cx="227258" cy="227257"/>
            <a:chOff x="8549644" y="4030662"/>
            <a:chExt cx="643734" cy="643732"/>
          </a:xfrm>
          <a:solidFill>
            <a:schemeClr val="accent1"/>
          </a:solidFill>
        </p:grpSpPr>
        <p:sp>
          <p:nvSpPr>
            <p:cNvPr id="196" name="Oval 195">
              <a:extLst>
                <a:ext uri="{FF2B5EF4-FFF2-40B4-BE49-F238E27FC236}">
                  <a16:creationId xmlns:a16="http://schemas.microsoft.com/office/drawing/2014/main" id="{E1C517ED-8632-4E70-811E-F611B4FFFEDF}"/>
                </a:ext>
              </a:extLst>
            </p:cNvPr>
            <p:cNvSpPr/>
            <p:nvPr/>
          </p:nvSpPr>
          <p:spPr bwMode="auto">
            <a:xfrm>
              <a:off x="8549644" y="4030662"/>
              <a:ext cx="643734" cy="643732"/>
            </a:xfrm>
            <a:prstGeom prst="ellipse">
              <a:avLst/>
            </a:prstGeom>
            <a:grp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kern="0">
                <a:gradFill>
                  <a:gsLst>
                    <a:gs pos="5439">
                      <a:srgbClr val="F8F8F8"/>
                    </a:gs>
                    <a:gs pos="10000">
                      <a:srgbClr val="F8F8F8"/>
                    </a:gs>
                  </a:gsLst>
                  <a:lin ang="5400000" scaled="0"/>
                </a:gradFill>
                <a:latin typeface="Segoe UI"/>
              </a:endParaRPr>
            </a:p>
          </p:txBody>
        </p:sp>
        <p:grpSp>
          <p:nvGrpSpPr>
            <p:cNvPr id="197" name="Group 326">
              <a:extLst>
                <a:ext uri="{FF2B5EF4-FFF2-40B4-BE49-F238E27FC236}">
                  <a16:creationId xmlns:a16="http://schemas.microsoft.com/office/drawing/2014/main" id="{6E8D2685-FF69-42CD-8850-447FC1FD2F25}"/>
                </a:ext>
              </a:extLst>
            </p:cNvPr>
            <p:cNvGrpSpPr>
              <a:grpSpLocks noChangeAspect="1"/>
            </p:cNvGrpSpPr>
            <p:nvPr/>
          </p:nvGrpSpPr>
          <p:grpSpPr bwMode="auto">
            <a:xfrm>
              <a:off x="8707137" y="4254672"/>
              <a:ext cx="328750" cy="195714"/>
              <a:chOff x="6817" y="2557"/>
              <a:chExt cx="257" cy="153"/>
            </a:xfrm>
            <a:grpFill/>
          </p:grpSpPr>
          <p:sp>
            <p:nvSpPr>
              <p:cNvPr id="198" name="Rectangle 327">
                <a:extLst>
                  <a:ext uri="{FF2B5EF4-FFF2-40B4-BE49-F238E27FC236}">
                    <a16:creationId xmlns:a16="http://schemas.microsoft.com/office/drawing/2014/main" id="{CA963119-6F5D-4151-BDC7-2F553F4545EC}"/>
                  </a:ext>
                </a:extLst>
              </p:cNvPr>
              <p:cNvSpPr>
                <a:spLocks noChangeArrowheads="1"/>
              </p:cNvSpPr>
              <p:nvPr/>
            </p:nvSpPr>
            <p:spPr bwMode="auto">
              <a:xfrm>
                <a:off x="6860" y="2557"/>
                <a:ext cx="169" cy="107"/>
              </a:xfrm>
              <a:prstGeom prst="rect">
                <a:avLst/>
              </a:prstGeom>
              <a:grpFill/>
              <a:ln w="6350" cap="flat">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29">
                  <a:solidFill>
                    <a:srgbClr val="1A1A1A"/>
                  </a:solidFill>
                  <a:latin typeface="Segoe UI"/>
                </a:endParaRPr>
              </a:p>
            </p:txBody>
          </p:sp>
          <p:sp>
            <p:nvSpPr>
              <p:cNvPr id="199" name="Freeform 328">
                <a:extLst>
                  <a:ext uri="{FF2B5EF4-FFF2-40B4-BE49-F238E27FC236}">
                    <a16:creationId xmlns:a16="http://schemas.microsoft.com/office/drawing/2014/main" id="{97DD561E-C78C-4232-9F38-FB2096549428}"/>
                  </a:ext>
                </a:extLst>
              </p:cNvPr>
              <p:cNvSpPr>
                <a:spLocks/>
              </p:cNvSpPr>
              <p:nvPr/>
            </p:nvSpPr>
            <p:spPr bwMode="auto">
              <a:xfrm>
                <a:off x="6817" y="2664"/>
                <a:ext cx="257" cy="46"/>
              </a:xfrm>
              <a:custGeom>
                <a:avLst/>
                <a:gdLst>
                  <a:gd name="T0" fmla="*/ 212 w 257"/>
                  <a:gd name="T1" fmla="*/ 1 h 46"/>
                  <a:gd name="T2" fmla="*/ 257 w 257"/>
                  <a:gd name="T3" fmla="*/ 46 h 46"/>
                  <a:gd name="T4" fmla="*/ 0 w 257"/>
                  <a:gd name="T5" fmla="*/ 46 h 46"/>
                  <a:gd name="T6" fmla="*/ 47 w 257"/>
                  <a:gd name="T7" fmla="*/ 0 h 46"/>
                </a:gdLst>
                <a:ahLst/>
                <a:cxnLst>
                  <a:cxn ang="0">
                    <a:pos x="T0" y="T1"/>
                  </a:cxn>
                  <a:cxn ang="0">
                    <a:pos x="T2" y="T3"/>
                  </a:cxn>
                  <a:cxn ang="0">
                    <a:pos x="T4" y="T5"/>
                  </a:cxn>
                  <a:cxn ang="0">
                    <a:pos x="T6" y="T7"/>
                  </a:cxn>
                </a:cxnLst>
                <a:rect l="0" t="0" r="r" b="b"/>
                <a:pathLst>
                  <a:path w="257" h="46">
                    <a:moveTo>
                      <a:pt x="212" y="1"/>
                    </a:moveTo>
                    <a:lnTo>
                      <a:pt x="257" y="46"/>
                    </a:lnTo>
                    <a:lnTo>
                      <a:pt x="0" y="46"/>
                    </a:lnTo>
                    <a:lnTo>
                      <a:pt x="47" y="0"/>
                    </a:lnTo>
                  </a:path>
                </a:pathLst>
              </a:custGeom>
              <a:grpFill/>
              <a:ln w="6350" cap="flat">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29">
                  <a:solidFill>
                    <a:srgbClr val="1A1A1A"/>
                  </a:solidFill>
                  <a:latin typeface="Segoe UI"/>
                </a:endParaRPr>
              </a:p>
            </p:txBody>
          </p:sp>
        </p:grpSp>
      </p:grpSp>
      <p:grpSp>
        <p:nvGrpSpPr>
          <p:cNvPr id="200" name="Group 199">
            <a:extLst>
              <a:ext uri="{FF2B5EF4-FFF2-40B4-BE49-F238E27FC236}">
                <a16:creationId xmlns:a16="http://schemas.microsoft.com/office/drawing/2014/main" id="{E259BD5A-62B7-43C1-95FF-42B4E503F9C3}"/>
              </a:ext>
            </a:extLst>
          </p:cNvPr>
          <p:cNvGrpSpPr>
            <a:grpSpLocks noChangeAspect="1"/>
          </p:cNvGrpSpPr>
          <p:nvPr/>
        </p:nvGrpSpPr>
        <p:grpSpPr>
          <a:xfrm>
            <a:off x="8652145" y="2710249"/>
            <a:ext cx="227258" cy="227257"/>
            <a:chOff x="9476171" y="4906434"/>
            <a:chExt cx="643734" cy="643732"/>
          </a:xfrm>
          <a:solidFill>
            <a:schemeClr val="accent1"/>
          </a:solidFill>
        </p:grpSpPr>
        <p:sp>
          <p:nvSpPr>
            <p:cNvPr id="201" name="Oval 200">
              <a:extLst>
                <a:ext uri="{FF2B5EF4-FFF2-40B4-BE49-F238E27FC236}">
                  <a16:creationId xmlns:a16="http://schemas.microsoft.com/office/drawing/2014/main" id="{DA3F7715-9AAF-42E8-AFD3-162D00D9F0DA}"/>
                </a:ext>
              </a:extLst>
            </p:cNvPr>
            <p:cNvSpPr/>
            <p:nvPr/>
          </p:nvSpPr>
          <p:spPr bwMode="auto">
            <a:xfrm>
              <a:off x="9476171" y="4906434"/>
              <a:ext cx="643734" cy="643732"/>
            </a:xfrm>
            <a:prstGeom prst="ellipse">
              <a:avLst/>
            </a:prstGeom>
            <a:grp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defRPr/>
              </a:pPr>
              <a:endParaRPr lang="en-US" sz="1961" kern="0">
                <a:gradFill>
                  <a:gsLst>
                    <a:gs pos="5439">
                      <a:srgbClr val="F8F8F8"/>
                    </a:gs>
                    <a:gs pos="10000">
                      <a:srgbClr val="F8F8F8"/>
                    </a:gs>
                  </a:gsLst>
                  <a:lin ang="5400000" scaled="0"/>
                </a:gradFill>
                <a:latin typeface="Segoe UI"/>
              </a:endParaRPr>
            </a:p>
          </p:txBody>
        </p:sp>
        <p:sp>
          <p:nvSpPr>
            <p:cNvPr id="202" name="Freeform 5">
              <a:extLst>
                <a:ext uri="{FF2B5EF4-FFF2-40B4-BE49-F238E27FC236}">
                  <a16:creationId xmlns:a16="http://schemas.microsoft.com/office/drawing/2014/main" id="{3EFE9526-BBAE-4527-BA61-542F47390ED7}"/>
                </a:ext>
              </a:extLst>
            </p:cNvPr>
            <p:cNvSpPr>
              <a:spLocks noEditPoints="1"/>
            </p:cNvSpPr>
            <p:nvPr/>
          </p:nvSpPr>
          <p:spPr bwMode="auto">
            <a:xfrm>
              <a:off x="9616334" y="5133601"/>
              <a:ext cx="363409" cy="189398"/>
            </a:xfrm>
            <a:custGeom>
              <a:avLst/>
              <a:gdLst>
                <a:gd name="T0" fmla="*/ 1751 w 3752"/>
                <a:gd name="T1" fmla="*/ 500 h 2002"/>
                <a:gd name="T2" fmla="*/ 2001 w 3752"/>
                <a:gd name="T3" fmla="*/ 500 h 2002"/>
                <a:gd name="T4" fmla="*/ 0 w 3752"/>
                <a:gd name="T5" fmla="*/ 885 h 2002"/>
                <a:gd name="T6" fmla="*/ 170 w 3752"/>
                <a:gd name="T7" fmla="*/ 940 h 2002"/>
                <a:gd name="T8" fmla="*/ 1336 w 3752"/>
                <a:gd name="T9" fmla="*/ 1124 h 2002"/>
                <a:gd name="T10" fmla="*/ 2493 w 3752"/>
                <a:gd name="T11" fmla="*/ 943 h 2002"/>
                <a:gd name="T12" fmla="*/ 3554 w 3752"/>
                <a:gd name="T13" fmla="*/ 409 h 2002"/>
                <a:gd name="T14" fmla="*/ 3699 w 3752"/>
                <a:gd name="T15" fmla="*/ 305 h 2002"/>
                <a:gd name="T16" fmla="*/ 1 w 3752"/>
                <a:gd name="T17" fmla="*/ 1003 h 2002"/>
                <a:gd name="T18" fmla="*/ 305 w 3752"/>
                <a:gd name="T19" fmla="*/ 1697 h 2002"/>
                <a:gd name="T20" fmla="*/ 1042 w 3752"/>
                <a:gd name="T21" fmla="*/ 2002 h 2002"/>
                <a:gd name="T22" fmla="*/ 1200 w 3752"/>
                <a:gd name="T23" fmla="*/ 2002 h 2002"/>
                <a:gd name="T24" fmla="*/ 1356 w 3752"/>
                <a:gd name="T25" fmla="*/ 1948 h 2002"/>
                <a:gd name="T26" fmla="*/ 1612 w 3752"/>
                <a:gd name="T27" fmla="*/ 1745 h 2002"/>
                <a:gd name="T28" fmla="*/ 1876 w 3752"/>
                <a:gd name="T29" fmla="*/ 1638 h 2002"/>
                <a:gd name="T30" fmla="*/ 2140 w 3752"/>
                <a:gd name="T31" fmla="*/ 1745 h 2002"/>
                <a:gd name="T32" fmla="*/ 2396 w 3752"/>
                <a:gd name="T33" fmla="*/ 1948 h 2002"/>
                <a:gd name="T34" fmla="*/ 2552 w 3752"/>
                <a:gd name="T35" fmla="*/ 2002 h 2002"/>
                <a:gd name="T36" fmla="*/ 2710 w 3752"/>
                <a:gd name="T37" fmla="*/ 2002 h 2002"/>
                <a:gd name="T38" fmla="*/ 3447 w 3752"/>
                <a:gd name="T39" fmla="*/ 1697 h 2002"/>
                <a:gd name="T40" fmla="*/ 3752 w 3752"/>
                <a:gd name="T41" fmla="*/ 960 h 2002"/>
                <a:gd name="T42" fmla="*/ 3752 w 3752"/>
                <a:gd name="T43" fmla="*/ 885 h 2002"/>
                <a:gd name="T44" fmla="*/ 3752 w 3752"/>
                <a:gd name="T45" fmla="*/ 459 h 2002"/>
                <a:gd name="T46" fmla="*/ 3682 w 3752"/>
                <a:gd name="T47" fmla="*/ 286 h 2002"/>
                <a:gd name="T48" fmla="*/ 3681 w 3752"/>
                <a:gd name="T49" fmla="*/ 285 h 2002"/>
                <a:gd name="T50" fmla="*/ 3564 w 3752"/>
                <a:gd name="T51" fmla="*/ 206 h 2002"/>
                <a:gd name="T52" fmla="*/ 3559 w 3752"/>
                <a:gd name="T53" fmla="*/ 204 h 2002"/>
                <a:gd name="T54" fmla="*/ 1876 w 3752"/>
                <a:gd name="T55" fmla="*/ 0 h 2002"/>
                <a:gd name="T56" fmla="*/ 188 w 3752"/>
                <a:gd name="T57" fmla="*/ 206 h 2002"/>
                <a:gd name="T58" fmla="*/ 71 w 3752"/>
                <a:gd name="T59" fmla="*/ 285 h 2002"/>
                <a:gd name="T60" fmla="*/ 70 w 3752"/>
                <a:gd name="T61" fmla="*/ 286 h 2002"/>
                <a:gd name="T62" fmla="*/ 0 w 3752"/>
                <a:gd name="T63" fmla="*/ 459 h 2002"/>
                <a:gd name="T64" fmla="*/ 0 w 3752"/>
                <a:gd name="T65" fmla="*/ 885 h 2002"/>
                <a:gd name="T66" fmla="*/ 1 w 3752"/>
                <a:gd name="T67" fmla="*/ 1003 h 2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52" h="2002">
                  <a:moveTo>
                    <a:pt x="1751" y="500"/>
                  </a:moveTo>
                  <a:cubicBezTo>
                    <a:pt x="2001" y="500"/>
                    <a:pt x="2001" y="500"/>
                    <a:pt x="2001" y="500"/>
                  </a:cubicBezTo>
                  <a:moveTo>
                    <a:pt x="0" y="885"/>
                  </a:moveTo>
                  <a:cubicBezTo>
                    <a:pt x="170" y="940"/>
                    <a:pt x="170" y="940"/>
                    <a:pt x="170" y="940"/>
                  </a:cubicBezTo>
                  <a:cubicBezTo>
                    <a:pt x="549" y="1062"/>
                    <a:pt x="942" y="1124"/>
                    <a:pt x="1336" y="1124"/>
                  </a:cubicBezTo>
                  <a:cubicBezTo>
                    <a:pt x="1729" y="1124"/>
                    <a:pt x="2118" y="1063"/>
                    <a:pt x="2493" y="943"/>
                  </a:cubicBezTo>
                  <a:cubicBezTo>
                    <a:pt x="2872" y="822"/>
                    <a:pt x="3229" y="642"/>
                    <a:pt x="3554" y="409"/>
                  </a:cubicBezTo>
                  <a:cubicBezTo>
                    <a:pt x="3699" y="305"/>
                    <a:pt x="3699" y="305"/>
                    <a:pt x="3699" y="305"/>
                  </a:cubicBezTo>
                  <a:moveTo>
                    <a:pt x="1" y="1003"/>
                  </a:moveTo>
                  <a:cubicBezTo>
                    <a:pt x="12" y="1265"/>
                    <a:pt x="119" y="1510"/>
                    <a:pt x="305" y="1697"/>
                  </a:cubicBezTo>
                  <a:cubicBezTo>
                    <a:pt x="502" y="1894"/>
                    <a:pt x="764" y="2002"/>
                    <a:pt x="1042" y="2002"/>
                  </a:cubicBezTo>
                  <a:cubicBezTo>
                    <a:pt x="1200" y="2002"/>
                    <a:pt x="1200" y="2002"/>
                    <a:pt x="1200" y="2002"/>
                  </a:cubicBezTo>
                  <a:cubicBezTo>
                    <a:pt x="1256" y="2002"/>
                    <a:pt x="1312" y="1983"/>
                    <a:pt x="1356" y="1948"/>
                  </a:cubicBezTo>
                  <a:cubicBezTo>
                    <a:pt x="1612" y="1745"/>
                    <a:pt x="1612" y="1745"/>
                    <a:pt x="1612" y="1745"/>
                  </a:cubicBezTo>
                  <a:cubicBezTo>
                    <a:pt x="1683" y="1676"/>
                    <a:pt x="1777" y="1638"/>
                    <a:pt x="1876" y="1638"/>
                  </a:cubicBezTo>
                  <a:cubicBezTo>
                    <a:pt x="1975" y="1638"/>
                    <a:pt x="2069" y="1676"/>
                    <a:pt x="2140" y="1745"/>
                  </a:cubicBezTo>
                  <a:cubicBezTo>
                    <a:pt x="2396" y="1948"/>
                    <a:pt x="2396" y="1948"/>
                    <a:pt x="2396" y="1948"/>
                  </a:cubicBezTo>
                  <a:cubicBezTo>
                    <a:pt x="2440" y="1983"/>
                    <a:pt x="2496" y="2002"/>
                    <a:pt x="2552" y="2002"/>
                  </a:cubicBezTo>
                  <a:cubicBezTo>
                    <a:pt x="2710" y="2002"/>
                    <a:pt x="2710" y="2002"/>
                    <a:pt x="2710" y="2002"/>
                  </a:cubicBezTo>
                  <a:cubicBezTo>
                    <a:pt x="2988" y="2002"/>
                    <a:pt x="3250" y="1894"/>
                    <a:pt x="3447" y="1697"/>
                  </a:cubicBezTo>
                  <a:cubicBezTo>
                    <a:pt x="3644" y="1500"/>
                    <a:pt x="3752" y="1238"/>
                    <a:pt x="3752" y="960"/>
                  </a:cubicBezTo>
                  <a:cubicBezTo>
                    <a:pt x="3752" y="885"/>
                    <a:pt x="3752" y="885"/>
                    <a:pt x="3752" y="885"/>
                  </a:cubicBezTo>
                  <a:cubicBezTo>
                    <a:pt x="3752" y="459"/>
                    <a:pt x="3752" y="459"/>
                    <a:pt x="3752" y="459"/>
                  </a:cubicBezTo>
                  <a:cubicBezTo>
                    <a:pt x="3752" y="394"/>
                    <a:pt x="3727" y="331"/>
                    <a:pt x="3682" y="286"/>
                  </a:cubicBezTo>
                  <a:cubicBezTo>
                    <a:pt x="3681" y="285"/>
                    <a:pt x="3681" y="285"/>
                    <a:pt x="3681" y="285"/>
                  </a:cubicBezTo>
                  <a:cubicBezTo>
                    <a:pt x="3647" y="251"/>
                    <a:pt x="3608" y="225"/>
                    <a:pt x="3564" y="206"/>
                  </a:cubicBezTo>
                  <a:cubicBezTo>
                    <a:pt x="3564" y="206"/>
                    <a:pt x="3560" y="204"/>
                    <a:pt x="3559" y="204"/>
                  </a:cubicBezTo>
                  <a:cubicBezTo>
                    <a:pt x="3224" y="70"/>
                    <a:pt x="2643" y="0"/>
                    <a:pt x="1876" y="0"/>
                  </a:cubicBezTo>
                  <a:cubicBezTo>
                    <a:pt x="1105" y="0"/>
                    <a:pt x="521" y="71"/>
                    <a:pt x="188" y="206"/>
                  </a:cubicBezTo>
                  <a:cubicBezTo>
                    <a:pt x="144" y="225"/>
                    <a:pt x="105" y="251"/>
                    <a:pt x="71" y="285"/>
                  </a:cubicBezTo>
                  <a:cubicBezTo>
                    <a:pt x="70" y="286"/>
                    <a:pt x="70" y="286"/>
                    <a:pt x="70" y="286"/>
                  </a:cubicBezTo>
                  <a:cubicBezTo>
                    <a:pt x="25" y="331"/>
                    <a:pt x="0" y="394"/>
                    <a:pt x="0" y="459"/>
                  </a:cubicBezTo>
                  <a:cubicBezTo>
                    <a:pt x="0" y="885"/>
                    <a:pt x="0" y="885"/>
                    <a:pt x="0" y="885"/>
                  </a:cubicBezTo>
                  <a:lnTo>
                    <a:pt x="1" y="1003"/>
                  </a:lnTo>
                  <a:close/>
                </a:path>
              </a:pathLst>
            </a:custGeom>
            <a:grpFill/>
            <a:ln w="6350" cap="flat">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29">
                <a:solidFill>
                  <a:srgbClr val="1A1A1A"/>
                </a:solidFill>
                <a:latin typeface="Segoe UI"/>
              </a:endParaRPr>
            </a:p>
          </p:txBody>
        </p:sp>
      </p:grpSp>
      <p:grpSp>
        <p:nvGrpSpPr>
          <p:cNvPr id="203" name="Group 202">
            <a:extLst>
              <a:ext uri="{FF2B5EF4-FFF2-40B4-BE49-F238E27FC236}">
                <a16:creationId xmlns:a16="http://schemas.microsoft.com/office/drawing/2014/main" id="{6987FF88-804C-4810-B811-3AA015B231CD}"/>
              </a:ext>
            </a:extLst>
          </p:cNvPr>
          <p:cNvGrpSpPr>
            <a:grpSpLocks noChangeAspect="1"/>
          </p:cNvGrpSpPr>
          <p:nvPr/>
        </p:nvGrpSpPr>
        <p:grpSpPr>
          <a:xfrm>
            <a:off x="8856978" y="3821316"/>
            <a:ext cx="227258" cy="227257"/>
            <a:chOff x="2110945" y="1245128"/>
            <a:chExt cx="643734" cy="643732"/>
          </a:xfrm>
          <a:solidFill>
            <a:schemeClr val="accent3"/>
          </a:solidFill>
        </p:grpSpPr>
        <p:sp>
          <p:nvSpPr>
            <p:cNvPr id="204" name="Oval 203">
              <a:extLst>
                <a:ext uri="{FF2B5EF4-FFF2-40B4-BE49-F238E27FC236}">
                  <a16:creationId xmlns:a16="http://schemas.microsoft.com/office/drawing/2014/main" id="{3B53708F-97B1-450C-9484-6F7423AEEF62}"/>
                </a:ext>
              </a:extLst>
            </p:cNvPr>
            <p:cNvSpPr/>
            <p:nvPr/>
          </p:nvSpPr>
          <p:spPr bwMode="auto">
            <a:xfrm>
              <a:off x="2110945" y="1245128"/>
              <a:ext cx="643734" cy="643732"/>
            </a:xfrm>
            <a:prstGeom prst="ellipse">
              <a:avLst/>
            </a:prstGeom>
            <a:grp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defRPr/>
              </a:pPr>
              <a:endParaRPr lang="en-US" sz="1961" kern="0">
                <a:gradFill>
                  <a:gsLst>
                    <a:gs pos="5439">
                      <a:srgbClr val="F8F8F8"/>
                    </a:gs>
                    <a:gs pos="10000">
                      <a:srgbClr val="F8F8F8"/>
                    </a:gs>
                  </a:gsLst>
                  <a:lin ang="5400000" scaled="0"/>
                </a:gradFill>
                <a:latin typeface="Segoe UI"/>
              </a:endParaRPr>
            </a:p>
          </p:txBody>
        </p:sp>
        <p:sp>
          <p:nvSpPr>
            <p:cNvPr id="205" name="Freeform 5">
              <a:extLst>
                <a:ext uri="{FF2B5EF4-FFF2-40B4-BE49-F238E27FC236}">
                  <a16:creationId xmlns:a16="http://schemas.microsoft.com/office/drawing/2014/main" id="{3B887638-4A8D-4086-8A9F-DBBF743AD05B}"/>
                </a:ext>
              </a:extLst>
            </p:cNvPr>
            <p:cNvSpPr>
              <a:spLocks noEditPoints="1"/>
            </p:cNvSpPr>
            <p:nvPr/>
          </p:nvSpPr>
          <p:spPr bwMode="auto">
            <a:xfrm>
              <a:off x="2279121" y="1439863"/>
              <a:ext cx="307975" cy="260350"/>
            </a:xfrm>
            <a:custGeom>
              <a:avLst/>
              <a:gdLst>
                <a:gd name="T0" fmla="*/ 110 w 349"/>
                <a:gd name="T1" fmla="*/ 142 h 296"/>
                <a:gd name="T2" fmla="*/ 174 w 349"/>
                <a:gd name="T3" fmla="*/ 78 h 296"/>
                <a:gd name="T4" fmla="*/ 238 w 349"/>
                <a:gd name="T5" fmla="*/ 142 h 296"/>
                <a:gd name="T6" fmla="*/ 174 w 349"/>
                <a:gd name="T7" fmla="*/ 206 h 296"/>
                <a:gd name="T8" fmla="*/ 110 w 349"/>
                <a:gd name="T9" fmla="*/ 142 h 296"/>
                <a:gd name="T10" fmla="*/ 264 w 349"/>
                <a:gd name="T11" fmla="*/ 296 h 296"/>
                <a:gd name="T12" fmla="*/ 174 w 349"/>
                <a:gd name="T13" fmla="*/ 207 h 296"/>
                <a:gd name="T14" fmla="*/ 85 w 349"/>
                <a:gd name="T15" fmla="*/ 296 h 296"/>
                <a:gd name="T16" fmla="*/ 56 w 349"/>
                <a:gd name="T17" fmla="*/ 80 h 296"/>
                <a:gd name="T18" fmla="*/ 96 w 349"/>
                <a:gd name="T19" fmla="*/ 40 h 296"/>
                <a:gd name="T20" fmla="*/ 56 w 349"/>
                <a:gd name="T21" fmla="*/ 0 h 296"/>
                <a:gd name="T22" fmla="*/ 16 w 349"/>
                <a:gd name="T23" fmla="*/ 40 h 296"/>
                <a:gd name="T24" fmla="*/ 56 w 349"/>
                <a:gd name="T25" fmla="*/ 80 h 296"/>
                <a:gd name="T26" fmla="*/ 111 w 349"/>
                <a:gd name="T27" fmla="*/ 136 h 296"/>
                <a:gd name="T28" fmla="*/ 56 w 349"/>
                <a:gd name="T29" fmla="*/ 81 h 296"/>
                <a:gd name="T30" fmla="*/ 0 w 349"/>
                <a:gd name="T31" fmla="*/ 136 h 296"/>
                <a:gd name="T32" fmla="*/ 293 w 349"/>
                <a:gd name="T33" fmla="*/ 80 h 296"/>
                <a:gd name="T34" fmla="*/ 333 w 349"/>
                <a:gd name="T35" fmla="*/ 40 h 296"/>
                <a:gd name="T36" fmla="*/ 293 w 349"/>
                <a:gd name="T37" fmla="*/ 0 h 296"/>
                <a:gd name="T38" fmla="*/ 253 w 349"/>
                <a:gd name="T39" fmla="*/ 40 h 296"/>
                <a:gd name="T40" fmla="*/ 293 w 349"/>
                <a:gd name="T41" fmla="*/ 80 h 296"/>
                <a:gd name="T42" fmla="*/ 349 w 349"/>
                <a:gd name="T43" fmla="*/ 136 h 296"/>
                <a:gd name="T44" fmla="*/ 293 w 349"/>
                <a:gd name="T45" fmla="*/ 81 h 296"/>
                <a:gd name="T46" fmla="*/ 237 w 349"/>
                <a:gd name="T47" fmla="*/ 13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296">
                  <a:moveTo>
                    <a:pt x="110" y="142"/>
                  </a:moveTo>
                  <a:cubicBezTo>
                    <a:pt x="110" y="107"/>
                    <a:pt x="139" y="78"/>
                    <a:pt x="174" y="78"/>
                  </a:cubicBezTo>
                  <a:cubicBezTo>
                    <a:pt x="210" y="78"/>
                    <a:pt x="238" y="107"/>
                    <a:pt x="238" y="142"/>
                  </a:cubicBezTo>
                  <a:cubicBezTo>
                    <a:pt x="238" y="177"/>
                    <a:pt x="210" y="206"/>
                    <a:pt x="174" y="206"/>
                  </a:cubicBezTo>
                  <a:cubicBezTo>
                    <a:pt x="139" y="206"/>
                    <a:pt x="110" y="177"/>
                    <a:pt x="110" y="142"/>
                  </a:cubicBezTo>
                  <a:close/>
                  <a:moveTo>
                    <a:pt x="264" y="296"/>
                  </a:moveTo>
                  <a:cubicBezTo>
                    <a:pt x="264" y="247"/>
                    <a:pt x="224" y="207"/>
                    <a:pt x="174" y="207"/>
                  </a:cubicBezTo>
                  <a:cubicBezTo>
                    <a:pt x="125" y="207"/>
                    <a:pt x="85" y="247"/>
                    <a:pt x="85" y="296"/>
                  </a:cubicBezTo>
                  <a:moveTo>
                    <a:pt x="56" y="80"/>
                  </a:moveTo>
                  <a:cubicBezTo>
                    <a:pt x="78" y="80"/>
                    <a:pt x="96" y="62"/>
                    <a:pt x="96" y="40"/>
                  </a:cubicBezTo>
                  <a:cubicBezTo>
                    <a:pt x="96" y="18"/>
                    <a:pt x="78" y="0"/>
                    <a:pt x="56" y="0"/>
                  </a:cubicBezTo>
                  <a:cubicBezTo>
                    <a:pt x="34" y="0"/>
                    <a:pt x="16" y="18"/>
                    <a:pt x="16" y="40"/>
                  </a:cubicBezTo>
                  <a:cubicBezTo>
                    <a:pt x="16" y="62"/>
                    <a:pt x="34" y="80"/>
                    <a:pt x="56" y="80"/>
                  </a:cubicBezTo>
                  <a:close/>
                  <a:moveTo>
                    <a:pt x="111" y="136"/>
                  </a:moveTo>
                  <a:cubicBezTo>
                    <a:pt x="111" y="106"/>
                    <a:pt x="86" y="81"/>
                    <a:pt x="56" y="81"/>
                  </a:cubicBezTo>
                  <a:cubicBezTo>
                    <a:pt x="25" y="81"/>
                    <a:pt x="0" y="106"/>
                    <a:pt x="0" y="136"/>
                  </a:cubicBezTo>
                  <a:moveTo>
                    <a:pt x="293" y="80"/>
                  </a:moveTo>
                  <a:cubicBezTo>
                    <a:pt x="315" y="80"/>
                    <a:pt x="333" y="62"/>
                    <a:pt x="333" y="40"/>
                  </a:cubicBezTo>
                  <a:cubicBezTo>
                    <a:pt x="333" y="18"/>
                    <a:pt x="315" y="0"/>
                    <a:pt x="293" y="0"/>
                  </a:cubicBezTo>
                  <a:cubicBezTo>
                    <a:pt x="271" y="0"/>
                    <a:pt x="253" y="18"/>
                    <a:pt x="253" y="40"/>
                  </a:cubicBezTo>
                  <a:cubicBezTo>
                    <a:pt x="253" y="62"/>
                    <a:pt x="271" y="80"/>
                    <a:pt x="293" y="80"/>
                  </a:cubicBezTo>
                  <a:close/>
                  <a:moveTo>
                    <a:pt x="349" y="136"/>
                  </a:moveTo>
                  <a:cubicBezTo>
                    <a:pt x="349" y="106"/>
                    <a:pt x="324" y="81"/>
                    <a:pt x="293" y="81"/>
                  </a:cubicBezTo>
                  <a:cubicBezTo>
                    <a:pt x="262" y="81"/>
                    <a:pt x="237" y="106"/>
                    <a:pt x="237" y="136"/>
                  </a:cubicBezTo>
                </a:path>
              </a:pathLst>
            </a:custGeom>
            <a:grpFill/>
            <a:ln w="6350" cap="flat">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29">
                <a:solidFill>
                  <a:srgbClr val="1A1A1A"/>
                </a:solidFill>
                <a:latin typeface="Segoe UI"/>
              </a:endParaRPr>
            </a:p>
          </p:txBody>
        </p:sp>
      </p:grpSp>
      <p:grpSp>
        <p:nvGrpSpPr>
          <p:cNvPr id="206" name="Group 205">
            <a:extLst>
              <a:ext uri="{FF2B5EF4-FFF2-40B4-BE49-F238E27FC236}">
                <a16:creationId xmlns:a16="http://schemas.microsoft.com/office/drawing/2014/main" id="{225446A9-6DB6-4446-BD37-F046CA0CFE91}"/>
              </a:ext>
            </a:extLst>
          </p:cNvPr>
          <p:cNvGrpSpPr>
            <a:grpSpLocks noChangeAspect="1"/>
          </p:cNvGrpSpPr>
          <p:nvPr/>
        </p:nvGrpSpPr>
        <p:grpSpPr>
          <a:xfrm>
            <a:off x="7854639" y="2944230"/>
            <a:ext cx="227258" cy="227257"/>
            <a:chOff x="2000878" y="4885795"/>
            <a:chExt cx="643734" cy="643732"/>
          </a:xfrm>
          <a:solidFill>
            <a:schemeClr val="accent3"/>
          </a:solidFill>
        </p:grpSpPr>
        <p:sp>
          <p:nvSpPr>
            <p:cNvPr id="207" name="Oval 206">
              <a:extLst>
                <a:ext uri="{FF2B5EF4-FFF2-40B4-BE49-F238E27FC236}">
                  <a16:creationId xmlns:a16="http://schemas.microsoft.com/office/drawing/2014/main" id="{DC258604-B07B-4BC8-9E0F-23C7E76EFC92}"/>
                </a:ext>
              </a:extLst>
            </p:cNvPr>
            <p:cNvSpPr/>
            <p:nvPr/>
          </p:nvSpPr>
          <p:spPr bwMode="auto">
            <a:xfrm>
              <a:off x="2000878" y="4885795"/>
              <a:ext cx="643734" cy="643732"/>
            </a:xfrm>
            <a:prstGeom prst="ellipse">
              <a:avLst/>
            </a:prstGeom>
            <a:grp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defRPr/>
              </a:pPr>
              <a:endParaRPr lang="en-US" sz="1961" kern="0">
                <a:gradFill>
                  <a:gsLst>
                    <a:gs pos="5439">
                      <a:srgbClr val="F8F8F8"/>
                    </a:gs>
                    <a:gs pos="10000">
                      <a:srgbClr val="F8F8F8"/>
                    </a:gs>
                  </a:gsLst>
                  <a:lin ang="5400000" scaled="0"/>
                </a:gradFill>
                <a:latin typeface="Segoe UI"/>
              </a:endParaRPr>
            </a:p>
          </p:txBody>
        </p:sp>
        <p:sp>
          <p:nvSpPr>
            <p:cNvPr id="208" name="Freeform 5">
              <a:extLst>
                <a:ext uri="{FF2B5EF4-FFF2-40B4-BE49-F238E27FC236}">
                  <a16:creationId xmlns:a16="http://schemas.microsoft.com/office/drawing/2014/main" id="{C8939BB7-CDF7-4415-AEC4-F98E3E449DC1}"/>
                </a:ext>
              </a:extLst>
            </p:cNvPr>
            <p:cNvSpPr>
              <a:spLocks noEditPoints="1"/>
            </p:cNvSpPr>
            <p:nvPr/>
          </p:nvSpPr>
          <p:spPr bwMode="auto">
            <a:xfrm>
              <a:off x="2168758" y="5077486"/>
              <a:ext cx="307975" cy="260350"/>
            </a:xfrm>
            <a:custGeom>
              <a:avLst/>
              <a:gdLst>
                <a:gd name="T0" fmla="*/ 110 w 349"/>
                <a:gd name="T1" fmla="*/ 142 h 296"/>
                <a:gd name="T2" fmla="*/ 174 w 349"/>
                <a:gd name="T3" fmla="*/ 78 h 296"/>
                <a:gd name="T4" fmla="*/ 238 w 349"/>
                <a:gd name="T5" fmla="*/ 142 h 296"/>
                <a:gd name="T6" fmla="*/ 174 w 349"/>
                <a:gd name="T7" fmla="*/ 206 h 296"/>
                <a:gd name="T8" fmla="*/ 110 w 349"/>
                <a:gd name="T9" fmla="*/ 142 h 296"/>
                <a:gd name="T10" fmla="*/ 264 w 349"/>
                <a:gd name="T11" fmla="*/ 296 h 296"/>
                <a:gd name="T12" fmla="*/ 174 w 349"/>
                <a:gd name="T13" fmla="*/ 207 h 296"/>
                <a:gd name="T14" fmla="*/ 85 w 349"/>
                <a:gd name="T15" fmla="*/ 296 h 296"/>
                <a:gd name="T16" fmla="*/ 56 w 349"/>
                <a:gd name="T17" fmla="*/ 80 h 296"/>
                <a:gd name="T18" fmla="*/ 96 w 349"/>
                <a:gd name="T19" fmla="*/ 40 h 296"/>
                <a:gd name="T20" fmla="*/ 56 w 349"/>
                <a:gd name="T21" fmla="*/ 0 h 296"/>
                <a:gd name="T22" fmla="*/ 16 w 349"/>
                <a:gd name="T23" fmla="*/ 40 h 296"/>
                <a:gd name="T24" fmla="*/ 56 w 349"/>
                <a:gd name="T25" fmla="*/ 80 h 296"/>
                <a:gd name="T26" fmla="*/ 111 w 349"/>
                <a:gd name="T27" fmla="*/ 136 h 296"/>
                <a:gd name="T28" fmla="*/ 56 w 349"/>
                <a:gd name="T29" fmla="*/ 81 h 296"/>
                <a:gd name="T30" fmla="*/ 0 w 349"/>
                <a:gd name="T31" fmla="*/ 136 h 296"/>
                <a:gd name="T32" fmla="*/ 293 w 349"/>
                <a:gd name="T33" fmla="*/ 80 h 296"/>
                <a:gd name="T34" fmla="*/ 333 w 349"/>
                <a:gd name="T35" fmla="*/ 40 h 296"/>
                <a:gd name="T36" fmla="*/ 293 w 349"/>
                <a:gd name="T37" fmla="*/ 0 h 296"/>
                <a:gd name="T38" fmla="*/ 253 w 349"/>
                <a:gd name="T39" fmla="*/ 40 h 296"/>
                <a:gd name="T40" fmla="*/ 293 w 349"/>
                <a:gd name="T41" fmla="*/ 80 h 296"/>
                <a:gd name="T42" fmla="*/ 349 w 349"/>
                <a:gd name="T43" fmla="*/ 136 h 296"/>
                <a:gd name="T44" fmla="*/ 293 w 349"/>
                <a:gd name="T45" fmla="*/ 81 h 296"/>
                <a:gd name="T46" fmla="*/ 237 w 349"/>
                <a:gd name="T47" fmla="*/ 13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296">
                  <a:moveTo>
                    <a:pt x="110" y="142"/>
                  </a:moveTo>
                  <a:cubicBezTo>
                    <a:pt x="110" y="107"/>
                    <a:pt x="139" y="78"/>
                    <a:pt x="174" y="78"/>
                  </a:cubicBezTo>
                  <a:cubicBezTo>
                    <a:pt x="210" y="78"/>
                    <a:pt x="238" y="107"/>
                    <a:pt x="238" y="142"/>
                  </a:cubicBezTo>
                  <a:cubicBezTo>
                    <a:pt x="238" y="177"/>
                    <a:pt x="210" y="206"/>
                    <a:pt x="174" y="206"/>
                  </a:cubicBezTo>
                  <a:cubicBezTo>
                    <a:pt x="139" y="206"/>
                    <a:pt x="110" y="177"/>
                    <a:pt x="110" y="142"/>
                  </a:cubicBezTo>
                  <a:close/>
                  <a:moveTo>
                    <a:pt x="264" y="296"/>
                  </a:moveTo>
                  <a:cubicBezTo>
                    <a:pt x="264" y="247"/>
                    <a:pt x="224" y="207"/>
                    <a:pt x="174" y="207"/>
                  </a:cubicBezTo>
                  <a:cubicBezTo>
                    <a:pt x="125" y="207"/>
                    <a:pt x="85" y="247"/>
                    <a:pt x="85" y="296"/>
                  </a:cubicBezTo>
                  <a:moveTo>
                    <a:pt x="56" y="80"/>
                  </a:moveTo>
                  <a:cubicBezTo>
                    <a:pt x="78" y="80"/>
                    <a:pt x="96" y="62"/>
                    <a:pt x="96" y="40"/>
                  </a:cubicBezTo>
                  <a:cubicBezTo>
                    <a:pt x="96" y="18"/>
                    <a:pt x="78" y="0"/>
                    <a:pt x="56" y="0"/>
                  </a:cubicBezTo>
                  <a:cubicBezTo>
                    <a:pt x="34" y="0"/>
                    <a:pt x="16" y="18"/>
                    <a:pt x="16" y="40"/>
                  </a:cubicBezTo>
                  <a:cubicBezTo>
                    <a:pt x="16" y="62"/>
                    <a:pt x="34" y="80"/>
                    <a:pt x="56" y="80"/>
                  </a:cubicBezTo>
                  <a:close/>
                  <a:moveTo>
                    <a:pt x="111" y="136"/>
                  </a:moveTo>
                  <a:cubicBezTo>
                    <a:pt x="111" y="106"/>
                    <a:pt x="86" y="81"/>
                    <a:pt x="56" y="81"/>
                  </a:cubicBezTo>
                  <a:cubicBezTo>
                    <a:pt x="25" y="81"/>
                    <a:pt x="0" y="106"/>
                    <a:pt x="0" y="136"/>
                  </a:cubicBezTo>
                  <a:moveTo>
                    <a:pt x="293" y="80"/>
                  </a:moveTo>
                  <a:cubicBezTo>
                    <a:pt x="315" y="80"/>
                    <a:pt x="333" y="62"/>
                    <a:pt x="333" y="40"/>
                  </a:cubicBezTo>
                  <a:cubicBezTo>
                    <a:pt x="333" y="18"/>
                    <a:pt x="315" y="0"/>
                    <a:pt x="293" y="0"/>
                  </a:cubicBezTo>
                  <a:cubicBezTo>
                    <a:pt x="271" y="0"/>
                    <a:pt x="253" y="18"/>
                    <a:pt x="253" y="40"/>
                  </a:cubicBezTo>
                  <a:cubicBezTo>
                    <a:pt x="253" y="62"/>
                    <a:pt x="271" y="80"/>
                    <a:pt x="293" y="80"/>
                  </a:cubicBezTo>
                  <a:close/>
                  <a:moveTo>
                    <a:pt x="349" y="136"/>
                  </a:moveTo>
                  <a:cubicBezTo>
                    <a:pt x="349" y="106"/>
                    <a:pt x="324" y="81"/>
                    <a:pt x="293" y="81"/>
                  </a:cubicBezTo>
                  <a:cubicBezTo>
                    <a:pt x="262" y="81"/>
                    <a:pt x="237" y="106"/>
                    <a:pt x="237" y="136"/>
                  </a:cubicBezTo>
                </a:path>
              </a:pathLst>
            </a:custGeom>
            <a:grpFill/>
            <a:ln w="6350" cap="flat">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29">
                <a:solidFill>
                  <a:srgbClr val="1A1A1A"/>
                </a:solidFill>
                <a:latin typeface="Segoe UI"/>
              </a:endParaRPr>
            </a:p>
          </p:txBody>
        </p:sp>
      </p:grpSp>
      <p:grpSp>
        <p:nvGrpSpPr>
          <p:cNvPr id="209" name="Group 208">
            <a:extLst>
              <a:ext uri="{FF2B5EF4-FFF2-40B4-BE49-F238E27FC236}">
                <a16:creationId xmlns:a16="http://schemas.microsoft.com/office/drawing/2014/main" id="{3805977A-C6C4-4D89-8641-8B6744BFDBD9}"/>
              </a:ext>
            </a:extLst>
          </p:cNvPr>
          <p:cNvGrpSpPr>
            <a:grpSpLocks noChangeAspect="1"/>
          </p:cNvGrpSpPr>
          <p:nvPr/>
        </p:nvGrpSpPr>
        <p:grpSpPr>
          <a:xfrm>
            <a:off x="8630717" y="2335277"/>
            <a:ext cx="227258" cy="227257"/>
            <a:chOff x="892442" y="2278062"/>
            <a:chExt cx="643734" cy="643732"/>
          </a:xfrm>
          <a:solidFill>
            <a:schemeClr val="accent3"/>
          </a:solidFill>
        </p:grpSpPr>
        <p:sp>
          <p:nvSpPr>
            <p:cNvPr id="210" name="Oval 209">
              <a:extLst>
                <a:ext uri="{FF2B5EF4-FFF2-40B4-BE49-F238E27FC236}">
                  <a16:creationId xmlns:a16="http://schemas.microsoft.com/office/drawing/2014/main" id="{6B295F82-D54A-4BDC-A235-311F882F562B}"/>
                </a:ext>
              </a:extLst>
            </p:cNvPr>
            <p:cNvSpPr/>
            <p:nvPr/>
          </p:nvSpPr>
          <p:spPr bwMode="auto">
            <a:xfrm>
              <a:off x="892442" y="2278062"/>
              <a:ext cx="643734" cy="643732"/>
            </a:xfrm>
            <a:prstGeom prst="ellipse">
              <a:avLst/>
            </a:prstGeom>
            <a:grp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defRPr/>
              </a:pPr>
              <a:endParaRPr lang="en-US" sz="1961" kern="0">
                <a:gradFill>
                  <a:gsLst>
                    <a:gs pos="5439">
                      <a:srgbClr val="F8F8F8"/>
                    </a:gs>
                    <a:gs pos="10000">
                      <a:srgbClr val="F8F8F8"/>
                    </a:gs>
                  </a:gsLst>
                  <a:lin ang="5400000" scaled="0"/>
                </a:gradFill>
                <a:latin typeface="Segoe UI"/>
              </a:endParaRPr>
            </a:p>
          </p:txBody>
        </p:sp>
        <p:grpSp>
          <p:nvGrpSpPr>
            <p:cNvPr id="211" name="Group 8">
              <a:extLst>
                <a:ext uri="{FF2B5EF4-FFF2-40B4-BE49-F238E27FC236}">
                  <a16:creationId xmlns:a16="http://schemas.microsoft.com/office/drawing/2014/main" id="{4498C3A9-0F63-4D7B-B227-B93BA4394960}"/>
                </a:ext>
              </a:extLst>
            </p:cNvPr>
            <p:cNvGrpSpPr>
              <a:grpSpLocks noChangeAspect="1"/>
            </p:cNvGrpSpPr>
            <p:nvPr/>
          </p:nvGrpSpPr>
          <p:grpSpPr bwMode="auto">
            <a:xfrm>
              <a:off x="1086908" y="2463988"/>
              <a:ext cx="255588" cy="279026"/>
              <a:chOff x="1536" y="1515"/>
              <a:chExt cx="229" cy="250"/>
            </a:xfrm>
            <a:grpFill/>
          </p:grpSpPr>
          <p:sp>
            <p:nvSpPr>
              <p:cNvPr id="212" name="Oval 9">
                <a:extLst>
                  <a:ext uri="{FF2B5EF4-FFF2-40B4-BE49-F238E27FC236}">
                    <a16:creationId xmlns:a16="http://schemas.microsoft.com/office/drawing/2014/main" id="{A9835812-9BFD-4894-9EFD-017DAD3E0D4D}"/>
                  </a:ext>
                </a:extLst>
              </p:cNvPr>
              <p:cNvSpPr>
                <a:spLocks noChangeArrowheads="1"/>
              </p:cNvSpPr>
              <p:nvPr/>
            </p:nvSpPr>
            <p:spPr bwMode="auto">
              <a:xfrm>
                <a:off x="1555" y="1617"/>
                <a:ext cx="86" cy="86"/>
              </a:xfrm>
              <a:prstGeom prst="ellipse">
                <a:avLst/>
              </a:prstGeom>
              <a:grpFill/>
              <a:ln w="6350" cap="flat">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29">
                  <a:solidFill>
                    <a:srgbClr val="1A1A1A"/>
                  </a:solidFill>
                  <a:latin typeface="Segoe UI"/>
                </a:endParaRPr>
              </a:p>
            </p:txBody>
          </p:sp>
          <p:sp>
            <p:nvSpPr>
              <p:cNvPr id="213" name="Freeform 10">
                <a:extLst>
                  <a:ext uri="{FF2B5EF4-FFF2-40B4-BE49-F238E27FC236}">
                    <a16:creationId xmlns:a16="http://schemas.microsoft.com/office/drawing/2014/main" id="{6F419E1A-257D-44A3-AE16-CBC66D92B480}"/>
                  </a:ext>
                </a:extLst>
              </p:cNvPr>
              <p:cNvSpPr>
                <a:spLocks/>
              </p:cNvSpPr>
              <p:nvPr/>
            </p:nvSpPr>
            <p:spPr bwMode="auto">
              <a:xfrm>
                <a:off x="1536" y="1703"/>
                <a:ext cx="125" cy="62"/>
              </a:xfrm>
              <a:custGeom>
                <a:avLst/>
                <a:gdLst>
                  <a:gd name="T0" fmla="*/ 0 w 172"/>
                  <a:gd name="T1" fmla="*/ 86 h 86"/>
                  <a:gd name="T2" fmla="*/ 86 w 172"/>
                  <a:gd name="T3" fmla="*/ 0 h 86"/>
                  <a:gd name="T4" fmla="*/ 172 w 172"/>
                  <a:gd name="T5" fmla="*/ 86 h 86"/>
                </a:gdLst>
                <a:ahLst/>
                <a:cxnLst>
                  <a:cxn ang="0">
                    <a:pos x="T0" y="T1"/>
                  </a:cxn>
                  <a:cxn ang="0">
                    <a:pos x="T2" y="T3"/>
                  </a:cxn>
                  <a:cxn ang="0">
                    <a:pos x="T4" y="T5"/>
                  </a:cxn>
                </a:cxnLst>
                <a:rect l="0" t="0" r="r" b="b"/>
                <a:pathLst>
                  <a:path w="172" h="86">
                    <a:moveTo>
                      <a:pt x="0" y="86"/>
                    </a:moveTo>
                    <a:cubicBezTo>
                      <a:pt x="0" y="39"/>
                      <a:pt x="38" y="0"/>
                      <a:pt x="86" y="0"/>
                    </a:cubicBezTo>
                    <a:cubicBezTo>
                      <a:pt x="133" y="0"/>
                      <a:pt x="172" y="39"/>
                      <a:pt x="172" y="86"/>
                    </a:cubicBezTo>
                  </a:path>
                </a:pathLst>
              </a:custGeom>
              <a:grpFill/>
              <a:ln w="6350" cap="flat">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29">
                  <a:solidFill>
                    <a:srgbClr val="1A1A1A"/>
                  </a:solidFill>
                  <a:latin typeface="Segoe UI"/>
                </a:endParaRPr>
              </a:p>
            </p:txBody>
          </p:sp>
          <p:sp>
            <p:nvSpPr>
              <p:cNvPr id="214" name="Oval 11">
                <a:extLst>
                  <a:ext uri="{FF2B5EF4-FFF2-40B4-BE49-F238E27FC236}">
                    <a16:creationId xmlns:a16="http://schemas.microsoft.com/office/drawing/2014/main" id="{00352BFE-F2D9-4476-8497-F4AB90A2392B}"/>
                  </a:ext>
                </a:extLst>
              </p:cNvPr>
              <p:cNvSpPr>
                <a:spLocks noChangeArrowheads="1"/>
              </p:cNvSpPr>
              <p:nvPr/>
            </p:nvSpPr>
            <p:spPr bwMode="auto">
              <a:xfrm>
                <a:off x="1660" y="1515"/>
                <a:ext cx="85" cy="86"/>
              </a:xfrm>
              <a:prstGeom prst="ellipse">
                <a:avLst/>
              </a:prstGeom>
              <a:grpFill/>
              <a:ln w="6350" cap="flat">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29">
                  <a:solidFill>
                    <a:srgbClr val="1A1A1A"/>
                  </a:solidFill>
                  <a:latin typeface="Segoe UI"/>
                </a:endParaRPr>
              </a:p>
            </p:txBody>
          </p:sp>
          <p:sp>
            <p:nvSpPr>
              <p:cNvPr id="215" name="Freeform 12">
                <a:extLst>
                  <a:ext uri="{FF2B5EF4-FFF2-40B4-BE49-F238E27FC236}">
                    <a16:creationId xmlns:a16="http://schemas.microsoft.com/office/drawing/2014/main" id="{4BD71D19-E553-405A-A257-6B896A407072}"/>
                  </a:ext>
                </a:extLst>
              </p:cNvPr>
              <p:cNvSpPr>
                <a:spLocks/>
              </p:cNvSpPr>
              <p:nvPr/>
            </p:nvSpPr>
            <p:spPr bwMode="auto">
              <a:xfrm>
                <a:off x="1641" y="1601"/>
                <a:ext cx="124" cy="62"/>
              </a:xfrm>
              <a:custGeom>
                <a:avLst/>
                <a:gdLst>
                  <a:gd name="T0" fmla="*/ 0 w 172"/>
                  <a:gd name="T1" fmla="*/ 86 h 86"/>
                  <a:gd name="T2" fmla="*/ 86 w 172"/>
                  <a:gd name="T3" fmla="*/ 0 h 86"/>
                  <a:gd name="T4" fmla="*/ 172 w 172"/>
                  <a:gd name="T5" fmla="*/ 86 h 86"/>
                </a:gdLst>
                <a:ahLst/>
                <a:cxnLst>
                  <a:cxn ang="0">
                    <a:pos x="T0" y="T1"/>
                  </a:cxn>
                  <a:cxn ang="0">
                    <a:pos x="T2" y="T3"/>
                  </a:cxn>
                  <a:cxn ang="0">
                    <a:pos x="T4" y="T5"/>
                  </a:cxn>
                </a:cxnLst>
                <a:rect l="0" t="0" r="r" b="b"/>
                <a:pathLst>
                  <a:path w="172" h="86">
                    <a:moveTo>
                      <a:pt x="0" y="86"/>
                    </a:moveTo>
                    <a:cubicBezTo>
                      <a:pt x="0" y="39"/>
                      <a:pt x="38" y="0"/>
                      <a:pt x="86" y="0"/>
                    </a:cubicBezTo>
                    <a:cubicBezTo>
                      <a:pt x="133" y="0"/>
                      <a:pt x="172" y="39"/>
                      <a:pt x="172" y="86"/>
                    </a:cubicBezTo>
                  </a:path>
                </a:pathLst>
              </a:custGeom>
              <a:grpFill/>
              <a:ln w="6350" cap="flat">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29">
                  <a:solidFill>
                    <a:srgbClr val="1A1A1A"/>
                  </a:solidFill>
                  <a:latin typeface="Segoe UI"/>
                </a:endParaRPr>
              </a:p>
            </p:txBody>
          </p:sp>
        </p:grpSp>
      </p:grpSp>
      <p:grpSp>
        <p:nvGrpSpPr>
          <p:cNvPr id="216" name="Group 215">
            <a:extLst>
              <a:ext uri="{FF2B5EF4-FFF2-40B4-BE49-F238E27FC236}">
                <a16:creationId xmlns:a16="http://schemas.microsoft.com/office/drawing/2014/main" id="{14AEB29D-A505-40E0-9FCB-559BE2AF37AB}"/>
              </a:ext>
            </a:extLst>
          </p:cNvPr>
          <p:cNvGrpSpPr>
            <a:grpSpLocks noChangeAspect="1"/>
          </p:cNvGrpSpPr>
          <p:nvPr/>
        </p:nvGrpSpPr>
        <p:grpSpPr>
          <a:xfrm>
            <a:off x="10281433" y="3449823"/>
            <a:ext cx="227258" cy="227257"/>
            <a:chOff x="3397878" y="3844395"/>
            <a:chExt cx="643734" cy="643732"/>
          </a:xfrm>
          <a:solidFill>
            <a:schemeClr val="accent3"/>
          </a:solidFill>
        </p:grpSpPr>
        <p:sp>
          <p:nvSpPr>
            <p:cNvPr id="217" name="Oval 216">
              <a:extLst>
                <a:ext uri="{FF2B5EF4-FFF2-40B4-BE49-F238E27FC236}">
                  <a16:creationId xmlns:a16="http://schemas.microsoft.com/office/drawing/2014/main" id="{DE81E8C4-8CF4-4ADD-87FB-029BF6D893DE}"/>
                </a:ext>
              </a:extLst>
            </p:cNvPr>
            <p:cNvSpPr/>
            <p:nvPr/>
          </p:nvSpPr>
          <p:spPr bwMode="auto">
            <a:xfrm>
              <a:off x="3397878" y="3844395"/>
              <a:ext cx="643734" cy="643732"/>
            </a:xfrm>
            <a:prstGeom prst="ellipse">
              <a:avLst/>
            </a:prstGeom>
            <a:grp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defRPr/>
              </a:pPr>
              <a:endParaRPr lang="en-US" sz="1961" kern="0">
                <a:gradFill>
                  <a:gsLst>
                    <a:gs pos="5439">
                      <a:srgbClr val="F8F8F8"/>
                    </a:gs>
                    <a:gs pos="10000">
                      <a:srgbClr val="F8F8F8"/>
                    </a:gs>
                  </a:gsLst>
                  <a:lin ang="5400000" scaled="0"/>
                </a:gradFill>
                <a:latin typeface="Segoe UI"/>
              </a:endParaRPr>
            </a:p>
          </p:txBody>
        </p:sp>
        <p:grpSp>
          <p:nvGrpSpPr>
            <p:cNvPr id="218" name="Group 8">
              <a:extLst>
                <a:ext uri="{FF2B5EF4-FFF2-40B4-BE49-F238E27FC236}">
                  <a16:creationId xmlns:a16="http://schemas.microsoft.com/office/drawing/2014/main" id="{24E98B04-07ED-4FCF-BA67-1346E974FC68}"/>
                </a:ext>
              </a:extLst>
            </p:cNvPr>
            <p:cNvGrpSpPr>
              <a:grpSpLocks noChangeAspect="1"/>
            </p:cNvGrpSpPr>
            <p:nvPr/>
          </p:nvGrpSpPr>
          <p:grpSpPr bwMode="auto">
            <a:xfrm>
              <a:off x="3591951" y="4026748"/>
              <a:ext cx="255588" cy="279026"/>
              <a:chOff x="1536" y="1515"/>
              <a:chExt cx="229" cy="250"/>
            </a:xfrm>
            <a:grpFill/>
          </p:grpSpPr>
          <p:sp>
            <p:nvSpPr>
              <p:cNvPr id="219" name="Oval 9">
                <a:extLst>
                  <a:ext uri="{FF2B5EF4-FFF2-40B4-BE49-F238E27FC236}">
                    <a16:creationId xmlns:a16="http://schemas.microsoft.com/office/drawing/2014/main" id="{EB869305-16C7-46B1-B5E9-EFDD5756F84A}"/>
                  </a:ext>
                </a:extLst>
              </p:cNvPr>
              <p:cNvSpPr>
                <a:spLocks noChangeArrowheads="1"/>
              </p:cNvSpPr>
              <p:nvPr/>
            </p:nvSpPr>
            <p:spPr bwMode="auto">
              <a:xfrm>
                <a:off x="1555" y="1617"/>
                <a:ext cx="86" cy="86"/>
              </a:xfrm>
              <a:prstGeom prst="ellipse">
                <a:avLst/>
              </a:prstGeom>
              <a:grpFill/>
              <a:ln w="6350" cap="flat">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29">
                  <a:solidFill>
                    <a:srgbClr val="1A1A1A"/>
                  </a:solidFill>
                  <a:latin typeface="Segoe UI"/>
                </a:endParaRPr>
              </a:p>
            </p:txBody>
          </p:sp>
          <p:sp>
            <p:nvSpPr>
              <p:cNvPr id="220" name="Freeform 10">
                <a:extLst>
                  <a:ext uri="{FF2B5EF4-FFF2-40B4-BE49-F238E27FC236}">
                    <a16:creationId xmlns:a16="http://schemas.microsoft.com/office/drawing/2014/main" id="{E81ABC21-70BB-4981-8210-69D4A2AB34AA}"/>
                  </a:ext>
                </a:extLst>
              </p:cNvPr>
              <p:cNvSpPr>
                <a:spLocks/>
              </p:cNvSpPr>
              <p:nvPr/>
            </p:nvSpPr>
            <p:spPr bwMode="auto">
              <a:xfrm>
                <a:off x="1536" y="1703"/>
                <a:ext cx="125" cy="62"/>
              </a:xfrm>
              <a:custGeom>
                <a:avLst/>
                <a:gdLst>
                  <a:gd name="T0" fmla="*/ 0 w 172"/>
                  <a:gd name="T1" fmla="*/ 86 h 86"/>
                  <a:gd name="T2" fmla="*/ 86 w 172"/>
                  <a:gd name="T3" fmla="*/ 0 h 86"/>
                  <a:gd name="T4" fmla="*/ 172 w 172"/>
                  <a:gd name="T5" fmla="*/ 86 h 86"/>
                </a:gdLst>
                <a:ahLst/>
                <a:cxnLst>
                  <a:cxn ang="0">
                    <a:pos x="T0" y="T1"/>
                  </a:cxn>
                  <a:cxn ang="0">
                    <a:pos x="T2" y="T3"/>
                  </a:cxn>
                  <a:cxn ang="0">
                    <a:pos x="T4" y="T5"/>
                  </a:cxn>
                </a:cxnLst>
                <a:rect l="0" t="0" r="r" b="b"/>
                <a:pathLst>
                  <a:path w="172" h="86">
                    <a:moveTo>
                      <a:pt x="0" y="86"/>
                    </a:moveTo>
                    <a:cubicBezTo>
                      <a:pt x="0" y="39"/>
                      <a:pt x="38" y="0"/>
                      <a:pt x="86" y="0"/>
                    </a:cubicBezTo>
                    <a:cubicBezTo>
                      <a:pt x="133" y="0"/>
                      <a:pt x="172" y="39"/>
                      <a:pt x="172" y="86"/>
                    </a:cubicBezTo>
                  </a:path>
                </a:pathLst>
              </a:custGeom>
              <a:grpFill/>
              <a:ln w="6350" cap="flat">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29">
                  <a:solidFill>
                    <a:srgbClr val="1A1A1A"/>
                  </a:solidFill>
                  <a:latin typeface="Segoe UI"/>
                </a:endParaRPr>
              </a:p>
            </p:txBody>
          </p:sp>
          <p:sp>
            <p:nvSpPr>
              <p:cNvPr id="221" name="Oval 11">
                <a:extLst>
                  <a:ext uri="{FF2B5EF4-FFF2-40B4-BE49-F238E27FC236}">
                    <a16:creationId xmlns:a16="http://schemas.microsoft.com/office/drawing/2014/main" id="{D817597B-BF2F-4ADE-9E82-E77165723FAE}"/>
                  </a:ext>
                </a:extLst>
              </p:cNvPr>
              <p:cNvSpPr>
                <a:spLocks noChangeArrowheads="1"/>
              </p:cNvSpPr>
              <p:nvPr/>
            </p:nvSpPr>
            <p:spPr bwMode="auto">
              <a:xfrm>
                <a:off x="1660" y="1515"/>
                <a:ext cx="85" cy="86"/>
              </a:xfrm>
              <a:prstGeom prst="ellipse">
                <a:avLst/>
              </a:prstGeom>
              <a:grpFill/>
              <a:ln w="6350" cap="flat">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29">
                  <a:solidFill>
                    <a:srgbClr val="1A1A1A"/>
                  </a:solidFill>
                  <a:latin typeface="Segoe UI"/>
                </a:endParaRPr>
              </a:p>
            </p:txBody>
          </p:sp>
          <p:sp>
            <p:nvSpPr>
              <p:cNvPr id="222" name="Freeform 12">
                <a:extLst>
                  <a:ext uri="{FF2B5EF4-FFF2-40B4-BE49-F238E27FC236}">
                    <a16:creationId xmlns:a16="http://schemas.microsoft.com/office/drawing/2014/main" id="{4CF7F26F-A6A5-431F-8DC9-DC8716258B79}"/>
                  </a:ext>
                </a:extLst>
              </p:cNvPr>
              <p:cNvSpPr>
                <a:spLocks/>
              </p:cNvSpPr>
              <p:nvPr/>
            </p:nvSpPr>
            <p:spPr bwMode="auto">
              <a:xfrm>
                <a:off x="1641" y="1601"/>
                <a:ext cx="124" cy="62"/>
              </a:xfrm>
              <a:custGeom>
                <a:avLst/>
                <a:gdLst>
                  <a:gd name="T0" fmla="*/ 0 w 172"/>
                  <a:gd name="T1" fmla="*/ 86 h 86"/>
                  <a:gd name="T2" fmla="*/ 86 w 172"/>
                  <a:gd name="T3" fmla="*/ 0 h 86"/>
                  <a:gd name="T4" fmla="*/ 172 w 172"/>
                  <a:gd name="T5" fmla="*/ 86 h 86"/>
                </a:gdLst>
                <a:ahLst/>
                <a:cxnLst>
                  <a:cxn ang="0">
                    <a:pos x="T0" y="T1"/>
                  </a:cxn>
                  <a:cxn ang="0">
                    <a:pos x="T2" y="T3"/>
                  </a:cxn>
                  <a:cxn ang="0">
                    <a:pos x="T4" y="T5"/>
                  </a:cxn>
                </a:cxnLst>
                <a:rect l="0" t="0" r="r" b="b"/>
                <a:pathLst>
                  <a:path w="172" h="86">
                    <a:moveTo>
                      <a:pt x="0" y="86"/>
                    </a:moveTo>
                    <a:cubicBezTo>
                      <a:pt x="0" y="39"/>
                      <a:pt x="38" y="0"/>
                      <a:pt x="86" y="0"/>
                    </a:cubicBezTo>
                    <a:cubicBezTo>
                      <a:pt x="133" y="0"/>
                      <a:pt x="172" y="39"/>
                      <a:pt x="172" y="86"/>
                    </a:cubicBezTo>
                  </a:path>
                </a:pathLst>
              </a:custGeom>
              <a:grpFill/>
              <a:ln w="6350" cap="flat">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29">
                  <a:solidFill>
                    <a:srgbClr val="1A1A1A"/>
                  </a:solidFill>
                  <a:latin typeface="Segoe UI"/>
                </a:endParaRPr>
              </a:p>
            </p:txBody>
          </p:sp>
        </p:grpSp>
      </p:grpSp>
      <p:grpSp>
        <p:nvGrpSpPr>
          <p:cNvPr id="223" name="Group 222">
            <a:extLst>
              <a:ext uri="{FF2B5EF4-FFF2-40B4-BE49-F238E27FC236}">
                <a16:creationId xmlns:a16="http://schemas.microsoft.com/office/drawing/2014/main" id="{C457E842-D8D3-4DEE-8FA2-647147DFFF44}"/>
              </a:ext>
            </a:extLst>
          </p:cNvPr>
          <p:cNvGrpSpPr>
            <a:grpSpLocks noChangeAspect="1"/>
          </p:cNvGrpSpPr>
          <p:nvPr/>
        </p:nvGrpSpPr>
        <p:grpSpPr>
          <a:xfrm>
            <a:off x="9252699" y="2737957"/>
            <a:ext cx="227258" cy="227257"/>
            <a:chOff x="874450" y="4046934"/>
            <a:chExt cx="643734" cy="643732"/>
          </a:xfrm>
          <a:solidFill>
            <a:schemeClr val="accent3"/>
          </a:solidFill>
        </p:grpSpPr>
        <p:sp>
          <p:nvSpPr>
            <p:cNvPr id="224" name="Oval 223">
              <a:extLst>
                <a:ext uri="{FF2B5EF4-FFF2-40B4-BE49-F238E27FC236}">
                  <a16:creationId xmlns:a16="http://schemas.microsoft.com/office/drawing/2014/main" id="{3B4AB334-603A-4E4E-9E90-C000A95347A7}"/>
                </a:ext>
              </a:extLst>
            </p:cNvPr>
            <p:cNvSpPr/>
            <p:nvPr/>
          </p:nvSpPr>
          <p:spPr bwMode="auto">
            <a:xfrm>
              <a:off x="874450" y="4046934"/>
              <a:ext cx="643734" cy="643732"/>
            </a:xfrm>
            <a:prstGeom prst="ellipse">
              <a:avLst/>
            </a:prstGeom>
            <a:grp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defRPr/>
              </a:pPr>
              <a:endParaRPr lang="en-US" sz="1961" kern="0">
                <a:gradFill>
                  <a:gsLst>
                    <a:gs pos="5439">
                      <a:srgbClr val="F8F8F8"/>
                    </a:gs>
                    <a:gs pos="10000">
                      <a:srgbClr val="F8F8F8"/>
                    </a:gs>
                  </a:gsLst>
                  <a:lin ang="5400000" scaled="0"/>
                </a:gradFill>
                <a:latin typeface="Segoe UI"/>
              </a:endParaRPr>
            </a:p>
          </p:txBody>
        </p:sp>
        <p:sp>
          <p:nvSpPr>
            <p:cNvPr id="225" name="Freeform 16">
              <a:extLst>
                <a:ext uri="{FF2B5EF4-FFF2-40B4-BE49-F238E27FC236}">
                  <a16:creationId xmlns:a16="http://schemas.microsoft.com/office/drawing/2014/main" id="{8C031D25-B89C-4342-B22D-A30B53DD65C9}"/>
                </a:ext>
              </a:extLst>
            </p:cNvPr>
            <p:cNvSpPr>
              <a:spLocks noEditPoints="1"/>
            </p:cNvSpPr>
            <p:nvPr/>
          </p:nvSpPr>
          <p:spPr bwMode="auto">
            <a:xfrm>
              <a:off x="1057457" y="4235451"/>
              <a:ext cx="277720" cy="266698"/>
            </a:xfrm>
            <a:custGeom>
              <a:avLst/>
              <a:gdLst>
                <a:gd name="T0" fmla="*/ 72 w 348"/>
                <a:gd name="T1" fmla="*/ 196 h 334"/>
                <a:gd name="T2" fmla="*/ 128 w 348"/>
                <a:gd name="T3" fmla="*/ 140 h 334"/>
                <a:gd name="T4" fmla="*/ 184 w 348"/>
                <a:gd name="T5" fmla="*/ 196 h 334"/>
                <a:gd name="T6" fmla="*/ 128 w 348"/>
                <a:gd name="T7" fmla="*/ 252 h 334"/>
                <a:gd name="T8" fmla="*/ 72 w 348"/>
                <a:gd name="T9" fmla="*/ 196 h 334"/>
                <a:gd name="T10" fmla="*/ 210 w 348"/>
                <a:gd name="T11" fmla="*/ 334 h 334"/>
                <a:gd name="T12" fmla="*/ 128 w 348"/>
                <a:gd name="T13" fmla="*/ 252 h 334"/>
                <a:gd name="T14" fmla="*/ 47 w 348"/>
                <a:gd name="T15" fmla="*/ 334 h 334"/>
                <a:gd name="T16" fmla="*/ 265 w 348"/>
                <a:gd name="T17" fmla="*/ 118 h 334"/>
                <a:gd name="T18" fmla="*/ 321 w 348"/>
                <a:gd name="T19" fmla="*/ 62 h 334"/>
                <a:gd name="T20" fmla="*/ 265 w 348"/>
                <a:gd name="T21" fmla="*/ 6 h 334"/>
                <a:gd name="T22" fmla="*/ 209 w 348"/>
                <a:gd name="T23" fmla="*/ 62 h 334"/>
                <a:gd name="T24" fmla="*/ 265 w 348"/>
                <a:gd name="T25" fmla="*/ 118 h 334"/>
                <a:gd name="T26" fmla="*/ 348 w 348"/>
                <a:gd name="T27" fmla="*/ 200 h 334"/>
                <a:gd name="T28" fmla="*/ 266 w 348"/>
                <a:gd name="T29" fmla="*/ 118 h 334"/>
                <a:gd name="T30" fmla="*/ 184 w 348"/>
                <a:gd name="T31" fmla="*/ 200 h 334"/>
                <a:gd name="T32" fmla="*/ 141 w 348"/>
                <a:gd name="T33" fmla="*/ 71 h 334"/>
                <a:gd name="T34" fmla="*/ 141 w 348"/>
                <a:gd name="T35" fmla="*/ 31 h 334"/>
                <a:gd name="T36" fmla="*/ 110 w 348"/>
                <a:gd name="T37" fmla="*/ 0 h 334"/>
                <a:gd name="T38" fmla="*/ 29 w 348"/>
                <a:gd name="T39" fmla="*/ 0 h 334"/>
                <a:gd name="T40" fmla="*/ 29 w 348"/>
                <a:gd name="T41" fmla="*/ 0 h 334"/>
                <a:gd name="T42" fmla="*/ 0 w 348"/>
                <a:gd name="T43" fmla="*/ 31 h 334"/>
                <a:gd name="T44" fmla="*/ 0 w 348"/>
                <a:gd name="T45" fmla="*/ 71 h 334"/>
                <a:gd name="T46" fmla="*/ 0 w 348"/>
                <a:gd name="T47" fmla="*/ 71 h 334"/>
                <a:gd name="T48" fmla="*/ 29 w 348"/>
                <a:gd name="T49" fmla="*/ 102 h 334"/>
                <a:gd name="T50" fmla="*/ 29 w 348"/>
                <a:gd name="T51" fmla="*/ 102 h 334"/>
                <a:gd name="T52" fmla="*/ 110 w 348"/>
                <a:gd name="T53" fmla="*/ 102 h 334"/>
                <a:gd name="T54" fmla="*/ 179 w 348"/>
                <a:gd name="T55" fmla="*/ 102 h 334"/>
                <a:gd name="T56" fmla="*/ 141 w 348"/>
                <a:gd name="T57" fmla="*/ 7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8" h="334">
                  <a:moveTo>
                    <a:pt x="72" y="196"/>
                  </a:moveTo>
                  <a:cubicBezTo>
                    <a:pt x="72" y="165"/>
                    <a:pt x="97" y="140"/>
                    <a:pt x="128" y="140"/>
                  </a:cubicBezTo>
                  <a:cubicBezTo>
                    <a:pt x="159" y="140"/>
                    <a:pt x="184" y="165"/>
                    <a:pt x="184" y="196"/>
                  </a:cubicBezTo>
                  <a:cubicBezTo>
                    <a:pt x="184" y="227"/>
                    <a:pt x="159" y="252"/>
                    <a:pt x="128" y="252"/>
                  </a:cubicBezTo>
                  <a:cubicBezTo>
                    <a:pt x="97" y="252"/>
                    <a:pt x="72" y="227"/>
                    <a:pt x="72" y="196"/>
                  </a:cubicBezTo>
                  <a:close/>
                  <a:moveTo>
                    <a:pt x="210" y="334"/>
                  </a:moveTo>
                  <a:cubicBezTo>
                    <a:pt x="210" y="289"/>
                    <a:pt x="173" y="252"/>
                    <a:pt x="128" y="252"/>
                  </a:cubicBezTo>
                  <a:cubicBezTo>
                    <a:pt x="83" y="252"/>
                    <a:pt x="47" y="289"/>
                    <a:pt x="47" y="334"/>
                  </a:cubicBezTo>
                  <a:moveTo>
                    <a:pt x="265" y="118"/>
                  </a:moveTo>
                  <a:cubicBezTo>
                    <a:pt x="296" y="118"/>
                    <a:pt x="321" y="93"/>
                    <a:pt x="321" y="62"/>
                  </a:cubicBezTo>
                  <a:cubicBezTo>
                    <a:pt x="321" y="31"/>
                    <a:pt x="296" y="6"/>
                    <a:pt x="265" y="6"/>
                  </a:cubicBezTo>
                  <a:cubicBezTo>
                    <a:pt x="234" y="6"/>
                    <a:pt x="209" y="31"/>
                    <a:pt x="209" y="62"/>
                  </a:cubicBezTo>
                  <a:cubicBezTo>
                    <a:pt x="209" y="93"/>
                    <a:pt x="234" y="118"/>
                    <a:pt x="265" y="118"/>
                  </a:cubicBezTo>
                  <a:close/>
                  <a:moveTo>
                    <a:pt x="348" y="200"/>
                  </a:moveTo>
                  <a:cubicBezTo>
                    <a:pt x="348" y="155"/>
                    <a:pt x="311" y="118"/>
                    <a:pt x="266" y="118"/>
                  </a:cubicBezTo>
                  <a:cubicBezTo>
                    <a:pt x="221" y="118"/>
                    <a:pt x="184" y="155"/>
                    <a:pt x="184" y="200"/>
                  </a:cubicBezTo>
                  <a:moveTo>
                    <a:pt x="141" y="71"/>
                  </a:moveTo>
                  <a:cubicBezTo>
                    <a:pt x="141" y="31"/>
                    <a:pt x="141" y="31"/>
                    <a:pt x="141" y="31"/>
                  </a:cubicBezTo>
                  <a:cubicBezTo>
                    <a:pt x="141" y="14"/>
                    <a:pt x="127" y="0"/>
                    <a:pt x="110" y="0"/>
                  </a:cubicBezTo>
                  <a:cubicBezTo>
                    <a:pt x="29" y="0"/>
                    <a:pt x="29" y="0"/>
                    <a:pt x="29" y="0"/>
                  </a:cubicBezTo>
                  <a:cubicBezTo>
                    <a:pt x="29" y="0"/>
                    <a:pt x="29" y="0"/>
                    <a:pt x="29" y="0"/>
                  </a:cubicBezTo>
                  <a:cubicBezTo>
                    <a:pt x="13" y="1"/>
                    <a:pt x="0" y="15"/>
                    <a:pt x="0" y="31"/>
                  </a:cubicBezTo>
                  <a:cubicBezTo>
                    <a:pt x="0" y="71"/>
                    <a:pt x="0" y="71"/>
                    <a:pt x="0" y="71"/>
                  </a:cubicBezTo>
                  <a:cubicBezTo>
                    <a:pt x="0" y="71"/>
                    <a:pt x="0" y="71"/>
                    <a:pt x="0" y="71"/>
                  </a:cubicBezTo>
                  <a:cubicBezTo>
                    <a:pt x="0" y="88"/>
                    <a:pt x="13" y="101"/>
                    <a:pt x="29" y="102"/>
                  </a:cubicBezTo>
                  <a:cubicBezTo>
                    <a:pt x="29" y="102"/>
                    <a:pt x="29" y="102"/>
                    <a:pt x="29" y="102"/>
                  </a:cubicBezTo>
                  <a:cubicBezTo>
                    <a:pt x="110" y="102"/>
                    <a:pt x="110" y="102"/>
                    <a:pt x="110" y="102"/>
                  </a:cubicBezTo>
                  <a:cubicBezTo>
                    <a:pt x="179" y="102"/>
                    <a:pt x="179" y="102"/>
                    <a:pt x="179" y="102"/>
                  </a:cubicBezTo>
                  <a:lnTo>
                    <a:pt x="141" y="71"/>
                  </a:lnTo>
                  <a:close/>
                </a:path>
              </a:pathLst>
            </a:custGeom>
            <a:grpFill/>
            <a:ln w="6350" cap="flat">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29">
                <a:solidFill>
                  <a:srgbClr val="1A1A1A"/>
                </a:solidFill>
                <a:latin typeface="Segoe UI"/>
              </a:endParaRPr>
            </a:p>
          </p:txBody>
        </p:sp>
      </p:grpSp>
      <p:grpSp>
        <p:nvGrpSpPr>
          <p:cNvPr id="226" name="Group 225">
            <a:extLst>
              <a:ext uri="{FF2B5EF4-FFF2-40B4-BE49-F238E27FC236}">
                <a16:creationId xmlns:a16="http://schemas.microsoft.com/office/drawing/2014/main" id="{C50DC4D4-5131-4092-BDDF-81E3C14090F6}"/>
              </a:ext>
            </a:extLst>
          </p:cNvPr>
          <p:cNvGrpSpPr>
            <a:grpSpLocks noChangeAspect="1"/>
          </p:cNvGrpSpPr>
          <p:nvPr/>
        </p:nvGrpSpPr>
        <p:grpSpPr>
          <a:xfrm>
            <a:off x="9709229" y="2781587"/>
            <a:ext cx="227258" cy="227257"/>
            <a:chOff x="4149299" y="2921794"/>
            <a:chExt cx="643734" cy="643732"/>
          </a:xfrm>
          <a:solidFill>
            <a:schemeClr val="accent3"/>
          </a:solidFill>
        </p:grpSpPr>
        <p:sp>
          <p:nvSpPr>
            <p:cNvPr id="227" name="Oval 226">
              <a:extLst>
                <a:ext uri="{FF2B5EF4-FFF2-40B4-BE49-F238E27FC236}">
                  <a16:creationId xmlns:a16="http://schemas.microsoft.com/office/drawing/2014/main" id="{3F994211-2899-4641-B7F2-4BC6A616C8EB}"/>
                </a:ext>
              </a:extLst>
            </p:cNvPr>
            <p:cNvSpPr/>
            <p:nvPr/>
          </p:nvSpPr>
          <p:spPr bwMode="auto">
            <a:xfrm>
              <a:off x="4149299" y="2921794"/>
              <a:ext cx="643734" cy="643732"/>
            </a:xfrm>
            <a:prstGeom prst="ellipse">
              <a:avLst/>
            </a:prstGeom>
            <a:grp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defRPr/>
              </a:pPr>
              <a:endParaRPr lang="en-US" sz="1961" kern="0">
                <a:gradFill>
                  <a:gsLst>
                    <a:gs pos="5439">
                      <a:srgbClr val="F8F8F8"/>
                    </a:gs>
                    <a:gs pos="10000">
                      <a:srgbClr val="F8F8F8"/>
                    </a:gs>
                  </a:gsLst>
                  <a:lin ang="5400000" scaled="0"/>
                </a:gradFill>
                <a:latin typeface="Segoe UI"/>
              </a:endParaRPr>
            </a:p>
          </p:txBody>
        </p:sp>
        <p:sp>
          <p:nvSpPr>
            <p:cNvPr id="228" name="Freeform 20">
              <a:extLst>
                <a:ext uri="{FF2B5EF4-FFF2-40B4-BE49-F238E27FC236}">
                  <a16:creationId xmlns:a16="http://schemas.microsoft.com/office/drawing/2014/main" id="{FB02FE80-48AE-4554-9387-ADF28F46B80A}"/>
                </a:ext>
              </a:extLst>
            </p:cNvPr>
            <p:cNvSpPr>
              <a:spLocks noEditPoints="1"/>
            </p:cNvSpPr>
            <p:nvPr/>
          </p:nvSpPr>
          <p:spPr bwMode="auto">
            <a:xfrm>
              <a:off x="4325116" y="3107385"/>
              <a:ext cx="292100" cy="272550"/>
            </a:xfrm>
            <a:custGeom>
              <a:avLst/>
              <a:gdLst>
                <a:gd name="T0" fmla="*/ 24 w 351"/>
                <a:gd name="T1" fmla="*/ 190 h 329"/>
                <a:gd name="T2" fmla="*/ 80 w 351"/>
                <a:gd name="T3" fmla="*/ 134 h 329"/>
                <a:gd name="T4" fmla="*/ 136 w 351"/>
                <a:gd name="T5" fmla="*/ 190 h 329"/>
                <a:gd name="T6" fmla="*/ 80 w 351"/>
                <a:gd name="T7" fmla="*/ 246 h 329"/>
                <a:gd name="T8" fmla="*/ 24 w 351"/>
                <a:gd name="T9" fmla="*/ 190 h 329"/>
                <a:gd name="T10" fmla="*/ 163 w 351"/>
                <a:gd name="T11" fmla="*/ 328 h 329"/>
                <a:gd name="T12" fmla="*/ 81 w 351"/>
                <a:gd name="T13" fmla="*/ 246 h 329"/>
                <a:gd name="T14" fmla="*/ 0 w 351"/>
                <a:gd name="T15" fmla="*/ 328 h 329"/>
                <a:gd name="T16" fmla="*/ 217 w 351"/>
                <a:gd name="T17" fmla="*/ 112 h 329"/>
                <a:gd name="T18" fmla="*/ 273 w 351"/>
                <a:gd name="T19" fmla="*/ 56 h 329"/>
                <a:gd name="T20" fmla="*/ 217 w 351"/>
                <a:gd name="T21" fmla="*/ 0 h 329"/>
                <a:gd name="T22" fmla="*/ 161 w 351"/>
                <a:gd name="T23" fmla="*/ 56 h 329"/>
                <a:gd name="T24" fmla="*/ 217 w 351"/>
                <a:gd name="T25" fmla="*/ 112 h 329"/>
                <a:gd name="T26" fmla="*/ 300 w 351"/>
                <a:gd name="T27" fmla="*/ 194 h 329"/>
                <a:gd name="T28" fmla="*/ 218 w 351"/>
                <a:gd name="T29" fmla="*/ 112 h 329"/>
                <a:gd name="T30" fmla="*/ 136 w 351"/>
                <a:gd name="T31" fmla="*/ 194 h 329"/>
                <a:gd name="T32" fmla="*/ 296 w 351"/>
                <a:gd name="T33" fmla="*/ 329 h 329"/>
                <a:gd name="T34" fmla="*/ 351 w 351"/>
                <a:gd name="T35" fmla="*/ 273 h 329"/>
                <a:gd name="T36" fmla="*/ 296 w 351"/>
                <a:gd name="T37" fmla="*/ 218 h 329"/>
                <a:gd name="T38" fmla="*/ 351 w 351"/>
                <a:gd name="T39" fmla="*/ 273 h 329"/>
                <a:gd name="T40" fmla="*/ 249 w 351"/>
                <a:gd name="T41" fmla="*/ 273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1" h="329">
                  <a:moveTo>
                    <a:pt x="24" y="190"/>
                  </a:moveTo>
                  <a:cubicBezTo>
                    <a:pt x="24" y="159"/>
                    <a:pt x="49" y="134"/>
                    <a:pt x="80" y="134"/>
                  </a:cubicBezTo>
                  <a:cubicBezTo>
                    <a:pt x="111" y="134"/>
                    <a:pt x="136" y="159"/>
                    <a:pt x="136" y="190"/>
                  </a:cubicBezTo>
                  <a:cubicBezTo>
                    <a:pt x="136" y="221"/>
                    <a:pt x="111" y="246"/>
                    <a:pt x="80" y="246"/>
                  </a:cubicBezTo>
                  <a:cubicBezTo>
                    <a:pt x="49" y="246"/>
                    <a:pt x="24" y="221"/>
                    <a:pt x="24" y="190"/>
                  </a:cubicBezTo>
                  <a:close/>
                  <a:moveTo>
                    <a:pt x="163" y="328"/>
                  </a:moveTo>
                  <a:cubicBezTo>
                    <a:pt x="163" y="283"/>
                    <a:pt x="127" y="246"/>
                    <a:pt x="81" y="246"/>
                  </a:cubicBezTo>
                  <a:cubicBezTo>
                    <a:pt x="36" y="246"/>
                    <a:pt x="0" y="283"/>
                    <a:pt x="0" y="328"/>
                  </a:cubicBezTo>
                  <a:moveTo>
                    <a:pt x="217" y="112"/>
                  </a:moveTo>
                  <a:cubicBezTo>
                    <a:pt x="248" y="112"/>
                    <a:pt x="273" y="87"/>
                    <a:pt x="273" y="56"/>
                  </a:cubicBezTo>
                  <a:cubicBezTo>
                    <a:pt x="273" y="25"/>
                    <a:pt x="248" y="0"/>
                    <a:pt x="217" y="0"/>
                  </a:cubicBezTo>
                  <a:cubicBezTo>
                    <a:pt x="186" y="0"/>
                    <a:pt x="161" y="25"/>
                    <a:pt x="161" y="56"/>
                  </a:cubicBezTo>
                  <a:cubicBezTo>
                    <a:pt x="161" y="87"/>
                    <a:pt x="186" y="112"/>
                    <a:pt x="217" y="112"/>
                  </a:cubicBezTo>
                  <a:close/>
                  <a:moveTo>
                    <a:pt x="300" y="194"/>
                  </a:moveTo>
                  <a:cubicBezTo>
                    <a:pt x="300" y="149"/>
                    <a:pt x="263" y="112"/>
                    <a:pt x="218" y="112"/>
                  </a:cubicBezTo>
                  <a:cubicBezTo>
                    <a:pt x="173" y="112"/>
                    <a:pt x="136" y="149"/>
                    <a:pt x="136" y="194"/>
                  </a:cubicBezTo>
                  <a:moveTo>
                    <a:pt x="296" y="329"/>
                  </a:moveTo>
                  <a:cubicBezTo>
                    <a:pt x="351" y="273"/>
                    <a:pt x="351" y="273"/>
                    <a:pt x="351" y="273"/>
                  </a:cubicBezTo>
                  <a:cubicBezTo>
                    <a:pt x="296" y="218"/>
                    <a:pt x="296" y="218"/>
                    <a:pt x="296" y="218"/>
                  </a:cubicBezTo>
                  <a:moveTo>
                    <a:pt x="351" y="273"/>
                  </a:moveTo>
                  <a:cubicBezTo>
                    <a:pt x="249" y="273"/>
                    <a:pt x="249" y="273"/>
                    <a:pt x="249" y="273"/>
                  </a:cubicBezTo>
                </a:path>
              </a:pathLst>
            </a:custGeom>
            <a:grpFill/>
            <a:ln w="6350" cap="flat">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29">
                <a:solidFill>
                  <a:srgbClr val="1A1A1A"/>
                </a:solidFill>
                <a:latin typeface="Segoe UI"/>
              </a:endParaRPr>
            </a:p>
          </p:txBody>
        </p:sp>
      </p:grpSp>
      <p:grpSp>
        <p:nvGrpSpPr>
          <p:cNvPr id="229" name="Group 228">
            <a:extLst>
              <a:ext uri="{FF2B5EF4-FFF2-40B4-BE49-F238E27FC236}">
                <a16:creationId xmlns:a16="http://schemas.microsoft.com/office/drawing/2014/main" id="{F7EF9AD1-B621-4EFF-B082-6F6E70B41F6B}"/>
              </a:ext>
            </a:extLst>
          </p:cNvPr>
          <p:cNvGrpSpPr>
            <a:grpSpLocks noChangeAspect="1"/>
          </p:cNvGrpSpPr>
          <p:nvPr/>
        </p:nvGrpSpPr>
        <p:grpSpPr>
          <a:xfrm>
            <a:off x="9587099" y="3423849"/>
            <a:ext cx="227258" cy="227257"/>
            <a:chOff x="3245478" y="4834995"/>
            <a:chExt cx="643734" cy="643732"/>
          </a:xfrm>
          <a:solidFill>
            <a:schemeClr val="accent3"/>
          </a:solidFill>
        </p:grpSpPr>
        <p:sp>
          <p:nvSpPr>
            <p:cNvPr id="230" name="Oval 229">
              <a:extLst>
                <a:ext uri="{FF2B5EF4-FFF2-40B4-BE49-F238E27FC236}">
                  <a16:creationId xmlns:a16="http://schemas.microsoft.com/office/drawing/2014/main" id="{8FAA99C7-2AAA-493E-8583-9B19E56A53B4}"/>
                </a:ext>
              </a:extLst>
            </p:cNvPr>
            <p:cNvSpPr/>
            <p:nvPr/>
          </p:nvSpPr>
          <p:spPr bwMode="auto">
            <a:xfrm>
              <a:off x="3245478" y="4834995"/>
              <a:ext cx="643734" cy="643732"/>
            </a:xfrm>
            <a:prstGeom prst="ellipse">
              <a:avLst/>
            </a:prstGeom>
            <a:grp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defRPr/>
              </a:pPr>
              <a:endParaRPr lang="en-US" sz="1961" kern="0">
                <a:gradFill>
                  <a:gsLst>
                    <a:gs pos="5439">
                      <a:srgbClr val="F8F8F8"/>
                    </a:gs>
                    <a:gs pos="10000">
                      <a:srgbClr val="F8F8F8"/>
                    </a:gs>
                  </a:gsLst>
                  <a:lin ang="5400000" scaled="0"/>
                </a:gradFill>
                <a:latin typeface="Segoe UI"/>
              </a:endParaRPr>
            </a:p>
          </p:txBody>
        </p:sp>
        <p:sp>
          <p:nvSpPr>
            <p:cNvPr id="231" name="Freeform 5">
              <a:extLst>
                <a:ext uri="{FF2B5EF4-FFF2-40B4-BE49-F238E27FC236}">
                  <a16:creationId xmlns:a16="http://schemas.microsoft.com/office/drawing/2014/main" id="{C46DD7FC-7015-4235-A8A2-883F2B774136}"/>
                </a:ext>
              </a:extLst>
            </p:cNvPr>
            <p:cNvSpPr>
              <a:spLocks noEditPoints="1"/>
            </p:cNvSpPr>
            <p:nvPr/>
          </p:nvSpPr>
          <p:spPr bwMode="auto">
            <a:xfrm>
              <a:off x="3470377" y="5048517"/>
              <a:ext cx="193936" cy="216688"/>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grpFill/>
            <a:ln w="6350" cap="flat">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29">
                <a:solidFill>
                  <a:srgbClr val="1A1A1A"/>
                </a:solidFill>
                <a:latin typeface="Segoe UI"/>
              </a:endParaRPr>
            </a:p>
          </p:txBody>
        </p:sp>
      </p:grpSp>
      <p:grpSp>
        <p:nvGrpSpPr>
          <p:cNvPr id="232" name="Group 231">
            <a:extLst>
              <a:ext uri="{FF2B5EF4-FFF2-40B4-BE49-F238E27FC236}">
                <a16:creationId xmlns:a16="http://schemas.microsoft.com/office/drawing/2014/main" id="{970D5D95-8E19-4F52-8C33-0721BB6A5D07}"/>
              </a:ext>
            </a:extLst>
          </p:cNvPr>
          <p:cNvGrpSpPr>
            <a:grpSpLocks noChangeAspect="1"/>
          </p:cNvGrpSpPr>
          <p:nvPr/>
        </p:nvGrpSpPr>
        <p:grpSpPr>
          <a:xfrm>
            <a:off x="8141813" y="3413906"/>
            <a:ext cx="227258" cy="227257"/>
            <a:chOff x="3186211" y="1837795"/>
            <a:chExt cx="643734" cy="643732"/>
          </a:xfrm>
          <a:solidFill>
            <a:schemeClr val="accent3"/>
          </a:solidFill>
        </p:grpSpPr>
        <p:sp>
          <p:nvSpPr>
            <p:cNvPr id="233" name="Oval 232">
              <a:extLst>
                <a:ext uri="{FF2B5EF4-FFF2-40B4-BE49-F238E27FC236}">
                  <a16:creationId xmlns:a16="http://schemas.microsoft.com/office/drawing/2014/main" id="{C9EBE489-28C4-41CD-AAF2-B73D11A0F61B}"/>
                </a:ext>
              </a:extLst>
            </p:cNvPr>
            <p:cNvSpPr/>
            <p:nvPr/>
          </p:nvSpPr>
          <p:spPr bwMode="auto">
            <a:xfrm>
              <a:off x="3186211" y="1837795"/>
              <a:ext cx="643734" cy="643732"/>
            </a:xfrm>
            <a:prstGeom prst="ellipse">
              <a:avLst/>
            </a:prstGeom>
            <a:grp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defRPr/>
              </a:pPr>
              <a:endParaRPr lang="en-US" sz="1961" kern="0">
                <a:gradFill>
                  <a:gsLst>
                    <a:gs pos="5439">
                      <a:srgbClr val="F8F8F8"/>
                    </a:gs>
                    <a:gs pos="10000">
                      <a:srgbClr val="F8F8F8"/>
                    </a:gs>
                  </a:gsLst>
                  <a:lin ang="5400000" scaled="0"/>
                </a:gradFill>
                <a:latin typeface="Segoe UI"/>
              </a:endParaRPr>
            </a:p>
          </p:txBody>
        </p:sp>
        <p:sp>
          <p:nvSpPr>
            <p:cNvPr id="234" name="Freeform 5">
              <a:extLst>
                <a:ext uri="{FF2B5EF4-FFF2-40B4-BE49-F238E27FC236}">
                  <a16:creationId xmlns:a16="http://schemas.microsoft.com/office/drawing/2014/main" id="{1F60C53A-A304-4C6B-8E5D-218B92FDF92A}"/>
                </a:ext>
              </a:extLst>
            </p:cNvPr>
            <p:cNvSpPr>
              <a:spLocks noEditPoints="1"/>
            </p:cNvSpPr>
            <p:nvPr/>
          </p:nvSpPr>
          <p:spPr bwMode="auto">
            <a:xfrm>
              <a:off x="3411110" y="2051317"/>
              <a:ext cx="193936" cy="216688"/>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grpFill/>
            <a:ln w="6350" cap="flat">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29">
                <a:solidFill>
                  <a:srgbClr val="1A1A1A"/>
                </a:solidFill>
                <a:latin typeface="Segoe UI"/>
              </a:endParaRPr>
            </a:p>
          </p:txBody>
        </p:sp>
      </p:grpSp>
      <p:sp>
        <p:nvSpPr>
          <p:cNvPr id="235" name="Oval 234">
            <a:extLst>
              <a:ext uri="{FF2B5EF4-FFF2-40B4-BE49-F238E27FC236}">
                <a16:creationId xmlns:a16="http://schemas.microsoft.com/office/drawing/2014/main" id="{786054B5-1D23-44C2-9F5C-34ACC3A78A98}"/>
              </a:ext>
            </a:extLst>
          </p:cNvPr>
          <p:cNvSpPr>
            <a:spLocks noChangeAspect="1"/>
          </p:cNvSpPr>
          <p:nvPr/>
        </p:nvSpPr>
        <p:spPr bwMode="auto">
          <a:xfrm>
            <a:off x="7881711" y="3603254"/>
            <a:ext cx="70836" cy="70836"/>
          </a:xfrm>
          <a:prstGeom prst="ellipse">
            <a:avLst/>
          </a:prstGeom>
          <a:solidFill>
            <a:schemeClr val="accent3"/>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kern="0">
              <a:gradFill>
                <a:gsLst>
                  <a:gs pos="5439">
                    <a:srgbClr val="F8F8F8"/>
                  </a:gs>
                  <a:gs pos="10000">
                    <a:srgbClr val="F8F8F8"/>
                  </a:gs>
                </a:gsLst>
                <a:lin ang="5400000" scaled="0"/>
              </a:gradFill>
              <a:latin typeface="Segoe UI"/>
            </a:endParaRPr>
          </a:p>
        </p:txBody>
      </p:sp>
      <p:sp>
        <p:nvSpPr>
          <p:cNvPr id="236" name="Oval 235">
            <a:extLst>
              <a:ext uri="{FF2B5EF4-FFF2-40B4-BE49-F238E27FC236}">
                <a16:creationId xmlns:a16="http://schemas.microsoft.com/office/drawing/2014/main" id="{9EBC5916-7246-48FD-8928-1A35C44FA6CF}"/>
              </a:ext>
            </a:extLst>
          </p:cNvPr>
          <p:cNvSpPr>
            <a:spLocks noChangeAspect="1"/>
          </p:cNvSpPr>
          <p:nvPr/>
        </p:nvSpPr>
        <p:spPr bwMode="auto">
          <a:xfrm>
            <a:off x="9036360" y="2989269"/>
            <a:ext cx="70836" cy="70836"/>
          </a:xfrm>
          <a:prstGeom prst="ellipse">
            <a:avLst/>
          </a:prstGeom>
          <a:solidFill>
            <a:schemeClr val="accent1"/>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kern="0">
              <a:gradFill>
                <a:gsLst>
                  <a:gs pos="5439">
                    <a:srgbClr val="F8F8F8"/>
                  </a:gs>
                  <a:gs pos="10000">
                    <a:srgbClr val="F8F8F8"/>
                  </a:gs>
                </a:gsLst>
                <a:lin ang="5400000" scaled="0"/>
              </a:gradFill>
              <a:latin typeface="Segoe UI"/>
            </a:endParaRPr>
          </a:p>
        </p:txBody>
      </p:sp>
      <p:sp>
        <p:nvSpPr>
          <p:cNvPr id="237" name="Oval 236">
            <a:extLst>
              <a:ext uri="{FF2B5EF4-FFF2-40B4-BE49-F238E27FC236}">
                <a16:creationId xmlns:a16="http://schemas.microsoft.com/office/drawing/2014/main" id="{3B7614B5-2DA3-4B2B-B5A8-13D4D43BC44A}"/>
              </a:ext>
            </a:extLst>
          </p:cNvPr>
          <p:cNvSpPr>
            <a:spLocks noChangeAspect="1"/>
          </p:cNvSpPr>
          <p:nvPr/>
        </p:nvSpPr>
        <p:spPr bwMode="auto">
          <a:xfrm>
            <a:off x="8645262" y="3496445"/>
            <a:ext cx="70836" cy="70836"/>
          </a:xfrm>
          <a:prstGeom prst="ellipse">
            <a:avLst/>
          </a:prstGeom>
          <a:solidFill>
            <a:schemeClr val="accent3"/>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kern="0">
              <a:gradFill>
                <a:gsLst>
                  <a:gs pos="5439">
                    <a:srgbClr val="F8F8F8"/>
                  </a:gs>
                  <a:gs pos="10000">
                    <a:srgbClr val="F8F8F8"/>
                  </a:gs>
                </a:gsLst>
                <a:lin ang="5400000" scaled="0"/>
              </a:gradFill>
              <a:latin typeface="Segoe UI"/>
            </a:endParaRPr>
          </a:p>
        </p:txBody>
      </p:sp>
      <p:sp>
        <p:nvSpPr>
          <p:cNvPr id="238" name="Oval 237">
            <a:extLst>
              <a:ext uri="{FF2B5EF4-FFF2-40B4-BE49-F238E27FC236}">
                <a16:creationId xmlns:a16="http://schemas.microsoft.com/office/drawing/2014/main" id="{0A18E3FD-95CD-4363-A429-1DE38BD5F566}"/>
              </a:ext>
            </a:extLst>
          </p:cNvPr>
          <p:cNvSpPr>
            <a:spLocks noChangeAspect="1"/>
          </p:cNvSpPr>
          <p:nvPr/>
        </p:nvSpPr>
        <p:spPr bwMode="auto">
          <a:xfrm>
            <a:off x="8272285" y="3149333"/>
            <a:ext cx="70836" cy="70836"/>
          </a:xfrm>
          <a:prstGeom prst="ellipse">
            <a:avLst/>
          </a:prstGeom>
          <a:solidFill>
            <a:schemeClr val="accent1"/>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kern="0">
              <a:gradFill>
                <a:gsLst>
                  <a:gs pos="5439">
                    <a:srgbClr val="F8F8F8"/>
                  </a:gs>
                  <a:gs pos="10000">
                    <a:srgbClr val="F8F8F8"/>
                  </a:gs>
                </a:gsLst>
                <a:lin ang="5400000" scaled="0"/>
              </a:gradFill>
              <a:latin typeface="Segoe UI"/>
            </a:endParaRPr>
          </a:p>
        </p:txBody>
      </p:sp>
      <p:sp>
        <p:nvSpPr>
          <p:cNvPr id="239" name="Oval 238">
            <a:extLst>
              <a:ext uri="{FF2B5EF4-FFF2-40B4-BE49-F238E27FC236}">
                <a16:creationId xmlns:a16="http://schemas.microsoft.com/office/drawing/2014/main" id="{088B2182-BBE4-4939-B17A-8B7754A1AFF8}"/>
              </a:ext>
            </a:extLst>
          </p:cNvPr>
          <p:cNvSpPr>
            <a:spLocks noChangeAspect="1"/>
          </p:cNvSpPr>
          <p:nvPr/>
        </p:nvSpPr>
        <p:spPr bwMode="auto">
          <a:xfrm>
            <a:off x="10198811" y="3789396"/>
            <a:ext cx="70836" cy="70836"/>
          </a:xfrm>
          <a:prstGeom prst="ellipse">
            <a:avLst/>
          </a:prstGeom>
          <a:solidFill>
            <a:schemeClr val="accent1"/>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kern="0">
              <a:gradFill>
                <a:gsLst>
                  <a:gs pos="5439">
                    <a:srgbClr val="F8F8F8"/>
                  </a:gs>
                  <a:gs pos="10000">
                    <a:srgbClr val="F8F8F8"/>
                  </a:gs>
                </a:gsLst>
                <a:lin ang="5400000" scaled="0"/>
              </a:gradFill>
              <a:latin typeface="Segoe UI"/>
            </a:endParaRPr>
          </a:p>
        </p:txBody>
      </p:sp>
      <p:sp>
        <p:nvSpPr>
          <p:cNvPr id="240" name="Oval 239">
            <a:extLst>
              <a:ext uri="{FF2B5EF4-FFF2-40B4-BE49-F238E27FC236}">
                <a16:creationId xmlns:a16="http://schemas.microsoft.com/office/drawing/2014/main" id="{FA8898ED-7261-4497-81B8-BB4A91F7F93E}"/>
              </a:ext>
            </a:extLst>
          </p:cNvPr>
          <p:cNvSpPr>
            <a:spLocks noChangeAspect="1"/>
          </p:cNvSpPr>
          <p:nvPr/>
        </p:nvSpPr>
        <p:spPr bwMode="auto">
          <a:xfrm>
            <a:off x="9721663" y="3130926"/>
            <a:ext cx="70836" cy="70836"/>
          </a:xfrm>
          <a:prstGeom prst="ellipse">
            <a:avLst/>
          </a:prstGeom>
          <a:solidFill>
            <a:schemeClr val="accent3"/>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kern="0">
              <a:gradFill>
                <a:gsLst>
                  <a:gs pos="5439">
                    <a:srgbClr val="F8F8F8"/>
                  </a:gs>
                  <a:gs pos="10000">
                    <a:srgbClr val="F8F8F8"/>
                  </a:gs>
                </a:gsLst>
                <a:lin ang="5400000" scaled="0"/>
              </a:gradFill>
              <a:latin typeface="Segoe UI"/>
            </a:endParaRPr>
          </a:p>
        </p:txBody>
      </p:sp>
      <p:grpSp>
        <p:nvGrpSpPr>
          <p:cNvPr id="241" name="Group 240">
            <a:extLst>
              <a:ext uri="{FF2B5EF4-FFF2-40B4-BE49-F238E27FC236}">
                <a16:creationId xmlns:a16="http://schemas.microsoft.com/office/drawing/2014/main" id="{1400CE93-19E9-4C4E-93DA-DB9B88C4516B}"/>
              </a:ext>
            </a:extLst>
          </p:cNvPr>
          <p:cNvGrpSpPr/>
          <p:nvPr/>
        </p:nvGrpSpPr>
        <p:grpSpPr>
          <a:xfrm>
            <a:off x="10213397" y="2952664"/>
            <a:ext cx="227252" cy="227252"/>
            <a:chOff x="7506936" y="2679849"/>
            <a:chExt cx="240914" cy="240913"/>
          </a:xfrm>
          <a:solidFill>
            <a:schemeClr val="accent1"/>
          </a:solidFill>
        </p:grpSpPr>
        <p:sp>
          <p:nvSpPr>
            <p:cNvPr id="242" name="Oval 241">
              <a:extLst>
                <a:ext uri="{FF2B5EF4-FFF2-40B4-BE49-F238E27FC236}">
                  <a16:creationId xmlns:a16="http://schemas.microsoft.com/office/drawing/2014/main" id="{F6B3B193-18D3-4133-8514-322FFA960707}"/>
                </a:ext>
              </a:extLst>
            </p:cNvPr>
            <p:cNvSpPr/>
            <p:nvPr/>
          </p:nvSpPr>
          <p:spPr bwMode="auto">
            <a:xfrm>
              <a:off x="7506936" y="2679849"/>
              <a:ext cx="240914" cy="240913"/>
            </a:xfrm>
            <a:prstGeom prst="ellipse">
              <a:avLst/>
            </a:prstGeom>
            <a:grp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kern="0">
                <a:gradFill>
                  <a:gsLst>
                    <a:gs pos="5439">
                      <a:srgbClr val="F8F8F8"/>
                    </a:gs>
                    <a:gs pos="10000">
                      <a:srgbClr val="F8F8F8"/>
                    </a:gs>
                  </a:gsLst>
                  <a:lin ang="5400000" scaled="0"/>
                </a:gradFill>
                <a:latin typeface="Segoe UI"/>
              </a:endParaRPr>
            </a:p>
          </p:txBody>
        </p:sp>
        <p:sp>
          <p:nvSpPr>
            <p:cNvPr id="243" name="Freeform 9">
              <a:extLst>
                <a:ext uri="{FF2B5EF4-FFF2-40B4-BE49-F238E27FC236}">
                  <a16:creationId xmlns:a16="http://schemas.microsoft.com/office/drawing/2014/main" id="{6554024D-9076-4727-B596-E6E32B13493B}"/>
                </a:ext>
              </a:extLst>
            </p:cNvPr>
            <p:cNvSpPr>
              <a:spLocks noEditPoints="1"/>
            </p:cNvSpPr>
            <p:nvPr/>
          </p:nvSpPr>
          <p:spPr bwMode="auto">
            <a:xfrm>
              <a:off x="7554964" y="2770959"/>
              <a:ext cx="144859" cy="58693"/>
            </a:xfrm>
            <a:custGeom>
              <a:avLst/>
              <a:gdLst>
                <a:gd name="T0" fmla="*/ 337 w 337"/>
                <a:gd name="T1" fmla="*/ 135 h 135"/>
                <a:gd name="T2" fmla="*/ 0 w 337"/>
                <a:gd name="T3" fmla="*/ 135 h 135"/>
                <a:gd name="T4" fmla="*/ 0 w 337"/>
                <a:gd name="T5" fmla="*/ 0 h 135"/>
                <a:gd name="T6" fmla="*/ 337 w 337"/>
                <a:gd name="T7" fmla="*/ 0 h 135"/>
                <a:gd name="T8" fmla="*/ 337 w 337"/>
                <a:gd name="T9" fmla="*/ 135 h 135"/>
                <a:gd name="T10" fmla="*/ 145 w 337"/>
                <a:gd name="T11" fmla="*/ 68 h 135"/>
                <a:gd name="T12" fmla="*/ 0 w 337"/>
                <a:gd name="T13" fmla="*/ 68 h 135"/>
                <a:gd name="T14" fmla="*/ 269 w 337"/>
                <a:gd name="T15" fmla="*/ 74 h 135"/>
                <a:gd name="T16" fmla="*/ 275 w 337"/>
                <a:gd name="T17" fmla="*/ 67 h 135"/>
                <a:gd name="T18" fmla="*/ 269 w 337"/>
                <a:gd name="T19" fmla="*/ 61 h 135"/>
                <a:gd name="T20" fmla="*/ 263 w 337"/>
                <a:gd name="T21" fmla="*/ 67 h 135"/>
                <a:gd name="T22" fmla="*/ 269 w 337"/>
                <a:gd name="T23" fmla="*/ 7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7" h="135">
                  <a:moveTo>
                    <a:pt x="337" y="135"/>
                  </a:moveTo>
                  <a:cubicBezTo>
                    <a:pt x="0" y="135"/>
                    <a:pt x="0" y="135"/>
                    <a:pt x="0" y="135"/>
                  </a:cubicBezTo>
                  <a:cubicBezTo>
                    <a:pt x="0" y="0"/>
                    <a:pt x="0" y="0"/>
                    <a:pt x="0" y="0"/>
                  </a:cubicBezTo>
                  <a:cubicBezTo>
                    <a:pt x="337" y="0"/>
                    <a:pt x="337" y="0"/>
                    <a:pt x="337" y="0"/>
                  </a:cubicBezTo>
                  <a:lnTo>
                    <a:pt x="337" y="135"/>
                  </a:lnTo>
                  <a:close/>
                  <a:moveTo>
                    <a:pt x="145" y="68"/>
                  </a:moveTo>
                  <a:cubicBezTo>
                    <a:pt x="0" y="68"/>
                    <a:pt x="0" y="68"/>
                    <a:pt x="0" y="68"/>
                  </a:cubicBezTo>
                  <a:moveTo>
                    <a:pt x="269" y="74"/>
                  </a:moveTo>
                  <a:cubicBezTo>
                    <a:pt x="272" y="74"/>
                    <a:pt x="275" y="71"/>
                    <a:pt x="275" y="67"/>
                  </a:cubicBezTo>
                  <a:cubicBezTo>
                    <a:pt x="275" y="64"/>
                    <a:pt x="272" y="61"/>
                    <a:pt x="269" y="61"/>
                  </a:cubicBezTo>
                  <a:cubicBezTo>
                    <a:pt x="265" y="61"/>
                    <a:pt x="263" y="64"/>
                    <a:pt x="263" y="67"/>
                  </a:cubicBezTo>
                  <a:cubicBezTo>
                    <a:pt x="263" y="71"/>
                    <a:pt x="265" y="74"/>
                    <a:pt x="269" y="74"/>
                  </a:cubicBezTo>
                  <a:close/>
                </a:path>
              </a:pathLst>
            </a:custGeom>
            <a:grpFill/>
            <a:ln w="63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vert="horz" wrap="square" lIns="89630" tIns="44814" rIns="89630" bIns="44814" numCol="1" anchor="t" anchorCtr="0" compatLnSpc="1">
              <a:prstTxWarp prst="textNoShape">
                <a:avLst/>
              </a:prstTxWarp>
            </a:bodyPr>
            <a:lstStyle/>
            <a:p>
              <a:pPr defTabSz="896214"/>
              <a:endParaRPr lang="en-US" sz="1729" kern="0">
                <a:solidFill>
                  <a:sysClr val="windowText" lastClr="000000"/>
                </a:solidFill>
                <a:latin typeface="Segoe UI"/>
              </a:endParaRPr>
            </a:p>
          </p:txBody>
        </p:sp>
      </p:grpSp>
      <p:grpSp>
        <p:nvGrpSpPr>
          <p:cNvPr id="244" name="Group 243">
            <a:extLst>
              <a:ext uri="{FF2B5EF4-FFF2-40B4-BE49-F238E27FC236}">
                <a16:creationId xmlns:a16="http://schemas.microsoft.com/office/drawing/2014/main" id="{E50692C5-C718-493A-9ED6-20607A0C418A}"/>
              </a:ext>
            </a:extLst>
          </p:cNvPr>
          <p:cNvGrpSpPr/>
          <p:nvPr/>
        </p:nvGrpSpPr>
        <p:grpSpPr>
          <a:xfrm>
            <a:off x="9131612" y="2385869"/>
            <a:ext cx="227252" cy="227252"/>
            <a:chOff x="8796626" y="1570646"/>
            <a:chExt cx="640083" cy="640080"/>
          </a:xfrm>
          <a:solidFill>
            <a:schemeClr val="accent3"/>
          </a:solidFill>
        </p:grpSpPr>
        <p:sp>
          <p:nvSpPr>
            <p:cNvPr id="245" name="Oval 244">
              <a:extLst>
                <a:ext uri="{FF2B5EF4-FFF2-40B4-BE49-F238E27FC236}">
                  <a16:creationId xmlns:a16="http://schemas.microsoft.com/office/drawing/2014/main" id="{ABE6AAD8-C3BE-4318-B801-6DC587DB09A7}"/>
                </a:ext>
              </a:extLst>
            </p:cNvPr>
            <p:cNvSpPr/>
            <p:nvPr/>
          </p:nvSpPr>
          <p:spPr bwMode="auto">
            <a:xfrm>
              <a:off x="8796626" y="1570646"/>
              <a:ext cx="640083" cy="640080"/>
            </a:xfrm>
            <a:prstGeom prst="ellipse">
              <a:avLst/>
            </a:prstGeom>
            <a:grpFill/>
            <a:ln w="127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defRPr/>
              </a:pPr>
              <a:endParaRPr lang="en-US" sz="1961" kern="0">
                <a:gradFill>
                  <a:gsLst>
                    <a:gs pos="5439">
                      <a:srgbClr val="F8F8F8"/>
                    </a:gs>
                    <a:gs pos="10000">
                      <a:srgbClr val="F8F8F8"/>
                    </a:gs>
                  </a:gsLst>
                  <a:lin ang="5400000" scaled="0"/>
                </a:gradFill>
                <a:latin typeface="Segoe UI"/>
              </a:endParaRPr>
            </a:p>
          </p:txBody>
        </p:sp>
        <p:sp>
          <p:nvSpPr>
            <p:cNvPr id="246" name="graph_2">
              <a:extLst>
                <a:ext uri="{FF2B5EF4-FFF2-40B4-BE49-F238E27FC236}">
                  <a16:creationId xmlns:a16="http://schemas.microsoft.com/office/drawing/2014/main" id="{D7323390-074A-4D8F-8E5A-7833D501AB2B}"/>
                </a:ext>
              </a:extLst>
            </p:cNvPr>
            <p:cNvSpPr>
              <a:spLocks noChangeAspect="1" noEditPoints="1"/>
            </p:cNvSpPr>
            <p:nvPr/>
          </p:nvSpPr>
          <p:spPr bwMode="auto">
            <a:xfrm>
              <a:off x="8953363" y="1794933"/>
              <a:ext cx="326610" cy="191506"/>
            </a:xfrm>
            <a:custGeom>
              <a:avLst/>
              <a:gdLst>
                <a:gd name="T0" fmla="*/ 195 w 249"/>
                <a:gd name="T1" fmla="*/ 0 h 146"/>
                <a:gd name="T2" fmla="*/ 244 w 249"/>
                <a:gd name="T3" fmla="*/ 0 h 146"/>
                <a:gd name="T4" fmla="*/ 244 w 249"/>
                <a:gd name="T5" fmla="*/ 50 h 146"/>
                <a:gd name="T6" fmla="*/ 244 w 249"/>
                <a:gd name="T7" fmla="*/ 0 h 146"/>
                <a:gd name="T8" fmla="*/ 141 w 249"/>
                <a:gd name="T9" fmla="*/ 106 h 146"/>
                <a:gd name="T10" fmla="*/ 109 w 249"/>
                <a:gd name="T11" fmla="*/ 106 h 146"/>
                <a:gd name="T12" fmla="*/ 0 w 249"/>
                <a:gd name="T13" fmla="*/ 146 h 146"/>
                <a:gd name="T14" fmla="*/ 249 w 249"/>
                <a:gd name="T15" fmla="*/ 146 h 146"/>
                <a:gd name="T16" fmla="*/ 88 w 249"/>
                <a:gd name="T17" fmla="*/ 106 h 146"/>
                <a:gd name="T18" fmla="*/ 54 w 249"/>
                <a:gd name="T19" fmla="*/ 106 h 146"/>
                <a:gd name="T20" fmla="*/ 35 w 249"/>
                <a:gd name="T21" fmla="*/ 106 h 146"/>
                <a:gd name="T22" fmla="*/ 1 w 249"/>
                <a:gd name="T23" fmla="*/ 10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9" h="146">
                  <a:moveTo>
                    <a:pt x="195" y="0"/>
                  </a:moveTo>
                  <a:lnTo>
                    <a:pt x="244" y="0"/>
                  </a:lnTo>
                  <a:lnTo>
                    <a:pt x="244" y="50"/>
                  </a:lnTo>
                  <a:moveTo>
                    <a:pt x="244" y="0"/>
                  </a:moveTo>
                  <a:lnTo>
                    <a:pt x="141" y="106"/>
                  </a:lnTo>
                  <a:lnTo>
                    <a:pt x="109" y="106"/>
                  </a:lnTo>
                  <a:moveTo>
                    <a:pt x="0" y="146"/>
                  </a:moveTo>
                  <a:lnTo>
                    <a:pt x="249" y="146"/>
                  </a:lnTo>
                  <a:moveTo>
                    <a:pt x="88" y="106"/>
                  </a:moveTo>
                  <a:lnTo>
                    <a:pt x="54" y="106"/>
                  </a:lnTo>
                  <a:moveTo>
                    <a:pt x="35" y="106"/>
                  </a:moveTo>
                  <a:lnTo>
                    <a:pt x="1" y="106"/>
                  </a:lnTo>
                </a:path>
              </a:pathLst>
            </a:custGeom>
            <a:grpFill/>
            <a:ln w="6350" cap="flat">
              <a:solidFill>
                <a:schemeClr val="accent5"/>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29">
                <a:solidFill>
                  <a:srgbClr val="1A1A1A"/>
                </a:solidFill>
                <a:latin typeface="Segoe UI"/>
              </a:endParaRPr>
            </a:p>
          </p:txBody>
        </p:sp>
      </p:grpSp>
      <p:grpSp>
        <p:nvGrpSpPr>
          <p:cNvPr id="247" name="Group 246">
            <a:extLst>
              <a:ext uri="{FF2B5EF4-FFF2-40B4-BE49-F238E27FC236}">
                <a16:creationId xmlns:a16="http://schemas.microsoft.com/office/drawing/2014/main" id="{0A7F19E7-D391-49D1-91C1-262E139973A4}"/>
              </a:ext>
            </a:extLst>
          </p:cNvPr>
          <p:cNvGrpSpPr/>
          <p:nvPr/>
        </p:nvGrpSpPr>
        <p:grpSpPr>
          <a:xfrm>
            <a:off x="8418145" y="3828213"/>
            <a:ext cx="227252" cy="227252"/>
            <a:chOff x="7467226" y="1443514"/>
            <a:chExt cx="640083" cy="640080"/>
          </a:xfrm>
          <a:solidFill>
            <a:schemeClr val="accent3"/>
          </a:solidFill>
        </p:grpSpPr>
        <p:sp>
          <p:nvSpPr>
            <p:cNvPr id="248" name="Oval 247">
              <a:extLst>
                <a:ext uri="{FF2B5EF4-FFF2-40B4-BE49-F238E27FC236}">
                  <a16:creationId xmlns:a16="http://schemas.microsoft.com/office/drawing/2014/main" id="{7C262C38-8E1C-4624-9709-FF224D9B7FAB}"/>
                </a:ext>
              </a:extLst>
            </p:cNvPr>
            <p:cNvSpPr/>
            <p:nvPr/>
          </p:nvSpPr>
          <p:spPr bwMode="auto">
            <a:xfrm>
              <a:off x="7467226" y="1443514"/>
              <a:ext cx="640083" cy="640080"/>
            </a:xfrm>
            <a:prstGeom prst="ellipse">
              <a:avLst/>
            </a:prstGeom>
            <a:grp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defRPr/>
              </a:pPr>
              <a:endParaRPr lang="en-US" sz="1961" kern="0">
                <a:gradFill>
                  <a:gsLst>
                    <a:gs pos="5439">
                      <a:srgbClr val="F8F8F8"/>
                    </a:gs>
                    <a:gs pos="10000">
                      <a:srgbClr val="F8F8F8"/>
                    </a:gs>
                  </a:gsLst>
                  <a:lin ang="5400000" scaled="0"/>
                </a:gradFill>
                <a:latin typeface="Segoe UI"/>
              </a:endParaRPr>
            </a:p>
          </p:txBody>
        </p:sp>
        <p:sp>
          <p:nvSpPr>
            <p:cNvPr id="249" name="mail">
              <a:extLst>
                <a:ext uri="{FF2B5EF4-FFF2-40B4-BE49-F238E27FC236}">
                  <a16:creationId xmlns:a16="http://schemas.microsoft.com/office/drawing/2014/main" id="{B0E312C5-03E9-447F-BE85-54B9D4CD52E7}"/>
                </a:ext>
              </a:extLst>
            </p:cNvPr>
            <p:cNvSpPr>
              <a:spLocks noChangeAspect="1" noEditPoints="1"/>
            </p:cNvSpPr>
            <p:nvPr/>
          </p:nvSpPr>
          <p:spPr bwMode="auto">
            <a:xfrm>
              <a:off x="7633543" y="1671320"/>
              <a:ext cx="307448" cy="184470"/>
            </a:xfrm>
            <a:custGeom>
              <a:avLst/>
              <a:gdLst>
                <a:gd name="T0" fmla="*/ 245 w 245"/>
                <a:gd name="T1" fmla="*/ 75 h 147"/>
                <a:gd name="T2" fmla="*/ 245 w 245"/>
                <a:gd name="T3" fmla="*/ 147 h 147"/>
                <a:gd name="T4" fmla="*/ 0 w 245"/>
                <a:gd name="T5" fmla="*/ 147 h 147"/>
                <a:gd name="T6" fmla="*/ 0 w 245"/>
                <a:gd name="T7" fmla="*/ 0 h 147"/>
                <a:gd name="T8" fmla="*/ 245 w 245"/>
                <a:gd name="T9" fmla="*/ 0 h 147"/>
                <a:gd name="T10" fmla="*/ 245 w 245"/>
                <a:gd name="T11" fmla="*/ 75 h 147"/>
                <a:gd name="T12" fmla="*/ 0 w 245"/>
                <a:gd name="T13" fmla="*/ 0 h 147"/>
                <a:gd name="T14" fmla="*/ 123 w 245"/>
                <a:gd name="T15" fmla="*/ 73 h 147"/>
                <a:gd name="T16" fmla="*/ 245 w 245"/>
                <a:gd name="T1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5" h="147">
                  <a:moveTo>
                    <a:pt x="245" y="75"/>
                  </a:moveTo>
                  <a:lnTo>
                    <a:pt x="245" y="147"/>
                  </a:lnTo>
                  <a:lnTo>
                    <a:pt x="0" y="147"/>
                  </a:lnTo>
                  <a:lnTo>
                    <a:pt x="0" y="0"/>
                  </a:lnTo>
                  <a:lnTo>
                    <a:pt x="245" y="0"/>
                  </a:lnTo>
                  <a:lnTo>
                    <a:pt x="245" y="75"/>
                  </a:lnTo>
                  <a:moveTo>
                    <a:pt x="0" y="0"/>
                  </a:moveTo>
                  <a:lnTo>
                    <a:pt x="123" y="73"/>
                  </a:lnTo>
                  <a:lnTo>
                    <a:pt x="245" y="0"/>
                  </a:lnTo>
                </a:path>
              </a:pathLst>
            </a:custGeom>
            <a:grpFill/>
            <a:ln w="6350" cap="flat">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29">
                <a:solidFill>
                  <a:srgbClr val="1A1A1A"/>
                </a:solidFill>
                <a:latin typeface="Segoe UI"/>
              </a:endParaRPr>
            </a:p>
          </p:txBody>
        </p:sp>
      </p:grpSp>
      <p:grpSp>
        <p:nvGrpSpPr>
          <p:cNvPr id="250" name="Group 249">
            <a:extLst>
              <a:ext uri="{FF2B5EF4-FFF2-40B4-BE49-F238E27FC236}">
                <a16:creationId xmlns:a16="http://schemas.microsoft.com/office/drawing/2014/main" id="{806A6033-888D-425F-B227-86661D68C56E}"/>
              </a:ext>
            </a:extLst>
          </p:cNvPr>
          <p:cNvGrpSpPr/>
          <p:nvPr/>
        </p:nvGrpSpPr>
        <p:grpSpPr>
          <a:xfrm>
            <a:off x="7486797" y="3764249"/>
            <a:ext cx="227252" cy="227252"/>
            <a:chOff x="6611627" y="2244408"/>
            <a:chExt cx="640083" cy="640080"/>
          </a:xfrm>
          <a:solidFill>
            <a:schemeClr val="accent3"/>
          </a:solidFill>
        </p:grpSpPr>
        <p:sp>
          <p:nvSpPr>
            <p:cNvPr id="251" name="Oval 250">
              <a:extLst>
                <a:ext uri="{FF2B5EF4-FFF2-40B4-BE49-F238E27FC236}">
                  <a16:creationId xmlns:a16="http://schemas.microsoft.com/office/drawing/2014/main" id="{71507372-FC68-4B3E-A136-D71F97F7A748}"/>
                </a:ext>
              </a:extLst>
            </p:cNvPr>
            <p:cNvSpPr/>
            <p:nvPr/>
          </p:nvSpPr>
          <p:spPr bwMode="auto">
            <a:xfrm>
              <a:off x="6611627" y="2244408"/>
              <a:ext cx="640083" cy="640080"/>
            </a:xfrm>
            <a:prstGeom prst="ellipse">
              <a:avLst/>
            </a:prstGeom>
            <a:grp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defRPr/>
              </a:pPr>
              <a:endParaRPr lang="en-US" sz="1961" kern="0">
                <a:gradFill>
                  <a:gsLst>
                    <a:gs pos="5439">
                      <a:srgbClr val="F8F8F8"/>
                    </a:gs>
                    <a:gs pos="10000">
                      <a:srgbClr val="F8F8F8"/>
                    </a:gs>
                  </a:gsLst>
                  <a:lin ang="5400000" scaled="0"/>
                </a:gradFill>
                <a:latin typeface="Segoe UI"/>
              </a:endParaRPr>
            </a:p>
          </p:txBody>
        </p:sp>
        <p:sp>
          <p:nvSpPr>
            <p:cNvPr id="252" name="arrow_24">
              <a:extLst>
                <a:ext uri="{FF2B5EF4-FFF2-40B4-BE49-F238E27FC236}">
                  <a16:creationId xmlns:a16="http://schemas.microsoft.com/office/drawing/2014/main" id="{CF42D278-8005-48A1-9E03-D49E7A016056}"/>
                </a:ext>
              </a:extLst>
            </p:cNvPr>
            <p:cNvSpPr>
              <a:spLocks noChangeAspect="1" noEditPoints="1"/>
            </p:cNvSpPr>
            <p:nvPr/>
          </p:nvSpPr>
          <p:spPr bwMode="auto">
            <a:xfrm>
              <a:off x="6784836" y="2452311"/>
              <a:ext cx="293664" cy="224275"/>
            </a:xfrm>
            <a:custGeom>
              <a:avLst/>
              <a:gdLst>
                <a:gd name="T0" fmla="*/ 55 w 237"/>
                <a:gd name="T1" fmla="*/ 91 h 181"/>
                <a:gd name="T2" fmla="*/ 237 w 237"/>
                <a:gd name="T3" fmla="*/ 91 h 181"/>
                <a:gd name="T4" fmla="*/ 201 w 237"/>
                <a:gd name="T5" fmla="*/ 134 h 181"/>
                <a:gd name="T6" fmla="*/ 237 w 237"/>
                <a:gd name="T7" fmla="*/ 91 h 181"/>
                <a:gd name="T8" fmla="*/ 201 w 237"/>
                <a:gd name="T9" fmla="*/ 47 h 181"/>
                <a:gd name="T10" fmla="*/ 0 w 237"/>
                <a:gd name="T11" fmla="*/ 0 h 181"/>
                <a:gd name="T12" fmla="*/ 0 w 237"/>
                <a:gd name="T13" fmla="*/ 181 h 181"/>
                <a:gd name="T14" fmla="*/ 149 w 237"/>
                <a:gd name="T15" fmla="*/ 181 h 181"/>
                <a:gd name="T16" fmla="*/ 149 w 237"/>
                <a:gd name="T17" fmla="*/ 0 h 181"/>
                <a:gd name="T18" fmla="*/ 0 w 237"/>
                <a:gd name="T19" fmla="*/ 0 h 181"/>
                <a:gd name="T20" fmla="*/ 0 w 237"/>
                <a:gd name="T21"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7" h="181">
                  <a:moveTo>
                    <a:pt x="55" y="91"/>
                  </a:moveTo>
                  <a:lnTo>
                    <a:pt x="237" y="91"/>
                  </a:lnTo>
                  <a:moveTo>
                    <a:pt x="201" y="134"/>
                  </a:moveTo>
                  <a:lnTo>
                    <a:pt x="237" y="91"/>
                  </a:lnTo>
                  <a:lnTo>
                    <a:pt x="201" y="47"/>
                  </a:lnTo>
                  <a:moveTo>
                    <a:pt x="0" y="0"/>
                  </a:moveTo>
                  <a:lnTo>
                    <a:pt x="0" y="181"/>
                  </a:lnTo>
                  <a:lnTo>
                    <a:pt x="149" y="181"/>
                  </a:lnTo>
                  <a:lnTo>
                    <a:pt x="149" y="0"/>
                  </a:lnTo>
                  <a:lnTo>
                    <a:pt x="0" y="0"/>
                  </a:lnTo>
                  <a:lnTo>
                    <a:pt x="0" y="0"/>
                  </a:lnTo>
                </a:path>
              </a:pathLst>
            </a:custGeom>
            <a:grpFill/>
            <a:ln w="6350" cap="flat">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29">
                <a:solidFill>
                  <a:srgbClr val="1A1A1A"/>
                </a:solidFill>
                <a:latin typeface="Segoe UI"/>
              </a:endParaRPr>
            </a:p>
          </p:txBody>
        </p:sp>
      </p:grpSp>
      <p:grpSp>
        <p:nvGrpSpPr>
          <p:cNvPr id="253" name="Group 252">
            <a:extLst>
              <a:ext uri="{FF2B5EF4-FFF2-40B4-BE49-F238E27FC236}">
                <a16:creationId xmlns:a16="http://schemas.microsoft.com/office/drawing/2014/main" id="{DE25F7A4-25A1-4D3D-B1F5-4B8EE2B1B734}"/>
              </a:ext>
            </a:extLst>
          </p:cNvPr>
          <p:cNvGrpSpPr/>
          <p:nvPr/>
        </p:nvGrpSpPr>
        <p:grpSpPr>
          <a:xfrm>
            <a:off x="8237766" y="2730803"/>
            <a:ext cx="227252" cy="227252"/>
            <a:chOff x="6814485" y="4172029"/>
            <a:chExt cx="640083" cy="640080"/>
          </a:xfrm>
          <a:solidFill>
            <a:schemeClr val="accent3"/>
          </a:solidFill>
        </p:grpSpPr>
        <p:sp>
          <p:nvSpPr>
            <p:cNvPr id="254" name="Oval 253">
              <a:extLst>
                <a:ext uri="{FF2B5EF4-FFF2-40B4-BE49-F238E27FC236}">
                  <a16:creationId xmlns:a16="http://schemas.microsoft.com/office/drawing/2014/main" id="{98830406-7102-431A-B35E-2FD76D4C9F08}"/>
                </a:ext>
              </a:extLst>
            </p:cNvPr>
            <p:cNvSpPr/>
            <p:nvPr/>
          </p:nvSpPr>
          <p:spPr bwMode="auto">
            <a:xfrm>
              <a:off x="6814485" y="4172029"/>
              <a:ext cx="640083" cy="640080"/>
            </a:xfrm>
            <a:prstGeom prst="ellipse">
              <a:avLst/>
            </a:prstGeom>
            <a:grp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defRPr/>
              </a:pPr>
              <a:endParaRPr lang="en-US" sz="1961" kern="0">
                <a:gradFill>
                  <a:gsLst>
                    <a:gs pos="5439">
                      <a:srgbClr val="F8F8F8"/>
                    </a:gs>
                    <a:gs pos="10000">
                      <a:srgbClr val="F8F8F8"/>
                    </a:gs>
                  </a:gsLst>
                  <a:lin ang="5400000" scaled="0"/>
                </a:gradFill>
                <a:latin typeface="Segoe UI"/>
              </a:endParaRPr>
            </a:p>
          </p:txBody>
        </p:sp>
        <p:sp>
          <p:nvSpPr>
            <p:cNvPr id="255" name="directory_2">
              <a:extLst>
                <a:ext uri="{FF2B5EF4-FFF2-40B4-BE49-F238E27FC236}">
                  <a16:creationId xmlns:a16="http://schemas.microsoft.com/office/drawing/2014/main" id="{3B4B960D-F2A1-4996-A374-2D47425D43E4}"/>
                </a:ext>
              </a:extLst>
            </p:cNvPr>
            <p:cNvSpPr>
              <a:spLocks noChangeAspect="1" noEditPoints="1"/>
            </p:cNvSpPr>
            <p:nvPr/>
          </p:nvSpPr>
          <p:spPr bwMode="auto">
            <a:xfrm>
              <a:off x="6999573" y="4356530"/>
              <a:ext cx="269908" cy="271080"/>
            </a:xfrm>
            <a:custGeom>
              <a:avLst/>
              <a:gdLst>
                <a:gd name="T0" fmla="*/ 91 w 317"/>
                <a:gd name="T1" fmla="*/ 135 h 318"/>
                <a:gd name="T2" fmla="*/ 126 w 317"/>
                <a:gd name="T3" fmla="*/ 100 h 318"/>
                <a:gd name="T4" fmla="*/ 162 w 317"/>
                <a:gd name="T5" fmla="*/ 135 h 318"/>
                <a:gd name="T6" fmla="*/ 126 w 317"/>
                <a:gd name="T7" fmla="*/ 170 h 318"/>
                <a:gd name="T8" fmla="*/ 91 w 317"/>
                <a:gd name="T9" fmla="*/ 135 h 318"/>
                <a:gd name="T10" fmla="*/ 190 w 317"/>
                <a:gd name="T11" fmla="*/ 234 h 318"/>
                <a:gd name="T12" fmla="*/ 126 w 317"/>
                <a:gd name="T13" fmla="*/ 170 h 318"/>
                <a:gd name="T14" fmla="*/ 63 w 317"/>
                <a:gd name="T15" fmla="*/ 234 h 318"/>
                <a:gd name="T16" fmla="*/ 0 w 317"/>
                <a:gd name="T17" fmla="*/ 284 h 318"/>
                <a:gd name="T18" fmla="*/ 34 w 317"/>
                <a:gd name="T19" fmla="*/ 318 h 318"/>
                <a:gd name="T20" fmla="*/ 283 w 317"/>
                <a:gd name="T21" fmla="*/ 318 h 318"/>
                <a:gd name="T22" fmla="*/ 317 w 317"/>
                <a:gd name="T23" fmla="*/ 284 h 318"/>
                <a:gd name="T24" fmla="*/ 317 w 317"/>
                <a:gd name="T25" fmla="*/ 35 h 318"/>
                <a:gd name="T26" fmla="*/ 283 w 317"/>
                <a:gd name="T27" fmla="*/ 1 h 318"/>
                <a:gd name="T28" fmla="*/ 34 w 317"/>
                <a:gd name="T29" fmla="*/ 1 h 318"/>
                <a:gd name="T30" fmla="*/ 0 w 317"/>
                <a:gd name="T31" fmla="*/ 35 h 318"/>
                <a:gd name="T32" fmla="*/ 0 w 317"/>
                <a:gd name="T33" fmla="*/ 284 h 318"/>
                <a:gd name="T34" fmla="*/ 239 w 317"/>
                <a:gd name="T35" fmla="*/ 318 h 318"/>
                <a:gd name="T36" fmla="*/ 239 w 317"/>
                <a:gd name="T37" fmla="*/ 0 h 318"/>
                <a:gd name="T38" fmla="*/ 239 w 317"/>
                <a:gd name="T39" fmla="*/ 107 h 318"/>
                <a:gd name="T40" fmla="*/ 317 w 317"/>
                <a:gd name="T41" fmla="*/ 107 h 318"/>
                <a:gd name="T42" fmla="*/ 239 w 317"/>
                <a:gd name="T43" fmla="*/ 212 h 318"/>
                <a:gd name="T44" fmla="*/ 317 w 317"/>
                <a:gd name="T45" fmla="*/ 2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18">
                  <a:moveTo>
                    <a:pt x="91" y="135"/>
                  </a:moveTo>
                  <a:cubicBezTo>
                    <a:pt x="91" y="115"/>
                    <a:pt x="107" y="100"/>
                    <a:pt x="126" y="100"/>
                  </a:cubicBezTo>
                  <a:cubicBezTo>
                    <a:pt x="146" y="100"/>
                    <a:pt x="162" y="115"/>
                    <a:pt x="162" y="135"/>
                  </a:cubicBezTo>
                  <a:cubicBezTo>
                    <a:pt x="162" y="154"/>
                    <a:pt x="146" y="170"/>
                    <a:pt x="126" y="170"/>
                  </a:cubicBezTo>
                  <a:cubicBezTo>
                    <a:pt x="107" y="170"/>
                    <a:pt x="91" y="154"/>
                    <a:pt x="91" y="135"/>
                  </a:cubicBezTo>
                  <a:close/>
                  <a:moveTo>
                    <a:pt x="190" y="234"/>
                  </a:moveTo>
                  <a:cubicBezTo>
                    <a:pt x="190" y="198"/>
                    <a:pt x="161" y="170"/>
                    <a:pt x="126" y="170"/>
                  </a:cubicBezTo>
                  <a:cubicBezTo>
                    <a:pt x="92" y="170"/>
                    <a:pt x="63" y="198"/>
                    <a:pt x="63" y="234"/>
                  </a:cubicBezTo>
                  <a:moveTo>
                    <a:pt x="0" y="284"/>
                  </a:moveTo>
                  <a:cubicBezTo>
                    <a:pt x="0" y="303"/>
                    <a:pt x="15" y="318"/>
                    <a:pt x="34" y="318"/>
                  </a:cubicBezTo>
                  <a:cubicBezTo>
                    <a:pt x="283" y="318"/>
                    <a:pt x="283" y="318"/>
                    <a:pt x="283" y="318"/>
                  </a:cubicBezTo>
                  <a:cubicBezTo>
                    <a:pt x="301" y="318"/>
                    <a:pt x="317" y="303"/>
                    <a:pt x="317" y="284"/>
                  </a:cubicBezTo>
                  <a:cubicBezTo>
                    <a:pt x="317" y="35"/>
                    <a:pt x="317" y="35"/>
                    <a:pt x="317" y="35"/>
                  </a:cubicBezTo>
                  <a:cubicBezTo>
                    <a:pt x="317" y="16"/>
                    <a:pt x="301" y="1"/>
                    <a:pt x="283" y="1"/>
                  </a:cubicBezTo>
                  <a:cubicBezTo>
                    <a:pt x="34" y="1"/>
                    <a:pt x="34" y="1"/>
                    <a:pt x="34" y="1"/>
                  </a:cubicBezTo>
                  <a:cubicBezTo>
                    <a:pt x="15" y="1"/>
                    <a:pt x="0" y="16"/>
                    <a:pt x="0" y="35"/>
                  </a:cubicBezTo>
                  <a:lnTo>
                    <a:pt x="0" y="284"/>
                  </a:lnTo>
                  <a:close/>
                  <a:moveTo>
                    <a:pt x="239" y="318"/>
                  </a:moveTo>
                  <a:cubicBezTo>
                    <a:pt x="239" y="0"/>
                    <a:pt x="239" y="0"/>
                    <a:pt x="239" y="0"/>
                  </a:cubicBezTo>
                  <a:moveTo>
                    <a:pt x="239" y="107"/>
                  </a:moveTo>
                  <a:cubicBezTo>
                    <a:pt x="317" y="107"/>
                    <a:pt x="317" y="107"/>
                    <a:pt x="317" y="107"/>
                  </a:cubicBezTo>
                  <a:moveTo>
                    <a:pt x="239" y="212"/>
                  </a:moveTo>
                  <a:cubicBezTo>
                    <a:pt x="317" y="212"/>
                    <a:pt x="317" y="212"/>
                    <a:pt x="317" y="212"/>
                  </a:cubicBezTo>
                </a:path>
              </a:pathLst>
            </a:custGeom>
            <a:grpFill/>
            <a:ln w="6350" cap="flat">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29">
                <a:solidFill>
                  <a:srgbClr val="1A1A1A"/>
                </a:solidFill>
                <a:latin typeface="Segoe UI"/>
              </a:endParaRPr>
            </a:p>
          </p:txBody>
        </p:sp>
      </p:grpSp>
      <p:grpSp>
        <p:nvGrpSpPr>
          <p:cNvPr id="256" name="Group 255">
            <a:extLst>
              <a:ext uri="{FF2B5EF4-FFF2-40B4-BE49-F238E27FC236}">
                <a16:creationId xmlns:a16="http://schemas.microsoft.com/office/drawing/2014/main" id="{26968F66-CBF0-42AA-94D6-7475594A7E72}"/>
              </a:ext>
            </a:extLst>
          </p:cNvPr>
          <p:cNvGrpSpPr/>
          <p:nvPr/>
        </p:nvGrpSpPr>
        <p:grpSpPr>
          <a:xfrm>
            <a:off x="9871748" y="3802500"/>
            <a:ext cx="227252" cy="227252"/>
            <a:chOff x="9659458" y="2776369"/>
            <a:chExt cx="640082" cy="640080"/>
          </a:xfrm>
          <a:solidFill>
            <a:schemeClr val="accent3"/>
          </a:solidFill>
        </p:grpSpPr>
        <p:sp>
          <p:nvSpPr>
            <p:cNvPr id="257" name="Oval 256">
              <a:extLst>
                <a:ext uri="{FF2B5EF4-FFF2-40B4-BE49-F238E27FC236}">
                  <a16:creationId xmlns:a16="http://schemas.microsoft.com/office/drawing/2014/main" id="{22C3625E-ADF5-4661-B8A7-034A4BC31FC5}"/>
                </a:ext>
              </a:extLst>
            </p:cNvPr>
            <p:cNvSpPr/>
            <p:nvPr/>
          </p:nvSpPr>
          <p:spPr bwMode="auto">
            <a:xfrm>
              <a:off x="9659458" y="2776369"/>
              <a:ext cx="640082" cy="640080"/>
            </a:xfrm>
            <a:prstGeom prst="ellipse">
              <a:avLst/>
            </a:prstGeom>
            <a:grp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kern="0">
                <a:gradFill>
                  <a:gsLst>
                    <a:gs pos="5439">
                      <a:srgbClr val="F8F8F8"/>
                    </a:gs>
                    <a:gs pos="10000">
                      <a:srgbClr val="F8F8F8"/>
                    </a:gs>
                  </a:gsLst>
                  <a:lin ang="5400000" scaled="0"/>
                </a:gradFill>
                <a:latin typeface="Segoe UI"/>
              </a:endParaRPr>
            </a:p>
          </p:txBody>
        </p:sp>
        <p:sp>
          <p:nvSpPr>
            <p:cNvPr id="258" name="headphones_3">
              <a:extLst>
                <a:ext uri="{FF2B5EF4-FFF2-40B4-BE49-F238E27FC236}">
                  <a16:creationId xmlns:a16="http://schemas.microsoft.com/office/drawing/2014/main" id="{009410AD-3E2C-42F7-89BD-AA3A219570FB}"/>
                </a:ext>
              </a:extLst>
            </p:cNvPr>
            <p:cNvSpPr>
              <a:spLocks noChangeAspect="1" noEditPoints="1"/>
            </p:cNvSpPr>
            <p:nvPr/>
          </p:nvSpPr>
          <p:spPr bwMode="auto">
            <a:xfrm>
              <a:off x="9846226" y="2946401"/>
              <a:ext cx="266546" cy="300018"/>
            </a:xfrm>
            <a:custGeom>
              <a:avLst/>
              <a:gdLst>
                <a:gd name="T0" fmla="*/ 0 w 296"/>
                <a:gd name="T1" fmla="*/ 192 h 334"/>
                <a:gd name="T2" fmla="*/ 0 w 296"/>
                <a:gd name="T3" fmla="*/ 149 h 334"/>
                <a:gd name="T4" fmla="*/ 148 w 296"/>
                <a:gd name="T5" fmla="*/ 0 h 334"/>
                <a:gd name="T6" fmla="*/ 296 w 296"/>
                <a:gd name="T7" fmla="*/ 149 h 334"/>
                <a:gd name="T8" fmla="*/ 296 w 296"/>
                <a:gd name="T9" fmla="*/ 188 h 334"/>
                <a:gd name="T10" fmla="*/ 36 w 296"/>
                <a:gd name="T11" fmla="*/ 121 h 334"/>
                <a:gd name="T12" fmla="*/ 0 w 296"/>
                <a:gd name="T13" fmla="*/ 156 h 334"/>
                <a:gd name="T14" fmla="*/ 0 w 296"/>
                <a:gd name="T15" fmla="*/ 206 h 334"/>
                <a:gd name="T16" fmla="*/ 36 w 296"/>
                <a:gd name="T17" fmla="*/ 242 h 334"/>
                <a:gd name="T18" fmla="*/ 60 w 296"/>
                <a:gd name="T19" fmla="*/ 242 h 334"/>
                <a:gd name="T20" fmla="*/ 60 w 296"/>
                <a:gd name="T21" fmla="*/ 121 h 334"/>
                <a:gd name="T22" fmla="*/ 36 w 296"/>
                <a:gd name="T23" fmla="*/ 121 h 334"/>
                <a:gd name="T24" fmla="*/ 0 w 296"/>
                <a:gd name="T25" fmla="*/ 201 h 334"/>
                <a:gd name="T26" fmla="*/ 0 w 296"/>
                <a:gd name="T27" fmla="*/ 265 h 334"/>
                <a:gd name="T28" fmla="*/ 63 w 296"/>
                <a:gd name="T29" fmla="*/ 328 h 334"/>
                <a:gd name="T30" fmla="*/ 106 w 296"/>
                <a:gd name="T31" fmla="*/ 328 h 334"/>
                <a:gd name="T32" fmla="*/ 120 w 296"/>
                <a:gd name="T33" fmla="*/ 334 h 334"/>
                <a:gd name="T34" fmla="*/ 138 w 296"/>
                <a:gd name="T35" fmla="*/ 316 h 334"/>
                <a:gd name="T36" fmla="*/ 120 w 296"/>
                <a:gd name="T37" fmla="*/ 298 h 334"/>
                <a:gd name="T38" fmla="*/ 102 w 296"/>
                <a:gd name="T39" fmla="*/ 316 h 334"/>
                <a:gd name="T40" fmla="*/ 120 w 296"/>
                <a:gd name="T41" fmla="*/ 334 h 334"/>
                <a:gd name="T42" fmla="*/ 278 w 296"/>
                <a:gd name="T43" fmla="*/ 205 h 334"/>
                <a:gd name="T44" fmla="*/ 296 w 296"/>
                <a:gd name="T45" fmla="*/ 187 h 334"/>
                <a:gd name="T46" fmla="*/ 278 w 296"/>
                <a:gd name="T47" fmla="*/ 169 h 334"/>
                <a:gd name="T48" fmla="*/ 260 w 296"/>
                <a:gd name="T49" fmla="*/ 187 h 334"/>
                <a:gd name="T50" fmla="*/ 278 w 296"/>
                <a:gd name="T51" fmla="*/ 205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6" h="334">
                  <a:moveTo>
                    <a:pt x="0" y="192"/>
                  </a:moveTo>
                  <a:cubicBezTo>
                    <a:pt x="0" y="149"/>
                    <a:pt x="0" y="149"/>
                    <a:pt x="0" y="149"/>
                  </a:cubicBezTo>
                  <a:cubicBezTo>
                    <a:pt x="0" y="67"/>
                    <a:pt x="66" y="0"/>
                    <a:pt x="148" y="0"/>
                  </a:cubicBezTo>
                  <a:cubicBezTo>
                    <a:pt x="230" y="0"/>
                    <a:pt x="296" y="67"/>
                    <a:pt x="296" y="149"/>
                  </a:cubicBezTo>
                  <a:cubicBezTo>
                    <a:pt x="296" y="188"/>
                    <a:pt x="296" y="188"/>
                    <a:pt x="296" y="188"/>
                  </a:cubicBezTo>
                  <a:moveTo>
                    <a:pt x="36" y="121"/>
                  </a:moveTo>
                  <a:cubicBezTo>
                    <a:pt x="16" y="121"/>
                    <a:pt x="0" y="137"/>
                    <a:pt x="0" y="156"/>
                  </a:cubicBezTo>
                  <a:cubicBezTo>
                    <a:pt x="0" y="206"/>
                    <a:pt x="0" y="206"/>
                    <a:pt x="0" y="206"/>
                  </a:cubicBezTo>
                  <a:cubicBezTo>
                    <a:pt x="0" y="226"/>
                    <a:pt x="16" y="242"/>
                    <a:pt x="36" y="242"/>
                  </a:cubicBezTo>
                  <a:cubicBezTo>
                    <a:pt x="60" y="242"/>
                    <a:pt x="60" y="242"/>
                    <a:pt x="60" y="242"/>
                  </a:cubicBezTo>
                  <a:cubicBezTo>
                    <a:pt x="60" y="121"/>
                    <a:pt x="60" y="121"/>
                    <a:pt x="60" y="121"/>
                  </a:cubicBezTo>
                  <a:lnTo>
                    <a:pt x="36" y="121"/>
                  </a:lnTo>
                  <a:close/>
                  <a:moveTo>
                    <a:pt x="0" y="201"/>
                  </a:moveTo>
                  <a:cubicBezTo>
                    <a:pt x="0" y="265"/>
                    <a:pt x="0" y="265"/>
                    <a:pt x="0" y="265"/>
                  </a:cubicBezTo>
                  <a:cubicBezTo>
                    <a:pt x="0" y="300"/>
                    <a:pt x="28" y="328"/>
                    <a:pt x="63" y="328"/>
                  </a:cubicBezTo>
                  <a:cubicBezTo>
                    <a:pt x="106" y="328"/>
                    <a:pt x="106" y="328"/>
                    <a:pt x="106" y="328"/>
                  </a:cubicBezTo>
                  <a:moveTo>
                    <a:pt x="120" y="334"/>
                  </a:moveTo>
                  <a:cubicBezTo>
                    <a:pt x="129" y="334"/>
                    <a:pt x="138" y="326"/>
                    <a:pt x="138" y="316"/>
                  </a:cubicBezTo>
                  <a:cubicBezTo>
                    <a:pt x="138" y="306"/>
                    <a:pt x="129" y="298"/>
                    <a:pt x="120" y="298"/>
                  </a:cubicBezTo>
                  <a:cubicBezTo>
                    <a:pt x="110" y="298"/>
                    <a:pt x="102" y="306"/>
                    <a:pt x="102" y="316"/>
                  </a:cubicBezTo>
                  <a:cubicBezTo>
                    <a:pt x="102" y="326"/>
                    <a:pt x="110" y="334"/>
                    <a:pt x="120" y="334"/>
                  </a:cubicBezTo>
                  <a:close/>
                  <a:moveTo>
                    <a:pt x="278" y="205"/>
                  </a:moveTo>
                  <a:cubicBezTo>
                    <a:pt x="288" y="205"/>
                    <a:pt x="296" y="197"/>
                    <a:pt x="296" y="187"/>
                  </a:cubicBezTo>
                  <a:cubicBezTo>
                    <a:pt x="296" y="177"/>
                    <a:pt x="288" y="169"/>
                    <a:pt x="278" y="169"/>
                  </a:cubicBezTo>
                  <a:cubicBezTo>
                    <a:pt x="268" y="169"/>
                    <a:pt x="260" y="177"/>
                    <a:pt x="260" y="187"/>
                  </a:cubicBezTo>
                  <a:cubicBezTo>
                    <a:pt x="260" y="197"/>
                    <a:pt x="268" y="205"/>
                    <a:pt x="278" y="205"/>
                  </a:cubicBezTo>
                  <a:close/>
                </a:path>
              </a:pathLst>
            </a:custGeom>
            <a:grpFill/>
            <a:ln w="6350" cap="flat">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29">
                <a:solidFill>
                  <a:srgbClr val="1A1A1A"/>
                </a:solidFill>
                <a:latin typeface="Segoe UI"/>
              </a:endParaRPr>
            </a:p>
          </p:txBody>
        </p:sp>
      </p:grpSp>
      <p:grpSp>
        <p:nvGrpSpPr>
          <p:cNvPr id="259" name="Group 258">
            <a:extLst>
              <a:ext uri="{FF2B5EF4-FFF2-40B4-BE49-F238E27FC236}">
                <a16:creationId xmlns:a16="http://schemas.microsoft.com/office/drawing/2014/main" id="{B7D5BE02-3425-4AC1-B95E-CD61FA067DC0}"/>
              </a:ext>
            </a:extLst>
          </p:cNvPr>
          <p:cNvGrpSpPr/>
          <p:nvPr/>
        </p:nvGrpSpPr>
        <p:grpSpPr>
          <a:xfrm>
            <a:off x="9949342" y="3218830"/>
            <a:ext cx="227252" cy="227252"/>
            <a:chOff x="9126979" y="4060870"/>
            <a:chExt cx="640083" cy="640080"/>
          </a:xfrm>
          <a:solidFill>
            <a:schemeClr val="accent3"/>
          </a:solidFill>
        </p:grpSpPr>
        <p:sp>
          <p:nvSpPr>
            <p:cNvPr id="260" name="Oval 259">
              <a:extLst>
                <a:ext uri="{FF2B5EF4-FFF2-40B4-BE49-F238E27FC236}">
                  <a16:creationId xmlns:a16="http://schemas.microsoft.com/office/drawing/2014/main" id="{A31041D8-7DC7-4282-A3EC-23E0A535E770}"/>
                </a:ext>
              </a:extLst>
            </p:cNvPr>
            <p:cNvSpPr/>
            <p:nvPr/>
          </p:nvSpPr>
          <p:spPr bwMode="auto">
            <a:xfrm>
              <a:off x="9126979" y="4060870"/>
              <a:ext cx="640083" cy="640080"/>
            </a:xfrm>
            <a:prstGeom prst="ellipse">
              <a:avLst/>
            </a:prstGeom>
            <a:grp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defRPr/>
              </a:pPr>
              <a:endParaRPr lang="en-US" sz="1961" kern="0">
                <a:gradFill>
                  <a:gsLst>
                    <a:gs pos="5439">
                      <a:srgbClr val="F8F8F8"/>
                    </a:gs>
                    <a:gs pos="10000">
                      <a:srgbClr val="F8F8F8"/>
                    </a:gs>
                  </a:gsLst>
                  <a:lin ang="5400000" scaled="0"/>
                </a:gradFill>
                <a:latin typeface="Segoe UI"/>
              </a:endParaRPr>
            </a:p>
          </p:txBody>
        </p:sp>
        <p:sp>
          <p:nvSpPr>
            <p:cNvPr id="261" name="calendar_4">
              <a:extLst>
                <a:ext uri="{FF2B5EF4-FFF2-40B4-BE49-F238E27FC236}">
                  <a16:creationId xmlns:a16="http://schemas.microsoft.com/office/drawing/2014/main" id="{9907B9E8-83CA-49F9-AD4A-42A94B65107B}"/>
                </a:ext>
              </a:extLst>
            </p:cNvPr>
            <p:cNvSpPr>
              <a:spLocks noChangeAspect="1" noEditPoints="1"/>
            </p:cNvSpPr>
            <p:nvPr/>
          </p:nvSpPr>
          <p:spPr bwMode="auto">
            <a:xfrm>
              <a:off x="9305540" y="4245230"/>
              <a:ext cx="282960" cy="271362"/>
            </a:xfrm>
            <a:custGeom>
              <a:avLst/>
              <a:gdLst>
                <a:gd name="T0" fmla="*/ 244 w 244"/>
                <a:gd name="T1" fmla="*/ 135 h 234"/>
                <a:gd name="T2" fmla="*/ 244 w 244"/>
                <a:gd name="T3" fmla="*/ 234 h 234"/>
                <a:gd name="T4" fmla="*/ 0 w 244"/>
                <a:gd name="T5" fmla="*/ 234 h 234"/>
                <a:gd name="T6" fmla="*/ 0 w 244"/>
                <a:gd name="T7" fmla="*/ 24 h 234"/>
                <a:gd name="T8" fmla="*/ 244 w 244"/>
                <a:gd name="T9" fmla="*/ 24 h 234"/>
                <a:gd name="T10" fmla="*/ 244 w 244"/>
                <a:gd name="T11" fmla="*/ 135 h 234"/>
                <a:gd name="T12" fmla="*/ 0 w 244"/>
                <a:gd name="T13" fmla="*/ 72 h 234"/>
                <a:gd name="T14" fmla="*/ 244 w 244"/>
                <a:gd name="T15" fmla="*/ 72 h 234"/>
                <a:gd name="T16" fmla="*/ 50 w 244"/>
                <a:gd name="T17" fmla="*/ 0 h 234"/>
                <a:gd name="T18" fmla="*/ 50 w 244"/>
                <a:gd name="T19" fmla="*/ 50 h 234"/>
                <a:gd name="T20" fmla="*/ 195 w 244"/>
                <a:gd name="T21" fmla="*/ 0 h 234"/>
                <a:gd name="T22" fmla="*/ 195 w 244"/>
                <a:gd name="T23" fmla="*/ 5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4" h="234">
                  <a:moveTo>
                    <a:pt x="244" y="135"/>
                  </a:moveTo>
                  <a:lnTo>
                    <a:pt x="244" y="234"/>
                  </a:lnTo>
                  <a:lnTo>
                    <a:pt x="0" y="234"/>
                  </a:lnTo>
                  <a:lnTo>
                    <a:pt x="0" y="24"/>
                  </a:lnTo>
                  <a:lnTo>
                    <a:pt x="244" y="24"/>
                  </a:lnTo>
                  <a:lnTo>
                    <a:pt x="244" y="135"/>
                  </a:lnTo>
                  <a:moveTo>
                    <a:pt x="0" y="72"/>
                  </a:moveTo>
                  <a:lnTo>
                    <a:pt x="244" y="72"/>
                  </a:lnTo>
                  <a:moveTo>
                    <a:pt x="50" y="0"/>
                  </a:moveTo>
                  <a:lnTo>
                    <a:pt x="50" y="50"/>
                  </a:lnTo>
                  <a:moveTo>
                    <a:pt x="195" y="0"/>
                  </a:moveTo>
                  <a:lnTo>
                    <a:pt x="195" y="50"/>
                  </a:lnTo>
                </a:path>
              </a:pathLst>
            </a:custGeom>
            <a:grpFill/>
            <a:ln w="6350" cap="flat">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29">
                <a:solidFill>
                  <a:srgbClr val="1A1A1A"/>
                </a:solidFill>
                <a:latin typeface="Segoe UI"/>
              </a:endParaRPr>
            </a:p>
          </p:txBody>
        </p:sp>
      </p:grpSp>
      <p:grpSp>
        <p:nvGrpSpPr>
          <p:cNvPr id="262" name="Group 261">
            <a:extLst>
              <a:ext uri="{FF2B5EF4-FFF2-40B4-BE49-F238E27FC236}">
                <a16:creationId xmlns:a16="http://schemas.microsoft.com/office/drawing/2014/main" id="{95115B1E-CF4F-4B2C-8979-61F821331395}"/>
              </a:ext>
            </a:extLst>
          </p:cNvPr>
          <p:cNvGrpSpPr/>
          <p:nvPr/>
        </p:nvGrpSpPr>
        <p:grpSpPr>
          <a:xfrm>
            <a:off x="9036233" y="3405327"/>
            <a:ext cx="227252" cy="227252"/>
            <a:chOff x="7795447" y="4946993"/>
            <a:chExt cx="640083" cy="640080"/>
          </a:xfrm>
          <a:solidFill>
            <a:schemeClr val="accent3"/>
          </a:solidFill>
        </p:grpSpPr>
        <p:sp>
          <p:nvSpPr>
            <p:cNvPr id="263" name="Oval 262">
              <a:extLst>
                <a:ext uri="{FF2B5EF4-FFF2-40B4-BE49-F238E27FC236}">
                  <a16:creationId xmlns:a16="http://schemas.microsoft.com/office/drawing/2014/main" id="{13E9DBA0-3E97-4887-9FC4-462DEA368D20}"/>
                </a:ext>
              </a:extLst>
            </p:cNvPr>
            <p:cNvSpPr/>
            <p:nvPr/>
          </p:nvSpPr>
          <p:spPr bwMode="auto">
            <a:xfrm>
              <a:off x="7795447" y="4946993"/>
              <a:ext cx="640083" cy="640080"/>
            </a:xfrm>
            <a:prstGeom prst="ellipse">
              <a:avLst/>
            </a:prstGeom>
            <a:grp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defRPr/>
              </a:pPr>
              <a:endParaRPr lang="en-US" sz="1961" kern="0">
                <a:gradFill>
                  <a:gsLst>
                    <a:gs pos="5439">
                      <a:srgbClr val="F8F8F8"/>
                    </a:gs>
                    <a:gs pos="10000">
                      <a:srgbClr val="F8F8F8"/>
                    </a:gs>
                  </a:gsLst>
                  <a:lin ang="5400000" scaled="0"/>
                </a:gradFill>
                <a:latin typeface="Segoe UI"/>
              </a:endParaRPr>
            </a:p>
          </p:txBody>
        </p:sp>
        <p:sp>
          <p:nvSpPr>
            <p:cNvPr id="264" name="clipboard_3">
              <a:extLst>
                <a:ext uri="{FF2B5EF4-FFF2-40B4-BE49-F238E27FC236}">
                  <a16:creationId xmlns:a16="http://schemas.microsoft.com/office/drawing/2014/main" id="{45A309B4-59A8-4511-B607-3EF348E0846E}"/>
                </a:ext>
              </a:extLst>
            </p:cNvPr>
            <p:cNvSpPr>
              <a:spLocks noChangeAspect="1" noEditPoints="1"/>
            </p:cNvSpPr>
            <p:nvPr/>
          </p:nvSpPr>
          <p:spPr bwMode="auto">
            <a:xfrm>
              <a:off x="8001378" y="5114673"/>
              <a:ext cx="266322" cy="304720"/>
            </a:xfrm>
            <a:custGeom>
              <a:avLst/>
              <a:gdLst>
                <a:gd name="T0" fmla="*/ 148 w 296"/>
                <a:gd name="T1" fmla="*/ 340 h 340"/>
                <a:gd name="T2" fmla="*/ 0 w 296"/>
                <a:gd name="T3" fmla="*/ 340 h 340"/>
                <a:gd name="T4" fmla="*/ 0 w 296"/>
                <a:gd name="T5" fmla="*/ 38 h 340"/>
                <a:gd name="T6" fmla="*/ 58 w 296"/>
                <a:gd name="T7" fmla="*/ 38 h 340"/>
                <a:gd name="T8" fmla="*/ 244 w 296"/>
                <a:gd name="T9" fmla="*/ 167 h 340"/>
                <a:gd name="T10" fmla="*/ 244 w 296"/>
                <a:gd name="T11" fmla="*/ 38 h 340"/>
                <a:gd name="T12" fmla="*/ 187 w 296"/>
                <a:gd name="T13" fmla="*/ 38 h 340"/>
                <a:gd name="T14" fmla="*/ 58 w 296"/>
                <a:gd name="T15" fmla="*/ 38 h 340"/>
                <a:gd name="T16" fmla="*/ 58 w 296"/>
                <a:gd name="T17" fmla="*/ 51 h 340"/>
                <a:gd name="T18" fmla="*/ 187 w 296"/>
                <a:gd name="T19" fmla="*/ 51 h 340"/>
                <a:gd name="T20" fmla="*/ 187 w 296"/>
                <a:gd name="T21" fmla="*/ 38 h 340"/>
                <a:gd name="T22" fmla="*/ 187 w 296"/>
                <a:gd name="T23" fmla="*/ 38 h 340"/>
                <a:gd name="T24" fmla="*/ 187 w 296"/>
                <a:gd name="T25" fmla="*/ 15 h 340"/>
                <a:gd name="T26" fmla="*/ 148 w 296"/>
                <a:gd name="T27" fmla="*/ 15 h 340"/>
                <a:gd name="T28" fmla="*/ 148 w 296"/>
                <a:gd name="T29" fmla="*/ 0 h 340"/>
                <a:gd name="T30" fmla="*/ 97 w 296"/>
                <a:gd name="T31" fmla="*/ 0 h 340"/>
                <a:gd name="T32" fmla="*/ 97 w 296"/>
                <a:gd name="T33" fmla="*/ 15 h 340"/>
                <a:gd name="T34" fmla="*/ 58 w 296"/>
                <a:gd name="T35" fmla="*/ 15 h 340"/>
                <a:gd name="T36" fmla="*/ 58 w 296"/>
                <a:gd name="T37" fmla="*/ 38 h 340"/>
                <a:gd name="T38" fmla="*/ 180 w 296"/>
                <a:gd name="T39" fmla="*/ 265 h 340"/>
                <a:gd name="T40" fmla="*/ 205 w 296"/>
                <a:gd name="T41" fmla="*/ 289 h 340"/>
                <a:gd name="T42" fmla="*/ 264 w 296"/>
                <a:gd name="T43" fmla="*/ 231 h 340"/>
                <a:gd name="T44" fmla="*/ 148 w 296"/>
                <a:gd name="T45" fmla="*/ 263 h 340"/>
                <a:gd name="T46" fmla="*/ 222 w 296"/>
                <a:gd name="T47" fmla="*/ 340 h 340"/>
                <a:gd name="T48" fmla="*/ 296 w 296"/>
                <a:gd name="T49" fmla="*/ 263 h 340"/>
                <a:gd name="T50" fmla="*/ 222 w 296"/>
                <a:gd name="T51" fmla="*/ 186 h 340"/>
                <a:gd name="T52" fmla="*/ 148 w 296"/>
                <a:gd name="T53" fmla="*/ 26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6" h="340">
                  <a:moveTo>
                    <a:pt x="148" y="340"/>
                  </a:moveTo>
                  <a:cubicBezTo>
                    <a:pt x="0" y="340"/>
                    <a:pt x="0" y="340"/>
                    <a:pt x="0" y="340"/>
                  </a:cubicBezTo>
                  <a:cubicBezTo>
                    <a:pt x="0" y="38"/>
                    <a:pt x="0" y="38"/>
                    <a:pt x="0" y="38"/>
                  </a:cubicBezTo>
                  <a:cubicBezTo>
                    <a:pt x="58" y="38"/>
                    <a:pt x="58" y="38"/>
                    <a:pt x="58" y="38"/>
                  </a:cubicBezTo>
                  <a:moveTo>
                    <a:pt x="244" y="167"/>
                  </a:moveTo>
                  <a:cubicBezTo>
                    <a:pt x="244" y="38"/>
                    <a:pt x="244" y="38"/>
                    <a:pt x="244" y="38"/>
                  </a:cubicBezTo>
                  <a:cubicBezTo>
                    <a:pt x="187" y="38"/>
                    <a:pt x="187" y="38"/>
                    <a:pt x="187" y="38"/>
                  </a:cubicBezTo>
                  <a:moveTo>
                    <a:pt x="58" y="38"/>
                  </a:moveTo>
                  <a:cubicBezTo>
                    <a:pt x="58" y="51"/>
                    <a:pt x="58" y="51"/>
                    <a:pt x="58" y="51"/>
                  </a:cubicBezTo>
                  <a:cubicBezTo>
                    <a:pt x="187" y="51"/>
                    <a:pt x="187" y="51"/>
                    <a:pt x="187" y="51"/>
                  </a:cubicBezTo>
                  <a:cubicBezTo>
                    <a:pt x="187" y="38"/>
                    <a:pt x="187" y="38"/>
                    <a:pt x="187" y="38"/>
                  </a:cubicBezTo>
                  <a:moveTo>
                    <a:pt x="187" y="38"/>
                  </a:moveTo>
                  <a:cubicBezTo>
                    <a:pt x="187" y="15"/>
                    <a:pt x="187" y="15"/>
                    <a:pt x="187" y="15"/>
                  </a:cubicBezTo>
                  <a:cubicBezTo>
                    <a:pt x="148" y="15"/>
                    <a:pt x="148" y="15"/>
                    <a:pt x="148" y="15"/>
                  </a:cubicBezTo>
                  <a:cubicBezTo>
                    <a:pt x="148" y="0"/>
                    <a:pt x="148" y="0"/>
                    <a:pt x="148" y="0"/>
                  </a:cubicBezTo>
                  <a:cubicBezTo>
                    <a:pt x="97" y="0"/>
                    <a:pt x="97" y="0"/>
                    <a:pt x="97" y="0"/>
                  </a:cubicBezTo>
                  <a:cubicBezTo>
                    <a:pt x="97" y="15"/>
                    <a:pt x="97" y="15"/>
                    <a:pt x="97" y="15"/>
                  </a:cubicBezTo>
                  <a:cubicBezTo>
                    <a:pt x="58" y="15"/>
                    <a:pt x="58" y="15"/>
                    <a:pt x="58" y="15"/>
                  </a:cubicBezTo>
                  <a:cubicBezTo>
                    <a:pt x="58" y="38"/>
                    <a:pt x="58" y="38"/>
                    <a:pt x="58" y="38"/>
                  </a:cubicBezTo>
                  <a:moveTo>
                    <a:pt x="180" y="265"/>
                  </a:moveTo>
                  <a:cubicBezTo>
                    <a:pt x="205" y="289"/>
                    <a:pt x="205" y="289"/>
                    <a:pt x="205" y="289"/>
                  </a:cubicBezTo>
                  <a:cubicBezTo>
                    <a:pt x="264" y="231"/>
                    <a:pt x="264" y="231"/>
                    <a:pt x="264" y="231"/>
                  </a:cubicBezTo>
                  <a:moveTo>
                    <a:pt x="148" y="263"/>
                  </a:moveTo>
                  <a:cubicBezTo>
                    <a:pt x="148" y="306"/>
                    <a:pt x="181" y="340"/>
                    <a:pt x="222" y="340"/>
                  </a:cubicBezTo>
                  <a:cubicBezTo>
                    <a:pt x="263" y="340"/>
                    <a:pt x="296" y="306"/>
                    <a:pt x="296" y="263"/>
                  </a:cubicBezTo>
                  <a:cubicBezTo>
                    <a:pt x="296" y="221"/>
                    <a:pt x="263" y="186"/>
                    <a:pt x="222" y="186"/>
                  </a:cubicBezTo>
                  <a:cubicBezTo>
                    <a:pt x="181" y="186"/>
                    <a:pt x="148" y="221"/>
                    <a:pt x="148" y="263"/>
                  </a:cubicBezTo>
                  <a:close/>
                </a:path>
              </a:pathLst>
            </a:custGeom>
            <a:grpFill/>
            <a:ln w="6350" cap="flat">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29">
                <a:solidFill>
                  <a:srgbClr val="1A1A1A"/>
                </a:solidFill>
                <a:latin typeface="Segoe UI"/>
              </a:endParaRPr>
            </a:p>
          </p:txBody>
        </p:sp>
      </p:grpSp>
      <p:sp>
        <p:nvSpPr>
          <p:cNvPr id="265" name="Text Placeholder 2">
            <a:extLst>
              <a:ext uri="{FF2B5EF4-FFF2-40B4-BE49-F238E27FC236}">
                <a16:creationId xmlns:a16="http://schemas.microsoft.com/office/drawing/2014/main" id="{ED9532A4-2A95-4DFB-8AAD-19BE7E6CE70B}"/>
              </a:ext>
            </a:extLst>
          </p:cNvPr>
          <p:cNvSpPr txBox="1">
            <a:spLocks/>
          </p:cNvSpPr>
          <p:nvPr/>
        </p:nvSpPr>
        <p:spPr>
          <a:xfrm>
            <a:off x="440141" y="2527267"/>
            <a:ext cx="4504980" cy="1928719"/>
          </a:xfrm>
          <a:prstGeom prst="rect">
            <a:avLst/>
          </a:prstGeom>
        </p:spPr>
        <p:txBody>
          <a:bodyPr/>
          <a:lstStyle>
            <a:lvl1pPr marL="0" marR="0" indent="0" algn="l" defTabSz="932742" rtl="0" eaLnBrk="1" fontAlgn="auto" latinLnBrk="0" hangingPunct="1">
              <a:lnSpc>
                <a:spcPct val="90000"/>
              </a:lnSpc>
              <a:spcBef>
                <a:spcPts val="1800"/>
              </a:spcBef>
              <a:spcAft>
                <a:spcPts val="0"/>
              </a:spcAft>
              <a:buClrTx/>
              <a:buSzPct val="90000"/>
              <a:buFont typeface="Wingdings" panose="05000000000000000000" pitchFamily="2" charset="2"/>
              <a:buNone/>
              <a:tabLst/>
              <a:defRPr sz="2800" kern="1200" spc="0" baseline="0">
                <a:solidFill>
                  <a:schemeClr val="tx2"/>
                </a:soli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defTabSz="932563">
              <a:lnSpc>
                <a:spcPct val="100000"/>
              </a:lnSpc>
              <a:spcBef>
                <a:spcPts val="588"/>
              </a:spcBef>
            </a:pPr>
            <a:endParaRPr lang="en-US" sz="1961">
              <a:gradFill>
                <a:gsLst>
                  <a:gs pos="1250">
                    <a:srgbClr val="1A1A1A"/>
                  </a:gs>
                  <a:gs pos="100000">
                    <a:srgbClr val="1A1A1A"/>
                  </a:gs>
                </a:gsLst>
                <a:lin ang="5400000" scaled="0"/>
              </a:gradFill>
              <a:latin typeface="Segoe UI"/>
            </a:endParaRPr>
          </a:p>
        </p:txBody>
      </p:sp>
      <p:sp>
        <p:nvSpPr>
          <p:cNvPr id="2" name="Title 1">
            <a:extLst>
              <a:ext uri="{FF2B5EF4-FFF2-40B4-BE49-F238E27FC236}">
                <a16:creationId xmlns:a16="http://schemas.microsoft.com/office/drawing/2014/main" id="{D7C9A0EB-5E00-4996-9BAF-C09AF701BE91}"/>
              </a:ext>
            </a:extLst>
          </p:cNvPr>
          <p:cNvSpPr>
            <a:spLocks noGrp="1"/>
          </p:cNvSpPr>
          <p:nvPr>
            <p:ph type="title"/>
          </p:nvPr>
        </p:nvSpPr>
        <p:spPr/>
        <p:txBody>
          <a:bodyPr/>
          <a:lstStyle/>
          <a:p>
            <a:r>
              <a:rPr lang="en-US"/>
              <a:t>Cloud and Edge Intelligence</a:t>
            </a:r>
          </a:p>
        </p:txBody>
      </p:sp>
      <p:sp>
        <p:nvSpPr>
          <p:cNvPr id="266" name="Text Placeholder 265">
            <a:extLst>
              <a:ext uri="{FF2B5EF4-FFF2-40B4-BE49-F238E27FC236}">
                <a16:creationId xmlns:a16="http://schemas.microsoft.com/office/drawing/2014/main" id="{1FCA8EA6-E14E-4CCD-A72D-2E948C41FB6A}"/>
              </a:ext>
            </a:extLst>
          </p:cNvPr>
          <p:cNvSpPr>
            <a:spLocks noGrp="1"/>
          </p:cNvSpPr>
          <p:nvPr>
            <p:ph type="body" sz="quarter" idx="10"/>
          </p:nvPr>
        </p:nvSpPr>
        <p:spPr>
          <a:xfrm>
            <a:off x="632850" y="2743765"/>
            <a:ext cx="3751356" cy="1292662"/>
          </a:xfrm>
        </p:spPr>
        <p:txBody>
          <a:bodyPr/>
          <a:lstStyle/>
          <a:p>
            <a:r>
              <a:rPr lang="en-US">
                <a:solidFill>
                  <a:schemeClr val="tx2"/>
                </a:solidFill>
              </a:rPr>
              <a:t>There is a natural balance in IoT between the cloud and the edge</a:t>
            </a:r>
            <a:endParaRPr lang="en-US" sz="2000"/>
          </a:p>
        </p:txBody>
      </p:sp>
    </p:spTree>
    <p:extLst>
      <p:ext uri="{BB962C8B-B14F-4D97-AF65-F5344CB8AC3E}">
        <p14:creationId xmlns:p14="http://schemas.microsoft.com/office/powerpoint/2010/main" val="16236082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265"/>
                                        </p:tgtEl>
                                        <p:attrNameLst>
                                          <p:attrName>style.visibility</p:attrName>
                                        </p:attrNameLst>
                                      </p:cBhvr>
                                      <p:to>
                                        <p:strVal val="visible"/>
                                      </p:to>
                                    </p:set>
                                    <p:animEffect transition="in" filter="fade">
                                      <p:cBhvr>
                                        <p:cTn id="7" dur="500"/>
                                        <p:tgtEl>
                                          <p:spTgt spid="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A598A-CE4A-4DEE-93E2-801F249FD9EC}"/>
              </a:ext>
            </a:extLst>
          </p:cNvPr>
          <p:cNvSpPr>
            <a:spLocks noGrp="1"/>
          </p:cNvSpPr>
          <p:nvPr>
            <p:ph type="title"/>
          </p:nvPr>
        </p:nvSpPr>
        <p:spPr/>
        <p:txBody>
          <a:bodyPr/>
          <a:lstStyle/>
          <a:p>
            <a:r>
              <a:rPr lang="en-US"/>
              <a:t>IoT Application Pattern + Edge</a:t>
            </a:r>
          </a:p>
        </p:txBody>
      </p:sp>
      <p:sp>
        <p:nvSpPr>
          <p:cNvPr id="59" name="Freeform: Shape 58">
            <a:extLst>
              <a:ext uri="{FF2B5EF4-FFF2-40B4-BE49-F238E27FC236}">
                <a16:creationId xmlns:a16="http://schemas.microsoft.com/office/drawing/2014/main" id="{D51677C1-2819-474A-A8AC-3D0BC9E9A483}"/>
              </a:ext>
            </a:extLst>
          </p:cNvPr>
          <p:cNvSpPr>
            <a:spLocks noChangeAspect="1"/>
          </p:cNvSpPr>
          <p:nvPr/>
        </p:nvSpPr>
        <p:spPr bwMode="auto">
          <a:xfrm flipV="1">
            <a:off x="4119025" y="1412337"/>
            <a:ext cx="7575843" cy="4176192"/>
          </a:xfrm>
          <a:custGeom>
            <a:avLst/>
            <a:gdLst>
              <a:gd name="connsiteX0" fmla="*/ 2780439 w 5647350"/>
              <a:gd name="connsiteY0" fmla="*/ 3113116 h 3113116"/>
              <a:gd name="connsiteX1" fmla="*/ 4003228 w 5647350"/>
              <a:gd name="connsiteY1" fmla="*/ 2302597 h 3113116"/>
              <a:gd name="connsiteX2" fmla="*/ 4014578 w 5647350"/>
              <a:gd name="connsiteY2" fmla="*/ 2266034 h 3113116"/>
              <a:gd name="connsiteX3" fmla="*/ 4121367 w 5647350"/>
              <a:gd name="connsiteY3" fmla="*/ 2305119 h 3113116"/>
              <a:gd name="connsiteX4" fmla="*/ 4471137 w 5647350"/>
              <a:gd name="connsiteY4" fmla="*/ 2357999 h 3113116"/>
              <a:gd name="connsiteX5" fmla="*/ 5647350 w 5647350"/>
              <a:gd name="connsiteY5" fmla="*/ 1181786 h 3113116"/>
              <a:gd name="connsiteX6" fmla="*/ 4591398 w 5647350"/>
              <a:gd name="connsiteY6" fmla="*/ 11645 h 3113116"/>
              <a:gd name="connsiteX7" fmla="*/ 4501659 w 5647350"/>
              <a:gd name="connsiteY7" fmla="*/ 7114 h 3113116"/>
              <a:gd name="connsiteX8" fmla="*/ 4452514 w 5647350"/>
              <a:gd name="connsiteY8" fmla="*/ 2160 h 3113116"/>
              <a:gd name="connsiteX9" fmla="*/ 661901 w 5647350"/>
              <a:gd name="connsiteY9" fmla="*/ 2161 h 3113116"/>
              <a:gd name="connsiteX10" fmla="*/ 606779 w 5647350"/>
              <a:gd name="connsiteY10" fmla="*/ 0 h 3113116"/>
              <a:gd name="connsiteX11" fmla="*/ 477910 w 5647350"/>
              <a:gd name="connsiteY11" fmla="*/ 20972 h 3113116"/>
              <a:gd name="connsiteX12" fmla="*/ 22123 w 5647350"/>
              <a:gd name="connsiteY12" fmla="*/ 810419 h 3113116"/>
              <a:gd name="connsiteX13" fmla="*/ 682701 w 5647350"/>
              <a:gd name="connsiteY13" fmla="*/ 1287178 h 3113116"/>
              <a:gd name="connsiteX14" fmla="*/ 731822 w 5647350"/>
              <a:gd name="connsiteY14" fmla="*/ 1279184 h 3113116"/>
              <a:gd name="connsiteX15" fmla="*/ 718255 w 5647350"/>
              <a:gd name="connsiteY15" fmla="*/ 1360043 h 3113116"/>
              <a:gd name="connsiteX16" fmla="*/ 818090 w 5647350"/>
              <a:gd name="connsiteY16" fmla="*/ 1791984 h 3113116"/>
              <a:gd name="connsiteX17" fmla="*/ 1422047 w 5647350"/>
              <a:gd name="connsiteY17" fmla="*/ 2169387 h 3113116"/>
              <a:gd name="connsiteX18" fmla="*/ 1509532 w 5647350"/>
              <a:gd name="connsiteY18" fmla="*/ 2167085 h 3113116"/>
              <a:gd name="connsiteX19" fmla="*/ 1513025 w 5647350"/>
              <a:gd name="connsiteY19" fmla="*/ 2180671 h 3113116"/>
              <a:gd name="connsiteX20" fmla="*/ 2780439 w 5647350"/>
              <a:gd name="connsiteY20" fmla="*/ 3113116 h 311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47350" h="3113116">
                <a:moveTo>
                  <a:pt x="2780439" y="3113116"/>
                </a:moveTo>
                <a:cubicBezTo>
                  <a:pt x="3330132" y="3113116"/>
                  <a:pt x="3801767" y="2778905"/>
                  <a:pt x="4003228" y="2302597"/>
                </a:cubicBezTo>
                <a:lnTo>
                  <a:pt x="4014578" y="2266034"/>
                </a:lnTo>
                <a:lnTo>
                  <a:pt x="4121367" y="2305119"/>
                </a:lnTo>
                <a:cubicBezTo>
                  <a:pt x="4231860" y="2339485"/>
                  <a:pt x="4349336" y="2357999"/>
                  <a:pt x="4471137" y="2357999"/>
                </a:cubicBezTo>
                <a:cubicBezTo>
                  <a:pt x="5120742" y="2357999"/>
                  <a:pt x="5647350" y="1831391"/>
                  <a:pt x="5647350" y="1181786"/>
                </a:cubicBezTo>
                <a:cubicBezTo>
                  <a:pt x="5647350" y="572781"/>
                  <a:pt x="5184511" y="71879"/>
                  <a:pt x="4591398" y="11645"/>
                </a:cubicBezTo>
                <a:lnTo>
                  <a:pt x="4501659" y="7114"/>
                </a:lnTo>
                <a:lnTo>
                  <a:pt x="4452514" y="2160"/>
                </a:lnTo>
                <a:lnTo>
                  <a:pt x="661901" y="2161"/>
                </a:lnTo>
                <a:lnTo>
                  <a:pt x="606779" y="0"/>
                </a:lnTo>
                <a:cubicBezTo>
                  <a:pt x="564026" y="2566"/>
                  <a:pt x="520893" y="9455"/>
                  <a:pt x="477910" y="20972"/>
                </a:cubicBezTo>
                <a:cubicBezTo>
                  <a:pt x="134048" y="113110"/>
                  <a:pt x="-70014" y="466557"/>
                  <a:pt x="22123" y="810419"/>
                </a:cubicBezTo>
                <a:cubicBezTo>
                  <a:pt x="102744" y="1111298"/>
                  <a:pt x="383429" y="1305143"/>
                  <a:pt x="682701" y="1287178"/>
                </a:cubicBezTo>
                <a:lnTo>
                  <a:pt x="731822" y="1279184"/>
                </a:lnTo>
                <a:lnTo>
                  <a:pt x="718255" y="1360043"/>
                </a:lnTo>
                <a:cubicBezTo>
                  <a:pt x="707958" y="1505742"/>
                  <a:pt x="739562" y="1655971"/>
                  <a:pt x="818090" y="1791984"/>
                </a:cubicBezTo>
                <a:cubicBezTo>
                  <a:pt x="948969" y="2018674"/>
                  <a:pt x="1179216" y="2152226"/>
                  <a:pt x="1422047" y="2169387"/>
                </a:cubicBezTo>
                <a:lnTo>
                  <a:pt x="1509532" y="2167085"/>
                </a:lnTo>
                <a:lnTo>
                  <a:pt x="1513025" y="2180671"/>
                </a:lnTo>
                <a:cubicBezTo>
                  <a:pt x="1681048" y="2720882"/>
                  <a:pt x="2184939" y="3113116"/>
                  <a:pt x="2780439" y="3113116"/>
                </a:cubicBezTo>
                <a:close/>
              </a:path>
            </a:pathLst>
          </a:custGeom>
          <a:solidFill>
            <a:schemeClr val="accent6">
              <a:alpha val="90000"/>
            </a:schemeClr>
          </a:solidFill>
          <a:ln w="25400" cap="flat">
            <a:noFill/>
            <a:prstDash val="solid"/>
            <a:miter lim="800000"/>
            <a:headEnd/>
            <a:tailEnd/>
          </a:ln>
        </p:spPr>
        <p:txBody>
          <a:bodyPr vert="horz" wrap="square" lIns="89630" tIns="44814" rIns="89630" bIns="44814" numCol="1" anchor="t" anchorCtr="0" compatLnSpc="1">
            <a:prstTxWarp prst="textNoShape">
              <a:avLst/>
            </a:prstTxWarp>
          </a:bodyPr>
          <a:lstStyle/>
          <a:p>
            <a:pPr algn="ctr" defTabSz="896214">
              <a:defRPr/>
            </a:pPr>
            <a:endParaRPr lang="en-US" sz="1800" kern="0">
              <a:solidFill>
                <a:srgbClr val="353535"/>
              </a:solidFill>
              <a:latin typeface="Segoe UI Semilight"/>
            </a:endParaRPr>
          </a:p>
        </p:txBody>
      </p:sp>
      <p:grpSp>
        <p:nvGrpSpPr>
          <p:cNvPr id="3" name="Group 2">
            <a:extLst>
              <a:ext uri="{FF2B5EF4-FFF2-40B4-BE49-F238E27FC236}">
                <a16:creationId xmlns:a16="http://schemas.microsoft.com/office/drawing/2014/main" id="{FC239295-C481-4D0C-B087-5D41BF3E26A7}"/>
              </a:ext>
            </a:extLst>
          </p:cNvPr>
          <p:cNvGrpSpPr/>
          <p:nvPr/>
        </p:nvGrpSpPr>
        <p:grpSpPr>
          <a:xfrm>
            <a:off x="497133" y="2906190"/>
            <a:ext cx="10619155" cy="2330374"/>
            <a:chOff x="496338" y="2906115"/>
            <a:chExt cx="10620661" cy="2330705"/>
          </a:xfrm>
        </p:grpSpPr>
        <p:sp>
          <p:nvSpPr>
            <p:cNvPr id="95" name="Rectangle: Rounded Corners 94">
              <a:extLst>
                <a:ext uri="{FF2B5EF4-FFF2-40B4-BE49-F238E27FC236}">
                  <a16:creationId xmlns:a16="http://schemas.microsoft.com/office/drawing/2014/main" id="{85EE9981-24DF-4010-BACC-E3A2C0169AD1}"/>
                </a:ext>
              </a:extLst>
            </p:cNvPr>
            <p:cNvSpPr/>
            <p:nvPr/>
          </p:nvSpPr>
          <p:spPr bwMode="auto">
            <a:xfrm>
              <a:off x="496338" y="2906115"/>
              <a:ext cx="2330705" cy="2330705"/>
            </a:xfrm>
            <a:prstGeom prst="roundRect">
              <a:avLst>
                <a:gd name="adj" fmla="val 6314"/>
              </a:avLst>
            </a:prstGeom>
            <a:solidFill>
              <a:srgbClr val="FFFFFF"/>
            </a:solidFill>
            <a:ln w="15875" cap="flat" cmpd="sng" algn="ctr">
              <a:solidFill>
                <a:schemeClr val="tx1">
                  <a:lumMod val="50000"/>
                  <a:lumOff val="50000"/>
                </a:schemeClr>
              </a:solidFill>
              <a:prstDash val="solid"/>
              <a:headEnd type="none" w="med" len="med"/>
              <a:tailEnd type="none" w="med" len="med"/>
            </a:ln>
            <a:effectLst/>
          </p:spPr>
          <p:txBody>
            <a:bodyPr rot="0" spcFirstLastPara="0" vertOverflow="overflow" horzOverflow="overflow" vert="horz" wrap="square" lIns="179259" tIns="1434077" rIns="179259" bIns="143407" numCol="1" spcCol="0" rtlCol="0" fromWordArt="0" anchor="b" anchorCtr="0" forceAA="0" compatLnSpc="1">
              <a:prstTxWarp prst="textNoShape">
                <a:avLst/>
              </a:prstTxWarp>
              <a:noAutofit/>
            </a:bodyPr>
            <a:lstStyle/>
            <a:p>
              <a:pPr algn="ctr" defTabSz="913927" fontAlgn="base">
                <a:lnSpc>
                  <a:spcPct val="90000"/>
                </a:lnSpc>
                <a:spcBef>
                  <a:spcPct val="0"/>
                </a:spcBef>
                <a:spcAft>
                  <a:spcPct val="0"/>
                </a:spcAft>
                <a:defRPr/>
              </a:pPr>
              <a:r>
                <a:rPr lang="en-US" sz="2000" kern="0">
                  <a:gradFill>
                    <a:gsLst>
                      <a:gs pos="70536">
                        <a:srgbClr val="1A1A1A"/>
                      </a:gs>
                      <a:gs pos="32000">
                        <a:srgbClr val="1A1A1A"/>
                      </a:gs>
                    </a:gsLst>
                    <a:lin ang="5400000" scaled="0"/>
                  </a:gradFill>
                  <a:latin typeface="Segoe UI Semilight"/>
                  <a:ea typeface="Segoe UI" pitchFamily="34" charset="0"/>
                  <a:cs typeface="Segoe UI" pitchFamily="34" charset="0"/>
                </a:rPr>
                <a:t>Things</a:t>
              </a:r>
            </a:p>
          </p:txBody>
        </p:sp>
        <p:sp>
          <p:nvSpPr>
            <p:cNvPr id="96" name="Rectangle: Rounded Corners 95">
              <a:extLst>
                <a:ext uri="{FF2B5EF4-FFF2-40B4-BE49-F238E27FC236}">
                  <a16:creationId xmlns:a16="http://schemas.microsoft.com/office/drawing/2014/main" id="{AA0ED112-E44B-41F9-95C0-4A12A83A2530}"/>
                </a:ext>
              </a:extLst>
            </p:cNvPr>
            <p:cNvSpPr/>
            <p:nvPr/>
          </p:nvSpPr>
          <p:spPr bwMode="auto">
            <a:xfrm>
              <a:off x="6273866" y="2906115"/>
              <a:ext cx="2330705" cy="2330705"/>
            </a:xfrm>
            <a:prstGeom prst="roundRect">
              <a:avLst>
                <a:gd name="adj" fmla="val 6859"/>
              </a:avLst>
            </a:prstGeom>
            <a:solidFill>
              <a:srgbClr val="FFFFFF"/>
            </a:solidFill>
            <a:ln w="15875" cap="flat" cmpd="sng" algn="ctr">
              <a:solidFill>
                <a:schemeClr val="tx1">
                  <a:lumMod val="50000"/>
                  <a:lumOff val="50000"/>
                </a:schemeClr>
              </a:solidFill>
              <a:prstDash val="solid"/>
              <a:headEnd type="none" w="med" len="med"/>
              <a:tailEnd type="none" w="med" len="med"/>
            </a:ln>
            <a:effectLst/>
          </p:spPr>
          <p:txBody>
            <a:bodyPr rot="0" spcFirstLastPara="0" vertOverflow="overflow" horzOverflow="overflow" vert="horz" wrap="square" lIns="179259" tIns="1434077" rIns="179259" bIns="143407" numCol="1" spcCol="0" rtlCol="0" fromWordArt="0" anchor="b" anchorCtr="0" forceAA="0" compatLnSpc="1">
              <a:prstTxWarp prst="textNoShape">
                <a:avLst/>
              </a:prstTxWarp>
              <a:noAutofit/>
            </a:bodyPr>
            <a:lstStyle/>
            <a:p>
              <a:pPr algn="ctr" defTabSz="913927" fontAlgn="base">
                <a:lnSpc>
                  <a:spcPct val="90000"/>
                </a:lnSpc>
                <a:spcBef>
                  <a:spcPct val="0"/>
                </a:spcBef>
                <a:spcAft>
                  <a:spcPct val="0"/>
                </a:spcAft>
                <a:defRPr/>
              </a:pPr>
              <a:r>
                <a:rPr lang="en-US" sz="2000" kern="0">
                  <a:gradFill>
                    <a:gsLst>
                      <a:gs pos="70536">
                        <a:srgbClr val="1A1A1A"/>
                      </a:gs>
                      <a:gs pos="32000">
                        <a:srgbClr val="1A1A1A"/>
                      </a:gs>
                    </a:gsLst>
                    <a:lin ang="5400000" scaled="0"/>
                  </a:gradFill>
                  <a:latin typeface="Segoe UI Semilight"/>
                  <a:ea typeface="Segoe UI" pitchFamily="34" charset="0"/>
                  <a:cs typeface="Segoe UI" pitchFamily="34" charset="0"/>
                </a:rPr>
                <a:t>Insights</a:t>
              </a:r>
            </a:p>
          </p:txBody>
        </p:sp>
        <p:sp>
          <p:nvSpPr>
            <p:cNvPr id="97" name="Rectangle: Rounded Corners 96">
              <a:extLst>
                <a:ext uri="{FF2B5EF4-FFF2-40B4-BE49-F238E27FC236}">
                  <a16:creationId xmlns:a16="http://schemas.microsoft.com/office/drawing/2014/main" id="{36E1A442-9F31-4F91-885D-38E9BFC461AF}"/>
                </a:ext>
              </a:extLst>
            </p:cNvPr>
            <p:cNvSpPr/>
            <p:nvPr/>
          </p:nvSpPr>
          <p:spPr bwMode="auto">
            <a:xfrm>
              <a:off x="8786294" y="2906115"/>
              <a:ext cx="2330705" cy="2330705"/>
            </a:xfrm>
            <a:prstGeom prst="roundRect">
              <a:avLst>
                <a:gd name="adj" fmla="val 6314"/>
              </a:avLst>
            </a:prstGeom>
            <a:solidFill>
              <a:srgbClr val="FFFFFF"/>
            </a:solidFill>
            <a:ln w="15875" cap="flat" cmpd="sng" algn="ctr">
              <a:solidFill>
                <a:schemeClr val="tx1">
                  <a:lumMod val="50000"/>
                  <a:lumOff val="50000"/>
                </a:schemeClr>
              </a:solidFill>
              <a:prstDash val="solid"/>
              <a:headEnd type="none" w="med" len="med"/>
              <a:tailEnd type="none" w="med" len="med"/>
            </a:ln>
            <a:effectLst/>
          </p:spPr>
          <p:txBody>
            <a:bodyPr rot="0" spcFirstLastPara="0" vertOverflow="overflow" horzOverflow="overflow" vert="horz" wrap="square" lIns="179259" tIns="1434077" rIns="179259" bIns="143407" numCol="1" spcCol="0" rtlCol="0" fromWordArt="0" anchor="b" anchorCtr="0" forceAA="0" compatLnSpc="1">
              <a:prstTxWarp prst="textNoShape">
                <a:avLst/>
              </a:prstTxWarp>
              <a:noAutofit/>
            </a:bodyPr>
            <a:lstStyle/>
            <a:p>
              <a:pPr algn="ctr" defTabSz="913927" fontAlgn="base">
                <a:lnSpc>
                  <a:spcPct val="90000"/>
                </a:lnSpc>
                <a:spcBef>
                  <a:spcPct val="0"/>
                </a:spcBef>
                <a:spcAft>
                  <a:spcPct val="0"/>
                </a:spcAft>
                <a:defRPr/>
              </a:pPr>
              <a:r>
                <a:rPr lang="en-US" sz="2000" kern="0">
                  <a:gradFill>
                    <a:gsLst>
                      <a:gs pos="70536">
                        <a:srgbClr val="1A1A1A"/>
                      </a:gs>
                      <a:gs pos="32000">
                        <a:srgbClr val="1A1A1A"/>
                      </a:gs>
                    </a:gsLst>
                    <a:lin ang="5400000" scaled="0"/>
                  </a:gradFill>
                  <a:latin typeface="Segoe UI Semilight"/>
                  <a:ea typeface="Segoe UI" pitchFamily="34" charset="0"/>
                  <a:cs typeface="Segoe UI" pitchFamily="34" charset="0"/>
                </a:rPr>
                <a:t>Actions</a:t>
              </a:r>
            </a:p>
          </p:txBody>
        </p:sp>
        <p:sp>
          <p:nvSpPr>
            <p:cNvPr id="98" name="Rectangle: Rounded Corners 97">
              <a:extLst>
                <a:ext uri="{FF2B5EF4-FFF2-40B4-BE49-F238E27FC236}">
                  <a16:creationId xmlns:a16="http://schemas.microsoft.com/office/drawing/2014/main" id="{4614C5E7-A6CB-457D-B3AF-E79645268C5C}"/>
                </a:ext>
              </a:extLst>
            </p:cNvPr>
            <p:cNvSpPr/>
            <p:nvPr/>
          </p:nvSpPr>
          <p:spPr bwMode="auto">
            <a:xfrm>
              <a:off x="4512269" y="2906115"/>
              <a:ext cx="1430426" cy="2330705"/>
            </a:xfrm>
            <a:prstGeom prst="roundRect">
              <a:avLst>
                <a:gd name="adj" fmla="val 10452"/>
              </a:avLst>
            </a:prstGeom>
            <a:solidFill>
              <a:srgbClr val="FFFFFF"/>
            </a:solidFill>
            <a:ln w="15875" cap="flat" cmpd="sng" algn="ctr">
              <a:solidFill>
                <a:schemeClr val="tx1">
                  <a:lumMod val="50000"/>
                  <a:lumOff val="50000"/>
                </a:schemeClr>
              </a:solidFill>
              <a:prstDash val="solid"/>
              <a:headEnd type="none" w="med" len="med"/>
              <a:tailEnd type="none" w="med" len="med"/>
            </a:ln>
            <a:effectLst/>
          </p:spPr>
          <p:txBody>
            <a:bodyPr rot="0" spcFirstLastPara="0" vertOverflow="overflow" horzOverflow="overflow" vert="horz" wrap="square" lIns="179259" tIns="1434077" rIns="179259" bIns="143407" numCol="1" spcCol="0" rtlCol="0" fromWordArt="0" anchor="b" anchorCtr="0" forceAA="0" compatLnSpc="1">
              <a:prstTxWarp prst="textNoShape">
                <a:avLst/>
              </a:prstTxWarp>
              <a:noAutofit/>
            </a:bodyPr>
            <a:lstStyle/>
            <a:p>
              <a:pPr algn="ctr" defTabSz="913927" fontAlgn="base">
                <a:lnSpc>
                  <a:spcPct val="90000"/>
                </a:lnSpc>
                <a:spcBef>
                  <a:spcPct val="0"/>
                </a:spcBef>
                <a:spcAft>
                  <a:spcPct val="0"/>
                </a:spcAft>
                <a:defRPr/>
              </a:pPr>
              <a:r>
                <a:rPr lang="en-US" sz="2000" kern="0">
                  <a:gradFill>
                    <a:gsLst>
                      <a:gs pos="70536">
                        <a:srgbClr val="1A1A1A"/>
                      </a:gs>
                      <a:gs pos="32000">
                        <a:srgbClr val="1A1A1A"/>
                      </a:gs>
                    </a:gsLst>
                    <a:lin ang="5400000" scaled="0"/>
                  </a:gradFill>
                  <a:latin typeface="Segoe UI Semilight"/>
                  <a:ea typeface="Segoe UI" pitchFamily="34" charset="0"/>
                  <a:cs typeface="Segoe UI" pitchFamily="34" charset="0"/>
                </a:rPr>
                <a:t>Cloud Gateway</a:t>
              </a:r>
            </a:p>
          </p:txBody>
        </p:sp>
      </p:grpSp>
      <p:cxnSp>
        <p:nvCxnSpPr>
          <p:cNvPr id="65" name="Straight Arrow Connector 64">
            <a:extLst>
              <a:ext uri="{FF2B5EF4-FFF2-40B4-BE49-F238E27FC236}">
                <a16:creationId xmlns:a16="http://schemas.microsoft.com/office/drawing/2014/main" id="{2BF67A5E-15FC-4064-A722-BD901B932570}"/>
              </a:ext>
            </a:extLst>
          </p:cNvPr>
          <p:cNvCxnSpPr>
            <a:cxnSpLocks/>
          </p:cNvCxnSpPr>
          <p:nvPr/>
        </p:nvCxnSpPr>
        <p:spPr>
          <a:xfrm>
            <a:off x="2943708" y="4174295"/>
            <a:ext cx="3565891" cy="0"/>
          </a:xfrm>
          <a:prstGeom prst="straightConnector1">
            <a:avLst/>
          </a:prstGeom>
          <a:noFill/>
          <a:ln w="28575" cap="flat" cmpd="sng" algn="ctr">
            <a:solidFill>
              <a:schemeClr val="tx1"/>
            </a:solidFill>
            <a:prstDash val="sysDot"/>
            <a:miter lim="800000"/>
            <a:headEnd type="none"/>
            <a:tailEnd type="arrow" w="lg" len="sm"/>
          </a:ln>
          <a:effectLst/>
        </p:spPr>
      </p:cxnSp>
      <p:cxnSp>
        <p:nvCxnSpPr>
          <p:cNvPr id="66" name="Straight Arrow Connector 65">
            <a:extLst>
              <a:ext uri="{FF2B5EF4-FFF2-40B4-BE49-F238E27FC236}">
                <a16:creationId xmlns:a16="http://schemas.microsoft.com/office/drawing/2014/main" id="{BB7F9BFB-3768-44D4-A10F-E99C1C9340AE}"/>
              </a:ext>
            </a:extLst>
          </p:cNvPr>
          <p:cNvCxnSpPr>
            <a:cxnSpLocks/>
          </p:cNvCxnSpPr>
          <p:nvPr/>
        </p:nvCxnSpPr>
        <p:spPr>
          <a:xfrm flipH="1">
            <a:off x="2918098" y="4377419"/>
            <a:ext cx="6245080" cy="0"/>
          </a:xfrm>
          <a:prstGeom prst="straightConnector1">
            <a:avLst/>
          </a:prstGeom>
          <a:noFill/>
          <a:ln w="28575" cap="flat" cmpd="sng" algn="ctr">
            <a:solidFill>
              <a:schemeClr val="tx1"/>
            </a:solidFill>
            <a:prstDash val="sysDot"/>
            <a:miter lim="800000"/>
            <a:headEnd type="none"/>
            <a:tailEnd type="arrow" w="lg" len="sm"/>
          </a:ln>
          <a:effectLst/>
        </p:spPr>
      </p:cxnSp>
      <p:pic>
        <p:nvPicPr>
          <p:cNvPr id="67" name="Insights Icon">
            <a:extLst>
              <a:ext uri="{FF2B5EF4-FFF2-40B4-BE49-F238E27FC236}">
                <a16:creationId xmlns:a16="http://schemas.microsoft.com/office/drawing/2014/main" id="{F96E2BF2-E12F-4D18-B268-D97F9D583EC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897885" y="3150804"/>
            <a:ext cx="1064398" cy="1064398"/>
          </a:xfrm>
          <a:prstGeom prst="rect">
            <a:avLst/>
          </a:prstGeom>
        </p:spPr>
      </p:pic>
      <p:grpSp>
        <p:nvGrpSpPr>
          <p:cNvPr id="68" name="actions icon">
            <a:extLst>
              <a:ext uri="{FF2B5EF4-FFF2-40B4-BE49-F238E27FC236}">
                <a16:creationId xmlns:a16="http://schemas.microsoft.com/office/drawing/2014/main" id="{2F1771FA-E8EE-43BB-8D19-3BF45389FA49}"/>
              </a:ext>
            </a:extLst>
          </p:cNvPr>
          <p:cNvGrpSpPr>
            <a:grpSpLocks noChangeAspect="1"/>
          </p:cNvGrpSpPr>
          <p:nvPr/>
        </p:nvGrpSpPr>
        <p:grpSpPr>
          <a:xfrm>
            <a:off x="9453459" y="3060126"/>
            <a:ext cx="995281" cy="1245750"/>
            <a:chOff x="5945278" y="-1117032"/>
            <a:chExt cx="4995179" cy="6252248"/>
          </a:xfrm>
        </p:grpSpPr>
        <p:grpSp>
          <p:nvGrpSpPr>
            <p:cNvPr id="69" name="Group 68">
              <a:extLst>
                <a:ext uri="{FF2B5EF4-FFF2-40B4-BE49-F238E27FC236}">
                  <a16:creationId xmlns:a16="http://schemas.microsoft.com/office/drawing/2014/main" id="{14C58817-49F7-4F09-85FA-6445F14710AF}"/>
                </a:ext>
              </a:extLst>
            </p:cNvPr>
            <p:cNvGrpSpPr/>
            <p:nvPr/>
          </p:nvGrpSpPr>
          <p:grpSpPr>
            <a:xfrm>
              <a:off x="6664893" y="-1117032"/>
              <a:ext cx="3101810" cy="6252248"/>
              <a:chOff x="6664893" y="-1117032"/>
              <a:chExt cx="3101810" cy="6252248"/>
            </a:xfrm>
          </p:grpSpPr>
          <p:sp>
            <p:nvSpPr>
              <p:cNvPr id="72" name="Freeform 864">
                <a:extLst>
                  <a:ext uri="{FF2B5EF4-FFF2-40B4-BE49-F238E27FC236}">
                    <a16:creationId xmlns:a16="http://schemas.microsoft.com/office/drawing/2014/main" id="{21FBC8BB-55A6-411B-BA52-7E7E7DA807ED}"/>
                  </a:ext>
                </a:extLst>
              </p:cNvPr>
              <p:cNvSpPr>
                <a:spLocks noChangeAspect="1"/>
              </p:cNvSpPr>
              <p:nvPr/>
            </p:nvSpPr>
            <p:spPr bwMode="auto">
              <a:xfrm>
                <a:off x="6664893" y="-1117031"/>
                <a:ext cx="3096816" cy="6252247"/>
              </a:xfrm>
              <a:custGeom>
                <a:avLst/>
                <a:gdLst>
                  <a:gd name="T0" fmla="*/ 230 w 317"/>
                  <a:gd name="T1" fmla="*/ 0 h 640"/>
                  <a:gd name="T2" fmla="*/ 173 w 317"/>
                  <a:gd name="T3" fmla="*/ 256 h 640"/>
                  <a:gd name="T4" fmla="*/ 317 w 317"/>
                  <a:gd name="T5" fmla="*/ 256 h 640"/>
                  <a:gd name="T6" fmla="*/ 82 w 317"/>
                  <a:gd name="T7" fmla="*/ 640 h 640"/>
                  <a:gd name="T8" fmla="*/ 146 w 317"/>
                  <a:gd name="T9" fmla="*/ 344 h 640"/>
                  <a:gd name="T10" fmla="*/ 0 w 317"/>
                  <a:gd name="T11" fmla="*/ 342 h 640"/>
                  <a:gd name="T12" fmla="*/ 230 w 317"/>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317" h="640">
                    <a:moveTo>
                      <a:pt x="230" y="0"/>
                    </a:moveTo>
                    <a:lnTo>
                      <a:pt x="173" y="256"/>
                    </a:lnTo>
                    <a:lnTo>
                      <a:pt x="317" y="256"/>
                    </a:lnTo>
                    <a:lnTo>
                      <a:pt x="82" y="640"/>
                    </a:lnTo>
                    <a:lnTo>
                      <a:pt x="146" y="344"/>
                    </a:lnTo>
                    <a:lnTo>
                      <a:pt x="0" y="342"/>
                    </a:lnTo>
                    <a:lnTo>
                      <a:pt x="230" y="0"/>
                    </a:lnTo>
                    <a:close/>
                  </a:path>
                </a:pathLst>
              </a:custGeom>
              <a:solidFill>
                <a:srgbClr val="FFD214"/>
              </a:solidFill>
              <a:ln w="0">
                <a:noFill/>
                <a:prstDash val="solid"/>
                <a:round/>
                <a:headEnd/>
                <a:tailEnd/>
              </a:ln>
            </p:spPr>
            <p:txBody>
              <a:bodyPr vert="horz" wrap="square" lIns="89630" tIns="44814" rIns="89630" bIns="44814" numCol="1" anchor="t" anchorCtr="0" compatLnSpc="1">
                <a:prstTxWarp prst="textNoShape">
                  <a:avLst/>
                </a:prstTxWarp>
              </a:bodyPr>
              <a:lstStyle/>
              <a:p>
                <a:pPr defTabSz="896214">
                  <a:defRPr/>
                </a:pPr>
                <a:endParaRPr lang="en-US" sz="1800" kern="0">
                  <a:gradFill>
                    <a:gsLst>
                      <a:gs pos="70536">
                        <a:srgbClr val="1A1A1A"/>
                      </a:gs>
                      <a:gs pos="32000">
                        <a:srgbClr val="1A1A1A"/>
                      </a:gs>
                    </a:gsLst>
                    <a:lin ang="5400000" scaled="0"/>
                  </a:gradFill>
                  <a:latin typeface="Segoe UI Semilight"/>
                </a:endParaRPr>
              </a:p>
            </p:txBody>
          </p:sp>
          <p:sp>
            <p:nvSpPr>
              <p:cNvPr id="73" name="Freeform 864">
                <a:extLst>
                  <a:ext uri="{FF2B5EF4-FFF2-40B4-BE49-F238E27FC236}">
                    <a16:creationId xmlns:a16="http://schemas.microsoft.com/office/drawing/2014/main" id="{5FB3614A-7673-4CA4-8569-5015246DAC6D}"/>
                  </a:ext>
                </a:extLst>
              </p:cNvPr>
              <p:cNvSpPr>
                <a:spLocks noChangeAspect="1"/>
              </p:cNvSpPr>
              <p:nvPr/>
            </p:nvSpPr>
            <p:spPr bwMode="auto">
              <a:xfrm>
                <a:off x="7471033" y="-1117032"/>
                <a:ext cx="2295670" cy="6252247"/>
              </a:xfrm>
              <a:custGeom>
                <a:avLst/>
                <a:gdLst>
                  <a:gd name="T0" fmla="*/ 230 w 317"/>
                  <a:gd name="T1" fmla="*/ 0 h 640"/>
                  <a:gd name="T2" fmla="*/ 173 w 317"/>
                  <a:gd name="T3" fmla="*/ 256 h 640"/>
                  <a:gd name="T4" fmla="*/ 317 w 317"/>
                  <a:gd name="T5" fmla="*/ 256 h 640"/>
                  <a:gd name="T6" fmla="*/ 82 w 317"/>
                  <a:gd name="T7" fmla="*/ 640 h 640"/>
                  <a:gd name="T8" fmla="*/ 146 w 317"/>
                  <a:gd name="T9" fmla="*/ 344 h 640"/>
                  <a:gd name="T10" fmla="*/ 0 w 317"/>
                  <a:gd name="T11" fmla="*/ 342 h 640"/>
                  <a:gd name="T12" fmla="*/ 230 w 317"/>
                  <a:gd name="T13" fmla="*/ 0 h 640"/>
                  <a:gd name="connsiteX0" fmla="*/ 4669 w 7413"/>
                  <a:gd name="connsiteY0" fmla="*/ 0 h 10000"/>
                  <a:gd name="connsiteX1" fmla="*/ 2870 w 7413"/>
                  <a:gd name="connsiteY1" fmla="*/ 4000 h 10000"/>
                  <a:gd name="connsiteX2" fmla="*/ 7413 w 7413"/>
                  <a:gd name="connsiteY2" fmla="*/ 4000 h 10000"/>
                  <a:gd name="connsiteX3" fmla="*/ 0 w 7413"/>
                  <a:gd name="connsiteY3" fmla="*/ 10000 h 10000"/>
                  <a:gd name="connsiteX4" fmla="*/ 2019 w 7413"/>
                  <a:gd name="connsiteY4" fmla="*/ 5375 h 10000"/>
                  <a:gd name="connsiteX5" fmla="*/ 1327 w 7413"/>
                  <a:gd name="connsiteY5" fmla="*/ 4188 h 10000"/>
                  <a:gd name="connsiteX6" fmla="*/ 4669 w 7413"/>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7911 w 10000"/>
                  <a:gd name="connsiteY4" fmla="*/ 4457 h 10000"/>
                  <a:gd name="connsiteX5" fmla="*/ 1790 w 10000"/>
                  <a:gd name="connsiteY5" fmla="*/ 4188 h 10000"/>
                  <a:gd name="connsiteX6" fmla="*/ 6298 w 10000"/>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7911 w 10000"/>
                  <a:gd name="connsiteY4" fmla="*/ 4457 h 10000"/>
                  <a:gd name="connsiteX5" fmla="*/ 1636 w 10000"/>
                  <a:gd name="connsiteY5" fmla="*/ 4449 h 10000"/>
                  <a:gd name="connsiteX6" fmla="*/ 6298 w 10000"/>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6923 w 10000"/>
                  <a:gd name="connsiteY4" fmla="*/ 4457 h 10000"/>
                  <a:gd name="connsiteX5" fmla="*/ 1636 w 10000"/>
                  <a:gd name="connsiteY5" fmla="*/ 4449 h 10000"/>
                  <a:gd name="connsiteX6" fmla="*/ 6298 w 10000"/>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5688 w 10000"/>
                  <a:gd name="connsiteY4" fmla="*/ 4457 h 10000"/>
                  <a:gd name="connsiteX5" fmla="*/ 1636 w 10000"/>
                  <a:gd name="connsiteY5" fmla="*/ 4449 h 10000"/>
                  <a:gd name="connsiteX6" fmla="*/ 6298 w 10000"/>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5688 w 10000"/>
                  <a:gd name="connsiteY4" fmla="*/ 4457 h 10000"/>
                  <a:gd name="connsiteX5" fmla="*/ 1512 w 10000"/>
                  <a:gd name="connsiteY5" fmla="*/ 4562 h 10000"/>
                  <a:gd name="connsiteX6" fmla="*/ 6298 w 10000"/>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5626 w 10000"/>
                  <a:gd name="connsiteY4" fmla="*/ 4570 h 10000"/>
                  <a:gd name="connsiteX5" fmla="*/ 1512 w 10000"/>
                  <a:gd name="connsiteY5" fmla="*/ 4562 h 10000"/>
                  <a:gd name="connsiteX6" fmla="*/ 6298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6298" y="0"/>
                    </a:moveTo>
                    <a:lnTo>
                      <a:pt x="3872" y="4000"/>
                    </a:lnTo>
                    <a:lnTo>
                      <a:pt x="10000" y="4000"/>
                    </a:lnTo>
                    <a:lnTo>
                      <a:pt x="0" y="10000"/>
                    </a:lnTo>
                    <a:lnTo>
                      <a:pt x="5626" y="4570"/>
                    </a:lnTo>
                    <a:lnTo>
                      <a:pt x="1512" y="4562"/>
                    </a:lnTo>
                    <a:lnTo>
                      <a:pt x="6298" y="0"/>
                    </a:lnTo>
                    <a:close/>
                  </a:path>
                </a:pathLst>
              </a:custGeom>
              <a:solidFill>
                <a:srgbClr val="FFBE0C"/>
              </a:solidFill>
              <a:ln w="0">
                <a:noFill/>
                <a:prstDash val="solid"/>
                <a:round/>
                <a:headEnd/>
                <a:tailEnd/>
              </a:ln>
            </p:spPr>
            <p:txBody>
              <a:bodyPr vert="horz" wrap="square" lIns="89630" tIns="44814" rIns="89630" bIns="44814" numCol="1" anchor="t" anchorCtr="0" compatLnSpc="1">
                <a:prstTxWarp prst="textNoShape">
                  <a:avLst/>
                </a:prstTxWarp>
              </a:bodyPr>
              <a:lstStyle/>
              <a:p>
                <a:pPr defTabSz="896214">
                  <a:defRPr/>
                </a:pPr>
                <a:endParaRPr lang="en-US" sz="1800" kern="0">
                  <a:gradFill>
                    <a:gsLst>
                      <a:gs pos="70536">
                        <a:srgbClr val="1A1A1A"/>
                      </a:gs>
                      <a:gs pos="32000">
                        <a:srgbClr val="1A1A1A"/>
                      </a:gs>
                    </a:gsLst>
                    <a:lin ang="5400000" scaled="0"/>
                  </a:gradFill>
                  <a:latin typeface="Segoe UI Semilight"/>
                </a:endParaRPr>
              </a:p>
            </p:txBody>
          </p:sp>
        </p:grpSp>
        <p:sp>
          <p:nvSpPr>
            <p:cNvPr id="70" name="Freeform: Shape 69">
              <a:extLst>
                <a:ext uri="{FF2B5EF4-FFF2-40B4-BE49-F238E27FC236}">
                  <a16:creationId xmlns:a16="http://schemas.microsoft.com/office/drawing/2014/main" id="{E3336C2F-4725-4AAE-A4CA-47A206DCE191}"/>
                </a:ext>
              </a:extLst>
            </p:cNvPr>
            <p:cNvSpPr/>
            <p:nvPr/>
          </p:nvSpPr>
          <p:spPr bwMode="auto">
            <a:xfrm rot="18892103" flipV="1">
              <a:off x="5945270" y="926286"/>
              <a:ext cx="2165630" cy="2165613"/>
            </a:xfrm>
            <a:custGeom>
              <a:avLst/>
              <a:gdLst>
                <a:gd name="connsiteX0" fmla="*/ 2136831 w 2165630"/>
                <a:gd name="connsiteY0" fmla="*/ 2127170 h 2165613"/>
                <a:gd name="connsiteX1" fmla="*/ 2165629 w 2165630"/>
                <a:gd name="connsiteY1" fmla="*/ 2056732 h 2165613"/>
                <a:gd name="connsiteX2" fmla="*/ 2065748 w 2165630"/>
                <a:gd name="connsiteY2" fmla="*/ 1957764 h 2165613"/>
                <a:gd name="connsiteX3" fmla="*/ 198852 w 2165630"/>
                <a:gd name="connsiteY3" fmla="*/ 1966342 h 2165613"/>
                <a:gd name="connsiteX4" fmla="*/ 198852 w 2165630"/>
                <a:gd name="connsiteY4" fmla="*/ 99426 h 2165613"/>
                <a:gd name="connsiteX5" fmla="*/ 99426 w 2165630"/>
                <a:gd name="connsiteY5" fmla="*/ 0 h 2165613"/>
                <a:gd name="connsiteX6" fmla="*/ 0 w 2165630"/>
                <a:gd name="connsiteY6" fmla="*/ 99426 h 2165613"/>
                <a:gd name="connsiteX7" fmla="*/ 0 w 2165630"/>
                <a:gd name="connsiteY7" fmla="*/ 2057877 h 2165613"/>
                <a:gd name="connsiteX8" fmla="*/ 29122 w 2165630"/>
                <a:gd name="connsiteY8" fmla="*/ 2128182 h 2165613"/>
                <a:gd name="connsiteX9" fmla="*/ 34286 w 2165630"/>
                <a:gd name="connsiteY9" fmla="*/ 2131665 h 2165613"/>
                <a:gd name="connsiteX10" fmla="*/ 37793 w 2165630"/>
                <a:gd name="connsiteY10" fmla="*/ 2136813 h 2165613"/>
                <a:gd name="connsiteX11" fmla="*/ 108231 w 2165630"/>
                <a:gd name="connsiteY11" fmla="*/ 2165612 h 2165613"/>
                <a:gd name="connsiteX12" fmla="*/ 2066661 w 2165630"/>
                <a:gd name="connsiteY12" fmla="*/ 2156614 h 2165613"/>
                <a:gd name="connsiteX13" fmla="*/ 2136831 w 2165630"/>
                <a:gd name="connsiteY13" fmla="*/ 2127170 h 216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65630" h="2165613">
                  <a:moveTo>
                    <a:pt x="2136831" y="2127170"/>
                  </a:moveTo>
                  <a:cubicBezTo>
                    <a:pt x="2154741" y="2109095"/>
                    <a:pt x="2165755" y="2084188"/>
                    <a:pt x="2165629" y="2056732"/>
                  </a:cubicBezTo>
                  <a:cubicBezTo>
                    <a:pt x="2165377" y="2001821"/>
                    <a:pt x="2120658" y="1957512"/>
                    <a:pt x="2065748" y="1957764"/>
                  </a:cubicBezTo>
                  <a:lnTo>
                    <a:pt x="198852" y="1966342"/>
                  </a:lnTo>
                  <a:lnTo>
                    <a:pt x="198852" y="99426"/>
                  </a:lnTo>
                  <a:cubicBezTo>
                    <a:pt x="198852" y="44515"/>
                    <a:pt x="154337" y="0"/>
                    <a:pt x="99426" y="0"/>
                  </a:cubicBezTo>
                  <a:cubicBezTo>
                    <a:pt x="44515" y="0"/>
                    <a:pt x="0" y="44515"/>
                    <a:pt x="0" y="99426"/>
                  </a:cubicBezTo>
                  <a:lnTo>
                    <a:pt x="0" y="2057877"/>
                  </a:lnTo>
                  <a:cubicBezTo>
                    <a:pt x="0" y="2085332"/>
                    <a:pt x="11129" y="2110189"/>
                    <a:pt x="29122" y="2128182"/>
                  </a:cubicBezTo>
                  <a:lnTo>
                    <a:pt x="34286" y="2131665"/>
                  </a:lnTo>
                  <a:lnTo>
                    <a:pt x="37793" y="2136813"/>
                  </a:lnTo>
                  <a:cubicBezTo>
                    <a:pt x="55868" y="2154724"/>
                    <a:pt x="80776" y="2165738"/>
                    <a:pt x="108231" y="2165612"/>
                  </a:cubicBezTo>
                  <a:lnTo>
                    <a:pt x="2066661" y="2156614"/>
                  </a:lnTo>
                  <a:cubicBezTo>
                    <a:pt x="2094116" y="2156488"/>
                    <a:pt x="2118922" y="2145245"/>
                    <a:pt x="2136831" y="2127170"/>
                  </a:cubicBezTo>
                  <a:close/>
                </a:path>
              </a:pathLst>
            </a:custGeom>
            <a:solidFill>
              <a:srgbClr val="3899C6"/>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err="1">
                <a:gradFill>
                  <a:gsLst>
                    <a:gs pos="70536">
                      <a:srgbClr val="1A1A1A"/>
                    </a:gs>
                    <a:gs pos="32000">
                      <a:srgbClr val="1A1A1A"/>
                    </a:gs>
                  </a:gsLst>
                  <a:lin ang="5400000" scaled="0"/>
                </a:gradFill>
                <a:latin typeface="Segoe UI Semilight"/>
                <a:ea typeface="Segoe UI" pitchFamily="34" charset="0"/>
                <a:cs typeface="Segoe UI" pitchFamily="34" charset="0"/>
              </a:endParaRPr>
            </a:p>
          </p:txBody>
        </p:sp>
        <p:sp>
          <p:nvSpPr>
            <p:cNvPr id="71" name="Freeform: Shape 70">
              <a:extLst>
                <a:ext uri="{FF2B5EF4-FFF2-40B4-BE49-F238E27FC236}">
                  <a16:creationId xmlns:a16="http://schemas.microsoft.com/office/drawing/2014/main" id="{49DD9948-CEFB-4524-BED9-C0C7B8613A34}"/>
                </a:ext>
              </a:extLst>
            </p:cNvPr>
            <p:cNvSpPr/>
            <p:nvPr/>
          </p:nvSpPr>
          <p:spPr bwMode="auto">
            <a:xfrm rot="2707897" flipH="1" flipV="1">
              <a:off x="8774836" y="926286"/>
              <a:ext cx="2165630" cy="2165613"/>
            </a:xfrm>
            <a:custGeom>
              <a:avLst/>
              <a:gdLst>
                <a:gd name="connsiteX0" fmla="*/ 2136831 w 2165630"/>
                <a:gd name="connsiteY0" fmla="*/ 2127170 h 2165613"/>
                <a:gd name="connsiteX1" fmla="*/ 2165629 w 2165630"/>
                <a:gd name="connsiteY1" fmla="*/ 2056732 h 2165613"/>
                <a:gd name="connsiteX2" fmla="*/ 2065748 w 2165630"/>
                <a:gd name="connsiteY2" fmla="*/ 1957764 h 2165613"/>
                <a:gd name="connsiteX3" fmla="*/ 198852 w 2165630"/>
                <a:gd name="connsiteY3" fmla="*/ 1966342 h 2165613"/>
                <a:gd name="connsiteX4" fmla="*/ 198852 w 2165630"/>
                <a:gd name="connsiteY4" fmla="*/ 99426 h 2165613"/>
                <a:gd name="connsiteX5" fmla="*/ 99426 w 2165630"/>
                <a:gd name="connsiteY5" fmla="*/ 0 h 2165613"/>
                <a:gd name="connsiteX6" fmla="*/ 0 w 2165630"/>
                <a:gd name="connsiteY6" fmla="*/ 99426 h 2165613"/>
                <a:gd name="connsiteX7" fmla="*/ 0 w 2165630"/>
                <a:gd name="connsiteY7" fmla="*/ 2057877 h 2165613"/>
                <a:gd name="connsiteX8" fmla="*/ 29122 w 2165630"/>
                <a:gd name="connsiteY8" fmla="*/ 2128182 h 2165613"/>
                <a:gd name="connsiteX9" fmla="*/ 34286 w 2165630"/>
                <a:gd name="connsiteY9" fmla="*/ 2131665 h 2165613"/>
                <a:gd name="connsiteX10" fmla="*/ 37793 w 2165630"/>
                <a:gd name="connsiteY10" fmla="*/ 2136813 h 2165613"/>
                <a:gd name="connsiteX11" fmla="*/ 108231 w 2165630"/>
                <a:gd name="connsiteY11" fmla="*/ 2165612 h 2165613"/>
                <a:gd name="connsiteX12" fmla="*/ 2066661 w 2165630"/>
                <a:gd name="connsiteY12" fmla="*/ 2156614 h 2165613"/>
                <a:gd name="connsiteX13" fmla="*/ 2136831 w 2165630"/>
                <a:gd name="connsiteY13" fmla="*/ 2127170 h 216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65630" h="2165613">
                  <a:moveTo>
                    <a:pt x="2136831" y="2127170"/>
                  </a:moveTo>
                  <a:cubicBezTo>
                    <a:pt x="2154741" y="2109095"/>
                    <a:pt x="2165755" y="2084188"/>
                    <a:pt x="2165629" y="2056732"/>
                  </a:cubicBezTo>
                  <a:cubicBezTo>
                    <a:pt x="2165377" y="2001821"/>
                    <a:pt x="2120658" y="1957512"/>
                    <a:pt x="2065748" y="1957764"/>
                  </a:cubicBezTo>
                  <a:lnTo>
                    <a:pt x="198852" y="1966342"/>
                  </a:lnTo>
                  <a:lnTo>
                    <a:pt x="198852" y="99426"/>
                  </a:lnTo>
                  <a:cubicBezTo>
                    <a:pt x="198852" y="44515"/>
                    <a:pt x="154337" y="0"/>
                    <a:pt x="99426" y="0"/>
                  </a:cubicBezTo>
                  <a:cubicBezTo>
                    <a:pt x="44515" y="0"/>
                    <a:pt x="0" y="44515"/>
                    <a:pt x="0" y="99426"/>
                  </a:cubicBezTo>
                  <a:lnTo>
                    <a:pt x="0" y="2057877"/>
                  </a:lnTo>
                  <a:cubicBezTo>
                    <a:pt x="0" y="2085332"/>
                    <a:pt x="11129" y="2110189"/>
                    <a:pt x="29122" y="2128182"/>
                  </a:cubicBezTo>
                  <a:lnTo>
                    <a:pt x="34286" y="2131665"/>
                  </a:lnTo>
                  <a:lnTo>
                    <a:pt x="37793" y="2136813"/>
                  </a:lnTo>
                  <a:cubicBezTo>
                    <a:pt x="55868" y="2154724"/>
                    <a:pt x="80776" y="2165738"/>
                    <a:pt x="108231" y="2165612"/>
                  </a:cubicBezTo>
                  <a:lnTo>
                    <a:pt x="2066661" y="2156614"/>
                  </a:lnTo>
                  <a:cubicBezTo>
                    <a:pt x="2094116" y="2156488"/>
                    <a:pt x="2118922" y="2145245"/>
                    <a:pt x="2136831" y="2127170"/>
                  </a:cubicBezTo>
                  <a:close/>
                </a:path>
              </a:pathLst>
            </a:custGeom>
            <a:solidFill>
              <a:srgbClr val="3899C6"/>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err="1">
                <a:gradFill>
                  <a:gsLst>
                    <a:gs pos="70536">
                      <a:srgbClr val="1A1A1A"/>
                    </a:gs>
                    <a:gs pos="32000">
                      <a:srgbClr val="1A1A1A"/>
                    </a:gs>
                  </a:gsLst>
                  <a:lin ang="5400000" scaled="0"/>
                </a:gradFill>
                <a:latin typeface="Segoe UI Semilight"/>
                <a:ea typeface="Segoe UI" pitchFamily="34" charset="0"/>
                <a:cs typeface="Segoe UI" pitchFamily="34" charset="0"/>
              </a:endParaRPr>
            </a:p>
          </p:txBody>
        </p:sp>
      </p:grpSp>
      <p:cxnSp>
        <p:nvCxnSpPr>
          <p:cNvPr id="85" name="Straight Arrow Connector 22">
            <a:extLst>
              <a:ext uri="{FF2B5EF4-FFF2-40B4-BE49-F238E27FC236}">
                <a16:creationId xmlns:a16="http://schemas.microsoft.com/office/drawing/2014/main" id="{6D3FBFA8-3F10-4047-9767-235197CB61D1}"/>
              </a:ext>
            </a:extLst>
          </p:cNvPr>
          <p:cNvCxnSpPr>
            <a:cxnSpLocks/>
          </p:cNvCxnSpPr>
          <p:nvPr/>
        </p:nvCxnSpPr>
        <p:spPr>
          <a:xfrm rot="16200000" flipV="1">
            <a:off x="2167975" y="3497740"/>
            <a:ext cx="482401" cy="271483"/>
          </a:xfrm>
          <a:prstGeom prst="bentConnector2">
            <a:avLst/>
          </a:prstGeom>
          <a:noFill/>
          <a:ln w="28575" cap="flat" cmpd="sng" algn="ctr">
            <a:solidFill>
              <a:srgbClr val="FF8C00"/>
            </a:solidFill>
            <a:prstDash val="solid"/>
            <a:miter lim="800000"/>
            <a:headEnd type="none"/>
            <a:tailEnd type="triangle"/>
          </a:ln>
          <a:effectLst/>
        </p:spPr>
      </p:cxnSp>
      <p:cxnSp>
        <p:nvCxnSpPr>
          <p:cNvPr id="86" name="Straight Arrow Connector 25">
            <a:extLst>
              <a:ext uri="{FF2B5EF4-FFF2-40B4-BE49-F238E27FC236}">
                <a16:creationId xmlns:a16="http://schemas.microsoft.com/office/drawing/2014/main" id="{4AA3D72A-7DB1-408B-863C-7F9EEEDE0CAF}"/>
              </a:ext>
            </a:extLst>
          </p:cNvPr>
          <p:cNvCxnSpPr>
            <a:cxnSpLocks/>
          </p:cNvCxnSpPr>
          <p:nvPr/>
        </p:nvCxnSpPr>
        <p:spPr>
          <a:xfrm rot="10800000" flipV="1">
            <a:off x="741314" y="3413660"/>
            <a:ext cx="194057" cy="461023"/>
          </a:xfrm>
          <a:prstGeom prst="bentConnector2">
            <a:avLst/>
          </a:prstGeom>
          <a:noFill/>
          <a:ln w="28575" cap="flat" cmpd="sng" algn="ctr">
            <a:solidFill>
              <a:srgbClr val="FF8C00"/>
            </a:solidFill>
            <a:prstDash val="solid"/>
            <a:miter lim="800000"/>
            <a:headEnd type="none"/>
            <a:tailEnd type="triangle"/>
          </a:ln>
          <a:effectLst/>
        </p:spPr>
      </p:cxnSp>
      <p:cxnSp>
        <p:nvCxnSpPr>
          <p:cNvPr id="87" name="Straight Arrow Connector 86">
            <a:extLst>
              <a:ext uri="{FF2B5EF4-FFF2-40B4-BE49-F238E27FC236}">
                <a16:creationId xmlns:a16="http://schemas.microsoft.com/office/drawing/2014/main" id="{B4DA378E-99AE-43D2-B0BC-E8C86A5750F2}"/>
              </a:ext>
            </a:extLst>
          </p:cNvPr>
          <p:cNvCxnSpPr>
            <a:cxnSpLocks/>
          </p:cNvCxnSpPr>
          <p:nvPr/>
        </p:nvCxnSpPr>
        <p:spPr>
          <a:xfrm>
            <a:off x="1557945" y="4286357"/>
            <a:ext cx="208748" cy="0"/>
          </a:xfrm>
          <a:prstGeom prst="straightConnector1">
            <a:avLst/>
          </a:prstGeom>
          <a:noFill/>
          <a:ln w="28575" cap="flat" cmpd="sng" algn="ctr">
            <a:solidFill>
              <a:srgbClr val="FF8C00"/>
            </a:solidFill>
            <a:prstDash val="solid"/>
            <a:miter lim="800000"/>
            <a:headEnd type="none"/>
            <a:tailEnd type="triangle"/>
          </a:ln>
          <a:effectLst/>
        </p:spPr>
      </p:cxnSp>
      <p:sp>
        <p:nvSpPr>
          <p:cNvPr id="88" name="TextBox 87">
            <a:extLst>
              <a:ext uri="{FF2B5EF4-FFF2-40B4-BE49-F238E27FC236}">
                <a16:creationId xmlns:a16="http://schemas.microsoft.com/office/drawing/2014/main" id="{9B26F9FF-C1E2-4761-9665-47E46422AE9C}"/>
              </a:ext>
            </a:extLst>
          </p:cNvPr>
          <p:cNvSpPr txBox="1"/>
          <p:nvPr/>
        </p:nvSpPr>
        <p:spPr>
          <a:xfrm>
            <a:off x="4540424" y="2840338"/>
            <a:ext cx="1374363" cy="455792"/>
          </a:xfrm>
          <a:prstGeom prst="rect">
            <a:avLst/>
          </a:prstGeom>
          <a:noFill/>
        </p:spPr>
        <p:txBody>
          <a:bodyPr wrap="square" lIns="179259" tIns="143407" rIns="179259" bIns="143407" rtlCol="0">
            <a:spAutoFit/>
          </a:bodyPr>
          <a:lstStyle/>
          <a:p>
            <a:pPr algn="ctr" defTabSz="914192">
              <a:lnSpc>
                <a:spcPct val="90000"/>
              </a:lnSpc>
              <a:spcAft>
                <a:spcPts val="588"/>
              </a:spcAft>
              <a:defRPr/>
            </a:pPr>
            <a:r>
              <a:rPr lang="en-US" sz="1200" b="1">
                <a:gradFill>
                  <a:gsLst>
                    <a:gs pos="70536">
                      <a:srgbClr val="1A1A1A"/>
                    </a:gs>
                    <a:gs pos="32000">
                      <a:srgbClr val="1A1A1A"/>
                    </a:gs>
                  </a:gsLst>
                  <a:lin ang="5400000" scaled="0"/>
                </a:gradFill>
                <a:latin typeface="Segoe UI Semilight"/>
              </a:rPr>
              <a:t>Azure IoT Hub</a:t>
            </a:r>
          </a:p>
        </p:txBody>
      </p:sp>
      <p:pic>
        <p:nvPicPr>
          <p:cNvPr id="89" name="iot icon">
            <a:extLst>
              <a:ext uri="{FF2B5EF4-FFF2-40B4-BE49-F238E27FC236}">
                <a16:creationId xmlns:a16="http://schemas.microsoft.com/office/drawing/2014/main" id="{0F45108F-1D7B-410F-9D48-8223F6D1A7F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792234" y="3200632"/>
            <a:ext cx="870745" cy="870745"/>
          </a:xfrm>
          <a:prstGeom prst="rect">
            <a:avLst/>
          </a:prstGeom>
        </p:spPr>
      </p:pic>
      <p:grpSp>
        <p:nvGrpSpPr>
          <p:cNvPr id="90" name="Group 89">
            <a:extLst>
              <a:ext uri="{FF2B5EF4-FFF2-40B4-BE49-F238E27FC236}">
                <a16:creationId xmlns:a16="http://schemas.microsoft.com/office/drawing/2014/main" id="{C54219F2-009D-4BD7-9F39-C429CCE2885A}"/>
              </a:ext>
            </a:extLst>
          </p:cNvPr>
          <p:cNvGrpSpPr/>
          <p:nvPr/>
        </p:nvGrpSpPr>
        <p:grpSpPr>
          <a:xfrm>
            <a:off x="778004" y="3318757"/>
            <a:ext cx="1676387" cy="1265708"/>
            <a:chOff x="855248" y="3318741"/>
            <a:chExt cx="1433487" cy="1082313"/>
          </a:xfrm>
        </p:grpSpPr>
        <p:sp>
          <p:nvSpPr>
            <p:cNvPr id="91" name="Freeform: Shape 90">
              <a:extLst>
                <a:ext uri="{FF2B5EF4-FFF2-40B4-BE49-F238E27FC236}">
                  <a16:creationId xmlns:a16="http://schemas.microsoft.com/office/drawing/2014/main" id="{F11C6B33-C30A-41C8-8F67-9B810A87407C}"/>
                </a:ext>
              </a:extLst>
            </p:cNvPr>
            <p:cNvSpPr/>
            <p:nvPr/>
          </p:nvSpPr>
          <p:spPr bwMode="auto">
            <a:xfrm>
              <a:off x="855248" y="3318741"/>
              <a:ext cx="1433487" cy="1082313"/>
            </a:xfrm>
            <a:custGeom>
              <a:avLst/>
              <a:gdLst>
                <a:gd name="connsiteX0" fmla="*/ 544659 w 1433487"/>
                <a:gd name="connsiteY0" fmla="*/ 267893 h 1082313"/>
                <a:gd name="connsiteX1" fmla="*/ 1147636 w 1433487"/>
                <a:gd name="connsiteY1" fmla="*/ 267893 h 1082313"/>
                <a:gd name="connsiteX2" fmla="*/ 1192137 w 1433487"/>
                <a:gd name="connsiteY2" fmla="*/ 312394 h 1082313"/>
                <a:gd name="connsiteX3" fmla="*/ 1193508 w 1433487"/>
                <a:gd name="connsiteY3" fmla="*/ 519213 h 1082313"/>
                <a:gd name="connsiteX4" fmla="*/ 1261617 w 1433487"/>
                <a:gd name="connsiteY4" fmla="*/ 519213 h 1082313"/>
                <a:gd name="connsiteX5" fmla="*/ 1261617 w 1433487"/>
                <a:gd name="connsiteY5" fmla="*/ 428361 h 1082313"/>
                <a:gd name="connsiteX6" fmla="*/ 1301986 w 1433487"/>
                <a:gd name="connsiteY6" fmla="*/ 387992 h 1082313"/>
                <a:gd name="connsiteX7" fmla="*/ 1393118 w 1433487"/>
                <a:gd name="connsiteY7" fmla="*/ 387992 h 1082313"/>
                <a:gd name="connsiteX8" fmla="*/ 1433487 w 1433487"/>
                <a:gd name="connsiteY8" fmla="*/ 428361 h 1082313"/>
                <a:gd name="connsiteX9" fmla="*/ 1433487 w 1433487"/>
                <a:gd name="connsiteY9" fmla="*/ 874416 h 1082313"/>
                <a:gd name="connsiteX10" fmla="*/ 1393118 w 1433487"/>
                <a:gd name="connsiteY10" fmla="*/ 914785 h 1082313"/>
                <a:gd name="connsiteX11" fmla="*/ 1301986 w 1433487"/>
                <a:gd name="connsiteY11" fmla="*/ 914785 h 1082313"/>
                <a:gd name="connsiteX12" fmla="*/ 1261617 w 1433487"/>
                <a:gd name="connsiteY12" fmla="*/ 874416 h 1082313"/>
                <a:gd name="connsiteX13" fmla="*/ 1261617 w 1433487"/>
                <a:gd name="connsiteY13" fmla="*/ 782646 h 1082313"/>
                <a:gd name="connsiteX14" fmla="*/ 1195254 w 1433487"/>
                <a:gd name="connsiteY14" fmla="*/ 782646 h 1082313"/>
                <a:gd name="connsiteX15" fmla="*/ 1195661 w 1433487"/>
                <a:gd name="connsiteY15" fmla="*/ 844006 h 1082313"/>
                <a:gd name="connsiteX16" fmla="*/ 976737 w 1433487"/>
                <a:gd name="connsiteY16" fmla="*/ 1082313 h 1082313"/>
                <a:gd name="connsiteX17" fmla="*/ 544659 w 1433487"/>
                <a:gd name="connsiteY17" fmla="*/ 1082310 h 1082313"/>
                <a:gd name="connsiteX18" fmla="*/ 403750 w 1433487"/>
                <a:gd name="connsiteY18" fmla="*/ 927118 h 1082313"/>
                <a:gd name="connsiteX19" fmla="*/ 271328 w 1433487"/>
                <a:gd name="connsiteY19" fmla="*/ 927118 h 1082313"/>
                <a:gd name="connsiteX20" fmla="*/ 223170 w 1433487"/>
                <a:gd name="connsiteY20" fmla="*/ 878960 h 1082313"/>
                <a:gd name="connsiteX21" fmla="*/ 223170 w 1433487"/>
                <a:gd name="connsiteY21" fmla="*/ 782646 h 1082313"/>
                <a:gd name="connsiteX22" fmla="*/ 148127 w 1433487"/>
                <a:gd name="connsiteY22" fmla="*/ 782646 h 1082313"/>
                <a:gd name="connsiteX23" fmla="*/ 148127 w 1433487"/>
                <a:gd name="connsiteY23" fmla="*/ 858131 h 1082313"/>
                <a:gd name="connsiteX24" fmla="*/ 113335 w 1433487"/>
                <a:gd name="connsiteY24" fmla="*/ 892923 h 1082313"/>
                <a:gd name="connsiteX25" fmla="*/ 34792 w 1433487"/>
                <a:gd name="connsiteY25" fmla="*/ 892923 h 1082313"/>
                <a:gd name="connsiteX26" fmla="*/ 0 w 1433487"/>
                <a:gd name="connsiteY26" fmla="*/ 858131 h 1082313"/>
                <a:gd name="connsiteX27" fmla="*/ 0 w 1433487"/>
                <a:gd name="connsiteY27" fmla="*/ 504871 h 1082313"/>
                <a:gd name="connsiteX28" fmla="*/ 34792 w 1433487"/>
                <a:gd name="connsiteY28" fmla="*/ 470079 h 1082313"/>
                <a:gd name="connsiteX29" fmla="*/ 113335 w 1433487"/>
                <a:gd name="connsiteY29" fmla="*/ 470079 h 1082313"/>
                <a:gd name="connsiteX30" fmla="*/ 148127 w 1433487"/>
                <a:gd name="connsiteY30" fmla="*/ 504871 h 1082313"/>
                <a:gd name="connsiteX31" fmla="*/ 148127 w 1433487"/>
                <a:gd name="connsiteY31" fmla="*/ 578272 h 1082313"/>
                <a:gd name="connsiteX32" fmla="*/ 223170 w 1433487"/>
                <a:gd name="connsiteY32" fmla="*/ 578272 h 1082313"/>
                <a:gd name="connsiteX33" fmla="*/ 223170 w 1433487"/>
                <a:gd name="connsiteY33" fmla="*/ 484444 h 1082313"/>
                <a:gd name="connsiteX34" fmla="*/ 271328 w 1433487"/>
                <a:gd name="connsiteY34" fmla="*/ 436286 h 1082313"/>
                <a:gd name="connsiteX35" fmla="*/ 394443 w 1433487"/>
                <a:gd name="connsiteY35" fmla="*/ 436286 h 1082313"/>
                <a:gd name="connsiteX36" fmla="*/ 591017 w 1433487"/>
                <a:gd name="connsiteY36" fmla="*/ 0 h 1082313"/>
                <a:gd name="connsiteX37" fmla="*/ 941057 w 1433487"/>
                <a:gd name="connsiteY37" fmla="*/ 0 h 1082313"/>
                <a:gd name="connsiteX38" fmla="*/ 977459 w 1433487"/>
                <a:gd name="connsiteY38" fmla="*/ 36402 h 1082313"/>
                <a:gd name="connsiteX39" fmla="*/ 977459 w 1433487"/>
                <a:gd name="connsiteY39" fmla="*/ 118581 h 1082313"/>
                <a:gd name="connsiteX40" fmla="*/ 941057 w 1433487"/>
                <a:gd name="connsiteY40" fmla="*/ 154983 h 1082313"/>
                <a:gd name="connsiteX41" fmla="*/ 857040 w 1433487"/>
                <a:gd name="connsiteY41" fmla="*/ 154983 h 1082313"/>
                <a:gd name="connsiteX42" fmla="*/ 857040 w 1433487"/>
                <a:gd name="connsiteY42" fmla="*/ 217814 h 1082313"/>
                <a:gd name="connsiteX43" fmla="*/ 675033 w 1433487"/>
                <a:gd name="connsiteY43" fmla="*/ 217814 h 1082313"/>
                <a:gd name="connsiteX44" fmla="*/ 675033 w 1433487"/>
                <a:gd name="connsiteY44" fmla="*/ 154983 h 1082313"/>
                <a:gd name="connsiteX45" fmla="*/ 591017 w 1433487"/>
                <a:gd name="connsiteY45" fmla="*/ 154983 h 1082313"/>
                <a:gd name="connsiteX46" fmla="*/ 554615 w 1433487"/>
                <a:gd name="connsiteY46" fmla="*/ 118581 h 1082313"/>
                <a:gd name="connsiteX47" fmla="*/ 554615 w 1433487"/>
                <a:gd name="connsiteY47" fmla="*/ 36402 h 1082313"/>
                <a:gd name="connsiteX48" fmla="*/ 591017 w 1433487"/>
                <a:gd name="connsiteY48" fmla="*/ 0 h 108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433487" h="1082313">
                  <a:moveTo>
                    <a:pt x="544659" y="267893"/>
                  </a:moveTo>
                  <a:lnTo>
                    <a:pt x="1147636" y="267893"/>
                  </a:lnTo>
                  <a:cubicBezTo>
                    <a:pt x="1172213" y="267893"/>
                    <a:pt x="1192137" y="287817"/>
                    <a:pt x="1192137" y="312394"/>
                  </a:cubicBezTo>
                  <a:lnTo>
                    <a:pt x="1193508" y="519213"/>
                  </a:lnTo>
                  <a:lnTo>
                    <a:pt x="1261617" y="519213"/>
                  </a:lnTo>
                  <a:lnTo>
                    <a:pt x="1261617" y="428361"/>
                  </a:lnTo>
                  <a:cubicBezTo>
                    <a:pt x="1261617" y="406066"/>
                    <a:pt x="1279691" y="387992"/>
                    <a:pt x="1301986" y="387992"/>
                  </a:cubicBezTo>
                  <a:lnTo>
                    <a:pt x="1393118" y="387992"/>
                  </a:lnTo>
                  <a:cubicBezTo>
                    <a:pt x="1415413" y="387992"/>
                    <a:pt x="1433487" y="406066"/>
                    <a:pt x="1433487" y="428361"/>
                  </a:cubicBezTo>
                  <a:lnTo>
                    <a:pt x="1433487" y="874416"/>
                  </a:lnTo>
                  <a:cubicBezTo>
                    <a:pt x="1433487" y="896711"/>
                    <a:pt x="1415413" y="914785"/>
                    <a:pt x="1393118" y="914785"/>
                  </a:cubicBezTo>
                  <a:lnTo>
                    <a:pt x="1301986" y="914785"/>
                  </a:lnTo>
                  <a:cubicBezTo>
                    <a:pt x="1279691" y="914785"/>
                    <a:pt x="1261617" y="896711"/>
                    <a:pt x="1261617" y="874416"/>
                  </a:cubicBezTo>
                  <a:lnTo>
                    <a:pt x="1261617" y="782646"/>
                  </a:lnTo>
                  <a:lnTo>
                    <a:pt x="1195254" y="782646"/>
                  </a:lnTo>
                  <a:lnTo>
                    <a:pt x="1195661" y="844006"/>
                  </a:lnTo>
                  <a:cubicBezTo>
                    <a:pt x="1195661" y="868583"/>
                    <a:pt x="1001314" y="1082313"/>
                    <a:pt x="976737" y="1082313"/>
                  </a:cubicBezTo>
                  <a:lnTo>
                    <a:pt x="544659" y="1082310"/>
                  </a:lnTo>
                  <a:lnTo>
                    <a:pt x="403750" y="927118"/>
                  </a:lnTo>
                  <a:lnTo>
                    <a:pt x="271328" y="927118"/>
                  </a:lnTo>
                  <a:cubicBezTo>
                    <a:pt x="244731" y="927118"/>
                    <a:pt x="223170" y="905557"/>
                    <a:pt x="223170" y="878960"/>
                  </a:cubicBezTo>
                  <a:lnTo>
                    <a:pt x="223170" y="782646"/>
                  </a:lnTo>
                  <a:lnTo>
                    <a:pt x="148127" y="782646"/>
                  </a:lnTo>
                  <a:lnTo>
                    <a:pt x="148127" y="858131"/>
                  </a:lnTo>
                  <a:cubicBezTo>
                    <a:pt x="148127" y="877346"/>
                    <a:pt x="132550" y="892923"/>
                    <a:pt x="113335" y="892923"/>
                  </a:cubicBezTo>
                  <a:lnTo>
                    <a:pt x="34792" y="892923"/>
                  </a:lnTo>
                  <a:cubicBezTo>
                    <a:pt x="15577" y="892923"/>
                    <a:pt x="0" y="877346"/>
                    <a:pt x="0" y="858131"/>
                  </a:cubicBezTo>
                  <a:lnTo>
                    <a:pt x="0" y="504871"/>
                  </a:lnTo>
                  <a:cubicBezTo>
                    <a:pt x="0" y="485656"/>
                    <a:pt x="15577" y="470079"/>
                    <a:pt x="34792" y="470079"/>
                  </a:cubicBezTo>
                  <a:lnTo>
                    <a:pt x="113335" y="470079"/>
                  </a:lnTo>
                  <a:cubicBezTo>
                    <a:pt x="132550" y="470079"/>
                    <a:pt x="148127" y="485656"/>
                    <a:pt x="148127" y="504871"/>
                  </a:cubicBezTo>
                  <a:lnTo>
                    <a:pt x="148127" y="578272"/>
                  </a:lnTo>
                  <a:lnTo>
                    <a:pt x="223170" y="578272"/>
                  </a:lnTo>
                  <a:lnTo>
                    <a:pt x="223170" y="484444"/>
                  </a:lnTo>
                  <a:cubicBezTo>
                    <a:pt x="223170" y="457847"/>
                    <a:pt x="244731" y="436286"/>
                    <a:pt x="271328" y="436286"/>
                  </a:cubicBezTo>
                  <a:lnTo>
                    <a:pt x="394443" y="436286"/>
                  </a:lnTo>
                  <a:close/>
                  <a:moveTo>
                    <a:pt x="591017" y="0"/>
                  </a:moveTo>
                  <a:lnTo>
                    <a:pt x="941057" y="0"/>
                  </a:lnTo>
                  <a:cubicBezTo>
                    <a:pt x="961161" y="0"/>
                    <a:pt x="977459" y="16298"/>
                    <a:pt x="977459" y="36402"/>
                  </a:cubicBezTo>
                  <a:lnTo>
                    <a:pt x="977459" y="118581"/>
                  </a:lnTo>
                  <a:cubicBezTo>
                    <a:pt x="977459" y="138685"/>
                    <a:pt x="961161" y="154983"/>
                    <a:pt x="941057" y="154983"/>
                  </a:cubicBezTo>
                  <a:lnTo>
                    <a:pt x="857040" y="154983"/>
                  </a:lnTo>
                  <a:lnTo>
                    <a:pt x="857040" y="217814"/>
                  </a:lnTo>
                  <a:lnTo>
                    <a:pt x="675033" y="217814"/>
                  </a:lnTo>
                  <a:lnTo>
                    <a:pt x="675033" y="154983"/>
                  </a:lnTo>
                  <a:lnTo>
                    <a:pt x="591017" y="154983"/>
                  </a:lnTo>
                  <a:cubicBezTo>
                    <a:pt x="570913" y="154983"/>
                    <a:pt x="554615" y="138685"/>
                    <a:pt x="554615" y="118581"/>
                  </a:cubicBezTo>
                  <a:lnTo>
                    <a:pt x="554615" y="36402"/>
                  </a:lnTo>
                  <a:cubicBezTo>
                    <a:pt x="554615" y="16298"/>
                    <a:pt x="570913" y="0"/>
                    <a:pt x="591017" y="0"/>
                  </a:cubicBezTo>
                  <a:close/>
                </a:path>
              </a:pathLst>
            </a:cu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err="1">
                <a:gradFill>
                  <a:gsLst>
                    <a:gs pos="70536">
                      <a:srgbClr val="1A1A1A"/>
                    </a:gs>
                    <a:gs pos="32000">
                      <a:srgbClr val="1A1A1A"/>
                    </a:gs>
                  </a:gsLst>
                  <a:lin ang="5400000" scaled="0"/>
                </a:gradFill>
                <a:latin typeface="Segoe UI"/>
                <a:ea typeface="Segoe UI" pitchFamily="34" charset="0"/>
                <a:cs typeface="Segoe UI" pitchFamily="34" charset="0"/>
              </a:endParaRPr>
            </a:p>
          </p:txBody>
        </p:sp>
        <p:grpSp>
          <p:nvGrpSpPr>
            <p:cNvPr id="92" name="Group 91">
              <a:extLst>
                <a:ext uri="{FF2B5EF4-FFF2-40B4-BE49-F238E27FC236}">
                  <a16:creationId xmlns:a16="http://schemas.microsoft.com/office/drawing/2014/main" id="{0526CE70-540A-43FA-931D-B19F2953DF4A}"/>
                </a:ext>
              </a:extLst>
            </p:cNvPr>
            <p:cNvGrpSpPr/>
            <p:nvPr/>
          </p:nvGrpSpPr>
          <p:grpSpPr>
            <a:xfrm>
              <a:off x="1505717" y="3722335"/>
              <a:ext cx="286131" cy="576750"/>
              <a:chOff x="3835983" y="1692682"/>
              <a:chExt cx="453062" cy="913235"/>
            </a:xfrm>
          </p:grpSpPr>
          <p:sp>
            <p:nvSpPr>
              <p:cNvPr id="93" name="Freeform 864">
                <a:extLst>
                  <a:ext uri="{FF2B5EF4-FFF2-40B4-BE49-F238E27FC236}">
                    <a16:creationId xmlns:a16="http://schemas.microsoft.com/office/drawing/2014/main" id="{5D0CE1E7-1C8F-4961-81CF-7A26EF388C52}"/>
                  </a:ext>
                </a:extLst>
              </p:cNvPr>
              <p:cNvSpPr>
                <a:spLocks noChangeAspect="1"/>
              </p:cNvSpPr>
              <p:nvPr/>
            </p:nvSpPr>
            <p:spPr bwMode="auto">
              <a:xfrm>
                <a:off x="3835983" y="1692682"/>
                <a:ext cx="452338" cy="913235"/>
              </a:xfrm>
              <a:custGeom>
                <a:avLst/>
                <a:gdLst>
                  <a:gd name="T0" fmla="*/ 230 w 317"/>
                  <a:gd name="T1" fmla="*/ 0 h 640"/>
                  <a:gd name="T2" fmla="*/ 173 w 317"/>
                  <a:gd name="T3" fmla="*/ 256 h 640"/>
                  <a:gd name="T4" fmla="*/ 317 w 317"/>
                  <a:gd name="T5" fmla="*/ 256 h 640"/>
                  <a:gd name="T6" fmla="*/ 82 w 317"/>
                  <a:gd name="T7" fmla="*/ 640 h 640"/>
                  <a:gd name="T8" fmla="*/ 146 w 317"/>
                  <a:gd name="T9" fmla="*/ 344 h 640"/>
                  <a:gd name="T10" fmla="*/ 0 w 317"/>
                  <a:gd name="T11" fmla="*/ 342 h 640"/>
                  <a:gd name="T12" fmla="*/ 230 w 317"/>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317" h="640">
                    <a:moveTo>
                      <a:pt x="230" y="0"/>
                    </a:moveTo>
                    <a:lnTo>
                      <a:pt x="173" y="256"/>
                    </a:lnTo>
                    <a:lnTo>
                      <a:pt x="317" y="256"/>
                    </a:lnTo>
                    <a:lnTo>
                      <a:pt x="82" y="640"/>
                    </a:lnTo>
                    <a:lnTo>
                      <a:pt x="146" y="344"/>
                    </a:lnTo>
                    <a:lnTo>
                      <a:pt x="0" y="342"/>
                    </a:lnTo>
                    <a:lnTo>
                      <a:pt x="230" y="0"/>
                    </a:lnTo>
                    <a:close/>
                  </a:path>
                </a:pathLst>
              </a:custGeom>
              <a:solidFill>
                <a:srgbClr val="FFD214"/>
              </a:solidFill>
              <a:ln w="0">
                <a:noFill/>
                <a:prstDash val="solid"/>
                <a:round/>
                <a:headEnd/>
                <a:tailEnd/>
              </a:ln>
            </p:spPr>
            <p:txBody>
              <a:bodyPr vert="horz" wrap="square" lIns="89630" tIns="44814" rIns="89630" bIns="44814" numCol="1" anchor="t" anchorCtr="0" compatLnSpc="1">
                <a:prstTxWarp prst="textNoShape">
                  <a:avLst/>
                </a:prstTxWarp>
              </a:bodyPr>
              <a:lstStyle/>
              <a:p>
                <a:pPr algn="ctr" defTabSz="896214">
                  <a:defRPr/>
                </a:pPr>
                <a:endParaRPr lang="en-US" sz="1800" kern="0">
                  <a:gradFill>
                    <a:gsLst>
                      <a:gs pos="70536">
                        <a:srgbClr val="1A1A1A"/>
                      </a:gs>
                      <a:gs pos="32000">
                        <a:srgbClr val="1A1A1A"/>
                      </a:gs>
                    </a:gsLst>
                    <a:lin ang="5400000" scaled="0"/>
                  </a:gradFill>
                  <a:latin typeface="Segoe UI Semilight"/>
                </a:endParaRPr>
              </a:p>
            </p:txBody>
          </p:sp>
          <p:sp>
            <p:nvSpPr>
              <p:cNvPr id="94" name="Freeform 864">
                <a:extLst>
                  <a:ext uri="{FF2B5EF4-FFF2-40B4-BE49-F238E27FC236}">
                    <a16:creationId xmlns:a16="http://schemas.microsoft.com/office/drawing/2014/main" id="{AA4C207A-461A-4408-9ADB-B9C6CF359F6F}"/>
                  </a:ext>
                </a:extLst>
              </p:cNvPr>
              <p:cNvSpPr>
                <a:spLocks noChangeAspect="1"/>
              </p:cNvSpPr>
              <p:nvPr/>
            </p:nvSpPr>
            <p:spPr bwMode="auto">
              <a:xfrm>
                <a:off x="3953727" y="1692682"/>
                <a:ext cx="335318" cy="913235"/>
              </a:xfrm>
              <a:custGeom>
                <a:avLst/>
                <a:gdLst>
                  <a:gd name="T0" fmla="*/ 230 w 317"/>
                  <a:gd name="T1" fmla="*/ 0 h 640"/>
                  <a:gd name="T2" fmla="*/ 173 w 317"/>
                  <a:gd name="T3" fmla="*/ 256 h 640"/>
                  <a:gd name="T4" fmla="*/ 317 w 317"/>
                  <a:gd name="T5" fmla="*/ 256 h 640"/>
                  <a:gd name="T6" fmla="*/ 82 w 317"/>
                  <a:gd name="T7" fmla="*/ 640 h 640"/>
                  <a:gd name="T8" fmla="*/ 146 w 317"/>
                  <a:gd name="T9" fmla="*/ 344 h 640"/>
                  <a:gd name="T10" fmla="*/ 0 w 317"/>
                  <a:gd name="T11" fmla="*/ 342 h 640"/>
                  <a:gd name="T12" fmla="*/ 230 w 317"/>
                  <a:gd name="T13" fmla="*/ 0 h 640"/>
                  <a:gd name="connsiteX0" fmla="*/ 4669 w 7413"/>
                  <a:gd name="connsiteY0" fmla="*/ 0 h 10000"/>
                  <a:gd name="connsiteX1" fmla="*/ 2870 w 7413"/>
                  <a:gd name="connsiteY1" fmla="*/ 4000 h 10000"/>
                  <a:gd name="connsiteX2" fmla="*/ 7413 w 7413"/>
                  <a:gd name="connsiteY2" fmla="*/ 4000 h 10000"/>
                  <a:gd name="connsiteX3" fmla="*/ 0 w 7413"/>
                  <a:gd name="connsiteY3" fmla="*/ 10000 h 10000"/>
                  <a:gd name="connsiteX4" fmla="*/ 2019 w 7413"/>
                  <a:gd name="connsiteY4" fmla="*/ 5375 h 10000"/>
                  <a:gd name="connsiteX5" fmla="*/ 1327 w 7413"/>
                  <a:gd name="connsiteY5" fmla="*/ 4188 h 10000"/>
                  <a:gd name="connsiteX6" fmla="*/ 4669 w 7413"/>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7911 w 10000"/>
                  <a:gd name="connsiteY4" fmla="*/ 4457 h 10000"/>
                  <a:gd name="connsiteX5" fmla="*/ 1790 w 10000"/>
                  <a:gd name="connsiteY5" fmla="*/ 4188 h 10000"/>
                  <a:gd name="connsiteX6" fmla="*/ 6298 w 10000"/>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7911 w 10000"/>
                  <a:gd name="connsiteY4" fmla="*/ 4457 h 10000"/>
                  <a:gd name="connsiteX5" fmla="*/ 1636 w 10000"/>
                  <a:gd name="connsiteY5" fmla="*/ 4449 h 10000"/>
                  <a:gd name="connsiteX6" fmla="*/ 6298 w 10000"/>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6923 w 10000"/>
                  <a:gd name="connsiteY4" fmla="*/ 4457 h 10000"/>
                  <a:gd name="connsiteX5" fmla="*/ 1636 w 10000"/>
                  <a:gd name="connsiteY5" fmla="*/ 4449 h 10000"/>
                  <a:gd name="connsiteX6" fmla="*/ 6298 w 10000"/>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5688 w 10000"/>
                  <a:gd name="connsiteY4" fmla="*/ 4457 h 10000"/>
                  <a:gd name="connsiteX5" fmla="*/ 1636 w 10000"/>
                  <a:gd name="connsiteY5" fmla="*/ 4449 h 10000"/>
                  <a:gd name="connsiteX6" fmla="*/ 6298 w 10000"/>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5688 w 10000"/>
                  <a:gd name="connsiteY4" fmla="*/ 4457 h 10000"/>
                  <a:gd name="connsiteX5" fmla="*/ 1512 w 10000"/>
                  <a:gd name="connsiteY5" fmla="*/ 4562 h 10000"/>
                  <a:gd name="connsiteX6" fmla="*/ 6298 w 10000"/>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5626 w 10000"/>
                  <a:gd name="connsiteY4" fmla="*/ 4570 h 10000"/>
                  <a:gd name="connsiteX5" fmla="*/ 1512 w 10000"/>
                  <a:gd name="connsiteY5" fmla="*/ 4562 h 10000"/>
                  <a:gd name="connsiteX6" fmla="*/ 6298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6298" y="0"/>
                    </a:moveTo>
                    <a:lnTo>
                      <a:pt x="3872" y="4000"/>
                    </a:lnTo>
                    <a:lnTo>
                      <a:pt x="10000" y="4000"/>
                    </a:lnTo>
                    <a:lnTo>
                      <a:pt x="0" y="10000"/>
                    </a:lnTo>
                    <a:lnTo>
                      <a:pt x="5626" y="4570"/>
                    </a:lnTo>
                    <a:lnTo>
                      <a:pt x="1512" y="4562"/>
                    </a:lnTo>
                    <a:lnTo>
                      <a:pt x="6298" y="0"/>
                    </a:lnTo>
                    <a:close/>
                  </a:path>
                </a:pathLst>
              </a:custGeom>
              <a:solidFill>
                <a:srgbClr val="FFBE0C"/>
              </a:solidFill>
              <a:ln w="0">
                <a:noFill/>
                <a:prstDash val="solid"/>
                <a:round/>
                <a:headEnd/>
                <a:tailEnd/>
              </a:ln>
            </p:spPr>
            <p:txBody>
              <a:bodyPr vert="horz" wrap="square" lIns="89630" tIns="44814" rIns="89630" bIns="44814" numCol="1" anchor="t" anchorCtr="0" compatLnSpc="1">
                <a:prstTxWarp prst="textNoShape">
                  <a:avLst/>
                </a:prstTxWarp>
              </a:bodyPr>
              <a:lstStyle/>
              <a:p>
                <a:pPr algn="ctr" defTabSz="896214">
                  <a:defRPr/>
                </a:pPr>
                <a:endParaRPr lang="en-US" sz="1800" kern="0">
                  <a:gradFill>
                    <a:gsLst>
                      <a:gs pos="70536">
                        <a:srgbClr val="1A1A1A"/>
                      </a:gs>
                      <a:gs pos="32000">
                        <a:srgbClr val="1A1A1A"/>
                      </a:gs>
                    </a:gsLst>
                    <a:lin ang="5400000" scaled="0"/>
                  </a:gradFill>
                  <a:latin typeface="Segoe UI Semilight"/>
                </a:endParaRPr>
              </a:p>
            </p:txBody>
          </p:sp>
        </p:grpSp>
      </p:grpSp>
      <p:cxnSp>
        <p:nvCxnSpPr>
          <p:cNvPr id="63" name="Straight Arrow Connector 62">
            <a:extLst>
              <a:ext uri="{FF2B5EF4-FFF2-40B4-BE49-F238E27FC236}">
                <a16:creationId xmlns:a16="http://schemas.microsoft.com/office/drawing/2014/main" id="{9890E0B9-A22C-49B8-B4BB-A3F4B4623E53}"/>
              </a:ext>
            </a:extLst>
          </p:cNvPr>
          <p:cNvCxnSpPr>
            <a:cxnSpLocks/>
          </p:cNvCxnSpPr>
          <p:nvPr/>
        </p:nvCxnSpPr>
        <p:spPr>
          <a:xfrm>
            <a:off x="8348003" y="4174295"/>
            <a:ext cx="666860" cy="0"/>
          </a:xfrm>
          <a:prstGeom prst="straightConnector1">
            <a:avLst/>
          </a:prstGeom>
          <a:noFill/>
          <a:ln w="28575" cap="flat" cmpd="sng" algn="ctr">
            <a:solidFill>
              <a:schemeClr val="tx1"/>
            </a:solidFill>
            <a:prstDash val="sysDot"/>
            <a:miter lim="800000"/>
            <a:headEnd type="none"/>
            <a:tailEnd type="arrow" w="lg" len="sm"/>
          </a:ln>
          <a:effectLst/>
        </p:spPr>
      </p:cxnSp>
      <p:grpSp>
        <p:nvGrpSpPr>
          <p:cNvPr id="74" name="Group 73">
            <a:extLst>
              <a:ext uri="{FF2B5EF4-FFF2-40B4-BE49-F238E27FC236}">
                <a16:creationId xmlns:a16="http://schemas.microsoft.com/office/drawing/2014/main" id="{105F6F8E-F2CB-4504-8ADB-8E41BD075238}"/>
              </a:ext>
            </a:extLst>
          </p:cNvPr>
          <p:cNvGrpSpPr/>
          <p:nvPr/>
        </p:nvGrpSpPr>
        <p:grpSpPr>
          <a:xfrm>
            <a:off x="7706569" y="4066968"/>
            <a:ext cx="1795294" cy="614229"/>
            <a:chOff x="2928222" y="5442279"/>
            <a:chExt cx="1831553" cy="626635"/>
          </a:xfrm>
        </p:grpSpPr>
        <p:grpSp>
          <p:nvGrpSpPr>
            <p:cNvPr id="75" name="Group 74">
              <a:extLst>
                <a:ext uri="{FF2B5EF4-FFF2-40B4-BE49-F238E27FC236}">
                  <a16:creationId xmlns:a16="http://schemas.microsoft.com/office/drawing/2014/main" id="{7B9AFFB4-4F86-4E9B-8302-906EEA7F3FCF}"/>
                </a:ext>
              </a:extLst>
            </p:cNvPr>
            <p:cNvGrpSpPr/>
            <p:nvPr/>
          </p:nvGrpSpPr>
          <p:grpSpPr>
            <a:xfrm>
              <a:off x="2928222" y="5442279"/>
              <a:ext cx="1831553" cy="626635"/>
              <a:chOff x="2928222" y="5442279"/>
              <a:chExt cx="1831553" cy="626635"/>
            </a:xfrm>
          </p:grpSpPr>
          <p:sp>
            <p:nvSpPr>
              <p:cNvPr id="83" name="Rectangle: Rounded Corners 82">
                <a:extLst>
                  <a:ext uri="{FF2B5EF4-FFF2-40B4-BE49-F238E27FC236}">
                    <a16:creationId xmlns:a16="http://schemas.microsoft.com/office/drawing/2014/main" id="{7F4C07D6-88A5-4172-96F7-787C97495578}"/>
                  </a:ext>
                </a:extLst>
              </p:cNvPr>
              <p:cNvSpPr/>
              <p:nvPr/>
            </p:nvSpPr>
            <p:spPr bwMode="auto">
              <a:xfrm>
                <a:off x="2928222" y="5442282"/>
                <a:ext cx="636858" cy="626632"/>
              </a:xfrm>
              <a:prstGeom prst="roundRect">
                <a:avLst/>
              </a:prstGeom>
              <a:solidFill>
                <a:srgbClr val="FFFFFF"/>
              </a:solidFill>
              <a:ln w="6350" cap="flat" cmpd="sng" algn="ctr">
                <a:solidFill>
                  <a:srgbClr val="737373"/>
                </a:solidFill>
                <a:prstDash val="solid"/>
                <a:headEnd type="none" w="med" len="med"/>
                <a:tailEnd type="none" w="med" len="med"/>
              </a:ln>
              <a:effectLst/>
            </p:spPr>
            <p:txBody>
              <a:bodyPr rot="0" spcFirstLastPara="0" vertOverflow="overflow" horzOverflow="overflow" vert="horz" wrap="square" lIns="0" tIns="45713" rIns="0" bIns="45713" numCol="1" spcCol="0" rtlCol="0" fromWordArt="0" anchor="b" anchorCtr="0" forceAA="0" compatLnSpc="1">
                <a:prstTxWarp prst="textNoShape">
                  <a:avLst/>
                </a:prstTxWarp>
                <a:noAutofit/>
              </a:bodyPr>
              <a:lstStyle/>
              <a:p>
                <a:pPr algn="ctr" defTabSz="913927" fontAlgn="base">
                  <a:spcBef>
                    <a:spcPct val="0"/>
                  </a:spcBef>
                  <a:spcAft>
                    <a:spcPct val="0"/>
                  </a:spcAft>
                  <a:defRPr/>
                </a:pPr>
                <a:r>
                  <a:rPr lang="en-US" sz="1077" kern="0">
                    <a:gradFill>
                      <a:gsLst>
                        <a:gs pos="70536">
                          <a:srgbClr val="1A1A1A"/>
                        </a:gs>
                        <a:gs pos="32000">
                          <a:srgbClr val="1A1A1A"/>
                        </a:gs>
                      </a:gsLst>
                      <a:lin ang="5400000" scaled="0"/>
                    </a:gradFill>
                    <a:latin typeface="Segoe UI"/>
                    <a:cs typeface="Segoe UI" panose="020B0502040204020203" pitchFamily="34" charset="0"/>
                  </a:rPr>
                  <a:t>Insights</a:t>
                </a:r>
              </a:p>
            </p:txBody>
          </p:sp>
          <p:sp>
            <p:nvSpPr>
              <p:cNvPr id="84" name="Rectangle: Rounded Corners 83">
                <a:extLst>
                  <a:ext uri="{FF2B5EF4-FFF2-40B4-BE49-F238E27FC236}">
                    <a16:creationId xmlns:a16="http://schemas.microsoft.com/office/drawing/2014/main" id="{09ABC267-E017-4BAD-B364-F6EEC1A05B6E}"/>
                  </a:ext>
                </a:extLst>
              </p:cNvPr>
              <p:cNvSpPr/>
              <p:nvPr/>
            </p:nvSpPr>
            <p:spPr bwMode="auto">
              <a:xfrm>
                <a:off x="4122917" y="5442279"/>
                <a:ext cx="636858" cy="626632"/>
              </a:xfrm>
              <a:prstGeom prst="roundRect">
                <a:avLst/>
              </a:prstGeom>
              <a:solidFill>
                <a:srgbClr val="FFFFFF"/>
              </a:solidFill>
              <a:ln w="6350" cap="flat" cmpd="sng" algn="ctr">
                <a:solidFill>
                  <a:srgbClr val="737373"/>
                </a:solidFill>
                <a:prstDash val="solid"/>
                <a:headEnd type="none" w="med" len="med"/>
                <a:tailEnd type="none" w="med" len="med"/>
              </a:ln>
              <a:effectLst/>
            </p:spPr>
            <p:txBody>
              <a:bodyPr rot="0" spcFirstLastPara="0" vertOverflow="overflow" horzOverflow="overflow" vert="horz" wrap="square" lIns="0" tIns="45713" rIns="0" bIns="45713" numCol="1" spcCol="0" rtlCol="0" fromWordArt="0" anchor="b" anchorCtr="0" forceAA="0" compatLnSpc="1">
                <a:prstTxWarp prst="textNoShape">
                  <a:avLst/>
                </a:prstTxWarp>
                <a:noAutofit/>
              </a:bodyPr>
              <a:lstStyle/>
              <a:p>
                <a:pPr algn="ctr" defTabSz="913927" fontAlgn="base">
                  <a:spcBef>
                    <a:spcPct val="0"/>
                  </a:spcBef>
                  <a:spcAft>
                    <a:spcPct val="0"/>
                  </a:spcAft>
                  <a:defRPr/>
                </a:pPr>
                <a:r>
                  <a:rPr lang="en-US" sz="1077" kern="0">
                    <a:gradFill>
                      <a:gsLst>
                        <a:gs pos="70536">
                          <a:srgbClr val="1A1A1A"/>
                        </a:gs>
                        <a:gs pos="32000">
                          <a:srgbClr val="1A1A1A"/>
                        </a:gs>
                      </a:gsLst>
                      <a:lin ang="5400000" scaled="0"/>
                    </a:gradFill>
                    <a:latin typeface="Segoe UI"/>
                    <a:cs typeface="Segoe UI" panose="020B0502040204020203" pitchFamily="34" charset="0"/>
                  </a:rPr>
                  <a:t>Actions</a:t>
                </a:r>
              </a:p>
            </p:txBody>
          </p:sp>
        </p:grpSp>
        <p:pic>
          <p:nvPicPr>
            <p:cNvPr id="76" name="Insights Icon">
              <a:extLst>
                <a:ext uri="{FF2B5EF4-FFF2-40B4-BE49-F238E27FC236}">
                  <a16:creationId xmlns:a16="http://schemas.microsoft.com/office/drawing/2014/main" id="{3B55C9B8-092D-4ADD-BFE9-609E7FF194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080143" y="5489630"/>
              <a:ext cx="344569" cy="344569"/>
            </a:xfrm>
            <a:prstGeom prst="rect">
              <a:avLst/>
            </a:prstGeom>
          </p:spPr>
        </p:pic>
        <p:grpSp>
          <p:nvGrpSpPr>
            <p:cNvPr id="77" name="actions icon">
              <a:extLst>
                <a:ext uri="{FF2B5EF4-FFF2-40B4-BE49-F238E27FC236}">
                  <a16:creationId xmlns:a16="http://schemas.microsoft.com/office/drawing/2014/main" id="{C02B8020-628F-4093-9ED4-B4CC1F6A9E8B}"/>
                </a:ext>
              </a:extLst>
            </p:cNvPr>
            <p:cNvGrpSpPr>
              <a:grpSpLocks noChangeAspect="1"/>
            </p:cNvGrpSpPr>
            <p:nvPr/>
          </p:nvGrpSpPr>
          <p:grpSpPr>
            <a:xfrm>
              <a:off x="4310332" y="5509038"/>
              <a:ext cx="244278" cy="305752"/>
              <a:chOff x="5945278" y="-1117032"/>
              <a:chExt cx="4995179" cy="6252248"/>
            </a:xfrm>
          </p:grpSpPr>
          <p:grpSp>
            <p:nvGrpSpPr>
              <p:cNvPr id="78" name="Group 77">
                <a:extLst>
                  <a:ext uri="{FF2B5EF4-FFF2-40B4-BE49-F238E27FC236}">
                    <a16:creationId xmlns:a16="http://schemas.microsoft.com/office/drawing/2014/main" id="{FD43B98F-8835-40E7-B0D5-BC2A3CB0DBCD}"/>
                  </a:ext>
                </a:extLst>
              </p:cNvPr>
              <p:cNvGrpSpPr/>
              <p:nvPr/>
            </p:nvGrpSpPr>
            <p:grpSpPr>
              <a:xfrm>
                <a:off x="6664893" y="-1117032"/>
                <a:ext cx="3101810" cy="6252248"/>
                <a:chOff x="6664893" y="-1117032"/>
                <a:chExt cx="3101810" cy="6252248"/>
              </a:xfrm>
            </p:grpSpPr>
            <p:sp>
              <p:nvSpPr>
                <p:cNvPr id="81" name="Freeform 864">
                  <a:extLst>
                    <a:ext uri="{FF2B5EF4-FFF2-40B4-BE49-F238E27FC236}">
                      <a16:creationId xmlns:a16="http://schemas.microsoft.com/office/drawing/2014/main" id="{ABA18F4B-58DB-46FC-B12A-46B9E8AAA46C}"/>
                    </a:ext>
                  </a:extLst>
                </p:cNvPr>
                <p:cNvSpPr>
                  <a:spLocks noChangeAspect="1"/>
                </p:cNvSpPr>
                <p:nvPr/>
              </p:nvSpPr>
              <p:spPr bwMode="auto">
                <a:xfrm>
                  <a:off x="6664893" y="-1117031"/>
                  <a:ext cx="3096816" cy="6252247"/>
                </a:xfrm>
                <a:custGeom>
                  <a:avLst/>
                  <a:gdLst>
                    <a:gd name="T0" fmla="*/ 230 w 317"/>
                    <a:gd name="T1" fmla="*/ 0 h 640"/>
                    <a:gd name="T2" fmla="*/ 173 w 317"/>
                    <a:gd name="T3" fmla="*/ 256 h 640"/>
                    <a:gd name="T4" fmla="*/ 317 w 317"/>
                    <a:gd name="T5" fmla="*/ 256 h 640"/>
                    <a:gd name="T6" fmla="*/ 82 w 317"/>
                    <a:gd name="T7" fmla="*/ 640 h 640"/>
                    <a:gd name="T8" fmla="*/ 146 w 317"/>
                    <a:gd name="T9" fmla="*/ 344 h 640"/>
                    <a:gd name="T10" fmla="*/ 0 w 317"/>
                    <a:gd name="T11" fmla="*/ 342 h 640"/>
                    <a:gd name="T12" fmla="*/ 230 w 317"/>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317" h="640">
                      <a:moveTo>
                        <a:pt x="230" y="0"/>
                      </a:moveTo>
                      <a:lnTo>
                        <a:pt x="173" y="256"/>
                      </a:lnTo>
                      <a:lnTo>
                        <a:pt x="317" y="256"/>
                      </a:lnTo>
                      <a:lnTo>
                        <a:pt x="82" y="640"/>
                      </a:lnTo>
                      <a:lnTo>
                        <a:pt x="146" y="344"/>
                      </a:lnTo>
                      <a:lnTo>
                        <a:pt x="0" y="342"/>
                      </a:lnTo>
                      <a:lnTo>
                        <a:pt x="230" y="0"/>
                      </a:lnTo>
                      <a:close/>
                    </a:path>
                  </a:pathLst>
                </a:custGeom>
                <a:solidFill>
                  <a:srgbClr val="FFD214"/>
                </a:solidFill>
                <a:ln w="0">
                  <a:noFill/>
                  <a:prstDash val="solid"/>
                  <a:round/>
                  <a:headEnd/>
                  <a:tailEnd/>
                </a:ln>
              </p:spPr>
              <p:txBody>
                <a:bodyPr vert="horz" wrap="square" lIns="89630" tIns="44814" rIns="89630" bIns="44814" numCol="1" anchor="t" anchorCtr="0" compatLnSpc="1">
                  <a:prstTxWarp prst="textNoShape">
                    <a:avLst/>
                  </a:prstTxWarp>
                </a:bodyPr>
                <a:lstStyle/>
                <a:p>
                  <a:pPr defTabSz="896214">
                    <a:defRPr/>
                  </a:pPr>
                  <a:endParaRPr lang="en-US" sz="1800" kern="0">
                    <a:gradFill>
                      <a:gsLst>
                        <a:gs pos="70536">
                          <a:srgbClr val="1A1A1A"/>
                        </a:gs>
                        <a:gs pos="32000">
                          <a:srgbClr val="1A1A1A"/>
                        </a:gs>
                      </a:gsLst>
                      <a:lin ang="5400000" scaled="0"/>
                    </a:gradFill>
                    <a:latin typeface="Segoe UI Semilight"/>
                  </a:endParaRPr>
                </a:p>
              </p:txBody>
            </p:sp>
            <p:sp>
              <p:nvSpPr>
                <p:cNvPr id="82" name="Freeform 864">
                  <a:extLst>
                    <a:ext uri="{FF2B5EF4-FFF2-40B4-BE49-F238E27FC236}">
                      <a16:creationId xmlns:a16="http://schemas.microsoft.com/office/drawing/2014/main" id="{4DC19329-A708-4B3D-9F29-EDD09D9244D5}"/>
                    </a:ext>
                  </a:extLst>
                </p:cNvPr>
                <p:cNvSpPr>
                  <a:spLocks noChangeAspect="1"/>
                </p:cNvSpPr>
                <p:nvPr/>
              </p:nvSpPr>
              <p:spPr bwMode="auto">
                <a:xfrm>
                  <a:off x="7471033" y="-1117032"/>
                  <a:ext cx="2295670" cy="6252247"/>
                </a:xfrm>
                <a:custGeom>
                  <a:avLst/>
                  <a:gdLst>
                    <a:gd name="T0" fmla="*/ 230 w 317"/>
                    <a:gd name="T1" fmla="*/ 0 h 640"/>
                    <a:gd name="T2" fmla="*/ 173 w 317"/>
                    <a:gd name="T3" fmla="*/ 256 h 640"/>
                    <a:gd name="T4" fmla="*/ 317 w 317"/>
                    <a:gd name="T5" fmla="*/ 256 h 640"/>
                    <a:gd name="T6" fmla="*/ 82 w 317"/>
                    <a:gd name="T7" fmla="*/ 640 h 640"/>
                    <a:gd name="T8" fmla="*/ 146 w 317"/>
                    <a:gd name="T9" fmla="*/ 344 h 640"/>
                    <a:gd name="T10" fmla="*/ 0 w 317"/>
                    <a:gd name="T11" fmla="*/ 342 h 640"/>
                    <a:gd name="T12" fmla="*/ 230 w 317"/>
                    <a:gd name="T13" fmla="*/ 0 h 640"/>
                    <a:gd name="connsiteX0" fmla="*/ 4669 w 7413"/>
                    <a:gd name="connsiteY0" fmla="*/ 0 h 10000"/>
                    <a:gd name="connsiteX1" fmla="*/ 2870 w 7413"/>
                    <a:gd name="connsiteY1" fmla="*/ 4000 h 10000"/>
                    <a:gd name="connsiteX2" fmla="*/ 7413 w 7413"/>
                    <a:gd name="connsiteY2" fmla="*/ 4000 h 10000"/>
                    <a:gd name="connsiteX3" fmla="*/ 0 w 7413"/>
                    <a:gd name="connsiteY3" fmla="*/ 10000 h 10000"/>
                    <a:gd name="connsiteX4" fmla="*/ 2019 w 7413"/>
                    <a:gd name="connsiteY4" fmla="*/ 5375 h 10000"/>
                    <a:gd name="connsiteX5" fmla="*/ 1327 w 7413"/>
                    <a:gd name="connsiteY5" fmla="*/ 4188 h 10000"/>
                    <a:gd name="connsiteX6" fmla="*/ 4669 w 7413"/>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7911 w 10000"/>
                    <a:gd name="connsiteY4" fmla="*/ 4457 h 10000"/>
                    <a:gd name="connsiteX5" fmla="*/ 1790 w 10000"/>
                    <a:gd name="connsiteY5" fmla="*/ 4188 h 10000"/>
                    <a:gd name="connsiteX6" fmla="*/ 6298 w 10000"/>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7911 w 10000"/>
                    <a:gd name="connsiteY4" fmla="*/ 4457 h 10000"/>
                    <a:gd name="connsiteX5" fmla="*/ 1636 w 10000"/>
                    <a:gd name="connsiteY5" fmla="*/ 4449 h 10000"/>
                    <a:gd name="connsiteX6" fmla="*/ 6298 w 10000"/>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6923 w 10000"/>
                    <a:gd name="connsiteY4" fmla="*/ 4457 h 10000"/>
                    <a:gd name="connsiteX5" fmla="*/ 1636 w 10000"/>
                    <a:gd name="connsiteY5" fmla="*/ 4449 h 10000"/>
                    <a:gd name="connsiteX6" fmla="*/ 6298 w 10000"/>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5688 w 10000"/>
                    <a:gd name="connsiteY4" fmla="*/ 4457 h 10000"/>
                    <a:gd name="connsiteX5" fmla="*/ 1636 w 10000"/>
                    <a:gd name="connsiteY5" fmla="*/ 4449 h 10000"/>
                    <a:gd name="connsiteX6" fmla="*/ 6298 w 10000"/>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5688 w 10000"/>
                    <a:gd name="connsiteY4" fmla="*/ 4457 h 10000"/>
                    <a:gd name="connsiteX5" fmla="*/ 1512 w 10000"/>
                    <a:gd name="connsiteY5" fmla="*/ 4562 h 10000"/>
                    <a:gd name="connsiteX6" fmla="*/ 6298 w 10000"/>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5626 w 10000"/>
                    <a:gd name="connsiteY4" fmla="*/ 4570 h 10000"/>
                    <a:gd name="connsiteX5" fmla="*/ 1512 w 10000"/>
                    <a:gd name="connsiteY5" fmla="*/ 4562 h 10000"/>
                    <a:gd name="connsiteX6" fmla="*/ 6298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6298" y="0"/>
                      </a:moveTo>
                      <a:lnTo>
                        <a:pt x="3872" y="4000"/>
                      </a:lnTo>
                      <a:lnTo>
                        <a:pt x="10000" y="4000"/>
                      </a:lnTo>
                      <a:lnTo>
                        <a:pt x="0" y="10000"/>
                      </a:lnTo>
                      <a:lnTo>
                        <a:pt x="5626" y="4570"/>
                      </a:lnTo>
                      <a:lnTo>
                        <a:pt x="1512" y="4562"/>
                      </a:lnTo>
                      <a:lnTo>
                        <a:pt x="6298" y="0"/>
                      </a:lnTo>
                      <a:close/>
                    </a:path>
                  </a:pathLst>
                </a:custGeom>
                <a:solidFill>
                  <a:srgbClr val="FFBE0C"/>
                </a:solidFill>
                <a:ln w="0">
                  <a:noFill/>
                  <a:prstDash val="solid"/>
                  <a:round/>
                  <a:headEnd/>
                  <a:tailEnd/>
                </a:ln>
              </p:spPr>
              <p:txBody>
                <a:bodyPr vert="horz" wrap="square" lIns="89630" tIns="44814" rIns="89630" bIns="44814" numCol="1" anchor="t" anchorCtr="0" compatLnSpc="1">
                  <a:prstTxWarp prst="textNoShape">
                    <a:avLst/>
                  </a:prstTxWarp>
                </a:bodyPr>
                <a:lstStyle/>
                <a:p>
                  <a:pPr defTabSz="896214">
                    <a:defRPr/>
                  </a:pPr>
                  <a:endParaRPr lang="en-US" sz="1800" kern="0">
                    <a:gradFill>
                      <a:gsLst>
                        <a:gs pos="70536">
                          <a:srgbClr val="1A1A1A"/>
                        </a:gs>
                        <a:gs pos="32000">
                          <a:srgbClr val="1A1A1A"/>
                        </a:gs>
                      </a:gsLst>
                      <a:lin ang="5400000" scaled="0"/>
                    </a:gradFill>
                    <a:latin typeface="Segoe UI Semilight"/>
                  </a:endParaRPr>
                </a:p>
              </p:txBody>
            </p:sp>
          </p:grpSp>
          <p:sp>
            <p:nvSpPr>
              <p:cNvPr id="79" name="Freeform: Shape 78">
                <a:extLst>
                  <a:ext uri="{FF2B5EF4-FFF2-40B4-BE49-F238E27FC236}">
                    <a16:creationId xmlns:a16="http://schemas.microsoft.com/office/drawing/2014/main" id="{4B3B6D33-5019-4B64-A7D9-0665022B6E15}"/>
                  </a:ext>
                </a:extLst>
              </p:cNvPr>
              <p:cNvSpPr/>
              <p:nvPr/>
            </p:nvSpPr>
            <p:spPr bwMode="auto">
              <a:xfrm rot="18892103" flipV="1">
                <a:off x="5945270" y="926286"/>
                <a:ext cx="2165630" cy="2165613"/>
              </a:xfrm>
              <a:custGeom>
                <a:avLst/>
                <a:gdLst>
                  <a:gd name="connsiteX0" fmla="*/ 2136831 w 2165630"/>
                  <a:gd name="connsiteY0" fmla="*/ 2127170 h 2165613"/>
                  <a:gd name="connsiteX1" fmla="*/ 2165629 w 2165630"/>
                  <a:gd name="connsiteY1" fmla="*/ 2056732 h 2165613"/>
                  <a:gd name="connsiteX2" fmla="*/ 2065748 w 2165630"/>
                  <a:gd name="connsiteY2" fmla="*/ 1957764 h 2165613"/>
                  <a:gd name="connsiteX3" fmla="*/ 198852 w 2165630"/>
                  <a:gd name="connsiteY3" fmla="*/ 1966342 h 2165613"/>
                  <a:gd name="connsiteX4" fmla="*/ 198852 w 2165630"/>
                  <a:gd name="connsiteY4" fmla="*/ 99426 h 2165613"/>
                  <a:gd name="connsiteX5" fmla="*/ 99426 w 2165630"/>
                  <a:gd name="connsiteY5" fmla="*/ 0 h 2165613"/>
                  <a:gd name="connsiteX6" fmla="*/ 0 w 2165630"/>
                  <a:gd name="connsiteY6" fmla="*/ 99426 h 2165613"/>
                  <a:gd name="connsiteX7" fmla="*/ 0 w 2165630"/>
                  <a:gd name="connsiteY7" fmla="*/ 2057877 h 2165613"/>
                  <a:gd name="connsiteX8" fmla="*/ 29122 w 2165630"/>
                  <a:gd name="connsiteY8" fmla="*/ 2128182 h 2165613"/>
                  <a:gd name="connsiteX9" fmla="*/ 34286 w 2165630"/>
                  <a:gd name="connsiteY9" fmla="*/ 2131665 h 2165613"/>
                  <a:gd name="connsiteX10" fmla="*/ 37793 w 2165630"/>
                  <a:gd name="connsiteY10" fmla="*/ 2136813 h 2165613"/>
                  <a:gd name="connsiteX11" fmla="*/ 108231 w 2165630"/>
                  <a:gd name="connsiteY11" fmla="*/ 2165612 h 2165613"/>
                  <a:gd name="connsiteX12" fmla="*/ 2066661 w 2165630"/>
                  <a:gd name="connsiteY12" fmla="*/ 2156614 h 2165613"/>
                  <a:gd name="connsiteX13" fmla="*/ 2136831 w 2165630"/>
                  <a:gd name="connsiteY13" fmla="*/ 2127170 h 216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65630" h="2165613">
                    <a:moveTo>
                      <a:pt x="2136831" y="2127170"/>
                    </a:moveTo>
                    <a:cubicBezTo>
                      <a:pt x="2154741" y="2109095"/>
                      <a:pt x="2165755" y="2084188"/>
                      <a:pt x="2165629" y="2056732"/>
                    </a:cubicBezTo>
                    <a:cubicBezTo>
                      <a:pt x="2165377" y="2001821"/>
                      <a:pt x="2120658" y="1957512"/>
                      <a:pt x="2065748" y="1957764"/>
                    </a:cubicBezTo>
                    <a:lnTo>
                      <a:pt x="198852" y="1966342"/>
                    </a:lnTo>
                    <a:lnTo>
                      <a:pt x="198852" y="99426"/>
                    </a:lnTo>
                    <a:cubicBezTo>
                      <a:pt x="198852" y="44515"/>
                      <a:pt x="154337" y="0"/>
                      <a:pt x="99426" y="0"/>
                    </a:cubicBezTo>
                    <a:cubicBezTo>
                      <a:pt x="44515" y="0"/>
                      <a:pt x="0" y="44515"/>
                      <a:pt x="0" y="99426"/>
                    </a:cubicBezTo>
                    <a:lnTo>
                      <a:pt x="0" y="2057877"/>
                    </a:lnTo>
                    <a:cubicBezTo>
                      <a:pt x="0" y="2085332"/>
                      <a:pt x="11129" y="2110189"/>
                      <a:pt x="29122" y="2128182"/>
                    </a:cubicBezTo>
                    <a:lnTo>
                      <a:pt x="34286" y="2131665"/>
                    </a:lnTo>
                    <a:lnTo>
                      <a:pt x="37793" y="2136813"/>
                    </a:lnTo>
                    <a:cubicBezTo>
                      <a:pt x="55868" y="2154724"/>
                      <a:pt x="80776" y="2165738"/>
                      <a:pt x="108231" y="2165612"/>
                    </a:cubicBezTo>
                    <a:lnTo>
                      <a:pt x="2066661" y="2156614"/>
                    </a:lnTo>
                    <a:cubicBezTo>
                      <a:pt x="2094116" y="2156488"/>
                      <a:pt x="2118922" y="2145245"/>
                      <a:pt x="2136831" y="2127170"/>
                    </a:cubicBezTo>
                    <a:close/>
                  </a:path>
                </a:pathLst>
              </a:custGeom>
              <a:solidFill>
                <a:srgbClr val="3899C6"/>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err="1">
                  <a:gradFill>
                    <a:gsLst>
                      <a:gs pos="70536">
                        <a:srgbClr val="1A1A1A"/>
                      </a:gs>
                      <a:gs pos="32000">
                        <a:srgbClr val="1A1A1A"/>
                      </a:gs>
                    </a:gsLst>
                    <a:lin ang="5400000" scaled="0"/>
                  </a:gradFill>
                  <a:latin typeface="Segoe UI Semilight"/>
                  <a:ea typeface="Segoe UI" pitchFamily="34" charset="0"/>
                  <a:cs typeface="Segoe UI" pitchFamily="34" charset="0"/>
                </a:endParaRPr>
              </a:p>
            </p:txBody>
          </p:sp>
          <p:sp>
            <p:nvSpPr>
              <p:cNvPr id="80" name="Freeform: Shape 79">
                <a:extLst>
                  <a:ext uri="{FF2B5EF4-FFF2-40B4-BE49-F238E27FC236}">
                    <a16:creationId xmlns:a16="http://schemas.microsoft.com/office/drawing/2014/main" id="{C4C5AA6D-F481-4034-BFC9-6DFAEBBC7CD4}"/>
                  </a:ext>
                </a:extLst>
              </p:cNvPr>
              <p:cNvSpPr/>
              <p:nvPr/>
            </p:nvSpPr>
            <p:spPr bwMode="auto">
              <a:xfrm rot="2707897" flipH="1" flipV="1">
                <a:off x="8774836" y="926286"/>
                <a:ext cx="2165630" cy="2165613"/>
              </a:xfrm>
              <a:custGeom>
                <a:avLst/>
                <a:gdLst>
                  <a:gd name="connsiteX0" fmla="*/ 2136831 w 2165630"/>
                  <a:gd name="connsiteY0" fmla="*/ 2127170 h 2165613"/>
                  <a:gd name="connsiteX1" fmla="*/ 2165629 w 2165630"/>
                  <a:gd name="connsiteY1" fmla="*/ 2056732 h 2165613"/>
                  <a:gd name="connsiteX2" fmla="*/ 2065748 w 2165630"/>
                  <a:gd name="connsiteY2" fmla="*/ 1957764 h 2165613"/>
                  <a:gd name="connsiteX3" fmla="*/ 198852 w 2165630"/>
                  <a:gd name="connsiteY3" fmla="*/ 1966342 h 2165613"/>
                  <a:gd name="connsiteX4" fmla="*/ 198852 w 2165630"/>
                  <a:gd name="connsiteY4" fmla="*/ 99426 h 2165613"/>
                  <a:gd name="connsiteX5" fmla="*/ 99426 w 2165630"/>
                  <a:gd name="connsiteY5" fmla="*/ 0 h 2165613"/>
                  <a:gd name="connsiteX6" fmla="*/ 0 w 2165630"/>
                  <a:gd name="connsiteY6" fmla="*/ 99426 h 2165613"/>
                  <a:gd name="connsiteX7" fmla="*/ 0 w 2165630"/>
                  <a:gd name="connsiteY7" fmla="*/ 2057877 h 2165613"/>
                  <a:gd name="connsiteX8" fmla="*/ 29122 w 2165630"/>
                  <a:gd name="connsiteY8" fmla="*/ 2128182 h 2165613"/>
                  <a:gd name="connsiteX9" fmla="*/ 34286 w 2165630"/>
                  <a:gd name="connsiteY9" fmla="*/ 2131665 h 2165613"/>
                  <a:gd name="connsiteX10" fmla="*/ 37793 w 2165630"/>
                  <a:gd name="connsiteY10" fmla="*/ 2136813 h 2165613"/>
                  <a:gd name="connsiteX11" fmla="*/ 108231 w 2165630"/>
                  <a:gd name="connsiteY11" fmla="*/ 2165612 h 2165613"/>
                  <a:gd name="connsiteX12" fmla="*/ 2066661 w 2165630"/>
                  <a:gd name="connsiteY12" fmla="*/ 2156614 h 2165613"/>
                  <a:gd name="connsiteX13" fmla="*/ 2136831 w 2165630"/>
                  <a:gd name="connsiteY13" fmla="*/ 2127170 h 216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65630" h="2165613">
                    <a:moveTo>
                      <a:pt x="2136831" y="2127170"/>
                    </a:moveTo>
                    <a:cubicBezTo>
                      <a:pt x="2154741" y="2109095"/>
                      <a:pt x="2165755" y="2084188"/>
                      <a:pt x="2165629" y="2056732"/>
                    </a:cubicBezTo>
                    <a:cubicBezTo>
                      <a:pt x="2165377" y="2001821"/>
                      <a:pt x="2120658" y="1957512"/>
                      <a:pt x="2065748" y="1957764"/>
                    </a:cubicBezTo>
                    <a:lnTo>
                      <a:pt x="198852" y="1966342"/>
                    </a:lnTo>
                    <a:lnTo>
                      <a:pt x="198852" y="99426"/>
                    </a:lnTo>
                    <a:cubicBezTo>
                      <a:pt x="198852" y="44515"/>
                      <a:pt x="154337" y="0"/>
                      <a:pt x="99426" y="0"/>
                    </a:cubicBezTo>
                    <a:cubicBezTo>
                      <a:pt x="44515" y="0"/>
                      <a:pt x="0" y="44515"/>
                      <a:pt x="0" y="99426"/>
                    </a:cubicBezTo>
                    <a:lnTo>
                      <a:pt x="0" y="2057877"/>
                    </a:lnTo>
                    <a:cubicBezTo>
                      <a:pt x="0" y="2085332"/>
                      <a:pt x="11129" y="2110189"/>
                      <a:pt x="29122" y="2128182"/>
                    </a:cubicBezTo>
                    <a:lnTo>
                      <a:pt x="34286" y="2131665"/>
                    </a:lnTo>
                    <a:lnTo>
                      <a:pt x="37793" y="2136813"/>
                    </a:lnTo>
                    <a:cubicBezTo>
                      <a:pt x="55868" y="2154724"/>
                      <a:pt x="80776" y="2165738"/>
                      <a:pt x="108231" y="2165612"/>
                    </a:cubicBezTo>
                    <a:lnTo>
                      <a:pt x="2066661" y="2156614"/>
                    </a:lnTo>
                    <a:cubicBezTo>
                      <a:pt x="2094116" y="2156488"/>
                      <a:pt x="2118922" y="2145245"/>
                      <a:pt x="2136831" y="2127170"/>
                    </a:cubicBezTo>
                    <a:close/>
                  </a:path>
                </a:pathLst>
              </a:custGeom>
              <a:solidFill>
                <a:srgbClr val="3899C6"/>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err="1">
                  <a:gradFill>
                    <a:gsLst>
                      <a:gs pos="70536">
                        <a:srgbClr val="1A1A1A"/>
                      </a:gs>
                      <a:gs pos="32000">
                        <a:srgbClr val="1A1A1A"/>
                      </a:gs>
                    </a:gsLst>
                    <a:lin ang="5400000" scaled="0"/>
                  </a:gradFill>
                  <a:latin typeface="Segoe UI Semilight"/>
                  <a:ea typeface="Segoe UI" pitchFamily="34" charset="0"/>
                  <a:cs typeface="Segoe UI" pitchFamily="34" charset="0"/>
                </a:endParaRPr>
              </a:p>
            </p:txBody>
          </p:sp>
        </p:grpSp>
      </p:grpSp>
    </p:spTree>
    <p:extLst>
      <p:ext uri="{BB962C8B-B14F-4D97-AF65-F5344CB8AC3E}">
        <p14:creationId xmlns:p14="http://schemas.microsoft.com/office/powerpoint/2010/main" val="41970752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left)">
                                      <p:cBhvr>
                                        <p:cTn id="7" dur="10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wipe(left)">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wipe(right)">
                                      <p:cBhvr>
                                        <p:cTn id="17" dur="1000"/>
                                        <p:tgtEl>
                                          <p:spTgt spid="6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4"/>
                                        </p:tgtEl>
                                        <p:attrNameLst>
                                          <p:attrName>style.visibility</p:attrName>
                                        </p:attrNameLst>
                                      </p:cBhvr>
                                      <p:to>
                                        <p:strVal val="visible"/>
                                      </p:to>
                                    </p:set>
                                  </p:childTnLst>
                                </p:cTn>
                              </p:par>
                              <p:par>
                                <p:cTn id="22" presetID="35" presetClass="path" presetSubtype="0" accel="50000" decel="50000" fill="hold" nodeType="withEffect">
                                  <p:stCondLst>
                                    <p:cond delay="250"/>
                                  </p:stCondLst>
                                  <p:childTnLst>
                                    <p:animMotion origin="layout" path="M 8.33333E-7 -1.48148E-6 L -0.57409 -1.48148E-6 " pathEditMode="relative" rAng="0" ptsTypes="AA">
                                      <p:cBhvr>
                                        <p:cTn id="23" dur="750" fill="hold"/>
                                        <p:tgtEl>
                                          <p:spTgt spid="74"/>
                                        </p:tgtEl>
                                        <p:attrNameLst>
                                          <p:attrName>ppt_x</p:attrName>
                                          <p:attrName>ppt_y</p:attrName>
                                        </p:attrNameLst>
                                      </p:cBhvr>
                                      <p:rCtr x="-28711" y="0"/>
                                    </p:animMotion>
                                  </p:childTnLst>
                                </p:cTn>
                              </p:par>
                              <p:par>
                                <p:cTn id="24" presetID="6" presetClass="emph" presetSubtype="0" decel="100000" fill="hold" nodeType="withEffect">
                                  <p:stCondLst>
                                    <p:cond delay="500"/>
                                  </p:stCondLst>
                                  <p:childTnLst>
                                    <p:animScale>
                                      <p:cBhvr>
                                        <p:cTn id="25" dur="750" fill="hold"/>
                                        <p:tgtEl>
                                          <p:spTgt spid="90"/>
                                        </p:tgtEl>
                                      </p:cBhvr>
                                      <p:by x="70000" y="70000"/>
                                    </p:animScale>
                                  </p:childTnLst>
                                </p:cTn>
                              </p:par>
                              <p:par>
                                <p:cTn id="26" presetID="64" presetClass="path" presetSubtype="0" decel="100000" fill="hold" nodeType="withEffect">
                                  <p:stCondLst>
                                    <p:cond delay="500"/>
                                  </p:stCondLst>
                                  <p:childTnLst>
                                    <p:animMotion origin="layout" path="M -2.08333E-6 2.59259E-6 L -2.08333E-6 -0.07616 " pathEditMode="relative" rAng="0" ptsTypes="AA">
                                      <p:cBhvr>
                                        <p:cTn id="27" dur="750" fill="hold"/>
                                        <p:tgtEl>
                                          <p:spTgt spid="90"/>
                                        </p:tgtEl>
                                        <p:attrNameLst>
                                          <p:attrName>ppt_x</p:attrName>
                                          <p:attrName>ppt_y</p:attrName>
                                        </p:attrNameLst>
                                      </p:cBhvr>
                                      <p:rCtr x="0" y="-3819"/>
                                    </p:animMotion>
                                  </p:childTnLst>
                                </p:cTn>
                              </p:par>
                              <p:par>
                                <p:cTn id="28" presetID="22" presetClass="entr" presetSubtype="8" fill="hold" nodeType="withEffect">
                                  <p:stCondLst>
                                    <p:cond delay="750"/>
                                  </p:stCondLst>
                                  <p:childTnLst>
                                    <p:set>
                                      <p:cBhvr>
                                        <p:cTn id="29" dur="1" fill="hold">
                                          <p:stCondLst>
                                            <p:cond delay="0"/>
                                          </p:stCondLst>
                                        </p:cTn>
                                        <p:tgtEl>
                                          <p:spTgt spid="86"/>
                                        </p:tgtEl>
                                        <p:attrNameLst>
                                          <p:attrName>style.visibility</p:attrName>
                                        </p:attrNameLst>
                                      </p:cBhvr>
                                      <p:to>
                                        <p:strVal val="visible"/>
                                      </p:to>
                                    </p:set>
                                    <p:animEffect transition="in" filter="wipe(left)">
                                      <p:cBhvr>
                                        <p:cTn id="30" dur="500"/>
                                        <p:tgtEl>
                                          <p:spTgt spid="86"/>
                                        </p:tgtEl>
                                      </p:cBhvr>
                                    </p:animEffect>
                                  </p:childTnLst>
                                </p:cTn>
                              </p:par>
                              <p:par>
                                <p:cTn id="31" presetID="22" presetClass="entr" presetSubtype="8" fill="hold" nodeType="withEffect">
                                  <p:stCondLst>
                                    <p:cond delay="1000"/>
                                  </p:stCondLst>
                                  <p:childTnLst>
                                    <p:set>
                                      <p:cBhvr>
                                        <p:cTn id="32" dur="1" fill="hold">
                                          <p:stCondLst>
                                            <p:cond delay="0"/>
                                          </p:stCondLst>
                                        </p:cTn>
                                        <p:tgtEl>
                                          <p:spTgt spid="87"/>
                                        </p:tgtEl>
                                        <p:attrNameLst>
                                          <p:attrName>style.visibility</p:attrName>
                                        </p:attrNameLst>
                                      </p:cBhvr>
                                      <p:to>
                                        <p:strVal val="visible"/>
                                      </p:to>
                                    </p:set>
                                    <p:animEffect transition="in" filter="wipe(left)">
                                      <p:cBhvr>
                                        <p:cTn id="33" dur="500"/>
                                        <p:tgtEl>
                                          <p:spTgt spid="87"/>
                                        </p:tgtEl>
                                      </p:cBhvr>
                                    </p:animEffect>
                                  </p:childTnLst>
                                </p:cTn>
                              </p:par>
                              <p:par>
                                <p:cTn id="34" presetID="22" presetClass="entr" presetSubtype="2" fill="hold" nodeType="withEffect">
                                  <p:stCondLst>
                                    <p:cond delay="1250"/>
                                  </p:stCondLst>
                                  <p:childTnLst>
                                    <p:set>
                                      <p:cBhvr>
                                        <p:cTn id="35" dur="1" fill="hold">
                                          <p:stCondLst>
                                            <p:cond delay="0"/>
                                          </p:stCondLst>
                                        </p:cTn>
                                        <p:tgtEl>
                                          <p:spTgt spid="85"/>
                                        </p:tgtEl>
                                        <p:attrNameLst>
                                          <p:attrName>style.visibility</p:attrName>
                                        </p:attrNameLst>
                                      </p:cBhvr>
                                      <p:to>
                                        <p:strVal val="visible"/>
                                      </p:to>
                                    </p:set>
                                    <p:animEffect transition="in" filter="wipe(right)">
                                      <p:cBhvr>
                                        <p:cTn id="36"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A598A-CE4A-4DEE-93E2-801F249FD9EC}"/>
              </a:ext>
            </a:extLst>
          </p:cNvPr>
          <p:cNvSpPr>
            <a:spLocks noGrp="1"/>
          </p:cNvSpPr>
          <p:nvPr>
            <p:ph type="title"/>
          </p:nvPr>
        </p:nvSpPr>
        <p:spPr/>
        <p:txBody>
          <a:bodyPr vert="horz" wrap="square" lIns="89617" tIns="44808" rIns="89617" bIns="44808" rtlCol="0" anchor="ctr">
            <a:noAutofit/>
          </a:bodyPr>
          <a:lstStyle/>
          <a:p>
            <a:pPr defTabSz="913874"/>
            <a:r>
              <a:rPr lang="en-US"/>
              <a:t>IoT in the Cloud and on the Edge</a:t>
            </a:r>
          </a:p>
        </p:txBody>
      </p:sp>
      <p:sp>
        <p:nvSpPr>
          <p:cNvPr id="3" name="Content Placeholder 2">
            <a:extLst>
              <a:ext uri="{FF2B5EF4-FFF2-40B4-BE49-F238E27FC236}">
                <a16:creationId xmlns:a16="http://schemas.microsoft.com/office/drawing/2014/main" id="{0ACFDAB3-C7A9-411B-88B2-D1B8DBAB667A}"/>
              </a:ext>
            </a:extLst>
          </p:cNvPr>
          <p:cNvSpPr>
            <a:spLocks noGrp="1"/>
          </p:cNvSpPr>
          <p:nvPr>
            <p:ph type="body" sz="quarter" idx="10"/>
          </p:nvPr>
        </p:nvSpPr>
        <p:spPr>
          <a:xfrm>
            <a:off x="660729" y="2982554"/>
            <a:ext cx="5047765" cy="1828574"/>
          </a:xfrm>
        </p:spPr>
        <p:txBody>
          <a:bodyPr/>
          <a:lstStyle/>
          <a:p>
            <a:r>
              <a:rPr lang="en-US">
                <a:solidFill>
                  <a:schemeClr val="accent1"/>
                </a:solidFill>
              </a:rPr>
              <a:t>IoT in the Cloud </a:t>
            </a:r>
          </a:p>
          <a:p>
            <a:pPr marL="0" lvl="1">
              <a:spcBef>
                <a:spcPts val="588"/>
              </a:spcBef>
              <a:spcAft>
                <a:spcPts val="588"/>
              </a:spcAft>
            </a:pPr>
            <a:r>
              <a:rPr lang="en-US" sz="1600"/>
              <a:t>Remote monitoring and management</a:t>
            </a:r>
          </a:p>
          <a:p>
            <a:pPr marL="0" lvl="1">
              <a:spcBef>
                <a:spcPts val="588"/>
              </a:spcBef>
              <a:spcAft>
                <a:spcPts val="588"/>
              </a:spcAft>
            </a:pPr>
            <a:r>
              <a:rPr lang="en-US" sz="1600"/>
              <a:t>Merging remote data from multiple IoT devices </a:t>
            </a:r>
          </a:p>
          <a:p>
            <a:pPr marL="0" lvl="1">
              <a:spcBef>
                <a:spcPts val="588"/>
              </a:spcBef>
              <a:spcAft>
                <a:spcPts val="588"/>
              </a:spcAft>
            </a:pPr>
            <a:r>
              <a:rPr lang="en-US" sz="1600"/>
              <a:t>Infinite compute and storage to train machine learning and other advanced AI tools </a:t>
            </a:r>
          </a:p>
        </p:txBody>
      </p:sp>
      <p:sp>
        <p:nvSpPr>
          <p:cNvPr id="4" name="Text Placeholder 3"/>
          <p:cNvSpPr>
            <a:spLocks noGrp="1"/>
          </p:cNvSpPr>
          <p:nvPr>
            <p:ph type="body" sz="quarter" idx="12"/>
          </p:nvPr>
        </p:nvSpPr>
        <p:spPr>
          <a:xfrm>
            <a:off x="6249527" y="2982553"/>
            <a:ext cx="5748158" cy="2387431"/>
          </a:xfrm>
        </p:spPr>
        <p:txBody>
          <a:bodyPr/>
          <a:lstStyle/>
          <a:p>
            <a:r>
              <a:rPr lang="en-US">
                <a:solidFill>
                  <a:schemeClr val="accent1"/>
                </a:solidFill>
              </a:rPr>
              <a:t>IoT on the Edge</a:t>
            </a:r>
          </a:p>
          <a:p>
            <a:pPr marL="0" lvl="1">
              <a:spcBef>
                <a:spcPts val="588"/>
              </a:spcBef>
              <a:spcAft>
                <a:spcPts val="588"/>
              </a:spcAft>
            </a:pPr>
            <a:r>
              <a:rPr lang="en-US" sz="1600"/>
              <a:t>Offline operations (short and long term)</a:t>
            </a:r>
            <a:endParaRPr lang="en-US" sz="2400"/>
          </a:p>
          <a:p>
            <a:pPr marL="0" lvl="1">
              <a:spcBef>
                <a:spcPts val="588"/>
              </a:spcBef>
              <a:spcAft>
                <a:spcPts val="588"/>
              </a:spcAft>
            </a:pPr>
            <a:r>
              <a:rPr lang="en-US" sz="1600"/>
              <a:t>Privacy of data and protection of IP</a:t>
            </a:r>
          </a:p>
          <a:p>
            <a:pPr marL="0" lvl="1">
              <a:spcBef>
                <a:spcPts val="588"/>
              </a:spcBef>
              <a:spcAft>
                <a:spcPts val="588"/>
              </a:spcAft>
            </a:pPr>
            <a:r>
              <a:rPr lang="en-US" sz="1600"/>
              <a:t>Pre-process data on prem – E.g. video streams</a:t>
            </a:r>
          </a:p>
          <a:p>
            <a:pPr marL="0" lvl="1">
              <a:spcBef>
                <a:spcPts val="588"/>
              </a:spcBef>
              <a:spcAft>
                <a:spcPts val="588"/>
              </a:spcAft>
            </a:pPr>
            <a:r>
              <a:rPr lang="en-US" sz="1600"/>
              <a:t>Low latency tight control loops require near real-time response</a:t>
            </a:r>
          </a:p>
          <a:p>
            <a:pPr marL="0" lvl="1">
              <a:spcBef>
                <a:spcPts val="588"/>
              </a:spcBef>
              <a:spcAft>
                <a:spcPts val="588"/>
              </a:spcAft>
            </a:pPr>
            <a:r>
              <a:rPr lang="en-US" sz="1600"/>
              <a:t>Protocol translation &amp; data normalization</a:t>
            </a:r>
          </a:p>
        </p:txBody>
      </p:sp>
      <p:sp>
        <p:nvSpPr>
          <p:cNvPr id="5" name="Content Placeholder 2">
            <a:extLst>
              <a:ext uri="{FF2B5EF4-FFF2-40B4-BE49-F238E27FC236}">
                <a16:creationId xmlns:a16="http://schemas.microsoft.com/office/drawing/2014/main" id="{1EBCA533-414F-4B7B-B1A2-C41D18BD1536}"/>
              </a:ext>
            </a:extLst>
          </p:cNvPr>
          <p:cNvSpPr txBox="1">
            <a:spLocks/>
          </p:cNvSpPr>
          <p:nvPr/>
        </p:nvSpPr>
        <p:spPr>
          <a:xfrm>
            <a:off x="6733038" y="1826309"/>
            <a:ext cx="4618525" cy="4349487"/>
          </a:xfrm>
          <a:prstGeom prst="rect">
            <a:avLst/>
          </a:prstGeom>
        </p:spPr>
        <p:txBody>
          <a:bodyPr vert="horz" lIns="91401" tIns="45700" rIns="91401" bIns="4570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225">
              <a:buNone/>
            </a:pPr>
            <a:endParaRPr lang="en-US">
              <a:solidFill>
                <a:srgbClr val="1A1A1A"/>
              </a:solidFill>
              <a:latin typeface="Segoe UI"/>
            </a:endParaRPr>
          </a:p>
        </p:txBody>
      </p:sp>
      <p:grpSp>
        <p:nvGrpSpPr>
          <p:cNvPr id="74" name="Group 73"/>
          <p:cNvGrpSpPr>
            <a:grpSpLocks noChangeAspect="1"/>
          </p:cNvGrpSpPr>
          <p:nvPr/>
        </p:nvGrpSpPr>
        <p:grpSpPr>
          <a:xfrm>
            <a:off x="2387979" y="2272223"/>
            <a:ext cx="613281" cy="488070"/>
            <a:chOff x="7447097" y="5073261"/>
            <a:chExt cx="1524001" cy="1212851"/>
          </a:xfrm>
        </p:grpSpPr>
        <p:sp>
          <p:nvSpPr>
            <p:cNvPr id="103" name="AutoShape 3"/>
            <p:cNvSpPr>
              <a:spLocks noChangeAspect="1" noChangeArrowheads="1" noTextEdit="1"/>
            </p:cNvSpPr>
            <p:nvPr/>
          </p:nvSpPr>
          <p:spPr bwMode="auto">
            <a:xfrm>
              <a:off x="7447097" y="5078024"/>
              <a:ext cx="1524000" cy="1203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4192"/>
              <a:endParaRPr lang="en-US" sz="1730">
                <a:solidFill>
                  <a:srgbClr val="1A1A1A"/>
                </a:solidFill>
                <a:latin typeface="Segoe UI"/>
              </a:endParaRPr>
            </a:p>
          </p:txBody>
        </p:sp>
        <p:sp>
          <p:nvSpPr>
            <p:cNvPr id="104" name="Freeform 5"/>
            <p:cNvSpPr>
              <a:spLocks/>
            </p:cNvSpPr>
            <p:nvPr/>
          </p:nvSpPr>
          <p:spPr bwMode="auto">
            <a:xfrm>
              <a:off x="7451860" y="5705087"/>
              <a:ext cx="1519238" cy="581025"/>
            </a:xfrm>
            <a:custGeom>
              <a:avLst/>
              <a:gdLst>
                <a:gd name="T0" fmla="*/ 0 w 957"/>
                <a:gd name="T1" fmla="*/ 0 h 366"/>
                <a:gd name="T2" fmla="*/ 0 w 957"/>
                <a:gd name="T3" fmla="*/ 366 h 366"/>
                <a:gd name="T4" fmla="*/ 255 w 957"/>
                <a:gd name="T5" fmla="*/ 366 h 366"/>
                <a:gd name="T6" fmla="*/ 255 w 957"/>
                <a:gd name="T7" fmla="*/ 262 h 366"/>
                <a:gd name="T8" fmla="*/ 471 w 957"/>
                <a:gd name="T9" fmla="*/ 262 h 366"/>
                <a:gd name="T10" fmla="*/ 471 w 957"/>
                <a:gd name="T11" fmla="*/ 366 h 366"/>
                <a:gd name="T12" fmla="*/ 957 w 957"/>
                <a:gd name="T13" fmla="*/ 366 h 366"/>
                <a:gd name="T14" fmla="*/ 957 w 957"/>
                <a:gd name="T15" fmla="*/ 0 h 366"/>
                <a:gd name="T16" fmla="*/ 0 w 957"/>
                <a:gd name="T17" fmla="*/ 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7" h="366">
                  <a:moveTo>
                    <a:pt x="0" y="0"/>
                  </a:moveTo>
                  <a:lnTo>
                    <a:pt x="0" y="366"/>
                  </a:lnTo>
                  <a:lnTo>
                    <a:pt x="255" y="366"/>
                  </a:lnTo>
                  <a:lnTo>
                    <a:pt x="255" y="262"/>
                  </a:lnTo>
                  <a:lnTo>
                    <a:pt x="471" y="262"/>
                  </a:lnTo>
                  <a:lnTo>
                    <a:pt x="471" y="366"/>
                  </a:lnTo>
                  <a:lnTo>
                    <a:pt x="957" y="366"/>
                  </a:lnTo>
                  <a:lnTo>
                    <a:pt x="957" y="0"/>
                  </a:lnTo>
                  <a:lnTo>
                    <a:pt x="0" y="0"/>
                  </a:lnTo>
                  <a:close/>
                </a:path>
              </a:pathLst>
            </a:custGeom>
            <a:solidFill>
              <a:schemeClr val="accent6"/>
            </a:solidFill>
            <a:ln w="9525">
              <a:solidFill>
                <a:schemeClr val="accent6">
                  <a:lumMod val="75000"/>
                </a:schemeClr>
              </a:solidFill>
              <a:round/>
              <a:headEnd/>
              <a:tailEnd/>
            </a:ln>
          </p:spPr>
          <p:txBody>
            <a:bodyPr vert="horz" wrap="square" lIns="91401" tIns="45700" rIns="91401" bIns="45700" numCol="1" anchor="t" anchorCtr="0" compatLnSpc="1">
              <a:prstTxWarp prst="textNoShape">
                <a:avLst/>
              </a:prstTxWarp>
            </a:bodyPr>
            <a:lstStyle/>
            <a:p>
              <a:pPr defTabSz="914192"/>
              <a:endParaRPr lang="en-US" sz="1730">
                <a:solidFill>
                  <a:srgbClr val="1A1A1A"/>
                </a:solidFill>
                <a:latin typeface="Segoe UI"/>
              </a:endParaRPr>
            </a:p>
          </p:txBody>
        </p:sp>
        <p:sp>
          <p:nvSpPr>
            <p:cNvPr id="105" name="Rectangle 6"/>
            <p:cNvSpPr>
              <a:spLocks noChangeArrowheads="1"/>
            </p:cNvSpPr>
            <p:nvPr/>
          </p:nvSpPr>
          <p:spPr bwMode="auto">
            <a:xfrm>
              <a:off x="8669472" y="5705087"/>
              <a:ext cx="301625" cy="581025"/>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4192"/>
              <a:endParaRPr lang="en-US" sz="1730">
                <a:solidFill>
                  <a:srgbClr val="1A1A1A"/>
                </a:solidFill>
                <a:latin typeface="Segoe UI"/>
              </a:endParaRPr>
            </a:p>
          </p:txBody>
        </p:sp>
        <p:sp>
          <p:nvSpPr>
            <p:cNvPr id="106" name="Rectangle 7"/>
            <p:cNvSpPr>
              <a:spLocks noChangeArrowheads="1"/>
            </p:cNvSpPr>
            <p:nvPr/>
          </p:nvSpPr>
          <p:spPr bwMode="auto">
            <a:xfrm>
              <a:off x="7770947" y="5946387"/>
              <a:ext cx="85725" cy="79375"/>
            </a:xfrm>
            <a:prstGeom prst="rect">
              <a:avLst/>
            </a:prstGeom>
            <a:solidFill>
              <a:schemeClr val="accent1"/>
            </a:solidFill>
            <a:ln>
              <a:noFill/>
            </a:ln>
          </p:spPr>
          <p:txBody>
            <a:bodyPr vert="horz" wrap="square" lIns="91401" tIns="45700" rIns="91401" bIns="45700" numCol="1" anchor="t" anchorCtr="0" compatLnSpc="1">
              <a:prstTxWarp prst="textNoShape">
                <a:avLst/>
              </a:prstTxWarp>
            </a:bodyPr>
            <a:lstStyle/>
            <a:p>
              <a:pPr defTabSz="914192"/>
              <a:endParaRPr lang="en-US" sz="1730">
                <a:solidFill>
                  <a:srgbClr val="1A1A1A"/>
                </a:solidFill>
                <a:latin typeface="Segoe UI"/>
              </a:endParaRPr>
            </a:p>
          </p:txBody>
        </p:sp>
        <p:sp>
          <p:nvSpPr>
            <p:cNvPr id="107" name="Rectangle 8"/>
            <p:cNvSpPr>
              <a:spLocks noChangeArrowheads="1"/>
            </p:cNvSpPr>
            <p:nvPr/>
          </p:nvSpPr>
          <p:spPr bwMode="auto">
            <a:xfrm>
              <a:off x="7574097" y="5946387"/>
              <a:ext cx="84138" cy="79375"/>
            </a:xfrm>
            <a:prstGeom prst="rect">
              <a:avLst/>
            </a:prstGeom>
            <a:solidFill>
              <a:schemeClr val="accent1"/>
            </a:solidFill>
            <a:ln>
              <a:noFill/>
            </a:ln>
          </p:spPr>
          <p:txBody>
            <a:bodyPr vert="horz" wrap="square" lIns="91401" tIns="45700" rIns="91401" bIns="45700" numCol="1" anchor="t" anchorCtr="0" compatLnSpc="1">
              <a:prstTxWarp prst="textNoShape">
                <a:avLst/>
              </a:prstTxWarp>
            </a:bodyPr>
            <a:lstStyle/>
            <a:p>
              <a:pPr defTabSz="914192"/>
              <a:endParaRPr lang="en-US" sz="1730">
                <a:solidFill>
                  <a:srgbClr val="1A1A1A"/>
                </a:solidFill>
                <a:latin typeface="Segoe UI"/>
              </a:endParaRPr>
            </a:p>
          </p:txBody>
        </p:sp>
        <p:sp>
          <p:nvSpPr>
            <p:cNvPr id="108" name="Rectangle 9"/>
            <p:cNvSpPr>
              <a:spLocks noChangeArrowheads="1"/>
            </p:cNvSpPr>
            <p:nvPr/>
          </p:nvSpPr>
          <p:spPr bwMode="auto">
            <a:xfrm>
              <a:off x="7988435" y="5946387"/>
              <a:ext cx="79375" cy="79375"/>
            </a:xfrm>
            <a:prstGeom prst="rect">
              <a:avLst/>
            </a:prstGeom>
            <a:solidFill>
              <a:schemeClr val="accent1"/>
            </a:solidFill>
            <a:ln>
              <a:noFill/>
            </a:ln>
          </p:spPr>
          <p:txBody>
            <a:bodyPr vert="horz" wrap="square" lIns="91401" tIns="45700" rIns="91401" bIns="45700" numCol="1" anchor="t" anchorCtr="0" compatLnSpc="1">
              <a:prstTxWarp prst="textNoShape">
                <a:avLst/>
              </a:prstTxWarp>
            </a:bodyPr>
            <a:lstStyle/>
            <a:p>
              <a:pPr defTabSz="914192"/>
              <a:endParaRPr lang="en-US" sz="1730">
                <a:solidFill>
                  <a:srgbClr val="1A1A1A"/>
                </a:solidFill>
                <a:latin typeface="Segoe UI"/>
              </a:endParaRPr>
            </a:p>
          </p:txBody>
        </p:sp>
        <p:sp>
          <p:nvSpPr>
            <p:cNvPr id="109" name="Rectangle 10"/>
            <p:cNvSpPr>
              <a:spLocks noChangeArrowheads="1"/>
            </p:cNvSpPr>
            <p:nvPr/>
          </p:nvSpPr>
          <p:spPr bwMode="auto">
            <a:xfrm>
              <a:off x="8199572" y="5946387"/>
              <a:ext cx="79375" cy="79375"/>
            </a:xfrm>
            <a:prstGeom prst="rect">
              <a:avLst/>
            </a:prstGeom>
            <a:solidFill>
              <a:schemeClr val="accent1"/>
            </a:solidFill>
            <a:ln>
              <a:noFill/>
            </a:ln>
          </p:spPr>
          <p:txBody>
            <a:bodyPr vert="horz" wrap="square" lIns="91401" tIns="45700" rIns="91401" bIns="45700" numCol="1" anchor="t" anchorCtr="0" compatLnSpc="1">
              <a:prstTxWarp prst="textNoShape">
                <a:avLst/>
              </a:prstTxWarp>
            </a:bodyPr>
            <a:lstStyle/>
            <a:p>
              <a:pPr defTabSz="914192"/>
              <a:endParaRPr lang="en-US" sz="1730">
                <a:solidFill>
                  <a:srgbClr val="1A1A1A"/>
                </a:solidFill>
                <a:latin typeface="Segoe UI"/>
              </a:endParaRPr>
            </a:p>
          </p:txBody>
        </p:sp>
        <p:sp>
          <p:nvSpPr>
            <p:cNvPr id="110" name="Rectangle 11"/>
            <p:cNvSpPr>
              <a:spLocks noChangeArrowheads="1"/>
            </p:cNvSpPr>
            <p:nvPr/>
          </p:nvSpPr>
          <p:spPr bwMode="auto">
            <a:xfrm>
              <a:off x="8410710" y="5946387"/>
              <a:ext cx="80963" cy="79375"/>
            </a:xfrm>
            <a:prstGeom prst="rect">
              <a:avLst/>
            </a:prstGeom>
            <a:solidFill>
              <a:schemeClr val="accent1"/>
            </a:solidFill>
            <a:ln>
              <a:noFill/>
            </a:ln>
          </p:spPr>
          <p:txBody>
            <a:bodyPr vert="horz" wrap="square" lIns="91401" tIns="45700" rIns="91401" bIns="45700" numCol="1" anchor="t" anchorCtr="0" compatLnSpc="1">
              <a:prstTxWarp prst="textNoShape">
                <a:avLst/>
              </a:prstTxWarp>
            </a:bodyPr>
            <a:lstStyle/>
            <a:p>
              <a:pPr defTabSz="914192"/>
              <a:endParaRPr lang="en-US" sz="1730">
                <a:solidFill>
                  <a:srgbClr val="1A1A1A"/>
                </a:solidFill>
                <a:latin typeface="Segoe UI"/>
              </a:endParaRPr>
            </a:p>
          </p:txBody>
        </p:sp>
        <p:sp>
          <p:nvSpPr>
            <p:cNvPr id="111" name="Freeform 12"/>
            <p:cNvSpPr>
              <a:spLocks/>
            </p:cNvSpPr>
            <p:nvPr/>
          </p:nvSpPr>
          <p:spPr bwMode="auto">
            <a:xfrm>
              <a:off x="8115435" y="5073261"/>
              <a:ext cx="187325" cy="127000"/>
            </a:xfrm>
            <a:custGeom>
              <a:avLst/>
              <a:gdLst>
                <a:gd name="T0" fmla="*/ 118 w 118"/>
                <a:gd name="T1" fmla="*/ 80 h 80"/>
                <a:gd name="T2" fmla="*/ 112 w 118"/>
                <a:gd name="T3" fmla="*/ 0 h 80"/>
                <a:gd name="T4" fmla="*/ 3 w 118"/>
                <a:gd name="T5" fmla="*/ 0 h 80"/>
                <a:gd name="T6" fmla="*/ 0 w 118"/>
                <a:gd name="T7" fmla="*/ 80 h 80"/>
                <a:gd name="T8" fmla="*/ 118 w 118"/>
                <a:gd name="T9" fmla="*/ 80 h 80"/>
              </a:gdLst>
              <a:ahLst/>
              <a:cxnLst>
                <a:cxn ang="0">
                  <a:pos x="T0" y="T1"/>
                </a:cxn>
                <a:cxn ang="0">
                  <a:pos x="T2" y="T3"/>
                </a:cxn>
                <a:cxn ang="0">
                  <a:pos x="T4" y="T5"/>
                </a:cxn>
                <a:cxn ang="0">
                  <a:pos x="T6" y="T7"/>
                </a:cxn>
                <a:cxn ang="0">
                  <a:pos x="T8" y="T9"/>
                </a:cxn>
              </a:cxnLst>
              <a:rect l="0" t="0" r="r" b="b"/>
              <a:pathLst>
                <a:path w="118" h="80">
                  <a:moveTo>
                    <a:pt x="118" y="80"/>
                  </a:moveTo>
                  <a:lnTo>
                    <a:pt x="112" y="0"/>
                  </a:lnTo>
                  <a:lnTo>
                    <a:pt x="3" y="0"/>
                  </a:lnTo>
                  <a:lnTo>
                    <a:pt x="0" y="80"/>
                  </a:lnTo>
                  <a:lnTo>
                    <a:pt x="118" y="8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4192"/>
              <a:endParaRPr lang="en-US" sz="1730">
                <a:solidFill>
                  <a:srgbClr val="1A1A1A"/>
                </a:solidFill>
                <a:latin typeface="Segoe UI"/>
              </a:endParaRPr>
            </a:p>
          </p:txBody>
        </p:sp>
        <p:sp>
          <p:nvSpPr>
            <p:cNvPr id="112" name="Freeform 13"/>
            <p:cNvSpPr>
              <a:spLocks/>
            </p:cNvSpPr>
            <p:nvPr/>
          </p:nvSpPr>
          <p:spPr bwMode="auto">
            <a:xfrm>
              <a:off x="7696335" y="5073261"/>
              <a:ext cx="187325" cy="127000"/>
            </a:xfrm>
            <a:custGeom>
              <a:avLst/>
              <a:gdLst>
                <a:gd name="T0" fmla="*/ 118 w 118"/>
                <a:gd name="T1" fmla="*/ 80 h 80"/>
                <a:gd name="T2" fmla="*/ 115 w 118"/>
                <a:gd name="T3" fmla="*/ 0 h 80"/>
                <a:gd name="T4" fmla="*/ 3 w 118"/>
                <a:gd name="T5" fmla="*/ 0 h 80"/>
                <a:gd name="T6" fmla="*/ 0 w 118"/>
                <a:gd name="T7" fmla="*/ 80 h 80"/>
                <a:gd name="T8" fmla="*/ 118 w 118"/>
                <a:gd name="T9" fmla="*/ 80 h 80"/>
              </a:gdLst>
              <a:ahLst/>
              <a:cxnLst>
                <a:cxn ang="0">
                  <a:pos x="T0" y="T1"/>
                </a:cxn>
                <a:cxn ang="0">
                  <a:pos x="T2" y="T3"/>
                </a:cxn>
                <a:cxn ang="0">
                  <a:pos x="T4" y="T5"/>
                </a:cxn>
                <a:cxn ang="0">
                  <a:pos x="T6" y="T7"/>
                </a:cxn>
                <a:cxn ang="0">
                  <a:pos x="T8" y="T9"/>
                </a:cxn>
              </a:cxnLst>
              <a:rect l="0" t="0" r="r" b="b"/>
              <a:pathLst>
                <a:path w="118" h="80">
                  <a:moveTo>
                    <a:pt x="118" y="80"/>
                  </a:moveTo>
                  <a:lnTo>
                    <a:pt x="115" y="0"/>
                  </a:lnTo>
                  <a:lnTo>
                    <a:pt x="3" y="0"/>
                  </a:lnTo>
                  <a:lnTo>
                    <a:pt x="0" y="80"/>
                  </a:lnTo>
                  <a:lnTo>
                    <a:pt x="118" y="8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4192"/>
              <a:endParaRPr lang="en-US" sz="1730">
                <a:solidFill>
                  <a:srgbClr val="1A1A1A"/>
                </a:solidFill>
                <a:latin typeface="Segoe UI"/>
              </a:endParaRPr>
            </a:p>
          </p:txBody>
        </p:sp>
        <p:sp>
          <p:nvSpPr>
            <p:cNvPr id="113" name="Freeform 14"/>
            <p:cNvSpPr>
              <a:spLocks/>
            </p:cNvSpPr>
            <p:nvPr/>
          </p:nvSpPr>
          <p:spPr bwMode="auto">
            <a:xfrm>
              <a:off x="8528185" y="5073261"/>
              <a:ext cx="188913" cy="127000"/>
            </a:xfrm>
            <a:custGeom>
              <a:avLst/>
              <a:gdLst>
                <a:gd name="T0" fmla="*/ 119 w 119"/>
                <a:gd name="T1" fmla="*/ 80 h 80"/>
                <a:gd name="T2" fmla="*/ 116 w 119"/>
                <a:gd name="T3" fmla="*/ 0 h 80"/>
                <a:gd name="T4" fmla="*/ 6 w 119"/>
                <a:gd name="T5" fmla="*/ 0 h 80"/>
                <a:gd name="T6" fmla="*/ 0 w 119"/>
                <a:gd name="T7" fmla="*/ 80 h 80"/>
                <a:gd name="T8" fmla="*/ 119 w 119"/>
                <a:gd name="T9" fmla="*/ 80 h 80"/>
              </a:gdLst>
              <a:ahLst/>
              <a:cxnLst>
                <a:cxn ang="0">
                  <a:pos x="T0" y="T1"/>
                </a:cxn>
                <a:cxn ang="0">
                  <a:pos x="T2" y="T3"/>
                </a:cxn>
                <a:cxn ang="0">
                  <a:pos x="T4" y="T5"/>
                </a:cxn>
                <a:cxn ang="0">
                  <a:pos x="T6" y="T7"/>
                </a:cxn>
                <a:cxn ang="0">
                  <a:pos x="T8" y="T9"/>
                </a:cxn>
              </a:cxnLst>
              <a:rect l="0" t="0" r="r" b="b"/>
              <a:pathLst>
                <a:path w="119" h="80">
                  <a:moveTo>
                    <a:pt x="119" y="80"/>
                  </a:moveTo>
                  <a:lnTo>
                    <a:pt x="116" y="0"/>
                  </a:lnTo>
                  <a:lnTo>
                    <a:pt x="6" y="0"/>
                  </a:lnTo>
                  <a:lnTo>
                    <a:pt x="0" y="80"/>
                  </a:lnTo>
                  <a:lnTo>
                    <a:pt x="119" y="8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4192"/>
              <a:endParaRPr lang="en-US" sz="1730">
                <a:solidFill>
                  <a:srgbClr val="1A1A1A"/>
                </a:solidFill>
                <a:latin typeface="Segoe UI"/>
              </a:endParaRPr>
            </a:p>
          </p:txBody>
        </p:sp>
        <p:sp>
          <p:nvSpPr>
            <p:cNvPr id="114" name="Freeform 15"/>
            <p:cNvSpPr>
              <a:spLocks/>
            </p:cNvSpPr>
            <p:nvPr/>
          </p:nvSpPr>
          <p:spPr bwMode="auto">
            <a:xfrm>
              <a:off x="7667760" y="5233599"/>
              <a:ext cx="244475" cy="476250"/>
            </a:xfrm>
            <a:custGeom>
              <a:avLst/>
              <a:gdLst>
                <a:gd name="T0" fmla="*/ 18 w 154"/>
                <a:gd name="T1" fmla="*/ 0 h 300"/>
                <a:gd name="T2" fmla="*/ 0 w 154"/>
                <a:gd name="T3" fmla="*/ 300 h 300"/>
                <a:gd name="T4" fmla="*/ 154 w 154"/>
                <a:gd name="T5" fmla="*/ 300 h 300"/>
                <a:gd name="T6" fmla="*/ 136 w 154"/>
                <a:gd name="T7" fmla="*/ 0 h 300"/>
                <a:gd name="T8" fmla="*/ 18 w 154"/>
                <a:gd name="T9" fmla="*/ 0 h 300"/>
              </a:gdLst>
              <a:ahLst/>
              <a:cxnLst>
                <a:cxn ang="0">
                  <a:pos x="T0" y="T1"/>
                </a:cxn>
                <a:cxn ang="0">
                  <a:pos x="T2" y="T3"/>
                </a:cxn>
                <a:cxn ang="0">
                  <a:pos x="T4" y="T5"/>
                </a:cxn>
                <a:cxn ang="0">
                  <a:pos x="T6" y="T7"/>
                </a:cxn>
                <a:cxn ang="0">
                  <a:pos x="T8" y="T9"/>
                </a:cxn>
              </a:cxnLst>
              <a:rect l="0" t="0" r="r" b="b"/>
              <a:pathLst>
                <a:path w="154" h="300">
                  <a:moveTo>
                    <a:pt x="18" y="0"/>
                  </a:moveTo>
                  <a:lnTo>
                    <a:pt x="0" y="300"/>
                  </a:lnTo>
                  <a:lnTo>
                    <a:pt x="154" y="300"/>
                  </a:lnTo>
                  <a:lnTo>
                    <a:pt x="136" y="0"/>
                  </a:lnTo>
                  <a:lnTo>
                    <a:pt x="18" y="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4192"/>
              <a:endParaRPr lang="en-US" sz="1730">
                <a:solidFill>
                  <a:srgbClr val="1A1A1A"/>
                </a:solidFill>
                <a:latin typeface="Segoe UI"/>
              </a:endParaRPr>
            </a:p>
          </p:txBody>
        </p:sp>
        <p:sp>
          <p:nvSpPr>
            <p:cNvPr id="115" name="Freeform 16"/>
            <p:cNvSpPr>
              <a:spLocks/>
            </p:cNvSpPr>
            <p:nvPr/>
          </p:nvSpPr>
          <p:spPr bwMode="auto">
            <a:xfrm>
              <a:off x="8505960" y="5233599"/>
              <a:ext cx="239713" cy="476250"/>
            </a:xfrm>
            <a:custGeom>
              <a:avLst/>
              <a:gdLst>
                <a:gd name="T0" fmla="*/ 14 w 151"/>
                <a:gd name="T1" fmla="*/ 0 h 300"/>
                <a:gd name="T2" fmla="*/ 0 w 151"/>
                <a:gd name="T3" fmla="*/ 300 h 300"/>
                <a:gd name="T4" fmla="*/ 151 w 151"/>
                <a:gd name="T5" fmla="*/ 300 h 300"/>
                <a:gd name="T6" fmla="*/ 136 w 151"/>
                <a:gd name="T7" fmla="*/ 0 h 300"/>
                <a:gd name="T8" fmla="*/ 14 w 151"/>
                <a:gd name="T9" fmla="*/ 0 h 300"/>
              </a:gdLst>
              <a:ahLst/>
              <a:cxnLst>
                <a:cxn ang="0">
                  <a:pos x="T0" y="T1"/>
                </a:cxn>
                <a:cxn ang="0">
                  <a:pos x="T2" y="T3"/>
                </a:cxn>
                <a:cxn ang="0">
                  <a:pos x="T4" y="T5"/>
                </a:cxn>
                <a:cxn ang="0">
                  <a:pos x="T6" y="T7"/>
                </a:cxn>
                <a:cxn ang="0">
                  <a:pos x="T8" y="T9"/>
                </a:cxn>
              </a:cxnLst>
              <a:rect l="0" t="0" r="r" b="b"/>
              <a:pathLst>
                <a:path w="151" h="300">
                  <a:moveTo>
                    <a:pt x="14" y="0"/>
                  </a:moveTo>
                  <a:lnTo>
                    <a:pt x="0" y="300"/>
                  </a:lnTo>
                  <a:lnTo>
                    <a:pt x="151" y="300"/>
                  </a:lnTo>
                  <a:lnTo>
                    <a:pt x="136" y="0"/>
                  </a:lnTo>
                  <a:lnTo>
                    <a:pt x="14" y="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4192"/>
              <a:endParaRPr lang="en-US" sz="1730">
                <a:solidFill>
                  <a:srgbClr val="1A1A1A"/>
                </a:solidFill>
                <a:latin typeface="Segoe UI"/>
              </a:endParaRPr>
            </a:p>
          </p:txBody>
        </p:sp>
        <p:sp>
          <p:nvSpPr>
            <p:cNvPr id="116" name="Freeform 17"/>
            <p:cNvSpPr>
              <a:spLocks/>
            </p:cNvSpPr>
            <p:nvPr/>
          </p:nvSpPr>
          <p:spPr bwMode="auto">
            <a:xfrm>
              <a:off x="8086860" y="5233599"/>
              <a:ext cx="239713" cy="476250"/>
            </a:xfrm>
            <a:custGeom>
              <a:avLst/>
              <a:gdLst>
                <a:gd name="T0" fmla="*/ 15 w 151"/>
                <a:gd name="T1" fmla="*/ 0 h 300"/>
                <a:gd name="T2" fmla="*/ 0 w 151"/>
                <a:gd name="T3" fmla="*/ 300 h 300"/>
                <a:gd name="T4" fmla="*/ 151 w 151"/>
                <a:gd name="T5" fmla="*/ 300 h 300"/>
                <a:gd name="T6" fmla="*/ 136 w 151"/>
                <a:gd name="T7" fmla="*/ 0 h 300"/>
                <a:gd name="T8" fmla="*/ 15 w 151"/>
                <a:gd name="T9" fmla="*/ 0 h 300"/>
              </a:gdLst>
              <a:ahLst/>
              <a:cxnLst>
                <a:cxn ang="0">
                  <a:pos x="T0" y="T1"/>
                </a:cxn>
                <a:cxn ang="0">
                  <a:pos x="T2" y="T3"/>
                </a:cxn>
                <a:cxn ang="0">
                  <a:pos x="T4" y="T5"/>
                </a:cxn>
                <a:cxn ang="0">
                  <a:pos x="T6" y="T7"/>
                </a:cxn>
                <a:cxn ang="0">
                  <a:pos x="T8" y="T9"/>
                </a:cxn>
              </a:cxnLst>
              <a:rect l="0" t="0" r="r" b="b"/>
              <a:pathLst>
                <a:path w="151" h="300">
                  <a:moveTo>
                    <a:pt x="15" y="0"/>
                  </a:moveTo>
                  <a:lnTo>
                    <a:pt x="0" y="300"/>
                  </a:lnTo>
                  <a:lnTo>
                    <a:pt x="151" y="300"/>
                  </a:lnTo>
                  <a:lnTo>
                    <a:pt x="136" y="0"/>
                  </a:lnTo>
                  <a:lnTo>
                    <a:pt x="15" y="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4192"/>
              <a:endParaRPr lang="en-US" sz="1730">
                <a:solidFill>
                  <a:srgbClr val="1A1A1A"/>
                </a:solidFill>
                <a:latin typeface="Segoe UI"/>
              </a:endParaRPr>
            </a:p>
          </p:txBody>
        </p:sp>
      </p:grpSp>
      <p:sp>
        <p:nvSpPr>
          <p:cNvPr id="98" name="Oval 97"/>
          <p:cNvSpPr/>
          <p:nvPr/>
        </p:nvSpPr>
        <p:spPr>
          <a:xfrm>
            <a:off x="3186534" y="2130267"/>
            <a:ext cx="638388" cy="638388"/>
          </a:xfrm>
          <a:prstGeom prst="ellipse">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192"/>
            <a:endParaRPr lang="en-US" sz="1730">
              <a:solidFill>
                <a:srgbClr val="FFFFFF"/>
              </a:solidFill>
              <a:latin typeface="Segoe UI"/>
            </a:endParaRPr>
          </a:p>
        </p:txBody>
      </p:sp>
      <p:sp>
        <p:nvSpPr>
          <p:cNvPr id="99" name="Oval 98"/>
          <p:cNvSpPr/>
          <p:nvPr/>
        </p:nvSpPr>
        <p:spPr>
          <a:xfrm>
            <a:off x="3240790" y="2180061"/>
            <a:ext cx="529875" cy="5298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192"/>
            <a:endParaRPr lang="en-US" sz="1730">
              <a:solidFill>
                <a:srgbClr val="FFFFFF"/>
              </a:solidFill>
              <a:latin typeface="Segoe UI"/>
            </a:endParaRPr>
          </a:p>
        </p:txBody>
      </p:sp>
      <p:sp>
        <p:nvSpPr>
          <p:cNvPr id="100" name="Freeform 48"/>
          <p:cNvSpPr/>
          <p:nvPr/>
        </p:nvSpPr>
        <p:spPr>
          <a:xfrm>
            <a:off x="3294811" y="2234744"/>
            <a:ext cx="421833" cy="367608"/>
          </a:xfrm>
          <a:custGeom>
            <a:avLst/>
            <a:gdLst>
              <a:gd name="connsiteX0" fmla="*/ 12973 w 2505509"/>
              <a:gd name="connsiteY0" fmla="*/ 1439095 h 2183437"/>
              <a:gd name="connsiteX1" fmla="*/ 575457 w 2505509"/>
              <a:gd name="connsiteY1" fmla="*/ 1439095 h 2183437"/>
              <a:gd name="connsiteX2" fmla="*/ 584862 w 2505509"/>
              <a:gd name="connsiteY2" fmla="*/ 1479903 h 2183437"/>
              <a:gd name="connsiteX3" fmla="*/ 674784 w 2505509"/>
              <a:gd name="connsiteY3" fmla="*/ 1666956 h 2183437"/>
              <a:gd name="connsiteX4" fmla="*/ 749976 w 2505509"/>
              <a:gd name="connsiteY4" fmla="*/ 1758089 h 2183437"/>
              <a:gd name="connsiteX5" fmla="*/ 393075 w 2505509"/>
              <a:gd name="connsiteY5" fmla="*/ 2183437 h 2183437"/>
              <a:gd name="connsiteX6" fmla="*/ 371209 w 2505509"/>
              <a:gd name="connsiteY6" fmla="*/ 2163564 h 2183437"/>
              <a:gd name="connsiteX7" fmla="*/ 25749 w 2505509"/>
              <a:gd name="connsiteY7" fmla="*/ 1522809 h 2183437"/>
              <a:gd name="connsiteX8" fmla="*/ 233325 w 2505509"/>
              <a:gd name="connsiteY8" fmla="*/ 536212 h 2183437"/>
              <a:gd name="connsiteX9" fmla="*/ 669094 w 2505509"/>
              <a:gd name="connsiteY9" fmla="*/ 878298 h 2183437"/>
              <a:gd name="connsiteX10" fmla="*/ 608893 w 2505509"/>
              <a:gd name="connsiteY10" fmla="*/ 989210 h 2183437"/>
              <a:gd name="connsiteX11" fmla="*/ 552732 w 2505509"/>
              <a:gd name="connsiteY11" fmla="*/ 1267386 h 2183437"/>
              <a:gd name="connsiteX12" fmla="*/ 556251 w 2505509"/>
              <a:gd name="connsiteY12" fmla="*/ 1313894 h 2183437"/>
              <a:gd name="connsiteX13" fmla="*/ 2349 w 2505509"/>
              <a:gd name="connsiteY13" fmla="*/ 1313894 h 2183437"/>
              <a:gd name="connsiteX14" fmla="*/ 0 w 2505509"/>
              <a:gd name="connsiteY14" fmla="*/ 1267386 h 2183437"/>
              <a:gd name="connsiteX15" fmla="*/ 216450 w 2505509"/>
              <a:gd name="connsiteY15" fmla="*/ 558779 h 2183437"/>
              <a:gd name="connsiteX16" fmla="*/ 2118406 w 2505509"/>
              <a:gd name="connsiteY16" fmla="*/ 333069 h 2183437"/>
              <a:gd name="connsiteX17" fmla="*/ 2174250 w 2505509"/>
              <a:gd name="connsiteY17" fmla="*/ 382024 h 2183437"/>
              <a:gd name="connsiteX18" fmla="*/ 2477793 w 2505509"/>
              <a:gd name="connsiteY18" fmla="*/ 890504 h 2183437"/>
              <a:gd name="connsiteX19" fmla="*/ 2505509 w 2505509"/>
              <a:gd name="connsiteY19" fmla="*/ 998296 h 2183437"/>
              <a:gd name="connsiteX20" fmla="*/ 1926602 w 2505509"/>
              <a:gd name="connsiteY20" fmla="*/ 991538 h 2183437"/>
              <a:gd name="connsiteX21" fmla="*/ 1925879 w 2505509"/>
              <a:gd name="connsiteY21" fmla="*/ 989210 h 2183437"/>
              <a:gd name="connsiteX22" fmla="*/ 1818848 w 2505509"/>
              <a:gd name="connsiteY22" fmla="*/ 812800 h 2183437"/>
              <a:gd name="connsiteX23" fmla="*/ 1752898 w 2505509"/>
              <a:gd name="connsiteY23" fmla="*/ 743625 h 2183437"/>
              <a:gd name="connsiteX24" fmla="*/ 1065347 w 2505509"/>
              <a:gd name="connsiteY24" fmla="*/ 17602 h 2183437"/>
              <a:gd name="connsiteX25" fmla="*/ 1065347 w 2505509"/>
              <a:gd name="connsiteY25" fmla="*/ 585259 h 2183437"/>
              <a:gd name="connsiteX26" fmla="*/ 989210 w 2505509"/>
              <a:gd name="connsiteY26" fmla="*/ 608893 h 2183437"/>
              <a:gd name="connsiteX27" fmla="*/ 762049 w 2505509"/>
              <a:gd name="connsiteY27" fmla="*/ 762049 h 2183437"/>
              <a:gd name="connsiteX28" fmla="*/ 747002 w 2505509"/>
              <a:gd name="connsiteY28" fmla="*/ 780287 h 2183437"/>
              <a:gd name="connsiteX29" fmla="*/ 310701 w 2505509"/>
              <a:gd name="connsiteY29" fmla="*/ 437784 h 2183437"/>
              <a:gd name="connsiteX30" fmla="*/ 371209 w 2505509"/>
              <a:gd name="connsiteY30" fmla="*/ 371209 h 2183437"/>
              <a:gd name="connsiteX31" fmla="*/ 1011964 w 2505509"/>
              <a:gd name="connsiteY31" fmla="*/ 25749 h 2183437"/>
              <a:gd name="connsiteX32" fmla="*/ 1267386 w 2505509"/>
              <a:gd name="connsiteY32" fmla="*/ 0 h 2183437"/>
              <a:gd name="connsiteX33" fmla="*/ 1857980 w 2505509"/>
              <a:gd name="connsiteY33" fmla="*/ 145729 h 2183437"/>
              <a:gd name="connsiteX34" fmla="*/ 2024058 w 2505509"/>
              <a:gd name="connsiteY34" fmla="*/ 250757 h 2183437"/>
              <a:gd name="connsiteX35" fmla="*/ 1653462 w 2505509"/>
              <a:gd name="connsiteY35" fmla="*/ 667027 h 2183437"/>
              <a:gd name="connsiteX36" fmla="*/ 1577219 w 2505509"/>
              <a:gd name="connsiteY36" fmla="*/ 623205 h 2183437"/>
              <a:gd name="connsiteX37" fmla="*/ 1267386 w 2505509"/>
              <a:gd name="connsiteY37" fmla="*/ 552732 h 2183437"/>
              <a:gd name="connsiteX38" fmla="*/ 1190548 w 2505509"/>
              <a:gd name="connsiteY38" fmla="*/ 560478 h 2183437"/>
              <a:gd name="connsiteX39" fmla="*/ 1190548 w 2505509"/>
              <a:gd name="connsiteY39" fmla="*/ 3880 h 218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505509" h="2183437">
                <a:moveTo>
                  <a:pt x="12973" y="1439095"/>
                </a:moveTo>
                <a:lnTo>
                  <a:pt x="575457" y="1439095"/>
                </a:lnTo>
                <a:lnTo>
                  <a:pt x="584862" y="1479903"/>
                </a:lnTo>
                <a:cubicBezTo>
                  <a:pt x="605743" y="1547037"/>
                  <a:pt x="636256" y="1609927"/>
                  <a:pt x="674784" y="1666956"/>
                </a:cubicBezTo>
                <a:lnTo>
                  <a:pt x="749976" y="1758089"/>
                </a:lnTo>
                <a:lnTo>
                  <a:pt x="393075" y="2183437"/>
                </a:lnTo>
                <a:lnTo>
                  <a:pt x="371209" y="2163564"/>
                </a:lnTo>
                <a:cubicBezTo>
                  <a:pt x="199195" y="1991550"/>
                  <a:pt x="76397" y="1770320"/>
                  <a:pt x="25749" y="1522809"/>
                </a:cubicBezTo>
                <a:close/>
                <a:moveTo>
                  <a:pt x="233325" y="536212"/>
                </a:moveTo>
                <a:lnTo>
                  <a:pt x="669094" y="878298"/>
                </a:lnTo>
                <a:lnTo>
                  <a:pt x="608893" y="989210"/>
                </a:lnTo>
                <a:cubicBezTo>
                  <a:pt x="572730" y="1074710"/>
                  <a:pt x="552732" y="1168713"/>
                  <a:pt x="552732" y="1267386"/>
                </a:cubicBezTo>
                <a:lnTo>
                  <a:pt x="556251" y="1313894"/>
                </a:lnTo>
                <a:lnTo>
                  <a:pt x="2349" y="1313894"/>
                </a:lnTo>
                <a:lnTo>
                  <a:pt x="0" y="1267386"/>
                </a:lnTo>
                <a:cubicBezTo>
                  <a:pt x="0" y="1004902"/>
                  <a:pt x="79795" y="761055"/>
                  <a:pt x="216450" y="558779"/>
                </a:cubicBezTo>
                <a:close/>
                <a:moveTo>
                  <a:pt x="2118406" y="333069"/>
                </a:moveTo>
                <a:lnTo>
                  <a:pt x="2174250" y="382024"/>
                </a:lnTo>
                <a:cubicBezTo>
                  <a:pt x="2312337" y="523443"/>
                  <a:pt x="2417618" y="697037"/>
                  <a:pt x="2477793" y="890504"/>
                </a:cubicBezTo>
                <a:lnTo>
                  <a:pt x="2505509" y="998296"/>
                </a:lnTo>
                <a:lnTo>
                  <a:pt x="1926602" y="991538"/>
                </a:lnTo>
                <a:lnTo>
                  <a:pt x="1925879" y="989210"/>
                </a:lnTo>
                <a:cubicBezTo>
                  <a:pt x="1898757" y="925085"/>
                  <a:pt x="1862541" y="865743"/>
                  <a:pt x="1818848" y="812800"/>
                </a:cubicBezTo>
                <a:lnTo>
                  <a:pt x="1752898" y="743625"/>
                </a:lnTo>
                <a:close/>
                <a:moveTo>
                  <a:pt x="1065347" y="17602"/>
                </a:moveTo>
                <a:lnTo>
                  <a:pt x="1065347" y="585259"/>
                </a:lnTo>
                <a:lnTo>
                  <a:pt x="989210" y="608893"/>
                </a:lnTo>
                <a:cubicBezTo>
                  <a:pt x="903710" y="645057"/>
                  <a:pt x="826713" y="697386"/>
                  <a:pt x="762049" y="762049"/>
                </a:cubicBezTo>
                <a:lnTo>
                  <a:pt x="747002" y="780287"/>
                </a:lnTo>
                <a:lnTo>
                  <a:pt x="310701" y="437784"/>
                </a:lnTo>
                <a:lnTo>
                  <a:pt x="371209" y="371209"/>
                </a:lnTo>
                <a:cubicBezTo>
                  <a:pt x="543223" y="199195"/>
                  <a:pt x="764452" y="76397"/>
                  <a:pt x="1011964" y="25749"/>
                </a:cubicBezTo>
                <a:close/>
                <a:moveTo>
                  <a:pt x="1267386" y="0"/>
                </a:moveTo>
                <a:cubicBezTo>
                  <a:pt x="1480655" y="0"/>
                  <a:pt x="1681620" y="52677"/>
                  <a:pt x="1857980" y="145729"/>
                </a:cubicBezTo>
                <a:lnTo>
                  <a:pt x="2024058" y="250757"/>
                </a:lnTo>
                <a:lnTo>
                  <a:pt x="1653462" y="667027"/>
                </a:lnTo>
                <a:lnTo>
                  <a:pt x="1577219" y="623205"/>
                </a:lnTo>
                <a:cubicBezTo>
                  <a:pt x="1483490" y="578042"/>
                  <a:pt x="1378394" y="552732"/>
                  <a:pt x="1267386" y="552732"/>
                </a:cubicBezTo>
                <a:lnTo>
                  <a:pt x="1190548" y="560478"/>
                </a:lnTo>
                <a:lnTo>
                  <a:pt x="1190548" y="388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192"/>
            <a:endParaRPr lang="en-US" sz="1730">
              <a:solidFill>
                <a:srgbClr val="FFFFFF"/>
              </a:solidFill>
              <a:latin typeface="Segoe UI"/>
            </a:endParaRPr>
          </a:p>
        </p:txBody>
      </p:sp>
      <p:sp>
        <p:nvSpPr>
          <p:cNvPr id="101" name="Rounded Rectangle 49"/>
          <p:cNvSpPr/>
          <p:nvPr/>
        </p:nvSpPr>
        <p:spPr>
          <a:xfrm>
            <a:off x="3497374" y="2420514"/>
            <a:ext cx="243754" cy="48971"/>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192"/>
            <a:endParaRPr lang="en-US" sz="1730">
              <a:solidFill>
                <a:srgbClr val="FFFFFF"/>
              </a:solidFill>
              <a:latin typeface="Segoe UI"/>
            </a:endParaRPr>
          </a:p>
        </p:txBody>
      </p:sp>
      <p:sp>
        <p:nvSpPr>
          <p:cNvPr id="102" name="Oval 101"/>
          <p:cNvSpPr/>
          <p:nvPr/>
        </p:nvSpPr>
        <p:spPr>
          <a:xfrm>
            <a:off x="3462964" y="2399758"/>
            <a:ext cx="91942" cy="91942"/>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192"/>
            <a:endParaRPr lang="en-US" sz="1730">
              <a:solidFill>
                <a:srgbClr val="FFFFFF"/>
              </a:solidFill>
              <a:latin typeface="Segoe UI"/>
            </a:endParaRPr>
          </a:p>
        </p:txBody>
      </p:sp>
      <p:grpSp>
        <p:nvGrpSpPr>
          <p:cNvPr id="76" name="Group 75"/>
          <p:cNvGrpSpPr>
            <a:grpSpLocks noChangeAspect="1"/>
          </p:cNvGrpSpPr>
          <p:nvPr/>
        </p:nvGrpSpPr>
        <p:grpSpPr>
          <a:xfrm>
            <a:off x="2043592" y="1587129"/>
            <a:ext cx="344299" cy="621853"/>
            <a:chOff x="9473248" y="2812868"/>
            <a:chExt cx="623595" cy="1126298"/>
          </a:xfrm>
        </p:grpSpPr>
        <p:sp>
          <p:nvSpPr>
            <p:cNvPr id="93" name="Rectangle 92"/>
            <p:cNvSpPr/>
            <p:nvPr/>
          </p:nvSpPr>
          <p:spPr bwMode="auto">
            <a:xfrm>
              <a:off x="9576623" y="2941946"/>
              <a:ext cx="71643" cy="386864"/>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3" rIns="182802" bIns="146243"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pPr>
              <a:endParaRPr lang="en-US" sz="240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4" name="Rounded Rectangle 53"/>
            <p:cNvSpPr/>
            <p:nvPr/>
          </p:nvSpPr>
          <p:spPr bwMode="auto">
            <a:xfrm>
              <a:off x="9473249" y="2812868"/>
              <a:ext cx="278392" cy="326727"/>
            </a:xfrm>
            <a:prstGeom prst="round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3" rIns="182802" bIns="146243"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pPr>
              <a:endParaRPr lang="en-US" sz="240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5" name="Rectangle 94"/>
            <p:cNvSpPr/>
            <p:nvPr/>
          </p:nvSpPr>
          <p:spPr bwMode="auto">
            <a:xfrm rot="18900000">
              <a:off x="9736815" y="3433411"/>
              <a:ext cx="71643" cy="386864"/>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3" rIns="182802" bIns="146243"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pPr>
              <a:endParaRPr lang="en-US" sz="240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6" name="Freeform 55"/>
            <p:cNvSpPr/>
            <p:nvPr/>
          </p:nvSpPr>
          <p:spPr bwMode="auto">
            <a:xfrm rot="17213818">
              <a:off x="9827149" y="3669472"/>
              <a:ext cx="241073" cy="298315"/>
            </a:xfrm>
            <a:custGeom>
              <a:avLst/>
              <a:gdLst>
                <a:gd name="connsiteX0" fmla="*/ 237697 w 241073"/>
                <a:gd name="connsiteY0" fmla="*/ 33748 h 298315"/>
                <a:gd name="connsiteX1" fmla="*/ 206991 w 241073"/>
                <a:gd name="connsiteY1" fmla="*/ 91247 h 298315"/>
                <a:gd name="connsiteX2" fmla="*/ 208242 w 241073"/>
                <a:gd name="connsiteY2" fmla="*/ 92231 h 298315"/>
                <a:gd name="connsiteX3" fmla="*/ 239221 w 241073"/>
                <a:gd name="connsiteY3" fmla="*/ 197980 h 298315"/>
                <a:gd name="connsiteX4" fmla="*/ 136977 w 241073"/>
                <a:gd name="connsiteY4" fmla="*/ 298315 h 298315"/>
                <a:gd name="connsiteX5" fmla="*/ 129803 w 241073"/>
                <a:gd name="connsiteY5" fmla="*/ 245187 h 298315"/>
                <a:gd name="connsiteX6" fmla="*/ 186464 w 241073"/>
                <a:gd name="connsiteY6" fmla="*/ 188454 h 298315"/>
                <a:gd name="connsiteX7" fmla="*/ 152980 w 241073"/>
                <a:gd name="connsiteY7" fmla="*/ 115936 h 298315"/>
                <a:gd name="connsiteX8" fmla="*/ 73281 w 241073"/>
                <a:gd name="connsiteY8" fmla="*/ 127475 h 298315"/>
                <a:gd name="connsiteX9" fmla="*/ 59987 w 241073"/>
                <a:gd name="connsiteY9" fmla="*/ 206072 h 298315"/>
                <a:gd name="connsiteX10" fmla="*/ 11793 w 241073"/>
                <a:gd name="connsiteY10" fmla="*/ 229570 h 298315"/>
                <a:gd name="connsiteX11" fmla="*/ 36088 w 241073"/>
                <a:gd name="connsiteY11" fmla="*/ 88849 h 298315"/>
                <a:gd name="connsiteX12" fmla="*/ 141737 w 241073"/>
                <a:gd name="connsiteY12" fmla="*/ 55547 h 298315"/>
                <a:gd name="connsiteX13" fmla="*/ 144339 w 241073"/>
                <a:gd name="connsiteY13" fmla="*/ 56480 h 298315"/>
                <a:gd name="connsiteX14" fmla="*/ 174500 w 241073"/>
                <a:gd name="connsiteY14" fmla="*/ 0 h 298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1073" h="298315">
                  <a:moveTo>
                    <a:pt x="237697" y="33748"/>
                  </a:moveTo>
                  <a:lnTo>
                    <a:pt x="206991" y="91247"/>
                  </a:lnTo>
                  <a:lnTo>
                    <a:pt x="208242" y="92231"/>
                  </a:lnTo>
                  <a:cubicBezTo>
                    <a:pt x="233885" y="119974"/>
                    <a:pt x="245989" y="158998"/>
                    <a:pt x="239221" y="197980"/>
                  </a:cubicBezTo>
                  <a:cubicBezTo>
                    <a:pt x="230101" y="250506"/>
                    <a:pt x="188798" y="291038"/>
                    <a:pt x="136977" y="298315"/>
                  </a:cubicBezTo>
                  <a:lnTo>
                    <a:pt x="129803" y="245187"/>
                  </a:lnTo>
                  <a:cubicBezTo>
                    <a:pt x="158581" y="241020"/>
                    <a:pt x="181474" y="218098"/>
                    <a:pt x="186464" y="188454"/>
                  </a:cubicBezTo>
                  <a:cubicBezTo>
                    <a:pt x="191362" y="159363"/>
                    <a:pt x="177921" y="130252"/>
                    <a:pt x="152980" y="115936"/>
                  </a:cubicBezTo>
                  <a:cubicBezTo>
                    <a:pt x="126898" y="100965"/>
                    <a:pt x="94397" y="105670"/>
                    <a:pt x="73281" y="127475"/>
                  </a:cubicBezTo>
                  <a:cubicBezTo>
                    <a:pt x="53269" y="148139"/>
                    <a:pt x="47948" y="179594"/>
                    <a:pt x="59987" y="206072"/>
                  </a:cubicBezTo>
                  <a:lnTo>
                    <a:pt x="11793" y="229570"/>
                  </a:lnTo>
                  <a:cubicBezTo>
                    <a:pt x="-10423" y="182187"/>
                    <a:pt x="-661" y="125646"/>
                    <a:pt x="36088" y="88849"/>
                  </a:cubicBezTo>
                  <a:cubicBezTo>
                    <a:pt x="64491" y="60409"/>
                    <a:pt x="104070" y="48690"/>
                    <a:pt x="141737" y="55547"/>
                  </a:cubicBezTo>
                  <a:lnTo>
                    <a:pt x="144339" y="56480"/>
                  </a:lnTo>
                  <a:lnTo>
                    <a:pt x="174500" y="0"/>
                  </a:ln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3" rIns="182802" bIns="146243"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pPr>
              <a:endParaRPr lang="en-US" sz="240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7" name="Freeform 56"/>
            <p:cNvSpPr/>
            <p:nvPr/>
          </p:nvSpPr>
          <p:spPr bwMode="auto">
            <a:xfrm>
              <a:off x="9473248" y="3217580"/>
              <a:ext cx="278392" cy="384668"/>
            </a:xfrm>
            <a:custGeom>
              <a:avLst/>
              <a:gdLst>
                <a:gd name="connsiteX0" fmla="*/ 103374 w 278392"/>
                <a:gd name="connsiteY0" fmla="*/ 0 h 384668"/>
                <a:gd name="connsiteX1" fmla="*/ 175017 w 278392"/>
                <a:gd name="connsiteY1" fmla="*/ 0 h 384668"/>
                <a:gd name="connsiteX2" fmla="*/ 175017 w 278392"/>
                <a:gd name="connsiteY2" fmla="*/ 57941 h 384668"/>
                <a:gd name="connsiteX3" fmla="*/ 231992 w 278392"/>
                <a:gd name="connsiteY3" fmla="*/ 57941 h 384668"/>
                <a:gd name="connsiteX4" fmla="*/ 278392 w 278392"/>
                <a:gd name="connsiteY4" fmla="*/ 104341 h 384668"/>
                <a:gd name="connsiteX5" fmla="*/ 278392 w 278392"/>
                <a:gd name="connsiteY5" fmla="*/ 338268 h 384668"/>
                <a:gd name="connsiteX6" fmla="*/ 231992 w 278392"/>
                <a:gd name="connsiteY6" fmla="*/ 384668 h 384668"/>
                <a:gd name="connsiteX7" fmla="*/ 46400 w 278392"/>
                <a:gd name="connsiteY7" fmla="*/ 384668 h 384668"/>
                <a:gd name="connsiteX8" fmla="*/ 0 w 278392"/>
                <a:gd name="connsiteY8" fmla="*/ 338268 h 384668"/>
                <a:gd name="connsiteX9" fmla="*/ 0 w 278392"/>
                <a:gd name="connsiteY9" fmla="*/ 104341 h 384668"/>
                <a:gd name="connsiteX10" fmla="*/ 46400 w 278392"/>
                <a:gd name="connsiteY10" fmla="*/ 57941 h 384668"/>
                <a:gd name="connsiteX11" fmla="*/ 103374 w 278392"/>
                <a:gd name="connsiteY11" fmla="*/ 57941 h 384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8392" h="384668">
                  <a:moveTo>
                    <a:pt x="103374" y="0"/>
                  </a:moveTo>
                  <a:lnTo>
                    <a:pt x="175017" y="0"/>
                  </a:lnTo>
                  <a:lnTo>
                    <a:pt x="175017" y="57941"/>
                  </a:lnTo>
                  <a:lnTo>
                    <a:pt x="231992" y="57941"/>
                  </a:lnTo>
                  <a:cubicBezTo>
                    <a:pt x="257618" y="57941"/>
                    <a:pt x="278392" y="78715"/>
                    <a:pt x="278392" y="104341"/>
                  </a:cubicBezTo>
                  <a:lnTo>
                    <a:pt x="278392" y="338268"/>
                  </a:lnTo>
                  <a:cubicBezTo>
                    <a:pt x="278392" y="363894"/>
                    <a:pt x="257618" y="384668"/>
                    <a:pt x="231992" y="384668"/>
                  </a:cubicBezTo>
                  <a:lnTo>
                    <a:pt x="46400" y="384668"/>
                  </a:lnTo>
                  <a:cubicBezTo>
                    <a:pt x="20774" y="384668"/>
                    <a:pt x="0" y="363894"/>
                    <a:pt x="0" y="338268"/>
                  </a:cubicBezTo>
                  <a:lnTo>
                    <a:pt x="0" y="104341"/>
                  </a:lnTo>
                  <a:cubicBezTo>
                    <a:pt x="0" y="78715"/>
                    <a:pt x="20774" y="57941"/>
                    <a:pt x="46400" y="57941"/>
                  </a:cubicBezTo>
                  <a:lnTo>
                    <a:pt x="103374" y="57941"/>
                  </a:ln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3" rIns="182802" bIns="146243"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pPr>
              <a:endParaRPr lang="en-US" sz="240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77" name="Freeform 57"/>
          <p:cNvSpPr/>
          <p:nvPr/>
        </p:nvSpPr>
        <p:spPr>
          <a:xfrm>
            <a:off x="2565774" y="1174607"/>
            <a:ext cx="932494" cy="575019"/>
          </a:xfrm>
          <a:custGeom>
            <a:avLst/>
            <a:gdLst>
              <a:gd name="connsiteX0" fmla="*/ 1250518 w 1888055"/>
              <a:gd name="connsiteY0" fmla="*/ 0 h 1164260"/>
              <a:gd name="connsiteX1" fmla="*/ 1589570 w 1888055"/>
              <a:gd name="connsiteY1" fmla="*/ 339052 h 1164260"/>
              <a:gd name="connsiteX2" fmla="*/ 1589570 w 1888055"/>
              <a:gd name="connsiteY2" fmla="*/ 377117 h 1164260"/>
              <a:gd name="connsiteX3" fmla="*/ 1583859 w 1888055"/>
              <a:gd name="connsiteY3" fmla="*/ 433775 h 1164260"/>
              <a:gd name="connsiteX4" fmla="*/ 1593835 w 1888055"/>
              <a:gd name="connsiteY4" fmla="*/ 434780 h 1164260"/>
              <a:gd name="connsiteX5" fmla="*/ 1888055 w 1888055"/>
              <a:gd name="connsiteY5" fmla="*/ 795777 h 1164260"/>
              <a:gd name="connsiteX6" fmla="*/ 1519572 w 1888055"/>
              <a:gd name="connsiteY6" fmla="*/ 1164260 h 1164260"/>
              <a:gd name="connsiteX7" fmla="*/ 368483 w 1888055"/>
              <a:gd name="connsiteY7" fmla="*/ 1164260 h 1164260"/>
              <a:gd name="connsiteX8" fmla="*/ 0 w 1888055"/>
              <a:gd name="connsiteY8" fmla="*/ 795777 h 1164260"/>
              <a:gd name="connsiteX9" fmla="*/ 368483 w 1888055"/>
              <a:gd name="connsiteY9" fmla="*/ 427294 h 1164260"/>
              <a:gd name="connsiteX10" fmla="*/ 394054 w 1888055"/>
              <a:gd name="connsiteY10" fmla="*/ 427294 h 1164260"/>
              <a:gd name="connsiteX11" fmla="*/ 403956 w 1888055"/>
              <a:gd name="connsiteY11" fmla="*/ 395393 h 1164260"/>
              <a:gd name="connsiteX12" fmla="*/ 733901 w 1888055"/>
              <a:gd name="connsiteY12" fmla="*/ 176691 h 1164260"/>
              <a:gd name="connsiteX13" fmla="*/ 746153 w 1888055"/>
              <a:gd name="connsiteY13" fmla="*/ 176691 h 1164260"/>
              <a:gd name="connsiteX14" fmla="*/ 852637 w 1888055"/>
              <a:gd name="connsiteY14" fmla="*/ 192790 h 1164260"/>
              <a:gd name="connsiteX15" fmla="*/ 930871 w 1888055"/>
              <a:gd name="connsiteY15" fmla="*/ 230399 h 1164260"/>
              <a:gd name="connsiteX16" fmla="*/ 938111 w 1888055"/>
              <a:gd name="connsiteY16" fmla="*/ 207078 h 1164260"/>
              <a:gd name="connsiteX17" fmla="*/ 1250518 w 1888055"/>
              <a:gd name="connsiteY17" fmla="*/ 0 h 116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88055" h="1164260">
                <a:moveTo>
                  <a:pt x="1250518" y="0"/>
                </a:moveTo>
                <a:cubicBezTo>
                  <a:pt x="1437771" y="0"/>
                  <a:pt x="1589570" y="151799"/>
                  <a:pt x="1589570" y="339052"/>
                </a:cubicBezTo>
                <a:lnTo>
                  <a:pt x="1589570" y="377117"/>
                </a:lnTo>
                <a:lnTo>
                  <a:pt x="1583859" y="433775"/>
                </a:lnTo>
                <a:lnTo>
                  <a:pt x="1593835" y="434780"/>
                </a:lnTo>
                <a:cubicBezTo>
                  <a:pt x="1761746" y="469140"/>
                  <a:pt x="1888055" y="617708"/>
                  <a:pt x="1888055" y="795777"/>
                </a:cubicBezTo>
                <a:cubicBezTo>
                  <a:pt x="1888055" y="999285"/>
                  <a:pt x="1723080" y="1164260"/>
                  <a:pt x="1519572" y="1164260"/>
                </a:cubicBezTo>
                <a:lnTo>
                  <a:pt x="368483" y="1164260"/>
                </a:lnTo>
                <a:cubicBezTo>
                  <a:pt x="164975" y="1164260"/>
                  <a:pt x="0" y="999285"/>
                  <a:pt x="0" y="795777"/>
                </a:cubicBezTo>
                <a:cubicBezTo>
                  <a:pt x="0" y="592269"/>
                  <a:pt x="164975" y="427294"/>
                  <a:pt x="368483" y="427294"/>
                </a:cubicBezTo>
                <a:lnTo>
                  <a:pt x="394054" y="427294"/>
                </a:lnTo>
                <a:lnTo>
                  <a:pt x="403956" y="395393"/>
                </a:lnTo>
                <a:cubicBezTo>
                  <a:pt x="458316" y="266871"/>
                  <a:pt x="585578" y="176691"/>
                  <a:pt x="733901" y="176691"/>
                </a:cubicBezTo>
                <a:lnTo>
                  <a:pt x="746153" y="176691"/>
                </a:lnTo>
                <a:cubicBezTo>
                  <a:pt x="783234" y="176691"/>
                  <a:pt x="818999" y="182327"/>
                  <a:pt x="852637" y="192790"/>
                </a:cubicBezTo>
                <a:lnTo>
                  <a:pt x="930871" y="230399"/>
                </a:lnTo>
                <a:lnTo>
                  <a:pt x="938111" y="207078"/>
                </a:lnTo>
                <a:cubicBezTo>
                  <a:pt x="989582" y="85387"/>
                  <a:pt x="1110079" y="0"/>
                  <a:pt x="1250518" y="0"/>
                </a:cubicBezTo>
                <a:close/>
              </a:path>
            </a:pathLst>
          </a:custGeom>
          <a:solidFill>
            <a:schemeClr val="accent6">
              <a:alpha val="9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endParaRPr lang="en-US" sz="1730">
              <a:solidFill>
                <a:srgbClr val="FFFFFF"/>
              </a:solidFill>
              <a:latin typeface="Segoe UI"/>
            </a:endParaRPr>
          </a:p>
        </p:txBody>
      </p:sp>
      <p:cxnSp>
        <p:nvCxnSpPr>
          <p:cNvPr id="78" name="Straight Arrow Connector 77"/>
          <p:cNvCxnSpPr/>
          <p:nvPr/>
        </p:nvCxnSpPr>
        <p:spPr>
          <a:xfrm flipV="1">
            <a:off x="2329775" y="1749626"/>
            <a:ext cx="227667" cy="174936"/>
          </a:xfrm>
          <a:prstGeom prst="straightConnector1">
            <a:avLst/>
          </a:prstGeom>
          <a:ln w="12700">
            <a:solidFill>
              <a:schemeClr val="accent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2683748" y="1839650"/>
            <a:ext cx="132238" cy="311838"/>
          </a:xfrm>
          <a:prstGeom prst="straightConnector1">
            <a:avLst/>
          </a:prstGeom>
          <a:ln w="12700">
            <a:solidFill>
              <a:schemeClr val="accent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H="1" flipV="1">
            <a:off x="3237960" y="1822483"/>
            <a:ext cx="172325" cy="288069"/>
          </a:xfrm>
          <a:prstGeom prst="straightConnector1">
            <a:avLst/>
          </a:prstGeom>
          <a:ln w="12700">
            <a:solidFill>
              <a:schemeClr val="accent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H="1" flipV="1">
            <a:off x="3649138" y="1733693"/>
            <a:ext cx="284991" cy="190870"/>
          </a:xfrm>
          <a:prstGeom prst="straightConnector1">
            <a:avLst/>
          </a:prstGeom>
          <a:ln w="12700">
            <a:solidFill>
              <a:schemeClr val="accent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82" name="Group 81"/>
          <p:cNvGrpSpPr>
            <a:grpSpLocks noChangeAspect="1"/>
          </p:cNvGrpSpPr>
          <p:nvPr/>
        </p:nvGrpSpPr>
        <p:grpSpPr>
          <a:xfrm>
            <a:off x="3992836" y="1994718"/>
            <a:ext cx="332794" cy="559492"/>
            <a:chOff x="7330403" y="3708547"/>
            <a:chExt cx="1686990" cy="2836162"/>
          </a:xfrm>
        </p:grpSpPr>
        <p:sp>
          <p:nvSpPr>
            <p:cNvPr id="83" name="Rounded Rectangle 63"/>
            <p:cNvSpPr/>
            <p:nvPr/>
          </p:nvSpPr>
          <p:spPr bwMode="auto">
            <a:xfrm>
              <a:off x="7330403" y="3708547"/>
              <a:ext cx="1686990" cy="2836162"/>
            </a:xfrm>
            <a:prstGeom prst="roundRect">
              <a:avLst>
                <a:gd name="adj" fmla="val 8014"/>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3" rIns="182802" bIns="146243"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pPr>
              <a:endParaRPr lang="en-US" sz="240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84" name="Group 83"/>
            <p:cNvGrpSpPr/>
            <p:nvPr/>
          </p:nvGrpSpPr>
          <p:grpSpPr>
            <a:xfrm>
              <a:off x="7541142" y="4008781"/>
              <a:ext cx="1185075" cy="380195"/>
              <a:chOff x="7541142" y="4008781"/>
              <a:chExt cx="1185075" cy="380195"/>
            </a:xfrm>
          </p:grpSpPr>
          <p:sp>
            <p:nvSpPr>
              <p:cNvPr id="91" name="Rounded Rectangle 71"/>
              <p:cNvSpPr/>
              <p:nvPr/>
            </p:nvSpPr>
            <p:spPr bwMode="auto">
              <a:xfrm>
                <a:off x="7541142" y="4008781"/>
                <a:ext cx="1185075" cy="380195"/>
              </a:xfrm>
              <a:prstGeom prst="roundRect">
                <a:avLst>
                  <a:gd name="adj" fmla="val 50000"/>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3" rIns="182802" bIns="146243"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pPr>
                <a:endParaRPr lang="en-US" sz="240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2" name="Oval 91"/>
              <p:cNvSpPr/>
              <p:nvPr/>
            </p:nvSpPr>
            <p:spPr bwMode="auto">
              <a:xfrm>
                <a:off x="7610948" y="4061718"/>
                <a:ext cx="274320" cy="27432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3" rIns="182802" bIns="146243"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pPr>
                <a:endParaRPr lang="en-US" sz="240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85" name="Group 84"/>
            <p:cNvGrpSpPr/>
            <p:nvPr/>
          </p:nvGrpSpPr>
          <p:grpSpPr>
            <a:xfrm>
              <a:off x="7541142" y="4553031"/>
              <a:ext cx="1185075" cy="380195"/>
              <a:chOff x="7541142" y="4008781"/>
              <a:chExt cx="1185075" cy="380195"/>
            </a:xfrm>
          </p:grpSpPr>
          <p:sp>
            <p:nvSpPr>
              <p:cNvPr id="89" name="Rounded Rectangle 69"/>
              <p:cNvSpPr/>
              <p:nvPr/>
            </p:nvSpPr>
            <p:spPr bwMode="auto">
              <a:xfrm>
                <a:off x="7541142" y="4008781"/>
                <a:ext cx="1185075" cy="380195"/>
              </a:xfrm>
              <a:prstGeom prst="roundRect">
                <a:avLst>
                  <a:gd name="adj" fmla="val 50000"/>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3" rIns="182802" bIns="146243"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pPr>
                <a:endParaRPr lang="en-US" sz="240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0" name="Oval 89"/>
              <p:cNvSpPr/>
              <p:nvPr/>
            </p:nvSpPr>
            <p:spPr bwMode="auto">
              <a:xfrm>
                <a:off x="7610948" y="4061718"/>
                <a:ext cx="274320" cy="27432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3" rIns="182802" bIns="146243"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pPr>
                <a:endParaRPr lang="en-US" sz="240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86" name="Group 85"/>
            <p:cNvGrpSpPr/>
            <p:nvPr/>
          </p:nvGrpSpPr>
          <p:grpSpPr>
            <a:xfrm>
              <a:off x="7541142" y="5097282"/>
              <a:ext cx="1185075" cy="380195"/>
              <a:chOff x="7541142" y="4008781"/>
              <a:chExt cx="1185075" cy="380195"/>
            </a:xfrm>
          </p:grpSpPr>
          <p:sp>
            <p:nvSpPr>
              <p:cNvPr id="87" name="Rounded Rectangle 67"/>
              <p:cNvSpPr/>
              <p:nvPr/>
            </p:nvSpPr>
            <p:spPr bwMode="auto">
              <a:xfrm>
                <a:off x="7541142" y="4008781"/>
                <a:ext cx="1185075" cy="380195"/>
              </a:xfrm>
              <a:prstGeom prst="roundRect">
                <a:avLst>
                  <a:gd name="adj" fmla="val 50000"/>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3" rIns="182802" bIns="146243"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pPr>
                <a:endParaRPr lang="en-US" sz="240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8" name="Oval 87"/>
              <p:cNvSpPr/>
              <p:nvPr/>
            </p:nvSpPr>
            <p:spPr bwMode="auto">
              <a:xfrm>
                <a:off x="7610948" y="4061718"/>
                <a:ext cx="274320" cy="27432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3" rIns="182802" bIns="146243"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pPr>
                <a:endParaRPr lang="en-US" sz="240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grpSp>
        <p:nvGrpSpPr>
          <p:cNvPr id="132" name="Group 131"/>
          <p:cNvGrpSpPr/>
          <p:nvPr/>
        </p:nvGrpSpPr>
        <p:grpSpPr>
          <a:xfrm>
            <a:off x="7105232" y="1348965"/>
            <a:ext cx="4036748" cy="1245330"/>
            <a:chOff x="6821330" y="1923814"/>
            <a:chExt cx="4038466" cy="1245860"/>
          </a:xfrm>
        </p:grpSpPr>
        <p:grpSp>
          <p:nvGrpSpPr>
            <p:cNvPr id="133" name="Group 132"/>
            <p:cNvGrpSpPr>
              <a:grpSpLocks noChangeAspect="1"/>
            </p:cNvGrpSpPr>
            <p:nvPr/>
          </p:nvGrpSpPr>
          <p:grpSpPr>
            <a:xfrm>
              <a:off x="9401956" y="1923814"/>
              <a:ext cx="1457840" cy="1160197"/>
              <a:chOff x="7447097" y="5073261"/>
              <a:chExt cx="1524001" cy="1212851"/>
            </a:xfrm>
          </p:grpSpPr>
          <p:sp>
            <p:nvSpPr>
              <p:cNvPr id="152" name="AutoShape 3"/>
              <p:cNvSpPr>
                <a:spLocks noChangeAspect="1" noChangeArrowheads="1" noTextEdit="1"/>
              </p:cNvSpPr>
              <p:nvPr/>
            </p:nvSpPr>
            <p:spPr bwMode="auto">
              <a:xfrm>
                <a:off x="7447097" y="5078024"/>
                <a:ext cx="1524000" cy="1203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4192"/>
                <a:endParaRPr lang="en-US" sz="1730">
                  <a:solidFill>
                    <a:srgbClr val="1A1A1A"/>
                  </a:solidFill>
                  <a:latin typeface="Segoe UI"/>
                </a:endParaRPr>
              </a:p>
            </p:txBody>
          </p:sp>
          <p:sp>
            <p:nvSpPr>
              <p:cNvPr id="153" name="Freeform 5"/>
              <p:cNvSpPr>
                <a:spLocks/>
              </p:cNvSpPr>
              <p:nvPr/>
            </p:nvSpPr>
            <p:spPr bwMode="auto">
              <a:xfrm>
                <a:off x="7451860" y="5705087"/>
                <a:ext cx="1519238" cy="581025"/>
              </a:xfrm>
              <a:custGeom>
                <a:avLst/>
                <a:gdLst>
                  <a:gd name="T0" fmla="*/ 0 w 957"/>
                  <a:gd name="T1" fmla="*/ 0 h 366"/>
                  <a:gd name="T2" fmla="*/ 0 w 957"/>
                  <a:gd name="T3" fmla="*/ 366 h 366"/>
                  <a:gd name="T4" fmla="*/ 255 w 957"/>
                  <a:gd name="T5" fmla="*/ 366 h 366"/>
                  <a:gd name="T6" fmla="*/ 255 w 957"/>
                  <a:gd name="T7" fmla="*/ 262 h 366"/>
                  <a:gd name="T8" fmla="*/ 471 w 957"/>
                  <a:gd name="T9" fmla="*/ 262 h 366"/>
                  <a:gd name="T10" fmla="*/ 471 w 957"/>
                  <a:gd name="T11" fmla="*/ 366 h 366"/>
                  <a:gd name="T12" fmla="*/ 957 w 957"/>
                  <a:gd name="T13" fmla="*/ 366 h 366"/>
                  <a:gd name="T14" fmla="*/ 957 w 957"/>
                  <a:gd name="T15" fmla="*/ 0 h 366"/>
                  <a:gd name="T16" fmla="*/ 0 w 957"/>
                  <a:gd name="T17" fmla="*/ 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7" h="366">
                    <a:moveTo>
                      <a:pt x="0" y="0"/>
                    </a:moveTo>
                    <a:lnTo>
                      <a:pt x="0" y="366"/>
                    </a:lnTo>
                    <a:lnTo>
                      <a:pt x="255" y="366"/>
                    </a:lnTo>
                    <a:lnTo>
                      <a:pt x="255" y="262"/>
                    </a:lnTo>
                    <a:lnTo>
                      <a:pt x="471" y="262"/>
                    </a:lnTo>
                    <a:lnTo>
                      <a:pt x="471" y="366"/>
                    </a:lnTo>
                    <a:lnTo>
                      <a:pt x="957" y="366"/>
                    </a:lnTo>
                    <a:lnTo>
                      <a:pt x="957" y="0"/>
                    </a:lnTo>
                    <a:lnTo>
                      <a:pt x="0" y="0"/>
                    </a:lnTo>
                    <a:close/>
                  </a:path>
                </a:pathLst>
              </a:custGeom>
              <a:solidFill>
                <a:schemeClr val="accent6"/>
              </a:solidFill>
              <a:ln w="9525">
                <a:solidFill>
                  <a:srgbClr val="000000"/>
                </a:solidFill>
                <a:round/>
                <a:headEnd/>
                <a:tailEnd/>
              </a:ln>
            </p:spPr>
            <p:txBody>
              <a:bodyPr vert="horz" wrap="square" lIns="91401" tIns="45700" rIns="91401" bIns="45700" numCol="1" anchor="t" anchorCtr="0" compatLnSpc="1">
                <a:prstTxWarp prst="textNoShape">
                  <a:avLst/>
                </a:prstTxWarp>
              </a:bodyPr>
              <a:lstStyle/>
              <a:p>
                <a:pPr defTabSz="914192"/>
                <a:endParaRPr lang="en-US" sz="1730">
                  <a:solidFill>
                    <a:srgbClr val="1A1A1A"/>
                  </a:solidFill>
                  <a:latin typeface="Segoe UI"/>
                </a:endParaRPr>
              </a:p>
            </p:txBody>
          </p:sp>
          <p:sp>
            <p:nvSpPr>
              <p:cNvPr id="154" name="Rectangle 6"/>
              <p:cNvSpPr>
                <a:spLocks noChangeArrowheads="1"/>
              </p:cNvSpPr>
              <p:nvPr/>
            </p:nvSpPr>
            <p:spPr bwMode="auto">
              <a:xfrm>
                <a:off x="8669472" y="5689708"/>
                <a:ext cx="301625" cy="581026"/>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4192"/>
                <a:endParaRPr lang="en-US" sz="1730">
                  <a:solidFill>
                    <a:srgbClr val="1A1A1A"/>
                  </a:solidFill>
                  <a:latin typeface="Segoe UI"/>
                </a:endParaRPr>
              </a:p>
            </p:txBody>
          </p:sp>
          <p:sp>
            <p:nvSpPr>
              <p:cNvPr id="155" name="Rectangle 7"/>
              <p:cNvSpPr>
                <a:spLocks noChangeArrowheads="1"/>
              </p:cNvSpPr>
              <p:nvPr/>
            </p:nvSpPr>
            <p:spPr bwMode="auto">
              <a:xfrm>
                <a:off x="7770947" y="5946387"/>
                <a:ext cx="85725" cy="79375"/>
              </a:xfrm>
              <a:prstGeom prst="rect">
                <a:avLst/>
              </a:prstGeom>
              <a:solidFill>
                <a:schemeClr val="accent1"/>
              </a:solidFill>
              <a:ln>
                <a:noFill/>
              </a:ln>
            </p:spPr>
            <p:txBody>
              <a:bodyPr vert="horz" wrap="square" lIns="91401" tIns="45700" rIns="91401" bIns="45700" numCol="1" anchor="t" anchorCtr="0" compatLnSpc="1">
                <a:prstTxWarp prst="textNoShape">
                  <a:avLst/>
                </a:prstTxWarp>
              </a:bodyPr>
              <a:lstStyle/>
              <a:p>
                <a:pPr defTabSz="914192"/>
                <a:endParaRPr lang="en-US" sz="1730">
                  <a:solidFill>
                    <a:srgbClr val="1A1A1A"/>
                  </a:solidFill>
                  <a:latin typeface="Segoe UI"/>
                </a:endParaRPr>
              </a:p>
            </p:txBody>
          </p:sp>
          <p:sp>
            <p:nvSpPr>
              <p:cNvPr id="156" name="Rectangle 8"/>
              <p:cNvSpPr>
                <a:spLocks noChangeArrowheads="1"/>
              </p:cNvSpPr>
              <p:nvPr/>
            </p:nvSpPr>
            <p:spPr bwMode="auto">
              <a:xfrm>
                <a:off x="7574097" y="5946387"/>
                <a:ext cx="84138" cy="79375"/>
              </a:xfrm>
              <a:prstGeom prst="rect">
                <a:avLst/>
              </a:prstGeom>
              <a:solidFill>
                <a:schemeClr val="accent1"/>
              </a:solidFill>
              <a:ln>
                <a:noFill/>
              </a:ln>
            </p:spPr>
            <p:txBody>
              <a:bodyPr vert="horz" wrap="square" lIns="91401" tIns="45700" rIns="91401" bIns="45700" numCol="1" anchor="t" anchorCtr="0" compatLnSpc="1">
                <a:prstTxWarp prst="textNoShape">
                  <a:avLst/>
                </a:prstTxWarp>
              </a:bodyPr>
              <a:lstStyle/>
              <a:p>
                <a:pPr defTabSz="914192"/>
                <a:endParaRPr lang="en-US" sz="1730">
                  <a:solidFill>
                    <a:srgbClr val="1A1A1A"/>
                  </a:solidFill>
                  <a:latin typeface="Segoe UI"/>
                </a:endParaRPr>
              </a:p>
            </p:txBody>
          </p:sp>
          <p:sp>
            <p:nvSpPr>
              <p:cNvPr id="157" name="Rectangle 9"/>
              <p:cNvSpPr>
                <a:spLocks noChangeArrowheads="1"/>
              </p:cNvSpPr>
              <p:nvPr/>
            </p:nvSpPr>
            <p:spPr bwMode="auto">
              <a:xfrm>
                <a:off x="7988435" y="5946387"/>
                <a:ext cx="79375" cy="79375"/>
              </a:xfrm>
              <a:prstGeom prst="rect">
                <a:avLst/>
              </a:prstGeom>
              <a:solidFill>
                <a:schemeClr val="accent1"/>
              </a:solidFill>
              <a:ln>
                <a:noFill/>
              </a:ln>
            </p:spPr>
            <p:txBody>
              <a:bodyPr vert="horz" wrap="square" lIns="91401" tIns="45700" rIns="91401" bIns="45700" numCol="1" anchor="t" anchorCtr="0" compatLnSpc="1">
                <a:prstTxWarp prst="textNoShape">
                  <a:avLst/>
                </a:prstTxWarp>
              </a:bodyPr>
              <a:lstStyle/>
              <a:p>
                <a:pPr defTabSz="914192"/>
                <a:endParaRPr lang="en-US" sz="1730">
                  <a:solidFill>
                    <a:srgbClr val="1A1A1A"/>
                  </a:solidFill>
                  <a:latin typeface="Segoe UI"/>
                </a:endParaRPr>
              </a:p>
            </p:txBody>
          </p:sp>
          <p:sp>
            <p:nvSpPr>
              <p:cNvPr id="158" name="Rectangle 10"/>
              <p:cNvSpPr>
                <a:spLocks noChangeArrowheads="1"/>
              </p:cNvSpPr>
              <p:nvPr/>
            </p:nvSpPr>
            <p:spPr bwMode="auto">
              <a:xfrm>
                <a:off x="8199572" y="5946387"/>
                <a:ext cx="79375" cy="79375"/>
              </a:xfrm>
              <a:prstGeom prst="rect">
                <a:avLst/>
              </a:prstGeom>
              <a:solidFill>
                <a:schemeClr val="accent1"/>
              </a:solidFill>
              <a:ln>
                <a:noFill/>
              </a:ln>
            </p:spPr>
            <p:txBody>
              <a:bodyPr vert="horz" wrap="square" lIns="91401" tIns="45700" rIns="91401" bIns="45700" numCol="1" anchor="t" anchorCtr="0" compatLnSpc="1">
                <a:prstTxWarp prst="textNoShape">
                  <a:avLst/>
                </a:prstTxWarp>
              </a:bodyPr>
              <a:lstStyle/>
              <a:p>
                <a:pPr defTabSz="914192"/>
                <a:endParaRPr lang="en-US" sz="1730">
                  <a:solidFill>
                    <a:srgbClr val="1A1A1A"/>
                  </a:solidFill>
                  <a:latin typeface="Segoe UI"/>
                </a:endParaRPr>
              </a:p>
            </p:txBody>
          </p:sp>
          <p:sp>
            <p:nvSpPr>
              <p:cNvPr id="159" name="Rectangle 11"/>
              <p:cNvSpPr>
                <a:spLocks noChangeArrowheads="1"/>
              </p:cNvSpPr>
              <p:nvPr/>
            </p:nvSpPr>
            <p:spPr bwMode="auto">
              <a:xfrm>
                <a:off x="8410710" y="5946387"/>
                <a:ext cx="80963" cy="79375"/>
              </a:xfrm>
              <a:prstGeom prst="rect">
                <a:avLst/>
              </a:prstGeom>
              <a:solidFill>
                <a:schemeClr val="accent1"/>
              </a:solidFill>
              <a:ln>
                <a:noFill/>
              </a:ln>
            </p:spPr>
            <p:txBody>
              <a:bodyPr vert="horz" wrap="square" lIns="91401" tIns="45700" rIns="91401" bIns="45700" numCol="1" anchor="t" anchorCtr="0" compatLnSpc="1">
                <a:prstTxWarp prst="textNoShape">
                  <a:avLst/>
                </a:prstTxWarp>
              </a:bodyPr>
              <a:lstStyle/>
              <a:p>
                <a:pPr defTabSz="914192"/>
                <a:endParaRPr lang="en-US" sz="1730">
                  <a:solidFill>
                    <a:srgbClr val="1A1A1A"/>
                  </a:solidFill>
                  <a:latin typeface="Segoe UI"/>
                </a:endParaRPr>
              </a:p>
            </p:txBody>
          </p:sp>
          <p:sp>
            <p:nvSpPr>
              <p:cNvPr id="160" name="Freeform 12"/>
              <p:cNvSpPr>
                <a:spLocks/>
              </p:cNvSpPr>
              <p:nvPr/>
            </p:nvSpPr>
            <p:spPr bwMode="auto">
              <a:xfrm>
                <a:off x="8115435" y="5073261"/>
                <a:ext cx="187325" cy="127000"/>
              </a:xfrm>
              <a:custGeom>
                <a:avLst/>
                <a:gdLst>
                  <a:gd name="T0" fmla="*/ 118 w 118"/>
                  <a:gd name="T1" fmla="*/ 80 h 80"/>
                  <a:gd name="T2" fmla="*/ 112 w 118"/>
                  <a:gd name="T3" fmla="*/ 0 h 80"/>
                  <a:gd name="T4" fmla="*/ 3 w 118"/>
                  <a:gd name="T5" fmla="*/ 0 h 80"/>
                  <a:gd name="T6" fmla="*/ 0 w 118"/>
                  <a:gd name="T7" fmla="*/ 80 h 80"/>
                  <a:gd name="T8" fmla="*/ 118 w 118"/>
                  <a:gd name="T9" fmla="*/ 80 h 80"/>
                </a:gdLst>
                <a:ahLst/>
                <a:cxnLst>
                  <a:cxn ang="0">
                    <a:pos x="T0" y="T1"/>
                  </a:cxn>
                  <a:cxn ang="0">
                    <a:pos x="T2" y="T3"/>
                  </a:cxn>
                  <a:cxn ang="0">
                    <a:pos x="T4" y="T5"/>
                  </a:cxn>
                  <a:cxn ang="0">
                    <a:pos x="T6" y="T7"/>
                  </a:cxn>
                  <a:cxn ang="0">
                    <a:pos x="T8" y="T9"/>
                  </a:cxn>
                </a:cxnLst>
                <a:rect l="0" t="0" r="r" b="b"/>
                <a:pathLst>
                  <a:path w="118" h="80">
                    <a:moveTo>
                      <a:pt x="118" y="80"/>
                    </a:moveTo>
                    <a:lnTo>
                      <a:pt x="112" y="0"/>
                    </a:lnTo>
                    <a:lnTo>
                      <a:pt x="3" y="0"/>
                    </a:lnTo>
                    <a:lnTo>
                      <a:pt x="0" y="80"/>
                    </a:lnTo>
                    <a:lnTo>
                      <a:pt x="118" y="8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4192"/>
                <a:endParaRPr lang="en-US" sz="1730">
                  <a:solidFill>
                    <a:srgbClr val="1A1A1A"/>
                  </a:solidFill>
                  <a:latin typeface="Segoe UI"/>
                </a:endParaRPr>
              </a:p>
            </p:txBody>
          </p:sp>
          <p:sp>
            <p:nvSpPr>
              <p:cNvPr id="161" name="Freeform 13"/>
              <p:cNvSpPr>
                <a:spLocks/>
              </p:cNvSpPr>
              <p:nvPr/>
            </p:nvSpPr>
            <p:spPr bwMode="auto">
              <a:xfrm>
                <a:off x="7696335" y="5073261"/>
                <a:ext cx="187325" cy="127000"/>
              </a:xfrm>
              <a:custGeom>
                <a:avLst/>
                <a:gdLst>
                  <a:gd name="T0" fmla="*/ 118 w 118"/>
                  <a:gd name="T1" fmla="*/ 80 h 80"/>
                  <a:gd name="T2" fmla="*/ 115 w 118"/>
                  <a:gd name="T3" fmla="*/ 0 h 80"/>
                  <a:gd name="T4" fmla="*/ 3 w 118"/>
                  <a:gd name="T5" fmla="*/ 0 h 80"/>
                  <a:gd name="T6" fmla="*/ 0 w 118"/>
                  <a:gd name="T7" fmla="*/ 80 h 80"/>
                  <a:gd name="T8" fmla="*/ 118 w 118"/>
                  <a:gd name="T9" fmla="*/ 80 h 80"/>
                </a:gdLst>
                <a:ahLst/>
                <a:cxnLst>
                  <a:cxn ang="0">
                    <a:pos x="T0" y="T1"/>
                  </a:cxn>
                  <a:cxn ang="0">
                    <a:pos x="T2" y="T3"/>
                  </a:cxn>
                  <a:cxn ang="0">
                    <a:pos x="T4" y="T5"/>
                  </a:cxn>
                  <a:cxn ang="0">
                    <a:pos x="T6" y="T7"/>
                  </a:cxn>
                  <a:cxn ang="0">
                    <a:pos x="T8" y="T9"/>
                  </a:cxn>
                </a:cxnLst>
                <a:rect l="0" t="0" r="r" b="b"/>
                <a:pathLst>
                  <a:path w="118" h="80">
                    <a:moveTo>
                      <a:pt x="118" y="80"/>
                    </a:moveTo>
                    <a:lnTo>
                      <a:pt x="115" y="0"/>
                    </a:lnTo>
                    <a:lnTo>
                      <a:pt x="3" y="0"/>
                    </a:lnTo>
                    <a:lnTo>
                      <a:pt x="0" y="80"/>
                    </a:lnTo>
                    <a:lnTo>
                      <a:pt x="118" y="8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4192"/>
                <a:endParaRPr lang="en-US" sz="1730">
                  <a:solidFill>
                    <a:srgbClr val="1A1A1A"/>
                  </a:solidFill>
                  <a:latin typeface="Segoe UI"/>
                </a:endParaRPr>
              </a:p>
            </p:txBody>
          </p:sp>
          <p:sp>
            <p:nvSpPr>
              <p:cNvPr id="162" name="Freeform 14"/>
              <p:cNvSpPr>
                <a:spLocks/>
              </p:cNvSpPr>
              <p:nvPr/>
            </p:nvSpPr>
            <p:spPr bwMode="auto">
              <a:xfrm>
                <a:off x="8528185" y="5073261"/>
                <a:ext cx="188913" cy="127000"/>
              </a:xfrm>
              <a:custGeom>
                <a:avLst/>
                <a:gdLst>
                  <a:gd name="T0" fmla="*/ 119 w 119"/>
                  <a:gd name="T1" fmla="*/ 80 h 80"/>
                  <a:gd name="T2" fmla="*/ 116 w 119"/>
                  <a:gd name="T3" fmla="*/ 0 h 80"/>
                  <a:gd name="T4" fmla="*/ 6 w 119"/>
                  <a:gd name="T5" fmla="*/ 0 h 80"/>
                  <a:gd name="T6" fmla="*/ 0 w 119"/>
                  <a:gd name="T7" fmla="*/ 80 h 80"/>
                  <a:gd name="T8" fmla="*/ 119 w 119"/>
                  <a:gd name="T9" fmla="*/ 80 h 80"/>
                </a:gdLst>
                <a:ahLst/>
                <a:cxnLst>
                  <a:cxn ang="0">
                    <a:pos x="T0" y="T1"/>
                  </a:cxn>
                  <a:cxn ang="0">
                    <a:pos x="T2" y="T3"/>
                  </a:cxn>
                  <a:cxn ang="0">
                    <a:pos x="T4" y="T5"/>
                  </a:cxn>
                  <a:cxn ang="0">
                    <a:pos x="T6" y="T7"/>
                  </a:cxn>
                  <a:cxn ang="0">
                    <a:pos x="T8" y="T9"/>
                  </a:cxn>
                </a:cxnLst>
                <a:rect l="0" t="0" r="r" b="b"/>
                <a:pathLst>
                  <a:path w="119" h="80">
                    <a:moveTo>
                      <a:pt x="119" y="80"/>
                    </a:moveTo>
                    <a:lnTo>
                      <a:pt x="116" y="0"/>
                    </a:lnTo>
                    <a:lnTo>
                      <a:pt x="6" y="0"/>
                    </a:lnTo>
                    <a:lnTo>
                      <a:pt x="0" y="80"/>
                    </a:lnTo>
                    <a:lnTo>
                      <a:pt x="119" y="8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4192"/>
                <a:endParaRPr lang="en-US" sz="1730">
                  <a:solidFill>
                    <a:srgbClr val="1A1A1A"/>
                  </a:solidFill>
                  <a:latin typeface="Segoe UI"/>
                </a:endParaRPr>
              </a:p>
            </p:txBody>
          </p:sp>
          <p:sp>
            <p:nvSpPr>
              <p:cNvPr id="163" name="Freeform 15"/>
              <p:cNvSpPr>
                <a:spLocks/>
              </p:cNvSpPr>
              <p:nvPr/>
            </p:nvSpPr>
            <p:spPr bwMode="auto">
              <a:xfrm>
                <a:off x="7667760" y="5218221"/>
                <a:ext cx="244475" cy="476250"/>
              </a:xfrm>
              <a:custGeom>
                <a:avLst/>
                <a:gdLst>
                  <a:gd name="T0" fmla="*/ 18 w 154"/>
                  <a:gd name="T1" fmla="*/ 0 h 300"/>
                  <a:gd name="T2" fmla="*/ 0 w 154"/>
                  <a:gd name="T3" fmla="*/ 300 h 300"/>
                  <a:gd name="T4" fmla="*/ 154 w 154"/>
                  <a:gd name="T5" fmla="*/ 300 h 300"/>
                  <a:gd name="T6" fmla="*/ 136 w 154"/>
                  <a:gd name="T7" fmla="*/ 0 h 300"/>
                  <a:gd name="T8" fmla="*/ 18 w 154"/>
                  <a:gd name="T9" fmla="*/ 0 h 300"/>
                </a:gdLst>
                <a:ahLst/>
                <a:cxnLst>
                  <a:cxn ang="0">
                    <a:pos x="T0" y="T1"/>
                  </a:cxn>
                  <a:cxn ang="0">
                    <a:pos x="T2" y="T3"/>
                  </a:cxn>
                  <a:cxn ang="0">
                    <a:pos x="T4" y="T5"/>
                  </a:cxn>
                  <a:cxn ang="0">
                    <a:pos x="T6" y="T7"/>
                  </a:cxn>
                  <a:cxn ang="0">
                    <a:pos x="T8" y="T9"/>
                  </a:cxn>
                </a:cxnLst>
                <a:rect l="0" t="0" r="r" b="b"/>
                <a:pathLst>
                  <a:path w="154" h="300">
                    <a:moveTo>
                      <a:pt x="18" y="0"/>
                    </a:moveTo>
                    <a:lnTo>
                      <a:pt x="0" y="300"/>
                    </a:lnTo>
                    <a:lnTo>
                      <a:pt x="154" y="300"/>
                    </a:lnTo>
                    <a:lnTo>
                      <a:pt x="136" y="0"/>
                    </a:lnTo>
                    <a:lnTo>
                      <a:pt x="18" y="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4192"/>
                <a:endParaRPr lang="en-US" sz="1730">
                  <a:solidFill>
                    <a:srgbClr val="1A1A1A"/>
                  </a:solidFill>
                  <a:latin typeface="Segoe UI"/>
                </a:endParaRPr>
              </a:p>
            </p:txBody>
          </p:sp>
          <p:sp>
            <p:nvSpPr>
              <p:cNvPr id="164" name="Freeform 16"/>
              <p:cNvSpPr>
                <a:spLocks/>
              </p:cNvSpPr>
              <p:nvPr/>
            </p:nvSpPr>
            <p:spPr bwMode="auto">
              <a:xfrm>
                <a:off x="8505960" y="5218221"/>
                <a:ext cx="239713" cy="476250"/>
              </a:xfrm>
              <a:custGeom>
                <a:avLst/>
                <a:gdLst>
                  <a:gd name="T0" fmla="*/ 14 w 151"/>
                  <a:gd name="T1" fmla="*/ 0 h 300"/>
                  <a:gd name="T2" fmla="*/ 0 w 151"/>
                  <a:gd name="T3" fmla="*/ 300 h 300"/>
                  <a:gd name="T4" fmla="*/ 151 w 151"/>
                  <a:gd name="T5" fmla="*/ 300 h 300"/>
                  <a:gd name="T6" fmla="*/ 136 w 151"/>
                  <a:gd name="T7" fmla="*/ 0 h 300"/>
                  <a:gd name="T8" fmla="*/ 14 w 151"/>
                  <a:gd name="T9" fmla="*/ 0 h 300"/>
                </a:gdLst>
                <a:ahLst/>
                <a:cxnLst>
                  <a:cxn ang="0">
                    <a:pos x="T0" y="T1"/>
                  </a:cxn>
                  <a:cxn ang="0">
                    <a:pos x="T2" y="T3"/>
                  </a:cxn>
                  <a:cxn ang="0">
                    <a:pos x="T4" y="T5"/>
                  </a:cxn>
                  <a:cxn ang="0">
                    <a:pos x="T6" y="T7"/>
                  </a:cxn>
                  <a:cxn ang="0">
                    <a:pos x="T8" y="T9"/>
                  </a:cxn>
                </a:cxnLst>
                <a:rect l="0" t="0" r="r" b="b"/>
                <a:pathLst>
                  <a:path w="151" h="300">
                    <a:moveTo>
                      <a:pt x="14" y="0"/>
                    </a:moveTo>
                    <a:lnTo>
                      <a:pt x="0" y="300"/>
                    </a:lnTo>
                    <a:lnTo>
                      <a:pt x="151" y="300"/>
                    </a:lnTo>
                    <a:lnTo>
                      <a:pt x="136" y="0"/>
                    </a:lnTo>
                    <a:lnTo>
                      <a:pt x="14" y="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4192"/>
                <a:endParaRPr lang="en-US" sz="1730">
                  <a:solidFill>
                    <a:srgbClr val="1A1A1A"/>
                  </a:solidFill>
                  <a:latin typeface="Segoe UI"/>
                </a:endParaRPr>
              </a:p>
            </p:txBody>
          </p:sp>
          <p:sp>
            <p:nvSpPr>
              <p:cNvPr id="165" name="Freeform 17"/>
              <p:cNvSpPr>
                <a:spLocks/>
              </p:cNvSpPr>
              <p:nvPr/>
            </p:nvSpPr>
            <p:spPr bwMode="auto">
              <a:xfrm>
                <a:off x="8086860" y="5218221"/>
                <a:ext cx="239713" cy="476250"/>
              </a:xfrm>
              <a:custGeom>
                <a:avLst/>
                <a:gdLst>
                  <a:gd name="T0" fmla="*/ 15 w 151"/>
                  <a:gd name="T1" fmla="*/ 0 h 300"/>
                  <a:gd name="T2" fmla="*/ 0 w 151"/>
                  <a:gd name="T3" fmla="*/ 300 h 300"/>
                  <a:gd name="T4" fmla="*/ 151 w 151"/>
                  <a:gd name="T5" fmla="*/ 300 h 300"/>
                  <a:gd name="T6" fmla="*/ 136 w 151"/>
                  <a:gd name="T7" fmla="*/ 0 h 300"/>
                  <a:gd name="T8" fmla="*/ 15 w 151"/>
                  <a:gd name="T9" fmla="*/ 0 h 300"/>
                </a:gdLst>
                <a:ahLst/>
                <a:cxnLst>
                  <a:cxn ang="0">
                    <a:pos x="T0" y="T1"/>
                  </a:cxn>
                  <a:cxn ang="0">
                    <a:pos x="T2" y="T3"/>
                  </a:cxn>
                  <a:cxn ang="0">
                    <a:pos x="T4" y="T5"/>
                  </a:cxn>
                  <a:cxn ang="0">
                    <a:pos x="T6" y="T7"/>
                  </a:cxn>
                  <a:cxn ang="0">
                    <a:pos x="T8" y="T9"/>
                  </a:cxn>
                </a:cxnLst>
                <a:rect l="0" t="0" r="r" b="b"/>
                <a:pathLst>
                  <a:path w="151" h="300">
                    <a:moveTo>
                      <a:pt x="15" y="0"/>
                    </a:moveTo>
                    <a:lnTo>
                      <a:pt x="0" y="300"/>
                    </a:lnTo>
                    <a:lnTo>
                      <a:pt x="151" y="300"/>
                    </a:lnTo>
                    <a:lnTo>
                      <a:pt x="136" y="0"/>
                    </a:lnTo>
                    <a:lnTo>
                      <a:pt x="15" y="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4192"/>
                <a:endParaRPr lang="en-US" sz="1730">
                  <a:solidFill>
                    <a:srgbClr val="1A1A1A"/>
                  </a:solidFill>
                  <a:latin typeface="Segoe UI"/>
                </a:endParaRPr>
              </a:p>
            </p:txBody>
          </p:sp>
        </p:grpSp>
        <p:grpSp>
          <p:nvGrpSpPr>
            <p:cNvPr id="134" name="Group 133"/>
            <p:cNvGrpSpPr>
              <a:grpSpLocks noChangeAspect="1"/>
            </p:cNvGrpSpPr>
            <p:nvPr/>
          </p:nvGrpSpPr>
          <p:grpSpPr>
            <a:xfrm>
              <a:off x="6821330" y="2396433"/>
              <a:ext cx="1982891" cy="773241"/>
              <a:chOff x="2548347" y="703664"/>
              <a:chExt cx="5233450" cy="2040818"/>
            </a:xfrm>
          </p:grpSpPr>
          <p:grpSp>
            <p:nvGrpSpPr>
              <p:cNvPr id="142" name="Group 141"/>
              <p:cNvGrpSpPr/>
              <p:nvPr/>
            </p:nvGrpSpPr>
            <p:grpSpPr>
              <a:xfrm>
                <a:off x="2548347" y="703665"/>
                <a:ext cx="3994484" cy="2040817"/>
                <a:chOff x="-1078184" y="441993"/>
                <a:chExt cx="3994484" cy="2040817"/>
              </a:xfrm>
            </p:grpSpPr>
            <p:grpSp>
              <p:nvGrpSpPr>
                <p:cNvPr id="147" name="Group 146"/>
                <p:cNvGrpSpPr/>
                <p:nvPr/>
              </p:nvGrpSpPr>
              <p:grpSpPr>
                <a:xfrm>
                  <a:off x="-1078184" y="441993"/>
                  <a:ext cx="3994484" cy="2040817"/>
                  <a:chOff x="-1078184" y="441993"/>
                  <a:chExt cx="3994484" cy="2040817"/>
                </a:xfrm>
              </p:grpSpPr>
              <p:sp>
                <p:nvSpPr>
                  <p:cNvPr id="150" name="Rectangle: Rounded Corners 149"/>
                  <p:cNvSpPr/>
                  <p:nvPr/>
                </p:nvSpPr>
                <p:spPr bwMode="auto">
                  <a:xfrm>
                    <a:off x="-1078184" y="441993"/>
                    <a:ext cx="3994484" cy="2040817"/>
                  </a:xfrm>
                  <a:prstGeom prst="roundRect">
                    <a:avLst>
                      <a:gd name="adj" fmla="val 12422"/>
                    </a:avLst>
                  </a:prstGeom>
                  <a:solidFill>
                    <a:schemeClr val="accent6"/>
                  </a:solidFill>
                  <a:ln>
                    <a:solidFill>
                      <a:schemeClr val="accent6">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3" rIns="182802" bIns="146243"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pPr>
                    <a:endParaRPr lang="en-US" sz="240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1" name="Freeform: Shape 150"/>
                  <p:cNvSpPr/>
                  <p:nvPr/>
                </p:nvSpPr>
                <p:spPr bwMode="auto">
                  <a:xfrm>
                    <a:off x="-1078184" y="1462402"/>
                    <a:ext cx="3994484" cy="1020408"/>
                  </a:xfrm>
                  <a:custGeom>
                    <a:avLst/>
                    <a:gdLst>
                      <a:gd name="connsiteX0" fmla="*/ 0 w 3994484"/>
                      <a:gd name="connsiteY0" fmla="*/ 0 h 1020408"/>
                      <a:gd name="connsiteX1" fmla="*/ 3994484 w 3994484"/>
                      <a:gd name="connsiteY1" fmla="*/ 0 h 1020408"/>
                      <a:gd name="connsiteX2" fmla="*/ 3994484 w 3994484"/>
                      <a:gd name="connsiteY2" fmla="*/ 766898 h 1020408"/>
                      <a:gd name="connsiteX3" fmla="*/ 3740974 w 3994484"/>
                      <a:gd name="connsiteY3" fmla="*/ 1020408 h 1020408"/>
                      <a:gd name="connsiteX4" fmla="*/ 253510 w 3994484"/>
                      <a:gd name="connsiteY4" fmla="*/ 1020408 h 1020408"/>
                      <a:gd name="connsiteX5" fmla="*/ 0 w 3994484"/>
                      <a:gd name="connsiteY5" fmla="*/ 766898 h 1020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94484" h="1020408">
                        <a:moveTo>
                          <a:pt x="0" y="0"/>
                        </a:moveTo>
                        <a:lnTo>
                          <a:pt x="3994484" y="0"/>
                        </a:lnTo>
                        <a:lnTo>
                          <a:pt x="3994484" y="766898"/>
                        </a:lnTo>
                        <a:cubicBezTo>
                          <a:pt x="3994484" y="906908"/>
                          <a:pt x="3880984" y="1020408"/>
                          <a:pt x="3740974" y="1020408"/>
                        </a:cubicBezTo>
                        <a:lnTo>
                          <a:pt x="253510" y="1020408"/>
                        </a:lnTo>
                        <a:cubicBezTo>
                          <a:pt x="113500" y="1020408"/>
                          <a:pt x="0" y="906908"/>
                          <a:pt x="0" y="766898"/>
                        </a:cubicBez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3" rIns="182802" bIns="146243"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pPr>
                    <a:endParaRPr lang="en-US" sz="240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48" name="Freeform: Shape 147"/>
                <p:cNvSpPr>
                  <a:spLocks noChangeAspect="1"/>
                </p:cNvSpPr>
                <p:nvPr/>
              </p:nvSpPr>
              <p:spPr bwMode="auto">
                <a:xfrm>
                  <a:off x="-847504" y="732537"/>
                  <a:ext cx="3533124" cy="486806"/>
                </a:xfrm>
                <a:custGeom>
                  <a:avLst/>
                  <a:gdLst>
                    <a:gd name="connsiteX0" fmla="*/ 2444246 w 3944117"/>
                    <a:gd name="connsiteY0" fmla="*/ 298020 h 486806"/>
                    <a:gd name="connsiteX1" fmla="*/ 3129369 w 3944117"/>
                    <a:gd name="connsiteY1" fmla="*/ 298020 h 486806"/>
                    <a:gd name="connsiteX2" fmla="*/ 3129369 w 3944117"/>
                    <a:gd name="connsiteY2" fmla="*/ 486806 h 486806"/>
                    <a:gd name="connsiteX3" fmla="*/ 2444246 w 3944117"/>
                    <a:gd name="connsiteY3" fmla="*/ 486806 h 486806"/>
                    <a:gd name="connsiteX4" fmla="*/ 1629497 w 3944117"/>
                    <a:gd name="connsiteY4" fmla="*/ 298020 h 486806"/>
                    <a:gd name="connsiteX5" fmla="*/ 2314620 w 3944117"/>
                    <a:gd name="connsiteY5" fmla="*/ 298020 h 486806"/>
                    <a:gd name="connsiteX6" fmla="*/ 2314620 w 3944117"/>
                    <a:gd name="connsiteY6" fmla="*/ 486806 h 486806"/>
                    <a:gd name="connsiteX7" fmla="*/ 1629497 w 3944117"/>
                    <a:gd name="connsiteY7" fmla="*/ 486806 h 486806"/>
                    <a:gd name="connsiteX8" fmla="*/ 814748 w 3944117"/>
                    <a:gd name="connsiteY8" fmla="*/ 298020 h 486806"/>
                    <a:gd name="connsiteX9" fmla="*/ 1499871 w 3944117"/>
                    <a:gd name="connsiteY9" fmla="*/ 298020 h 486806"/>
                    <a:gd name="connsiteX10" fmla="*/ 1499871 w 3944117"/>
                    <a:gd name="connsiteY10" fmla="*/ 486806 h 486806"/>
                    <a:gd name="connsiteX11" fmla="*/ 814748 w 3944117"/>
                    <a:gd name="connsiteY11" fmla="*/ 486806 h 486806"/>
                    <a:gd name="connsiteX12" fmla="*/ 3258994 w 3944117"/>
                    <a:gd name="connsiteY12" fmla="*/ 133687 h 486806"/>
                    <a:gd name="connsiteX13" fmla="*/ 3944117 w 3944117"/>
                    <a:gd name="connsiteY13" fmla="*/ 133687 h 486806"/>
                    <a:gd name="connsiteX14" fmla="*/ 3944117 w 3944117"/>
                    <a:gd name="connsiteY14" fmla="*/ 322473 h 486806"/>
                    <a:gd name="connsiteX15" fmla="*/ 3258994 w 3944117"/>
                    <a:gd name="connsiteY15" fmla="*/ 322473 h 486806"/>
                    <a:gd name="connsiteX16" fmla="*/ 0 w 3944117"/>
                    <a:gd name="connsiteY16" fmla="*/ 133687 h 486806"/>
                    <a:gd name="connsiteX17" fmla="*/ 685123 w 3944117"/>
                    <a:gd name="connsiteY17" fmla="*/ 133687 h 486806"/>
                    <a:gd name="connsiteX18" fmla="*/ 685123 w 3944117"/>
                    <a:gd name="connsiteY18" fmla="*/ 322473 h 486806"/>
                    <a:gd name="connsiteX19" fmla="*/ 0 w 3944117"/>
                    <a:gd name="connsiteY19" fmla="*/ 322473 h 486806"/>
                    <a:gd name="connsiteX20" fmla="*/ 2444246 w 3944117"/>
                    <a:gd name="connsiteY20" fmla="*/ 0 h 486806"/>
                    <a:gd name="connsiteX21" fmla="*/ 3129369 w 3944117"/>
                    <a:gd name="connsiteY21" fmla="*/ 0 h 486806"/>
                    <a:gd name="connsiteX22" fmla="*/ 3129369 w 3944117"/>
                    <a:gd name="connsiteY22" fmla="*/ 188786 h 486806"/>
                    <a:gd name="connsiteX23" fmla="*/ 2444246 w 3944117"/>
                    <a:gd name="connsiteY23" fmla="*/ 188786 h 486806"/>
                    <a:gd name="connsiteX24" fmla="*/ 1629497 w 3944117"/>
                    <a:gd name="connsiteY24" fmla="*/ 0 h 486806"/>
                    <a:gd name="connsiteX25" fmla="*/ 2314620 w 3944117"/>
                    <a:gd name="connsiteY25" fmla="*/ 0 h 486806"/>
                    <a:gd name="connsiteX26" fmla="*/ 2314620 w 3944117"/>
                    <a:gd name="connsiteY26" fmla="*/ 188786 h 486806"/>
                    <a:gd name="connsiteX27" fmla="*/ 1629497 w 3944117"/>
                    <a:gd name="connsiteY27" fmla="*/ 188786 h 486806"/>
                    <a:gd name="connsiteX28" fmla="*/ 814748 w 3944117"/>
                    <a:gd name="connsiteY28" fmla="*/ 0 h 486806"/>
                    <a:gd name="connsiteX29" fmla="*/ 1499871 w 3944117"/>
                    <a:gd name="connsiteY29" fmla="*/ 0 h 486806"/>
                    <a:gd name="connsiteX30" fmla="*/ 1499871 w 3944117"/>
                    <a:gd name="connsiteY30" fmla="*/ 188786 h 486806"/>
                    <a:gd name="connsiteX31" fmla="*/ 814748 w 3944117"/>
                    <a:gd name="connsiteY31" fmla="*/ 188786 h 486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944117" h="486806">
                      <a:moveTo>
                        <a:pt x="2444246" y="298020"/>
                      </a:moveTo>
                      <a:lnTo>
                        <a:pt x="3129369" y="298020"/>
                      </a:lnTo>
                      <a:lnTo>
                        <a:pt x="3129369" y="486806"/>
                      </a:lnTo>
                      <a:lnTo>
                        <a:pt x="2444246" y="486806"/>
                      </a:lnTo>
                      <a:close/>
                      <a:moveTo>
                        <a:pt x="1629497" y="298020"/>
                      </a:moveTo>
                      <a:lnTo>
                        <a:pt x="2314620" y="298020"/>
                      </a:lnTo>
                      <a:lnTo>
                        <a:pt x="2314620" y="486806"/>
                      </a:lnTo>
                      <a:lnTo>
                        <a:pt x="1629497" y="486806"/>
                      </a:lnTo>
                      <a:close/>
                      <a:moveTo>
                        <a:pt x="814748" y="298020"/>
                      </a:moveTo>
                      <a:lnTo>
                        <a:pt x="1499871" y="298020"/>
                      </a:lnTo>
                      <a:lnTo>
                        <a:pt x="1499871" y="486806"/>
                      </a:lnTo>
                      <a:lnTo>
                        <a:pt x="814748" y="486806"/>
                      </a:lnTo>
                      <a:close/>
                      <a:moveTo>
                        <a:pt x="3258994" y="133687"/>
                      </a:moveTo>
                      <a:lnTo>
                        <a:pt x="3944117" y="133687"/>
                      </a:lnTo>
                      <a:lnTo>
                        <a:pt x="3944117" y="322473"/>
                      </a:lnTo>
                      <a:lnTo>
                        <a:pt x="3258994" y="322473"/>
                      </a:lnTo>
                      <a:close/>
                      <a:moveTo>
                        <a:pt x="0" y="133687"/>
                      </a:moveTo>
                      <a:lnTo>
                        <a:pt x="685123" y="133687"/>
                      </a:lnTo>
                      <a:lnTo>
                        <a:pt x="685123" y="322473"/>
                      </a:lnTo>
                      <a:lnTo>
                        <a:pt x="0" y="322473"/>
                      </a:lnTo>
                      <a:close/>
                      <a:moveTo>
                        <a:pt x="2444246" y="0"/>
                      </a:moveTo>
                      <a:lnTo>
                        <a:pt x="3129369" y="0"/>
                      </a:lnTo>
                      <a:lnTo>
                        <a:pt x="3129369" y="188786"/>
                      </a:lnTo>
                      <a:lnTo>
                        <a:pt x="2444246" y="188786"/>
                      </a:lnTo>
                      <a:close/>
                      <a:moveTo>
                        <a:pt x="1629497" y="0"/>
                      </a:moveTo>
                      <a:lnTo>
                        <a:pt x="2314620" y="0"/>
                      </a:lnTo>
                      <a:lnTo>
                        <a:pt x="2314620" y="188786"/>
                      </a:lnTo>
                      <a:lnTo>
                        <a:pt x="1629497" y="188786"/>
                      </a:lnTo>
                      <a:close/>
                      <a:moveTo>
                        <a:pt x="814748" y="0"/>
                      </a:moveTo>
                      <a:lnTo>
                        <a:pt x="1499871" y="0"/>
                      </a:lnTo>
                      <a:lnTo>
                        <a:pt x="1499871" y="188786"/>
                      </a:lnTo>
                      <a:lnTo>
                        <a:pt x="814748" y="188786"/>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3" rIns="182802" bIns="146243"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pPr>
                  <a:endParaRPr lang="en-US" sz="240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9" name="Freeform: Shape 148"/>
                <p:cNvSpPr/>
                <p:nvPr/>
              </p:nvSpPr>
              <p:spPr bwMode="auto">
                <a:xfrm>
                  <a:off x="-556444" y="1592551"/>
                  <a:ext cx="2617448" cy="674684"/>
                </a:xfrm>
                <a:custGeom>
                  <a:avLst/>
                  <a:gdLst>
                    <a:gd name="connsiteX0" fmla="*/ 2068808 w 2617448"/>
                    <a:gd name="connsiteY0" fmla="*/ 380438 h 674684"/>
                    <a:gd name="connsiteX1" fmla="*/ 2617448 w 2617448"/>
                    <a:gd name="connsiteY1" fmla="*/ 380438 h 674684"/>
                    <a:gd name="connsiteX2" fmla="*/ 2617448 w 2617448"/>
                    <a:gd name="connsiteY2" fmla="*/ 673464 h 674684"/>
                    <a:gd name="connsiteX3" fmla="*/ 2068808 w 2617448"/>
                    <a:gd name="connsiteY3" fmla="*/ 673464 h 674684"/>
                    <a:gd name="connsiteX4" fmla="*/ 1349345 w 2617448"/>
                    <a:gd name="connsiteY4" fmla="*/ 138486 h 674684"/>
                    <a:gd name="connsiteX5" fmla="*/ 1353294 w 2617448"/>
                    <a:gd name="connsiteY5" fmla="*/ 151968 h 674684"/>
                    <a:gd name="connsiteX6" fmla="*/ 1622041 w 2617448"/>
                    <a:gd name="connsiteY6" fmla="*/ 227359 h 674684"/>
                    <a:gd name="connsiteX7" fmla="*/ 1890788 w 2617448"/>
                    <a:gd name="connsiteY7" fmla="*/ 151968 h 674684"/>
                    <a:gd name="connsiteX8" fmla="*/ 1894737 w 2617448"/>
                    <a:gd name="connsiteY8" fmla="*/ 138486 h 674684"/>
                    <a:gd name="connsiteX9" fmla="*/ 1896361 w 2617448"/>
                    <a:gd name="connsiteY9" fmla="*/ 144715 h 674684"/>
                    <a:gd name="connsiteX10" fmla="*/ 1896361 w 2617448"/>
                    <a:gd name="connsiteY10" fmla="*/ 568665 h 674684"/>
                    <a:gd name="connsiteX11" fmla="*/ 1622041 w 2617448"/>
                    <a:gd name="connsiteY11" fmla="*/ 674684 h 674684"/>
                    <a:gd name="connsiteX12" fmla="*/ 1515273 w 2617448"/>
                    <a:gd name="connsiteY12" fmla="*/ 666356 h 674684"/>
                    <a:gd name="connsiteX13" fmla="*/ 1347721 w 2617448"/>
                    <a:gd name="connsiteY13" fmla="*/ 568665 h 674684"/>
                    <a:gd name="connsiteX14" fmla="*/ 1347721 w 2617448"/>
                    <a:gd name="connsiteY14" fmla="*/ 144715 h 674684"/>
                    <a:gd name="connsiteX15" fmla="*/ 2068808 w 2617448"/>
                    <a:gd name="connsiteY15" fmla="*/ 0 h 674684"/>
                    <a:gd name="connsiteX16" fmla="*/ 2617448 w 2617448"/>
                    <a:gd name="connsiteY16" fmla="*/ 0 h 674684"/>
                    <a:gd name="connsiteX17" fmla="*/ 2617448 w 2617448"/>
                    <a:gd name="connsiteY17" fmla="*/ 324360 h 674684"/>
                    <a:gd name="connsiteX18" fmla="*/ 2068808 w 2617448"/>
                    <a:gd name="connsiteY18" fmla="*/ 324360 h 674684"/>
                    <a:gd name="connsiteX19" fmla="*/ 1622041 w 2617448"/>
                    <a:gd name="connsiteY19" fmla="*/ 0 h 674684"/>
                    <a:gd name="connsiteX20" fmla="*/ 1890787 w 2617448"/>
                    <a:gd name="connsiteY20" fmla="*/ 84646 h 674684"/>
                    <a:gd name="connsiteX21" fmla="*/ 1894737 w 2617448"/>
                    <a:gd name="connsiteY21" fmla="*/ 99790 h 674684"/>
                    <a:gd name="connsiteX22" fmla="*/ 1890788 w 2617448"/>
                    <a:gd name="connsiteY22" fmla="*/ 113272 h 674684"/>
                    <a:gd name="connsiteX23" fmla="*/ 1622041 w 2617448"/>
                    <a:gd name="connsiteY23" fmla="*/ 188663 h 674684"/>
                    <a:gd name="connsiteX24" fmla="*/ 1353294 w 2617448"/>
                    <a:gd name="connsiteY24" fmla="*/ 113272 h 674684"/>
                    <a:gd name="connsiteX25" fmla="*/ 1349345 w 2617448"/>
                    <a:gd name="connsiteY25" fmla="*/ 99790 h 674684"/>
                    <a:gd name="connsiteX26" fmla="*/ 1353295 w 2617448"/>
                    <a:gd name="connsiteY26" fmla="*/ 84646 h 674684"/>
                    <a:gd name="connsiteX27" fmla="*/ 1622041 w 2617448"/>
                    <a:gd name="connsiteY27" fmla="*/ 0 h 674684"/>
                    <a:gd name="connsiteX28" fmla="*/ 654731 w 2617448"/>
                    <a:gd name="connsiteY28" fmla="*/ 0 h 674684"/>
                    <a:gd name="connsiteX29" fmla="*/ 1203371 w 2617448"/>
                    <a:gd name="connsiteY29" fmla="*/ 0 h 674684"/>
                    <a:gd name="connsiteX30" fmla="*/ 1203371 w 2617448"/>
                    <a:gd name="connsiteY30" fmla="*/ 673464 h 674684"/>
                    <a:gd name="connsiteX31" fmla="*/ 654731 w 2617448"/>
                    <a:gd name="connsiteY31" fmla="*/ 673464 h 674684"/>
                    <a:gd name="connsiteX32" fmla="*/ 0 w 2617448"/>
                    <a:gd name="connsiteY32" fmla="*/ 0 h 674684"/>
                    <a:gd name="connsiteX33" fmla="*/ 548640 w 2617448"/>
                    <a:gd name="connsiteY33" fmla="*/ 0 h 674684"/>
                    <a:gd name="connsiteX34" fmla="*/ 548640 w 2617448"/>
                    <a:gd name="connsiteY34" fmla="*/ 673464 h 674684"/>
                    <a:gd name="connsiteX35" fmla="*/ 0 w 2617448"/>
                    <a:gd name="connsiteY35" fmla="*/ 673464 h 674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17448" h="674684">
                      <a:moveTo>
                        <a:pt x="2068808" y="380438"/>
                      </a:moveTo>
                      <a:lnTo>
                        <a:pt x="2617448" y="380438"/>
                      </a:lnTo>
                      <a:lnTo>
                        <a:pt x="2617448" y="673464"/>
                      </a:lnTo>
                      <a:lnTo>
                        <a:pt x="2068808" y="673464"/>
                      </a:lnTo>
                      <a:close/>
                      <a:moveTo>
                        <a:pt x="1349345" y="138486"/>
                      </a:moveTo>
                      <a:lnTo>
                        <a:pt x="1353294" y="151968"/>
                      </a:lnTo>
                      <a:cubicBezTo>
                        <a:pt x="1378874" y="194994"/>
                        <a:pt x="1489476" y="227359"/>
                        <a:pt x="1622041" y="227359"/>
                      </a:cubicBezTo>
                      <a:cubicBezTo>
                        <a:pt x="1754606" y="227359"/>
                        <a:pt x="1865209" y="194994"/>
                        <a:pt x="1890788" y="151968"/>
                      </a:cubicBezTo>
                      <a:lnTo>
                        <a:pt x="1894737" y="138486"/>
                      </a:lnTo>
                      <a:lnTo>
                        <a:pt x="1896361" y="144715"/>
                      </a:lnTo>
                      <a:lnTo>
                        <a:pt x="1896361" y="568665"/>
                      </a:lnTo>
                      <a:cubicBezTo>
                        <a:pt x="1896361" y="627240"/>
                        <a:pt x="1773521" y="674684"/>
                        <a:pt x="1622041" y="674684"/>
                      </a:cubicBezTo>
                      <a:cubicBezTo>
                        <a:pt x="1584171" y="674684"/>
                        <a:pt x="1548091" y="671719"/>
                        <a:pt x="1515273" y="666356"/>
                      </a:cubicBezTo>
                      <a:cubicBezTo>
                        <a:pt x="1416819" y="650266"/>
                        <a:pt x="1347721" y="612596"/>
                        <a:pt x="1347721" y="568665"/>
                      </a:cubicBezTo>
                      <a:lnTo>
                        <a:pt x="1347721" y="144715"/>
                      </a:lnTo>
                      <a:close/>
                      <a:moveTo>
                        <a:pt x="2068808" y="0"/>
                      </a:moveTo>
                      <a:lnTo>
                        <a:pt x="2617448" y="0"/>
                      </a:lnTo>
                      <a:lnTo>
                        <a:pt x="2617448" y="324360"/>
                      </a:lnTo>
                      <a:lnTo>
                        <a:pt x="2068808" y="324360"/>
                      </a:lnTo>
                      <a:close/>
                      <a:moveTo>
                        <a:pt x="1622041" y="0"/>
                      </a:moveTo>
                      <a:cubicBezTo>
                        <a:pt x="1754586" y="0"/>
                        <a:pt x="1865204" y="36324"/>
                        <a:pt x="1890787" y="84646"/>
                      </a:cubicBezTo>
                      <a:lnTo>
                        <a:pt x="1894737" y="99790"/>
                      </a:lnTo>
                      <a:lnTo>
                        <a:pt x="1890788" y="113272"/>
                      </a:lnTo>
                      <a:cubicBezTo>
                        <a:pt x="1865209" y="156298"/>
                        <a:pt x="1754606" y="188663"/>
                        <a:pt x="1622041" y="188663"/>
                      </a:cubicBezTo>
                      <a:cubicBezTo>
                        <a:pt x="1489476" y="188663"/>
                        <a:pt x="1378874" y="156298"/>
                        <a:pt x="1353294" y="113272"/>
                      </a:cubicBezTo>
                      <a:lnTo>
                        <a:pt x="1349345" y="99790"/>
                      </a:lnTo>
                      <a:lnTo>
                        <a:pt x="1353295" y="84646"/>
                      </a:lnTo>
                      <a:cubicBezTo>
                        <a:pt x="1378879" y="36324"/>
                        <a:pt x="1489497" y="0"/>
                        <a:pt x="1622041" y="0"/>
                      </a:cubicBezTo>
                      <a:close/>
                      <a:moveTo>
                        <a:pt x="654731" y="0"/>
                      </a:moveTo>
                      <a:lnTo>
                        <a:pt x="1203371" y="0"/>
                      </a:lnTo>
                      <a:lnTo>
                        <a:pt x="1203371" y="673464"/>
                      </a:lnTo>
                      <a:lnTo>
                        <a:pt x="654731" y="673464"/>
                      </a:lnTo>
                      <a:close/>
                      <a:moveTo>
                        <a:pt x="0" y="0"/>
                      </a:moveTo>
                      <a:lnTo>
                        <a:pt x="548640" y="0"/>
                      </a:lnTo>
                      <a:lnTo>
                        <a:pt x="548640" y="673464"/>
                      </a:lnTo>
                      <a:lnTo>
                        <a:pt x="0" y="673464"/>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3" rIns="182802" bIns="146243"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pPr>
                  <a:endParaRPr lang="en-US" sz="240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43" name="Group 142"/>
              <p:cNvGrpSpPr/>
              <p:nvPr/>
            </p:nvGrpSpPr>
            <p:grpSpPr>
              <a:xfrm>
                <a:off x="6833891" y="703664"/>
                <a:ext cx="947906" cy="2040817"/>
                <a:chOff x="10229535" y="-1529901"/>
                <a:chExt cx="1825831" cy="3647549"/>
              </a:xfrm>
            </p:grpSpPr>
            <p:sp>
              <p:nvSpPr>
                <p:cNvPr id="144" name="Rectangle 143"/>
                <p:cNvSpPr/>
                <p:nvPr/>
              </p:nvSpPr>
              <p:spPr>
                <a:xfrm>
                  <a:off x="10229535" y="-1529901"/>
                  <a:ext cx="1825831" cy="3647549"/>
                </a:xfrm>
                <a:prstGeom prst="rect">
                  <a:avLst/>
                </a:prstGeom>
                <a:solidFill>
                  <a:schemeClr val="accent5"/>
                </a:solidFill>
                <a:ln w="19050" cap="flat" cmpd="sng" algn="ctr">
                  <a:noFill/>
                  <a:prstDash val="solid"/>
                </a:ln>
                <a:effectLst/>
              </p:spPr>
              <p:txBody>
                <a:bodyPr rtlCol="0" anchor="t"/>
                <a:lstStyle/>
                <a:p>
                  <a:pPr algn="ctr" defTabSz="895354">
                    <a:defRPr/>
                  </a:pPr>
                  <a:endParaRPr lang="en-US" sz="1961" kern="0">
                    <a:solidFill>
                      <a:srgbClr val="505050"/>
                    </a:solidFill>
                    <a:latin typeface="Segoe UI Light"/>
                  </a:endParaRPr>
                </a:p>
              </p:txBody>
            </p:sp>
            <p:sp>
              <p:nvSpPr>
                <p:cNvPr id="145" name="Rectangle 144"/>
                <p:cNvSpPr/>
                <p:nvPr/>
              </p:nvSpPr>
              <p:spPr>
                <a:xfrm>
                  <a:off x="10465739" y="1021103"/>
                  <a:ext cx="1362048" cy="66196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3" rIns="182802" bIns="146243"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pPr>
                  <a:endParaRPr lang="en-US" sz="240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6" name="Rectangle 145"/>
                <p:cNvSpPr/>
                <p:nvPr/>
              </p:nvSpPr>
              <p:spPr>
                <a:xfrm>
                  <a:off x="10465736" y="80738"/>
                  <a:ext cx="1362050" cy="6619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3" rIns="182802" bIns="146243"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pPr>
                  <a:endParaRPr lang="en-US" sz="240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cxnSp>
          <p:nvCxnSpPr>
            <p:cNvPr id="135" name="Straight Arrow Connector 134"/>
            <p:cNvCxnSpPr/>
            <p:nvPr/>
          </p:nvCxnSpPr>
          <p:spPr>
            <a:xfrm flipH="1">
              <a:off x="8845916" y="2820270"/>
              <a:ext cx="448879" cy="1"/>
            </a:xfrm>
            <a:prstGeom prst="straightConnector1">
              <a:avLst/>
            </a:prstGeom>
            <a:ln w="12700">
              <a:solidFill>
                <a:schemeClr val="accent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36" name="Group 135"/>
            <p:cNvGrpSpPr>
              <a:grpSpLocks noChangeAspect="1"/>
            </p:cNvGrpSpPr>
            <p:nvPr/>
          </p:nvGrpSpPr>
          <p:grpSpPr>
            <a:xfrm>
              <a:off x="8359497" y="2146950"/>
              <a:ext cx="524989" cy="524989"/>
              <a:chOff x="5652683" y="1636246"/>
              <a:chExt cx="3791758" cy="3791758"/>
            </a:xfrm>
          </p:grpSpPr>
          <p:sp>
            <p:nvSpPr>
              <p:cNvPr id="137" name="Oval 136"/>
              <p:cNvSpPr/>
              <p:nvPr/>
            </p:nvSpPr>
            <p:spPr>
              <a:xfrm>
                <a:off x="5652683" y="1636246"/>
                <a:ext cx="3791758" cy="379175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192"/>
                <a:endParaRPr lang="en-US" sz="1730">
                  <a:solidFill>
                    <a:srgbClr val="FFFFFF"/>
                  </a:solidFill>
                  <a:latin typeface="Segoe UI"/>
                </a:endParaRPr>
              </a:p>
            </p:txBody>
          </p:sp>
          <p:sp>
            <p:nvSpPr>
              <p:cNvPr id="138" name="Oval 137"/>
              <p:cNvSpPr/>
              <p:nvPr/>
            </p:nvSpPr>
            <p:spPr>
              <a:xfrm>
                <a:off x="5974946" y="1932012"/>
                <a:ext cx="3147232" cy="3147232"/>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192"/>
                <a:endParaRPr lang="en-US" sz="1730">
                  <a:solidFill>
                    <a:srgbClr val="FFFFFF"/>
                  </a:solidFill>
                  <a:latin typeface="Segoe UI"/>
                </a:endParaRPr>
              </a:p>
            </p:txBody>
          </p:sp>
          <p:sp>
            <p:nvSpPr>
              <p:cNvPr id="139" name="Freeform 48"/>
              <p:cNvSpPr/>
              <p:nvPr/>
            </p:nvSpPr>
            <p:spPr>
              <a:xfrm>
                <a:off x="6295808" y="2256800"/>
                <a:ext cx="2505509" cy="2183437"/>
              </a:xfrm>
              <a:custGeom>
                <a:avLst/>
                <a:gdLst>
                  <a:gd name="connsiteX0" fmla="*/ 12973 w 2505509"/>
                  <a:gd name="connsiteY0" fmla="*/ 1439095 h 2183437"/>
                  <a:gd name="connsiteX1" fmla="*/ 575457 w 2505509"/>
                  <a:gd name="connsiteY1" fmla="*/ 1439095 h 2183437"/>
                  <a:gd name="connsiteX2" fmla="*/ 584862 w 2505509"/>
                  <a:gd name="connsiteY2" fmla="*/ 1479903 h 2183437"/>
                  <a:gd name="connsiteX3" fmla="*/ 674784 w 2505509"/>
                  <a:gd name="connsiteY3" fmla="*/ 1666956 h 2183437"/>
                  <a:gd name="connsiteX4" fmla="*/ 749976 w 2505509"/>
                  <a:gd name="connsiteY4" fmla="*/ 1758089 h 2183437"/>
                  <a:gd name="connsiteX5" fmla="*/ 393075 w 2505509"/>
                  <a:gd name="connsiteY5" fmla="*/ 2183437 h 2183437"/>
                  <a:gd name="connsiteX6" fmla="*/ 371209 w 2505509"/>
                  <a:gd name="connsiteY6" fmla="*/ 2163564 h 2183437"/>
                  <a:gd name="connsiteX7" fmla="*/ 25749 w 2505509"/>
                  <a:gd name="connsiteY7" fmla="*/ 1522809 h 2183437"/>
                  <a:gd name="connsiteX8" fmla="*/ 233325 w 2505509"/>
                  <a:gd name="connsiteY8" fmla="*/ 536212 h 2183437"/>
                  <a:gd name="connsiteX9" fmla="*/ 669094 w 2505509"/>
                  <a:gd name="connsiteY9" fmla="*/ 878298 h 2183437"/>
                  <a:gd name="connsiteX10" fmla="*/ 608893 w 2505509"/>
                  <a:gd name="connsiteY10" fmla="*/ 989210 h 2183437"/>
                  <a:gd name="connsiteX11" fmla="*/ 552732 w 2505509"/>
                  <a:gd name="connsiteY11" fmla="*/ 1267386 h 2183437"/>
                  <a:gd name="connsiteX12" fmla="*/ 556251 w 2505509"/>
                  <a:gd name="connsiteY12" fmla="*/ 1313894 h 2183437"/>
                  <a:gd name="connsiteX13" fmla="*/ 2349 w 2505509"/>
                  <a:gd name="connsiteY13" fmla="*/ 1313894 h 2183437"/>
                  <a:gd name="connsiteX14" fmla="*/ 0 w 2505509"/>
                  <a:gd name="connsiteY14" fmla="*/ 1267386 h 2183437"/>
                  <a:gd name="connsiteX15" fmla="*/ 216450 w 2505509"/>
                  <a:gd name="connsiteY15" fmla="*/ 558779 h 2183437"/>
                  <a:gd name="connsiteX16" fmla="*/ 2118406 w 2505509"/>
                  <a:gd name="connsiteY16" fmla="*/ 333069 h 2183437"/>
                  <a:gd name="connsiteX17" fmla="*/ 2174250 w 2505509"/>
                  <a:gd name="connsiteY17" fmla="*/ 382024 h 2183437"/>
                  <a:gd name="connsiteX18" fmla="*/ 2477793 w 2505509"/>
                  <a:gd name="connsiteY18" fmla="*/ 890504 h 2183437"/>
                  <a:gd name="connsiteX19" fmla="*/ 2505509 w 2505509"/>
                  <a:gd name="connsiteY19" fmla="*/ 998296 h 2183437"/>
                  <a:gd name="connsiteX20" fmla="*/ 1926602 w 2505509"/>
                  <a:gd name="connsiteY20" fmla="*/ 991538 h 2183437"/>
                  <a:gd name="connsiteX21" fmla="*/ 1925879 w 2505509"/>
                  <a:gd name="connsiteY21" fmla="*/ 989210 h 2183437"/>
                  <a:gd name="connsiteX22" fmla="*/ 1818848 w 2505509"/>
                  <a:gd name="connsiteY22" fmla="*/ 812800 h 2183437"/>
                  <a:gd name="connsiteX23" fmla="*/ 1752898 w 2505509"/>
                  <a:gd name="connsiteY23" fmla="*/ 743625 h 2183437"/>
                  <a:gd name="connsiteX24" fmla="*/ 1065347 w 2505509"/>
                  <a:gd name="connsiteY24" fmla="*/ 17602 h 2183437"/>
                  <a:gd name="connsiteX25" fmla="*/ 1065347 w 2505509"/>
                  <a:gd name="connsiteY25" fmla="*/ 585259 h 2183437"/>
                  <a:gd name="connsiteX26" fmla="*/ 989210 w 2505509"/>
                  <a:gd name="connsiteY26" fmla="*/ 608893 h 2183437"/>
                  <a:gd name="connsiteX27" fmla="*/ 762049 w 2505509"/>
                  <a:gd name="connsiteY27" fmla="*/ 762049 h 2183437"/>
                  <a:gd name="connsiteX28" fmla="*/ 747002 w 2505509"/>
                  <a:gd name="connsiteY28" fmla="*/ 780287 h 2183437"/>
                  <a:gd name="connsiteX29" fmla="*/ 310701 w 2505509"/>
                  <a:gd name="connsiteY29" fmla="*/ 437784 h 2183437"/>
                  <a:gd name="connsiteX30" fmla="*/ 371209 w 2505509"/>
                  <a:gd name="connsiteY30" fmla="*/ 371209 h 2183437"/>
                  <a:gd name="connsiteX31" fmla="*/ 1011964 w 2505509"/>
                  <a:gd name="connsiteY31" fmla="*/ 25749 h 2183437"/>
                  <a:gd name="connsiteX32" fmla="*/ 1267386 w 2505509"/>
                  <a:gd name="connsiteY32" fmla="*/ 0 h 2183437"/>
                  <a:gd name="connsiteX33" fmla="*/ 1857980 w 2505509"/>
                  <a:gd name="connsiteY33" fmla="*/ 145729 h 2183437"/>
                  <a:gd name="connsiteX34" fmla="*/ 2024058 w 2505509"/>
                  <a:gd name="connsiteY34" fmla="*/ 250757 h 2183437"/>
                  <a:gd name="connsiteX35" fmla="*/ 1653462 w 2505509"/>
                  <a:gd name="connsiteY35" fmla="*/ 667027 h 2183437"/>
                  <a:gd name="connsiteX36" fmla="*/ 1577219 w 2505509"/>
                  <a:gd name="connsiteY36" fmla="*/ 623205 h 2183437"/>
                  <a:gd name="connsiteX37" fmla="*/ 1267386 w 2505509"/>
                  <a:gd name="connsiteY37" fmla="*/ 552732 h 2183437"/>
                  <a:gd name="connsiteX38" fmla="*/ 1190548 w 2505509"/>
                  <a:gd name="connsiteY38" fmla="*/ 560478 h 2183437"/>
                  <a:gd name="connsiteX39" fmla="*/ 1190548 w 2505509"/>
                  <a:gd name="connsiteY39" fmla="*/ 3880 h 218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505509" h="2183437">
                    <a:moveTo>
                      <a:pt x="12973" y="1439095"/>
                    </a:moveTo>
                    <a:lnTo>
                      <a:pt x="575457" y="1439095"/>
                    </a:lnTo>
                    <a:lnTo>
                      <a:pt x="584862" y="1479903"/>
                    </a:lnTo>
                    <a:cubicBezTo>
                      <a:pt x="605743" y="1547037"/>
                      <a:pt x="636256" y="1609927"/>
                      <a:pt x="674784" y="1666956"/>
                    </a:cubicBezTo>
                    <a:lnTo>
                      <a:pt x="749976" y="1758089"/>
                    </a:lnTo>
                    <a:lnTo>
                      <a:pt x="393075" y="2183437"/>
                    </a:lnTo>
                    <a:lnTo>
                      <a:pt x="371209" y="2163564"/>
                    </a:lnTo>
                    <a:cubicBezTo>
                      <a:pt x="199195" y="1991550"/>
                      <a:pt x="76397" y="1770320"/>
                      <a:pt x="25749" y="1522809"/>
                    </a:cubicBezTo>
                    <a:close/>
                    <a:moveTo>
                      <a:pt x="233325" y="536212"/>
                    </a:moveTo>
                    <a:lnTo>
                      <a:pt x="669094" y="878298"/>
                    </a:lnTo>
                    <a:lnTo>
                      <a:pt x="608893" y="989210"/>
                    </a:lnTo>
                    <a:cubicBezTo>
                      <a:pt x="572730" y="1074710"/>
                      <a:pt x="552732" y="1168713"/>
                      <a:pt x="552732" y="1267386"/>
                    </a:cubicBezTo>
                    <a:lnTo>
                      <a:pt x="556251" y="1313894"/>
                    </a:lnTo>
                    <a:lnTo>
                      <a:pt x="2349" y="1313894"/>
                    </a:lnTo>
                    <a:lnTo>
                      <a:pt x="0" y="1267386"/>
                    </a:lnTo>
                    <a:cubicBezTo>
                      <a:pt x="0" y="1004902"/>
                      <a:pt x="79795" y="761055"/>
                      <a:pt x="216450" y="558779"/>
                    </a:cubicBezTo>
                    <a:close/>
                    <a:moveTo>
                      <a:pt x="2118406" y="333069"/>
                    </a:moveTo>
                    <a:lnTo>
                      <a:pt x="2174250" y="382024"/>
                    </a:lnTo>
                    <a:cubicBezTo>
                      <a:pt x="2312337" y="523443"/>
                      <a:pt x="2417618" y="697037"/>
                      <a:pt x="2477793" y="890504"/>
                    </a:cubicBezTo>
                    <a:lnTo>
                      <a:pt x="2505509" y="998296"/>
                    </a:lnTo>
                    <a:lnTo>
                      <a:pt x="1926602" y="991538"/>
                    </a:lnTo>
                    <a:lnTo>
                      <a:pt x="1925879" y="989210"/>
                    </a:lnTo>
                    <a:cubicBezTo>
                      <a:pt x="1898757" y="925085"/>
                      <a:pt x="1862541" y="865743"/>
                      <a:pt x="1818848" y="812800"/>
                    </a:cubicBezTo>
                    <a:lnTo>
                      <a:pt x="1752898" y="743625"/>
                    </a:lnTo>
                    <a:close/>
                    <a:moveTo>
                      <a:pt x="1065347" y="17602"/>
                    </a:moveTo>
                    <a:lnTo>
                      <a:pt x="1065347" y="585259"/>
                    </a:lnTo>
                    <a:lnTo>
                      <a:pt x="989210" y="608893"/>
                    </a:lnTo>
                    <a:cubicBezTo>
                      <a:pt x="903710" y="645057"/>
                      <a:pt x="826713" y="697386"/>
                      <a:pt x="762049" y="762049"/>
                    </a:cubicBezTo>
                    <a:lnTo>
                      <a:pt x="747002" y="780287"/>
                    </a:lnTo>
                    <a:lnTo>
                      <a:pt x="310701" y="437784"/>
                    </a:lnTo>
                    <a:lnTo>
                      <a:pt x="371209" y="371209"/>
                    </a:lnTo>
                    <a:cubicBezTo>
                      <a:pt x="543223" y="199195"/>
                      <a:pt x="764452" y="76397"/>
                      <a:pt x="1011964" y="25749"/>
                    </a:cubicBezTo>
                    <a:close/>
                    <a:moveTo>
                      <a:pt x="1267386" y="0"/>
                    </a:moveTo>
                    <a:cubicBezTo>
                      <a:pt x="1480655" y="0"/>
                      <a:pt x="1681620" y="52677"/>
                      <a:pt x="1857980" y="145729"/>
                    </a:cubicBezTo>
                    <a:lnTo>
                      <a:pt x="2024058" y="250757"/>
                    </a:lnTo>
                    <a:lnTo>
                      <a:pt x="1653462" y="667027"/>
                    </a:lnTo>
                    <a:lnTo>
                      <a:pt x="1577219" y="623205"/>
                    </a:lnTo>
                    <a:cubicBezTo>
                      <a:pt x="1483490" y="578042"/>
                      <a:pt x="1378394" y="552732"/>
                      <a:pt x="1267386" y="552732"/>
                    </a:cubicBezTo>
                    <a:lnTo>
                      <a:pt x="1190548" y="560478"/>
                    </a:lnTo>
                    <a:lnTo>
                      <a:pt x="1190548" y="388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192"/>
                <a:endParaRPr lang="en-US" sz="1730">
                  <a:solidFill>
                    <a:srgbClr val="FFFFFF"/>
                  </a:solidFill>
                  <a:latin typeface="Segoe UI"/>
                </a:endParaRPr>
              </a:p>
            </p:txBody>
          </p:sp>
          <p:sp>
            <p:nvSpPr>
              <p:cNvPr id="140" name="Rounded Rectangle 49"/>
              <p:cNvSpPr/>
              <p:nvPr/>
            </p:nvSpPr>
            <p:spPr>
              <a:xfrm>
                <a:off x="7498946" y="3360193"/>
                <a:ext cx="1447800" cy="29087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192"/>
                <a:endParaRPr lang="en-US" sz="1730">
                  <a:solidFill>
                    <a:srgbClr val="FFFFFF"/>
                  </a:solidFill>
                  <a:latin typeface="Segoe UI"/>
                </a:endParaRPr>
              </a:p>
            </p:txBody>
          </p:sp>
          <p:sp>
            <p:nvSpPr>
              <p:cNvPr id="141" name="Oval 140"/>
              <p:cNvSpPr/>
              <p:nvPr/>
            </p:nvSpPr>
            <p:spPr>
              <a:xfrm>
                <a:off x="7294564" y="3236912"/>
                <a:ext cx="546099" cy="54609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192"/>
                <a:endParaRPr lang="en-US" sz="1730">
                  <a:solidFill>
                    <a:srgbClr val="FFFFFF"/>
                  </a:solidFill>
                  <a:latin typeface="Segoe UI"/>
                </a:endParaRPr>
              </a:p>
            </p:txBody>
          </p:sp>
        </p:grpSp>
      </p:grpSp>
      <p:sp>
        <p:nvSpPr>
          <p:cNvPr id="6" name="Right Brace 5">
            <a:extLst>
              <a:ext uri="{FF2B5EF4-FFF2-40B4-BE49-F238E27FC236}">
                <a16:creationId xmlns:a16="http://schemas.microsoft.com/office/drawing/2014/main" id="{A137A732-E4B3-47B3-AFFD-D45CD295F370}"/>
              </a:ext>
            </a:extLst>
          </p:cNvPr>
          <p:cNvSpPr/>
          <p:nvPr/>
        </p:nvSpPr>
        <p:spPr>
          <a:xfrm rot="5400000">
            <a:off x="6034258" y="-189674"/>
            <a:ext cx="308433" cy="11496748"/>
          </a:xfrm>
          <a:prstGeom prst="rightBrac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4192"/>
            <a:endParaRPr lang="en-US" sz="1730">
              <a:solidFill>
                <a:srgbClr val="1A1A1A"/>
              </a:solidFill>
              <a:latin typeface="Segoe UI"/>
            </a:endParaRPr>
          </a:p>
        </p:txBody>
      </p:sp>
      <p:sp>
        <p:nvSpPr>
          <p:cNvPr id="8" name="Rectangle 7">
            <a:extLst>
              <a:ext uri="{FF2B5EF4-FFF2-40B4-BE49-F238E27FC236}">
                <a16:creationId xmlns:a16="http://schemas.microsoft.com/office/drawing/2014/main" id="{5D731875-BECC-4617-B65D-7089DDD3D0FE}"/>
              </a:ext>
            </a:extLst>
          </p:cNvPr>
          <p:cNvSpPr/>
          <p:nvPr/>
        </p:nvSpPr>
        <p:spPr>
          <a:xfrm>
            <a:off x="5084000" y="5745571"/>
            <a:ext cx="2249015" cy="544366"/>
          </a:xfrm>
          <a:prstGeom prst="rect">
            <a:avLst/>
          </a:prstGeom>
        </p:spPr>
        <p:txBody>
          <a:bodyPr wrap="none">
            <a:spAutoFit/>
          </a:bodyPr>
          <a:lstStyle/>
          <a:p>
            <a:pPr defTabSz="913841">
              <a:lnSpc>
                <a:spcPct val="90000"/>
              </a:lnSpc>
              <a:spcBef>
                <a:spcPts val="2400"/>
              </a:spcBef>
              <a:buSzPct val="90000"/>
            </a:pPr>
            <a:r>
              <a:rPr lang="en-US" sz="3200">
                <a:solidFill>
                  <a:srgbClr val="0072C6"/>
                </a:solidFill>
                <a:latin typeface="Segoe UI Light"/>
              </a:rPr>
              <a:t>Consistency</a:t>
            </a:r>
          </a:p>
        </p:txBody>
      </p:sp>
    </p:spTree>
    <p:extLst>
      <p:ext uri="{BB962C8B-B14F-4D97-AF65-F5344CB8AC3E}">
        <p14:creationId xmlns:p14="http://schemas.microsoft.com/office/powerpoint/2010/main" val="22042765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 presetClass="entr" presetSubtype="0" fill="hold" nodeType="with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loud">
            <a:extLst>
              <a:ext uri="{FF2B5EF4-FFF2-40B4-BE49-F238E27FC236}">
                <a16:creationId xmlns:a16="http://schemas.microsoft.com/office/drawing/2014/main" id="{B1E5C1A8-5AE5-4BB1-AECD-E16A8932ACFC}"/>
              </a:ext>
            </a:extLst>
          </p:cNvPr>
          <p:cNvSpPr>
            <a:spLocks noChangeAspect="1"/>
          </p:cNvSpPr>
          <p:nvPr/>
        </p:nvSpPr>
        <p:spPr bwMode="black">
          <a:xfrm>
            <a:off x="4305792" y="975062"/>
            <a:ext cx="8890728" cy="534327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6">
              <a:alpha val="80000"/>
            </a:schemeClr>
          </a:solidFill>
          <a:ln w="22225">
            <a:solidFill>
              <a:schemeClr val="accent6">
                <a:lumMod val="9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b" anchorCtr="0" forceAA="0" compatLnSpc="1">
            <a:prstTxWarp prst="textNoShape">
              <a:avLst/>
            </a:prstTxWarp>
            <a:noAutofit/>
          </a:bodyPr>
          <a:lstStyle/>
          <a:p>
            <a:pPr defTabSz="913927" fontAlgn="base">
              <a:spcBef>
                <a:spcPct val="0"/>
              </a:spcBef>
              <a:spcAft>
                <a:spcPct val="0"/>
              </a:spcAft>
              <a:defRPr/>
            </a:pPr>
            <a:endParaRPr lang="en-US" sz="1961">
              <a:solidFill>
                <a:srgbClr val="353535"/>
              </a:solidFill>
              <a:latin typeface="Segoe UI Semilight"/>
            </a:endParaRPr>
          </a:p>
        </p:txBody>
      </p:sp>
      <p:sp>
        <p:nvSpPr>
          <p:cNvPr id="2" name="Title 1"/>
          <p:cNvSpPr>
            <a:spLocks noGrp="1"/>
          </p:cNvSpPr>
          <p:nvPr>
            <p:ph type="title"/>
          </p:nvPr>
        </p:nvSpPr>
        <p:spPr/>
        <p:txBody>
          <a:bodyPr>
            <a:normAutofit/>
          </a:bodyPr>
          <a:lstStyle/>
          <a:p>
            <a:r>
              <a:rPr lang="en-US" dirty="0"/>
              <a:t>Bringing Compute To Where The Data Is </a:t>
            </a:r>
          </a:p>
        </p:txBody>
      </p:sp>
      <p:sp>
        <p:nvSpPr>
          <p:cNvPr id="84" name="Trapezoid 83"/>
          <p:cNvSpPr/>
          <p:nvPr/>
        </p:nvSpPr>
        <p:spPr bwMode="auto">
          <a:xfrm>
            <a:off x="5750607" y="-3048050"/>
            <a:ext cx="731474" cy="344528"/>
          </a:xfrm>
          <a:prstGeom prst="trapezoid">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167" name="Straight Arrow Connector 166">
            <a:extLst>
              <a:ext uri="{FF2B5EF4-FFF2-40B4-BE49-F238E27FC236}">
                <a16:creationId xmlns:a16="http://schemas.microsoft.com/office/drawing/2014/main" id="{CA862D8F-6848-44EA-935F-5E5529FC89B6}"/>
              </a:ext>
            </a:extLst>
          </p:cNvPr>
          <p:cNvCxnSpPr>
            <a:cxnSpLocks/>
          </p:cNvCxnSpPr>
          <p:nvPr/>
        </p:nvCxnSpPr>
        <p:spPr>
          <a:xfrm flipV="1">
            <a:off x="4041083" y="2647485"/>
            <a:ext cx="2335550" cy="1861468"/>
          </a:xfrm>
          <a:prstGeom prst="straightConnector1">
            <a:avLst/>
          </a:prstGeom>
          <a:ln>
            <a:solidFill>
              <a:schemeClr val="accent3"/>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D650BD8C-39BE-4DAC-9AB7-46CECAF84534}"/>
              </a:ext>
            </a:extLst>
          </p:cNvPr>
          <p:cNvCxnSpPr>
            <a:cxnSpLocks/>
          </p:cNvCxnSpPr>
          <p:nvPr/>
        </p:nvCxnSpPr>
        <p:spPr>
          <a:xfrm>
            <a:off x="4006813" y="5044603"/>
            <a:ext cx="1582690" cy="0"/>
          </a:xfrm>
          <a:prstGeom prst="straightConnector1">
            <a:avLst/>
          </a:prstGeom>
          <a:ln>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23">
            <a:extLst>
              <a:ext uri="{FF2B5EF4-FFF2-40B4-BE49-F238E27FC236}">
                <a16:creationId xmlns:a16="http://schemas.microsoft.com/office/drawing/2014/main" id="{2C485C4C-B3B1-43D4-8814-B9B252AD6ED0}"/>
              </a:ext>
            </a:extLst>
          </p:cNvPr>
          <p:cNvSpPr/>
          <p:nvPr/>
        </p:nvSpPr>
        <p:spPr bwMode="auto">
          <a:xfrm>
            <a:off x="5674595" y="3746963"/>
            <a:ext cx="1430223" cy="2330374"/>
          </a:xfrm>
          <a:prstGeom prst="roundRect">
            <a:avLst/>
          </a:prstGeom>
          <a:solidFill>
            <a:schemeClr val="accent1">
              <a:lumMod val="20000"/>
              <a:lumOff val="80000"/>
            </a:schemeClr>
          </a:solidFill>
          <a:ln>
            <a:solidFill>
              <a:schemeClr val="accent3"/>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5713" rIns="0" bIns="45713" numCol="1" spcCol="0" rtlCol="0" fromWordArt="0" anchor="b" anchorCtr="0" forceAA="0" compatLnSpc="1">
            <a:prstTxWarp prst="textNoShape">
              <a:avLst/>
            </a:prstTxWarp>
            <a:noAutofit/>
          </a:bodyPr>
          <a:lstStyle/>
          <a:p>
            <a:pPr algn="ctr" defTabSz="913927" fontAlgn="base">
              <a:spcBef>
                <a:spcPct val="0"/>
              </a:spcBef>
              <a:spcAft>
                <a:spcPct val="0"/>
              </a:spcAft>
              <a:defRPr/>
            </a:pPr>
            <a:r>
              <a:rPr lang="en-US" sz="1600">
                <a:gradFill>
                  <a:gsLst>
                    <a:gs pos="1250">
                      <a:srgbClr val="1A1A1A"/>
                    </a:gs>
                    <a:gs pos="100000">
                      <a:srgbClr val="1A1A1A"/>
                    </a:gs>
                  </a:gsLst>
                  <a:lin ang="5400000" scaled="0"/>
                </a:gradFill>
                <a:latin typeface="Segoe UI"/>
              </a:rPr>
              <a:t>Azure </a:t>
            </a:r>
          </a:p>
          <a:p>
            <a:pPr algn="ctr" defTabSz="913927" fontAlgn="base">
              <a:spcBef>
                <a:spcPct val="0"/>
              </a:spcBef>
              <a:spcAft>
                <a:spcPct val="0"/>
              </a:spcAft>
              <a:defRPr/>
            </a:pPr>
            <a:r>
              <a:rPr lang="en-US" sz="1600">
                <a:gradFill>
                  <a:gsLst>
                    <a:gs pos="1250">
                      <a:srgbClr val="1A1A1A"/>
                    </a:gs>
                    <a:gs pos="100000">
                      <a:srgbClr val="1A1A1A"/>
                    </a:gs>
                  </a:gsLst>
                  <a:lin ang="5400000" scaled="0"/>
                </a:gradFill>
                <a:latin typeface="Segoe UI"/>
              </a:rPr>
              <a:t>IoT Hub</a:t>
            </a:r>
          </a:p>
        </p:txBody>
      </p:sp>
      <p:sp>
        <p:nvSpPr>
          <p:cNvPr id="30" name="Rectangle: Rounded Corners 23">
            <a:extLst>
              <a:ext uri="{FF2B5EF4-FFF2-40B4-BE49-F238E27FC236}">
                <a16:creationId xmlns:a16="http://schemas.microsoft.com/office/drawing/2014/main" id="{2C485C4C-B3B1-43D4-8814-B9B252AD6ED0}"/>
              </a:ext>
            </a:extLst>
          </p:cNvPr>
          <p:cNvSpPr/>
          <p:nvPr/>
        </p:nvSpPr>
        <p:spPr bwMode="auto">
          <a:xfrm>
            <a:off x="7401981" y="3752779"/>
            <a:ext cx="1227510" cy="2330374"/>
          </a:xfrm>
          <a:prstGeom prst="roundRect">
            <a:avLst/>
          </a:prstGeom>
          <a:solidFill>
            <a:schemeClr val="accent1">
              <a:lumMod val="20000"/>
              <a:lumOff val="80000"/>
            </a:schemeClr>
          </a:solidFill>
          <a:ln>
            <a:solidFill>
              <a:schemeClr val="accent3"/>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5713" rIns="0" bIns="45713" numCol="1" spcCol="0" rtlCol="0" fromWordArt="0" anchor="b" anchorCtr="0" forceAA="0" compatLnSpc="1">
            <a:prstTxWarp prst="textNoShape">
              <a:avLst/>
            </a:prstTxWarp>
            <a:noAutofit/>
          </a:bodyPr>
          <a:lstStyle/>
          <a:p>
            <a:pPr algn="ctr" defTabSz="913927" fontAlgn="base">
              <a:spcBef>
                <a:spcPct val="0"/>
              </a:spcBef>
              <a:spcAft>
                <a:spcPct val="0"/>
              </a:spcAft>
              <a:defRPr/>
            </a:pPr>
            <a:r>
              <a:rPr lang="en-US" sz="1600">
                <a:gradFill>
                  <a:gsLst>
                    <a:gs pos="1250">
                      <a:srgbClr val="1A1A1A"/>
                    </a:gs>
                    <a:gs pos="100000">
                      <a:srgbClr val="1A1A1A"/>
                    </a:gs>
                  </a:gsLst>
                  <a:lin ang="5400000" scaled="0"/>
                </a:gradFill>
                <a:latin typeface="Segoe UI"/>
              </a:rPr>
              <a:t>Data collection</a:t>
            </a:r>
          </a:p>
        </p:txBody>
      </p:sp>
      <p:sp>
        <p:nvSpPr>
          <p:cNvPr id="31" name="IoT">
            <a:extLst>
              <a:ext uri="{FF2B5EF4-FFF2-40B4-BE49-F238E27FC236}">
                <a16:creationId xmlns:a16="http://schemas.microsoft.com/office/drawing/2014/main" id="{4AD0FF25-24E5-4317-A13B-210D76142BD9}"/>
              </a:ext>
            </a:extLst>
          </p:cNvPr>
          <p:cNvSpPr>
            <a:spLocks noChangeAspect="1"/>
          </p:cNvSpPr>
          <p:nvPr/>
        </p:nvSpPr>
        <p:spPr>
          <a:xfrm rot="10800000">
            <a:off x="6133729" y="4868668"/>
            <a:ext cx="510724" cy="420321"/>
          </a:xfrm>
          <a:custGeom>
            <a:avLst/>
            <a:gdLst>
              <a:gd name="connsiteX0" fmla="*/ 2409306 w 2409306"/>
              <a:gd name="connsiteY0" fmla="*/ 661085 h 2046937"/>
              <a:gd name="connsiteX1" fmla="*/ 2100118 w 2409306"/>
              <a:gd name="connsiteY1" fmla="*/ 661085 h 2046937"/>
              <a:gd name="connsiteX2" fmla="*/ 2100118 w 2409306"/>
              <a:gd name="connsiteY2" fmla="*/ 337516 h 2046937"/>
              <a:gd name="connsiteX3" fmla="*/ 1750938 w 2409306"/>
              <a:gd name="connsiteY3" fmla="*/ 337516 h 2046937"/>
              <a:gd name="connsiteX4" fmla="*/ 1750938 w 2409306"/>
              <a:gd name="connsiteY4" fmla="*/ 0 h 2046937"/>
              <a:gd name="connsiteX5" fmla="*/ 2409306 w 2409306"/>
              <a:gd name="connsiteY5" fmla="*/ 0 h 2046937"/>
              <a:gd name="connsiteX6" fmla="*/ 1488047 w 2409306"/>
              <a:gd name="connsiteY6" fmla="*/ 1738307 h 2046937"/>
              <a:gd name="connsiteX7" fmla="*/ 1305692 w 2409306"/>
              <a:gd name="connsiteY7" fmla="*/ 1555952 h 2046937"/>
              <a:gd name="connsiteX8" fmla="*/ 1320022 w 2409306"/>
              <a:gd name="connsiteY8" fmla="*/ 1484971 h 2046937"/>
              <a:gd name="connsiteX9" fmla="*/ 1339103 w 2409306"/>
              <a:gd name="connsiteY9" fmla="*/ 1456670 h 2046937"/>
              <a:gd name="connsiteX10" fmla="*/ 1130226 w 2409306"/>
              <a:gd name="connsiteY10" fmla="*/ 1277304 h 2046937"/>
              <a:gd name="connsiteX11" fmla="*/ 1073109 w 2409306"/>
              <a:gd name="connsiteY11" fmla="*/ 1362019 h 2046937"/>
              <a:gd name="connsiteX12" fmla="*/ 882279 w 2409306"/>
              <a:gd name="connsiteY12" fmla="*/ 1441064 h 2046937"/>
              <a:gd name="connsiteX13" fmla="*/ 612404 w 2409306"/>
              <a:gd name="connsiteY13" fmla="*/ 1171189 h 2046937"/>
              <a:gd name="connsiteX14" fmla="*/ 691449 w 2409306"/>
              <a:gd name="connsiteY14" fmla="*/ 980358 h 2046937"/>
              <a:gd name="connsiteX15" fmla="*/ 721899 w 2409306"/>
              <a:gd name="connsiteY15" fmla="*/ 955235 h 2046937"/>
              <a:gd name="connsiteX16" fmla="*/ 636319 w 2409306"/>
              <a:gd name="connsiteY16" fmla="*/ 774559 h 2046937"/>
              <a:gd name="connsiteX17" fmla="*/ 599476 w 2409306"/>
              <a:gd name="connsiteY17" fmla="*/ 795685 h 2046937"/>
              <a:gd name="connsiteX18" fmla="*/ 538390 w 2409306"/>
              <a:gd name="connsiteY18" fmla="*/ 806875 h 2046937"/>
              <a:gd name="connsiteX19" fmla="*/ 501610 w 2409306"/>
              <a:gd name="connsiteY19" fmla="*/ 803464 h 2046937"/>
              <a:gd name="connsiteX20" fmla="*/ 357605 w 2409306"/>
              <a:gd name="connsiteY20" fmla="*/ 589527 h 2046937"/>
              <a:gd name="connsiteX21" fmla="*/ 571542 w 2409306"/>
              <a:gd name="connsiteY21" fmla="*/ 445521 h 2046937"/>
              <a:gd name="connsiteX22" fmla="*/ 715547 w 2409306"/>
              <a:gd name="connsiteY22" fmla="*/ 659458 h 2046937"/>
              <a:gd name="connsiteX23" fmla="*/ 692665 w 2409306"/>
              <a:gd name="connsiteY23" fmla="*/ 718873 h 2046937"/>
              <a:gd name="connsiteX24" fmla="*/ 671892 w 2409306"/>
              <a:gd name="connsiteY24" fmla="*/ 742856 h 2046937"/>
              <a:gd name="connsiteX25" fmla="*/ 761132 w 2409306"/>
              <a:gd name="connsiteY25" fmla="*/ 931261 h 2046937"/>
              <a:gd name="connsiteX26" fmla="*/ 777231 w 2409306"/>
              <a:gd name="connsiteY26" fmla="*/ 922522 h 2046937"/>
              <a:gd name="connsiteX27" fmla="*/ 882279 w 2409306"/>
              <a:gd name="connsiteY27" fmla="*/ 901314 h 2046937"/>
              <a:gd name="connsiteX28" fmla="*/ 1033169 w 2409306"/>
              <a:gd name="connsiteY28" fmla="*/ 947404 h 2046937"/>
              <a:gd name="connsiteX29" fmla="*/ 1063152 w 2409306"/>
              <a:gd name="connsiteY29" fmla="*/ 972142 h 2046937"/>
              <a:gd name="connsiteX30" fmla="*/ 1326447 w 2409306"/>
              <a:gd name="connsiteY30" fmla="*/ 732796 h 2046937"/>
              <a:gd name="connsiteX31" fmla="*/ 1310219 w 2409306"/>
              <a:gd name="connsiteY31" fmla="*/ 705635 h 2046937"/>
              <a:gd name="connsiteX32" fmla="*/ 1346607 w 2409306"/>
              <a:gd name="connsiteY32" fmla="*/ 561722 h 2046937"/>
              <a:gd name="connsiteX33" fmla="*/ 1536295 w 2409306"/>
              <a:gd name="connsiteY33" fmla="*/ 570760 h 2046937"/>
              <a:gd name="connsiteX34" fmla="*/ 1527257 w 2409306"/>
              <a:gd name="connsiteY34" fmla="*/ 760448 h 2046937"/>
              <a:gd name="connsiteX35" fmla="*/ 1430541 w 2409306"/>
              <a:gd name="connsiteY35" fmla="*/ 795215 h 2046937"/>
              <a:gd name="connsiteX36" fmla="*/ 1380536 w 2409306"/>
              <a:gd name="connsiteY36" fmla="*/ 782988 h 2046937"/>
              <a:gd name="connsiteX37" fmla="*/ 1357679 w 2409306"/>
              <a:gd name="connsiteY37" fmla="*/ 766190 h 2046937"/>
              <a:gd name="connsiteX38" fmla="*/ 1091719 w 2409306"/>
              <a:gd name="connsiteY38" fmla="*/ 1007960 h 2046937"/>
              <a:gd name="connsiteX39" fmla="*/ 1130946 w 2409306"/>
              <a:gd name="connsiteY39" fmla="*/ 1066141 h 2046937"/>
              <a:gd name="connsiteX40" fmla="*/ 1133553 w 2409306"/>
              <a:gd name="connsiteY40" fmla="*/ 1074539 h 2046937"/>
              <a:gd name="connsiteX41" fmla="*/ 1977742 w 2409306"/>
              <a:gd name="connsiteY41" fmla="*/ 1074539 h 2046937"/>
              <a:gd name="connsiteX42" fmla="*/ 1986328 w 2409306"/>
              <a:gd name="connsiteY42" fmla="*/ 1032010 h 2046937"/>
              <a:gd name="connsiteX43" fmla="*/ 2141113 w 2409306"/>
              <a:gd name="connsiteY43" fmla="*/ 929412 h 2046937"/>
              <a:gd name="connsiteX44" fmla="*/ 2309099 w 2409306"/>
              <a:gd name="connsiteY44" fmla="*/ 1097398 h 2046937"/>
              <a:gd name="connsiteX45" fmla="*/ 2141113 w 2409306"/>
              <a:gd name="connsiteY45" fmla="*/ 1265384 h 2046937"/>
              <a:gd name="connsiteX46" fmla="*/ 1986328 w 2409306"/>
              <a:gd name="connsiteY46" fmla="*/ 1162786 h 2046937"/>
              <a:gd name="connsiteX47" fmla="*/ 1977742 w 2409306"/>
              <a:gd name="connsiteY47" fmla="*/ 1120258 h 2046937"/>
              <a:gd name="connsiteX48" fmla="*/ 1147020 w 2409306"/>
              <a:gd name="connsiteY48" fmla="*/ 1120258 h 2046937"/>
              <a:gd name="connsiteX49" fmla="*/ 1152154 w 2409306"/>
              <a:gd name="connsiteY49" fmla="*/ 1171189 h 2046937"/>
              <a:gd name="connsiteX50" fmla="*/ 1146671 w 2409306"/>
              <a:gd name="connsiteY50" fmla="*/ 1225578 h 2046937"/>
              <a:gd name="connsiteX51" fmla="*/ 1145302 w 2409306"/>
              <a:gd name="connsiteY51" fmla="*/ 1229988 h 2046937"/>
              <a:gd name="connsiteX52" fmla="*/ 1367860 w 2409306"/>
              <a:gd name="connsiteY52" fmla="*/ 1421103 h 2046937"/>
              <a:gd name="connsiteX53" fmla="*/ 1417066 w 2409306"/>
              <a:gd name="connsiteY53" fmla="*/ 1387927 h 2046937"/>
              <a:gd name="connsiteX54" fmla="*/ 1488047 w 2409306"/>
              <a:gd name="connsiteY54" fmla="*/ 1373597 h 2046937"/>
              <a:gd name="connsiteX55" fmla="*/ 1670402 w 2409306"/>
              <a:gd name="connsiteY55" fmla="*/ 1555952 h 2046937"/>
              <a:gd name="connsiteX56" fmla="*/ 1488047 w 2409306"/>
              <a:gd name="connsiteY56" fmla="*/ 1738307 h 2046937"/>
              <a:gd name="connsiteX57" fmla="*/ 658368 w 2409306"/>
              <a:gd name="connsiteY57" fmla="*/ 2046937 h 2046937"/>
              <a:gd name="connsiteX58" fmla="*/ 0 w 2409306"/>
              <a:gd name="connsiteY58" fmla="*/ 2046937 h 2046937"/>
              <a:gd name="connsiteX59" fmla="*/ 0 w 2409306"/>
              <a:gd name="connsiteY59" fmla="*/ 1385852 h 2046937"/>
              <a:gd name="connsiteX60" fmla="*/ 309188 w 2409306"/>
              <a:gd name="connsiteY60" fmla="*/ 1385852 h 2046937"/>
              <a:gd name="connsiteX61" fmla="*/ 309188 w 2409306"/>
              <a:gd name="connsiteY61" fmla="*/ 1709421 h 2046937"/>
              <a:gd name="connsiteX62" fmla="*/ 658368 w 2409306"/>
              <a:gd name="connsiteY62" fmla="*/ 1709421 h 204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409306" h="2046937">
                <a:moveTo>
                  <a:pt x="2409306" y="661085"/>
                </a:moveTo>
                <a:lnTo>
                  <a:pt x="2100118" y="661085"/>
                </a:lnTo>
                <a:lnTo>
                  <a:pt x="2100118" y="337516"/>
                </a:lnTo>
                <a:lnTo>
                  <a:pt x="1750938" y="337516"/>
                </a:lnTo>
                <a:lnTo>
                  <a:pt x="1750938" y="0"/>
                </a:lnTo>
                <a:lnTo>
                  <a:pt x="2409306" y="0"/>
                </a:lnTo>
                <a:close/>
                <a:moveTo>
                  <a:pt x="1488047" y="1738307"/>
                </a:moveTo>
                <a:cubicBezTo>
                  <a:pt x="1387335" y="1738307"/>
                  <a:pt x="1305692" y="1656664"/>
                  <a:pt x="1305692" y="1555952"/>
                </a:cubicBezTo>
                <a:cubicBezTo>
                  <a:pt x="1305692" y="1530774"/>
                  <a:pt x="1310794" y="1506788"/>
                  <a:pt x="1320022" y="1484971"/>
                </a:cubicBezTo>
                <a:lnTo>
                  <a:pt x="1339103" y="1456670"/>
                </a:lnTo>
                <a:lnTo>
                  <a:pt x="1130226" y="1277304"/>
                </a:lnTo>
                <a:lnTo>
                  <a:pt x="1073109" y="1362019"/>
                </a:lnTo>
                <a:cubicBezTo>
                  <a:pt x="1024272" y="1410857"/>
                  <a:pt x="956803" y="1441064"/>
                  <a:pt x="882279" y="1441064"/>
                </a:cubicBezTo>
                <a:cubicBezTo>
                  <a:pt x="733231" y="1441064"/>
                  <a:pt x="612404" y="1320237"/>
                  <a:pt x="612404" y="1171189"/>
                </a:cubicBezTo>
                <a:cubicBezTo>
                  <a:pt x="612404" y="1096665"/>
                  <a:pt x="642611" y="1029196"/>
                  <a:pt x="691449" y="980358"/>
                </a:cubicBezTo>
                <a:lnTo>
                  <a:pt x="721899" y="955235"/>
                </a:lnTo>
                <a:lnTo>
                  <a:pt x="636319" y="774559"/>
                </a:lnTo>
                <a:lnTo>
                  <a:pt x="599476" y="795685"/>
                </a:lnTo>
                <a:cubicBezTo>
                  <a:pt x="580212" y="802784"/>
                  <a:pt x="559593" y="806686"/>
                  <a:pt x="538390" y="806875"/>
                </a:cubicBezTo>
                <a:cubicBezTo>
                  <a:pt x="526273" y="806983"/>
                  <a:pt x="513966" y="805878"/>
                  <a:pt x="501610" y="803464"/>
                </a:cubicBezTo>
                <a:cubicBezTo>
                  <a:pt x="402767" y="784153"/>
                  <a:pt x="338294" y="688370"/>
                  <a:pt x="357605" y="589527"/>
                </a:cubicBezTo>
                <a:cubicBezTo>
                  <a:pt x="376916" y="490684"/>
                  <a:pt x="472698" y="426210"/>
                  <a:pt x="571542" y="445521"/>
                </a:cubicBezTo>
                <a:cubicBezTo>
                  <a:pt x="670385" y="464832"/>
                  <a:pt x="734858" y="560615"/>
                  <a:pt x="715547" y="659458"/>
                </a:cubicBezTo>
                <a:cubicBezTo>
                  <a:pt x="711323" y="681080"/>
                  <a:pt x="703439" y="701058"/>
                  <a:pt x="692665" y="718873"/>
                </a:cubicBezTo>
                <a:lnTo>
                  <a:pt x="671892" y="742856"/>
                </a:lnTo>
                <a:lnTo>
                  <a:pt x="761132" y="931261"/>
                </a:lnTo>
                <a:lnTo>
                  <a:pt x="777231" y="922522"/>
                </a:lnTo>
                <a:cubicBezTo>
                  <a:pt x="809519" y="908866"/>
                  <a:pt x="845017" y="901314"/>
                  <a:pt x="882279" y="901314"/>
                </a:cubicBezTo>
                <a:cubicBezTo>
                  <a:pt x="938172" y="901314"/>
                  <a:pt x="990096" y="918305"/>
                  <a:pt x="1033169" y="947404"/>
                </a:cubicBezTo>
                <a:lnTo>
                  <a:pt x="1063152" y="972142"/>
                </a:lnTo>
                <a:lnTo>
                  <a:pt x="1326447" y="732796"/>
                </a:lnTo>
                <a:lnTo>
                  <a:pt x="1310219" y="705635"/>
                </a:lnTo>
                <a:cubicBezTo>
                  <a:pt x="1292884" y="656260"/>
                  <a:pt x="1305449" y="599136"/>
                  <a:pt x="1346607" y="561722"/>
                </a:cubicBezTo>
                <a:cubicBezTo>
                  <a:pt x="1401483" y="511836"/>
                  <a:pt x="1486410" y="515883"/>
                  <a:pt x="1536295" y="570760"/>
                </a:cubicBezTo>
                <a:cubicBezTo>
                  <a:pt x="1586180" y="625636"/>
                  <a:pt x="1582134" y="710562"/>
                  <a:pt x="1527257" y="760448"/>
                </a:cubicBezTo>
                <a:cubicBezTo>
                  <a:pt x="1499819" y="785390"/>
                  <a:pt x="1464868" y="796850"/>
                  <a:pt x="1430541" y="795215"/>
                </a:cubicBezTo>
                <a:cubicBezTo>
                  <a:pt x="1413378" y="794397"/>
                  <a:pt x="1396370" y="790305"/>
                  <a:pt x="1380536" y="782988"/>
                </a:cubicBezTo>
                <a:lnTo>
                  <a:pt x="1357679" y="766190"/>
                </a:lnTo>
                <a:lnTo>
                  <a:pt x="1091719" y="1007960"/>
                </a:lnTo>
                <a:lnTo>
                  <a:pt x="1130946" y="1066141"/>
                </a:lnTo>
                <a:lnTo>
                  <a:pt x="1133553" y="1074539"/>
                </a:lnTo>
                <a:lnTo>
                  <a:pt x="1977742" y="1074539"/>
                </a:lnTo>
                <a:lnTo>
                  <a:pt x="1986328" y="1032010"/>
                </a:lnTo>
                <a:cubicBezTo>
                  <a:pt x="2011830" y="971717"/>
                  <a:pt x="2071531" y="929412"/>
                  <a:pt x="2141113" y="929412"/>
                </a:cubicBezTo>
                <a:cubicBezTo>
                  <a:pt x="2233889" y="929412"/>
                  <a:pt x="2309099" y="1004622"/>
                  <a:pt x="2309099" y="1097398"/>
                </a:cubicBezTo>
                <a:cubicBezTo>
                  <a:pt x="2309099" y="1190174"/>
                  <a:pt x="2233889" y="1265384"/>
                  <a:pt x="2141113" y="1265384"/>
                </a:cubicBezTo>
                <a:cubicBezTo>
                  <a:pt x="2071531" y="1265384"/>
                  <a:pt x="2011830" y="1223078"/>
                  <a:pt x="1986328" y="1162786"/>
                </a:cubicBezTo>
                <a:lnTo>
                  <a:pt x="1977742" y="1120258"/>
                </a:lnTo>
                <a:lnTo>
                  <a:pt x="1147020" y="1120258"/>
                </a:lnTo>
                <a:lnTo>
                  <a:pt x="1152154" y="1171189"/>
                </a:lnTo>
                <a:cubicBezTo>
                  <a:pt x="1152154" y="1189820"/>
                  <a:pt x="1150266" y="1208010"/>
                  <a:pt x="1146671" y="1225578"/>
                </a:cubicBezTo>
                <a:lnTo>
                  <a:pt x="1145302" y="1229988"/>
                </a:lnTo>
                <a:lnTo>
                  <a:pt x="1367860" y="1421103"/>
                </a:lnTo>
                <a:lnTo>
                  <a:pt x="1417066" y="1387927"/>
                </a:lnTo>
                <a:cubicBezTo>
                  <a:pt x="1438882" y="1378700"/>
                  <a:pt x="1462869" y="1373597"/>
                  <a:pt x="1488047" y="1373597"/>
                </a:cubicBezTo>
                <a:cubicBezTo>
                  <a:pt x="1588759" y="1373597"/>
                  <a:pt x="1670402" y="1455240"/>
                  <a:pt x="1670402" y="1555952"/>
                </a:cubicBezTo>
                <a:cubicBezTo>
                  <a:pt x="1670402" y="1656664"/>
                  <a:pt x="1588759" y="1738307"/>
                  <a:pt x="1488047" y="1738307"/>
                </a:cubicBezTo>
                <a:close/>
                <a:moveTo>
                  <a:pt x="658368" y="2046937"/>
                </a:moveTo>
                <a:lnTo>
                  <a:pt x="0" y="2046937"/>
                </a:lnTo>
                <a:lnTo>
                  <a:pt x="0" y="1385852"/>
                </a:lnTo>
                <a:lnTo>
                  <a:pt x="309188" y="1385852"/>
                </a:lnTo>
                <a:lnTo>
                  <a:pt x="309188" y="1709421"/>
                </a:lnTo>
                <a:lnTo>
                  <a:pt x="658368" y="1709421"/>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US" sz="600">
              <a:solidFill>
                <a:srgbClr val="FFFFFF"/>
              </a:solidFill>
              <a:latin typeface="Segoe UI"/>
            </a:endParaRPr>
          </a:p>
        </p:txBody>
      </p:sp>
      <p:sp>
        <p:nvSpPr>
          <p:cNvPr id="19" name="Rectangle: Rounded Corners 23">
            <a:extLst>
              <a:ext uri="{FF2B5EF4-FFF2-40B4-BE49-F238E27FC236}">
                <a16:creationId xmlns:a16="http://schemas.microsoft.com/office/drawing/2014/main" id="{C1CBD44F-9660-4B5B-8E8C-9BB098651333}"/>
              </a:ext>
            </a:extLst>
          </p:cNvPr>
          <p:cNvSpPr/>
          <p:nvPr/>
        </p:nvSpPr>
        <p:spPr bwMode="auto">
          <a:xfrm>
            <a:off x="2392448" y="3817938"/>
            <a:ext cx="1501112" cy="2363650"/>
          </a:xfrm>
          <a:prstGeom prst="roundRect">
            <a:avLst/>
          </a:prstGeom>
          <a:solidFill>
            <a:schemeClr val="accent1">
              <a:lumMod val="20000"/>
              <a:lumOff val="80000"/>
            </a:schemeClr>
          </a:solidFill>
          <a:ln>
            <a:solidFill>
              <a:schemeClr val="accent3"/>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defRPr/>
            </a:pPr>
            <a:endParaRPr lang="en-US" sz="1600" dirty="0">
              <a:gradFill>
                <a:gsLst>
                  <a:gs pos="1250">
                    <a:srgbClr val="1A1A1A"/>
                  </a:gs>
                  <a:gs pos="100000">
                    <a:srgbClr val="1A1A1A"/>
                  </a:gs>
                </a:gsLst>
                <a:lin ang="5400000" scaled="0"/>
              </a:gradFill>
              <a:latin typeface="Segoe UI"/>
            </a:endParaRPr>
          </a:p>
          <a:p>
            <a:pPr algn="ctr" defTabSz="913927" fontAlgn="base">
              <a:spcBef>
                <a:spcPct val="0"/>
              </a:spcBef>
              <a:spcAft>
                <a:spcPct val="0"/>
              </a:spcAft>
              <a:defRPr/>
            </a:pPr>
            <a:endParaRPr lang="en-US" sz="1600" dirty="0">
              <a:gradFill>
                <a:gsLst>
                  <a:gs pos="1250">
                    <a:srgbClr val="1A1A1A"/>
                  </a:gs>
                  <a:gs pos="100000">
                    <a:srgbClr val="1A1A1A"/>
                  </a:gs>
                </a:gsLst>
                <a:lin ang="5400000" scaled="0"/>
              </a:gradFill>
              <a:latin typeface="Segoe UI"/>
            </a:endParaRPr>
          </a:p>
          <a:p>
            <a:pPr algn="ctr" defTabSz="913927" fontAlgn="base">
              <a:spcBef>
                <a:spcPct val="0"/>
              </a:spcBef>
              <a:spcAft>
                <a:spcPct val="0"/>
              </a:spcAft>
              <a:defRPr/>
            </a:pPr>
            <a:endParaRPr lang="en-US" sz="1600" dirty="0">
              <a:gradFill>
                <a:gsLst>
                  <a:gs pos="1250">
                    <a:srgbClr val="1A1A1A"/>
                  </a:gs>
                  <a:gs pos="100000">
                    <a:srgbClr val="1A1A1A"/>
                  </a:gs>
                </a:gsLst>
                <a:lin ang="5400000" scaled="0"/>
              </a:gradFill>
              <a:latin typeface="Segoe UI"/>
            </a:endParaRPr>
          </a:p>
          <a:p>
            <a:pPr algn="ctr" defTabSz="913927" fontAlgn="base">
              <a:spcBef>
                <a:spcPct val="0"/>
              </a:spcBef>
              <a:spcAft>
                <a:spcPct val="0"/>
              </a:spcAft>
              <a:defRPr/>
            </a:pPr>
            <a:endParaRPr lang="en-US" sz="1600" dirty="0">
              <a:gradFill>
                <a:gsLst>
                  <a:gs pos="1250">
                    <a:srgbClr val="1A1A1A"/>
                  </a:gs>
                  <a:gs pos="100000">
                    <a:srgbClr val="1A1A1A"/>
                  </a:gs>
                </a:gsLst>
                <a:lin ang="5400000" scaled="0"/>
              </a:gradFill>
              <a:latin typeface="Segoe UI"/>
            </a:endParaRPr>
          </a:p>
          <a:p>
            <a:pPr algn="ctr" defTabSz="913927" fontAlgn="base">
              <a:spcBef>
                <a:spcPct val="0"/>
              </a:spcBef>
              <a:spcAft>
                <a:spcPct val="0"/>
              </a:spcAft>
              <a:defRPr/>
            </a:pPr>
            <a:r>
              <a:rPr lang="en-US" sz="1600" dirty="0">
                <a:gradFill>
                  <a:gsLst>
                    <a:gs pos="1250">
                      <a:srgbClr val="1A1A1A"/>
                    </a:gs>
                    <a:gs pos="100000">
                      <a:srgbClr val="1A1A1A"/>
                    </a:gs>
                  </a:gsLst>
                  <a:lin ang="5400000" scaled="0"/>
                </a:gradFill>
                <a:latin typeface="Segoe UI"/>
              </a:rPr>
              <a:t>IoT Edge Device</a:t>
            </a:r>
          </a:p>
        </p:txBody>
      </p:sp>
      <p:sp>
        <p:nvSpPr>
          <p:cNvPr id="22" name="Rectangle: Rounded Corners 23">
            <a:extLst>
              <a:ext uri="{FF2B5EF4-FFF2-40B4-BE49-F238E27FC236}">
                <a16:creationId xmlns:a16="http://schemas.microsoft.com/office/drawing/2014/main" id="{1C9E8F44-BBFD-4716-8787-2A047CE57CCC}"/>
              </a:ext>
            </a:extLst>
          </p:cNvPr>
          <p:cNvSpPr/>
          <p:nvPr/>
        </p:nvSpPr>
        <p:spPr bwMode="auto">
          <a:xfrm>
            <a:off x="6518037" y="2328629"/>
            <a:ext cx="5101093" cy="1271651"/>
          </a:xfrm>
          <a:prstGeom prst="roundRect">
            <a:avLst/>
          </a:prstGeom>
          <a:solidFill>
            <a:schemeClr val="accent1">
              <a:lumMod val="20000"/>
              <a:lumOff val="80000"/>
            </a:schemeClr>
          </a:solidFill>
          <a:ln>
            <a:solidFill>
              <a:schemeClr val="accent3"/>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5713" rIns="0" bIns="45713" numCol="1" spcCol="0" rtlCol="0" fromWordArt="0" anchor="b" anchorCtr="0" forceAA="0" compatLnSpc="1">
            <a:prstTxWarp prst="textNoShape">
              <a:avLst/>
            </a:prstTxWarp>
            <a:noAutofit/>
          </a:bodyPr>
          <a:lstStyle/>
          <a:p>
            <a:pPr algn="ctr" defTabSz="913927" fontAlgn="base">
              <a:spcBef>
                <a:spcPct val="0"/>
              </a:spcBef>
              <a:spcAft>
                <a:spcPct val="0"/>
              </a:spcAft>
              <a:defRPr/>
            </a:pPr>
            <a:r>
              <a:rPr lang="en-US" sz="1600">
                <a:gradFill>
                  <a:gsLst>
                    <a:gs pos="1250">
                      <a:srgbClr val="1A1A1A"/>
                    </a:gs>
                    <a:gs pos="100000">
                      <a:srgbClr val="1A1A1A"/>
                    </a:gs>
                  </a:gsLst>
                  <a:lin ang="5400000" scaled="0"/>
                </a:gradFill>
                <a:latin typeface="Segoe UI"/>
              </a:rPr>
              <a:t>Azure</a:t>
            </a:r>
            <a:r>
              <a:rPr lang="en-US" sz="1600">
                <a:solidFill>
                  <a:srgbClr val="353535"/>
                </a:solidFill>
                <a:latin typeface="Segoe UI Semilight"/>
              </a:rPr>
              <a:t> </a:t>
            </a:r>
            <a:r>
              <a:rPr lang="en-US" sz="1600">
                <a:gradFill>
                  <a:gsLst>
                    <a:gs pos="1250">
                      <a:srgbClr val="1A1A1A"/>
                    </a:gs>
                    <a:gs pos="100000">
                      <a:srgbClr val="1A1A1A"/>
                    </a:gs>
                  </a:gsLst>
                  <a:lin ang="5400000" scaled="0"/>
                </a:gradFill>
                <a:latin typeface="Segoe UI"/>
              </a:rPr>
              <a:t>Container</a:t>
            </a:r>
            <a:r>
              <a:rPr lang="en-US" sz="1600">
                <a:solidFill>
                  <a:srgbClr val="353535"/>
                </a:solidFill>
                <a:latin typeface="Segoe UI Semilight"/>
              </a:rPr>
              <a:t> </a:t>
            </a:r>
            <a:r>
              <a:rPr lang="en-US" sz="1600">
                <a:gradFill>
                  <a:gsLst>
                    <a:gs pos="1250">
                      <a:srgbClr val="1A1A1A"/>
                    </a:gs>
                    <a:gs pos="100000">
                      <a:srgbClr val="1A1A1A"/>
                    </a:gs>
                  </a:gsLst>
                  <a:lin ang="5400000" scaled="0"/>
                </a:gradFill>
                <a:latin typeface="Segoe UI"/>
              </a:rPr>
              <a:t>Registry</a:t>
            </a:r>
          </a:p>
        </p:txBody>
      </p:sp>
      <p:sp>
        <p:nvSpPr>
          <p:cNvPr id="29" name="Rectangle: Rounded Corners 23">
            <a:extLst>
              <a:ext uri="{FF2B5EF4-FFF2-40B4-BE49-F238E27FC236}">
                <a16:creationId xmlns:a16="http://schemas.microsoft.com/office/drawing/2014/main" id="{7F51BC36-7C05-4CCE-A3A8-71593E1675D1}"/>
              </a:ext>
            </a:extLst>
          </p:cNvPr>
          <p:cNvSpPr/>
          <p:nvPr/>
        </p:nvSpPr>
        <p:spPr bwMode="auto">
          <a:xfrm>
            <a:off x="5942866" y="4105359"/>
            <a:ext cx="914270" cy="457135"/>
          </a:xfrm>
          <a:prstGeom prst="roundRect">
            <a:avLst/>
          </a:prstGeom>
          <a:ln>
            <a:solidFill>
              <a:schemeClr val="bg1"/>
            </a:solidFill>
            <a:headEnd type="none" w="med" len="med"/>
            <a:tailEnd type="none" w="med" len="med"/>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defRPr/>
            </a:pPr>
            <a:r>
              <a:rPr lang="en-US" sz="1100">
                <a:solidFill>
                  <a:srgbClr val="002050"/>
                </a:solidFill>
                <a:latin typeface="Segoe UI Semilight"/>
              </a:rPr>
              <a:t>Deployment Manifest</a:t>
            </a:r>
          </a:p>
        </p:txBody>
      </p:sp>
      <p:sp>
        <p:nvSpPr>
          <p:cNvPr id="36" name="Rectangle: Rounded Corners 23">
            <a:extLst>
              <a:ext uri="{FF2B5EF4-FFF2-40B4-BE49-F238E27FC236}">
                <a16:creationId xmlns:a16="http://schemas.microsoft.com/office/drawing/2014/main" id="{E6E46B85-FD5A-4FF0-93FF-3FA92D3D27AC}"/>
              </a:ext>
            </a:extLst>
          </p:cNvPr>
          <p:cNvSpPr/>
          <p:nvPr/>
        </p:nvSpPr>
        <p:spPr bwMode="auto">
          <a:xfrm>
            <a:off x="7873637" y="2658443"/>
            <a:ext cx="284199" cy="232915"/>
          </a:xfrm>
          <a:prstGeom prst="roundRect">
            <a:avLst/>
          </a:prstGeom>
          <a:ln>
            <a:solidFill>
              <a:schemeClr val="bg1"/>
            </a:solidFill>
            <a:headEnd type="none" w="med" len="med"/>
            <a:tailEnd type="none" w="med" len="med"/>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100">
              <a:solidFill>
                <a:srgbClr val="002050"/>
              </a:solidFill>
              <a:latin typeface="Segoe UI Semilight"/>
            </a:endParaRPr>
          </a:p>
        </p:txBody>
      </p:sp>
      <p:sp>
        <p:nvSpPr>
          <p:cNvPr id="17" name="Rectangle: Rounded Corners 23">
            <a:extLst>
              <a:ext uri="{FF2B5EF4-FFF2-40B4-BE49-F238E27FC236}">
                <a16:creationId xmlns:a16="http://schemas.microsoft.com/office/drawing/2014/main" id="{28216572-60FE-462C-90C3-0828D9A71684}"/>
              </a:ext>
            </a:extLst>
          </p:cNvPr>
          <p:cNvSpPr/>
          <p:nvPr/>
        </p:nvSpPr>
        <p:spPr bwMode="auto">
          <a:xfrm>
            <a:off x="7565450" y="4105359"/>
            <a:ext cx="914270" cy="457135"/>
          </a:xfrm>
          <a:prstGeom prst="roundRect">
            <a:avLst/>
          </a:prstGeom>
          <a:ln>
            <a:solidFill>
              <a:schemeClr val="bg1"/>
            </a:solidFill>
            <a:headEnd type="none" w="med" len="med"/>
            <a:tailEnd type="none" w="med" len="med"/>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defRPr/>
            </a:pPr>
            <a:r>
              <a:rPr lang="en-US" sz="1100">
                <a:solidFill>
                  <a:srgbClr val="002050"/>
                </a:solidFill>
                <a:latin typeface="Segoe UI Semilight"/>
              </a:rPr>
              <a:t>Container</a:t>
            </a:r>
          </a:p>
        </p:txBody>
      </p:sp>
      <p:sp>
        <p:nvSpPr>
          <p:cNvPr id="37" name="Rectangle: Rounded Corners 23">
            <a:extLst>
              <a:ext uri="{FF2B5EF4-FFF2-40B4-BE49-F238E27FC236}">
                <a16:creationId xmlns:a16="http://schemas.microsoft.com/office/drawing/2014/main" id="{2C59C4BC-4EDA-4C81-A29D-6044894599D1}"/>
              </a:ext>
            </a:extLst>
          </p:cNvPr>
          <p:cNvSpPr/>
          <p:nvPr/>
        </p:nvSpPr>
        <p:spPr bwMode="auto">
          <a:xfrm>
            <a:off x="9360511" y="2658443"/>
            <a:ext cx="284199" cy="232915"/>
          </a:xfrm>
          <a:prstGeom prst="roundRect">
            <a:avLst/>
          </a:prstGeom>
          <a:ln>
            <a:solidFill>
              <a:schemeClr val="bg1"/>
            </a:solidFill>
            <a:headEnd type="none" w="med" len="med"/>
            <a:tailEnd type="none" w="med" len="med"/>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100">
              <a:solidFill>
                <a:srgbClr val="002050"/>
              </a:solidFill>
              <a:latin typeface="Segoe UI Semilight"/>
            </a:endParaRPr>
          </a:p>
        </p:txBody>
      </p:sp>
      <p:sp>
        <p:nvSpPr>
          <p:cNvPr id="32" name="Rectangle: Rounded Corners 23">
            <a:extLst>
              <a:ext uri="{FF2B5EF4-FFF2-40B4-BE49-F238E27FC236}">
                <a16:creationId xmlns:a16="http://schemas.microsoft.com/office/drawing/2014/main" id="{4E9DF0EC-FD27-4859-AE84-08E31C112541}"/>
              </a:ext>
            </a:extLst>
          </p:cNvPr>
          <p:cNvSpPr/>
          <p:nvPr/>
        </p:nvSpPr>
        <p:spPr bwMode="auto">
          <a:xfrm>
            <a:off x="880782" y="4696864"/>
            <a:ext cx="1153082" cy="695479"/>
          </a:xfrm>
          <a:prstGeom prst="roundRect">
            <a:avLst/>
          </a:prstGeom>
          <a:solidFill>
            <a:schemeClr val="accent1">
              <a:lumMod val="20000"/>
              <a:lumOff val="80000"/>
            </a:schemeClr>
          </a:solidFill>
          <a:ln>
            <a:solidFill>
              <a:schemeClr val="accent3"/>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defRPr/>
            </a:pPr>
            <a:r>
              <a:rPr lang="en-US" sz="1600">
                <a:gradFill>
                  <a:gsLst>
                    <a:gs pos="1250">
                      <a:srgbClr val="1A1A1A"/>
                    </a:gs>
                    <a:gs pos="100000">
                      <a:srgbClr val="1A1A1A"/>
                    </a:gs>
                  </a:gsLst>
                  <a:lin ang="5400000" scaled="0"/>
                </a:gradFill>
                <a:latin typeface="Segoe UI"/>
              </a:rPr>
              <a:t>Sensors</a:t>
            </a:r>
          </a:p>
        </p:txBody>
      </p:sp>
      <p:cxnSp>
        <p:nvCxnSpPr>
          <p:cNvPr id="33" name="Straight Arrow Connector 32">
            <a:extLst>
              <a:ext uri="{FF2B5EF4-FFF2-40B4-BE49-F238E27FC236}">
                <a16:creationId xmlns:a16="http://schemas.microsoft.com/office/drawing/2014/main" id="{D9F28522-C1C4-46E5-815C-38BE860086A6}"/>
              </a:ext>
            </a:extLst>
          </p:cNvPr>
          <p:cNvCxnSpPr>
            <a:cxnSpLocks/>
          </p:cNvCxnSpPr>
          <p:nvPr/>
        </p:nvCxnSpPr>
        <p:spPr>
          <a:xfrm flipH="1">
            <a:off x="2111674" y="5025118"/>
            <a:ext cx="209368" cy="0"/>
          </a:xfrm>
          <a:prstGeom prst="straightConnector1">
            <a:avLst/>
          </a:prstGeom>
          <a:ln>
            <a:solidFill>
              <a:schemeClr val="accent3"/>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E32DC397-633A-4252-A064-DD74027A53C7}"/>
              </a:ext>
            </a:extLst>
          </p:cNvPr>
          <p:cNvSpPr/>
          <p:nvPr/>
        </p:nvSpPr>
        <p:spPr bwMode="auto">
          <a:xfrm>
            <a:off x="10299251" y="3705635"/>
            <a:ext cx="1227510" cy="2330374"/>
          </a:xfrm>
          <a:prstGeom prst="roundRect">
            <a:avLst/>
          </a:prstGeom>
          <a:solidFill>
            <a:schemeClr val="accent1">
              <a:lumMod val="20000"/>
              <a:lumOff val="80000"/>
            </a:schemeClr>
          </a:solidFill>
          <a:ln>
            <a:solidFill>
              <a:schemeClr val="accent3"/>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5713" rIns="0" bIns="45713" numCol="1" spcCol="0" rtlCol="0" fromWordArt="0" anchor="b" anchorCtr="0" forceAA="0" compatLnSpc="1">
            <a:prstTxWarp prst="textNoShape">
              <a:avLst/>
            </a:prstTxWarp>
            <a:noAutofit/>
          </a:bodyPr>
          <a:lstStyle/>
          <a:p>
            <a:pPr algn="ctr" defTabSz="913927" fontAlgn="base">
              <a:spcBef>
                <a:spcPct val="0"/>
              </a:spcBef>
              <a:spcAft>
                <a:spcPct val="0"/>
              </a:spcAft>
              <a:defRPr/>
            </a:pPr>
            <a:r>
              <a:rPr lang="en-US" sz="1600">
                <a:gradFill>
                  <a:gsLst>
                    <a:gs pos="1250">
                      <a:srgbClr val="1A1A1A"/>
                    </a:gs>
                    <a:gs pos="100000">
                      <a:srgbClr val="1A1A1A"/>
                    </a:gs>
                  </a:gsLst>
                  <a:lin ang="5400000" scaled="0"/>
                </a:gradFill>
                <a:latin typeface="Segoe UI"/>
              </a:rPr>
              <a:t>Alert</a:t>
            </a:r>
          </a:p>
        </p:txBody>
      </p:sp>
      <p:sp>
        <p:nvSpPr>
          <p:cNvPr id="26" name="Rectangle: Rounded Corners 23">
            <a:extLst>
              <a:ext uri="{FF2B5EF4-FFF2-40B4-BE49-F238E27FC236}">
                <a16:creationId xmlns:a16="http://schemas.microsoft.com/office/drawing/2014/main" id="{A3607F6D-EE91-4785-9AF6-30592EA45042}"/>
              </a:ext>
            </a:extLst>
          </p:cNvPr>
          <p:cNvSpPr/>
          <p:nvPr/>
        </p:nvSpPr>
        <p:spPr bwMode="auto">
          <a:xfrm>
            <a:off x="10770906" y="2658443"/>
            <a:ext cx="284199" cy="232915"/>
          </a:xfrm>
          <a:prstGeom prst="roundRect">
            <a:avLst/>
          </a:prstGeom>
          <a:ln>
            <a:solidFill>
              <a:schemeClr val="bg1"/>
            </a:solidFill>
            <a:headEnd type="none" w="med" len="med"/>
            <a:tailEnd type="none" w="med" len="med"/>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100">
              <a:solidFill>
                <a:srgbClr val="002050"/>
              </a:solidFill>
              <a:latin typeface="Segoe UI Semilight"/>
            </a:endParaRPr>
          </a:p>
        </p:txBody>
      </p:sp>
      <p:sp>
        <p:nvSpPr>
          <p:cNvPr id="24" name="Rectangle: Rounded Corners 23">
            <a:extLst>
              <a:ext uri="{FF2B5EF4-FFF2-40B4-BE49-F238E27FC236}">
                <a16:creationId xmlns:a16="http://schemas.microsoft.com/office/drawing/2014/main" id="{38C615C7-C4E9-43BC-AA08-FF5D51221799}"/>
              </a:ext>
            </a:extLst>
          </p:cNvPr>
          <p:cNvSpPr/>
          <p:nvPr/>
        </p:nvSpPr>
        <p:spPr bwMode="auto">
          <a:xfrm>
            <a:off x="10469704" y="4105359"/>
            <a:ext cx="914270" cy="457135"/>
          </a:xfrm>
          <a:prstGeom prst="roundRect">
            <a:avLst/>
          </a:prstGeom>
          <a:ln>
            <a:solidFill>
              <a:schemeClr val="bg1"/>
            </a:solidFill>
            <a:headEnd type="none" w="med" len="med"/>
            <a:tailEnd type="none" w="med" len="med"/>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defRPr/>
            </a:pPr>
            <a:r>
              <a:rPr lang="en-US" sz="1100">
                <a:solidFill>
                  <a:srgbClr val="002050"/>
                </a:solidFill>
                <a:latin typeface="Segoe UI Semilight"/>
              </a:rPr>
              <a:t>Container</a:t>
            </a:r>
          </a:p>
        </p:txBody>
      </p:sp>
      <p:sp>
        <p:nvSpPr>
          <p:cNvPr id="25" name="Rectangle: Rounded Corners 24">
            <a:extLst>
              <a:ext uri="{FF2B5EF4-FFF2-40B4-BE49-F238E27FC236}">
                <a16:creationId xmlns:a16="http://schemas.microsoft.com/office/drawing/2014/main" id="{BBACCB44-6B7A-4353-993C-6351D1D6BB34}"/>
              </a:ext>
            </a:extLst>
          </p:cNvPr>
          <p:cNvSpPr/>
          <p:nvPr/>
        </p:nvSpPr>
        <p:spPr bwMode="auto">
          <a:xfrm>
            <a:off x="8880496" y="3746963"/>
            <a:ext cx="1227510" cy="2330374"/>
          </a:xfrm>
          <a:prstGeom prst="roundRect">
            <a:avLst/>
          </a:prstGeom>
          <a:solidFill>
            <a:schemeClr val="accent1">
              <a:lumMod val="20000"/>
              <a:lumOff val="80000"/>
            </a:schemeClr>
          </a:solidFill>
          <a:ln>
            <a:solidFill>
              <a:schemeClr val="accent3"/>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5713" rIns="0" bIns="45713" numCol="1" spcCol="0" rtlCol="0" fromWordArt="0" anchor="b" anchorCtr="0" forceAA="0" compatLnSpc="1">
            <a:prstTxWarp prst="textNoShape">
              <a:avLst/>
            </a:prstTxWarp>
            <a:noAutofit/>
          </a:bodyPr>
          <a:lstStyle/>
          <a:p>
            <a:pPr algn="ctr" defTabSz="913927" fontAlgn="base">
              <a:spcBef>
                <a:spcPct val="0"/>
              </a:spcBef>
              <a:spcAft>
                <a:spcPct val="0"/>
              </a:spcAft>
              <a:defRPr/>
            </a:pPr>
            <a:r>
              <a:rPr lang="en-US" sz="1600">
                <a:gradFill>
                  <a:gsLst>
                    <a:gs pos="1250">
                      <a:srgbClr val="1A1A1A"/>
                    </a:gs>
                    <a:gs pos="100000">
                      <a:srgbClr val="1A1A1A"/>
                    </a:gs>
                  </a:gsLst>
                  <a:lin ang="5400000" scaled="0"/>
                </a:gradFill>
                <a:latin typeface="Segoe UI"/>
              </a:rPr>
              <a:t>Machine</a:t>
            </a:r>
          </a:p>
          <a:p>
            <a:pPr algn="ctr" defTabSz="913927" fontAlgn="base">
              <a:spcBef>
                <a:spcPct val="0"/>
              </a:spcBef>
              <a:spcAft>
                <a:spcPct val="0"/>
              </a:spcAft>
              <a:defRPr/>
            </a:pPr>
            <a:r>
              <a:rPr lang="en-US" sz="1600">
                <a:gradFill>
                  <a:gsLst>
                    <a:gs pos="1250">
                      <a:srgbClr val="1A1A1A"/>
                    </a:gs>
                    <a:gs pos="100000">
                      <a:srgbClr val="1A1A1A"/>
                    </a:gs>
                  </a:gsLst>
                  <a:lin ang="5400000" scaled="0"/>
                </a:gradFill>
                <a:latin typeface="Segoe UI"/>
              </a:rPr>
              <a:t>Learning</a:t>
            </a:r>
          </a:p>
          <a:p>
            <a:pPr algn="ctr" defTabSz="913927" fontAlgn="base">
              <a:spcBef>
                <a:spcPct val="0"/>
              </a:spcBef>
              <a:spcAft>
                <a:spcPct val="0"/>
              </a:spcAft>
              <a:defRPr/>
            </a:pPr>
            <a:r>
              <a:rPr lang="en-US" sz="1600">
                <a:gradFill>
                  <a:gsLst>
                    <a:gs pos="1250">
                      <a:srgbClr val="1A1A1A"/>
                    </a:gs>
                    <a:gs pos="100000">
                      <a:srgbClr val="1A1A1A"/>
                    </a:gs>
                  </a:gsLst>
                  <a:lin ang="5400000" scaled="0"/>
                </a:gradFill>
                <a:latin typeface="Segoe UI"/>
              </a:rPr>
              <a:t>Service</a:t>
            </a:r>
          </a:p>
        </p:txBody>
      </p:sp>
      <p:sp>
        <p:nvSpPr>
          <p:cNvPr id="28" name="Rectangle: Rounded Corners 23">
            <a:extLst>
              <a:ext uri="{FF2B5EF4-FFF2-40B4-BE49-F238E27FC236}">
                <a16:creationId xmlns:a16="http://schemas.microsoft.com/office/drawing/2014/main" id="{312EE4F9-D33A-4577-9E09-F62CA0DE1B36}"/>
              </a:ext>
            </a:extLst>
          </p:cNvPr>
          <p:cNvSpPr/>
          <p:nvPr/>
        </p:nvSpPr>
        <p:spPr bwMode="auto">
          <a:xfrm>
            <a:off x="9059309" y="4105359"/>
            <a:ext cx="914270" cy="457135"/>
          </a:xfrm>
          <a:prstGeom prst="roundRect">
            <a:avLst/>
          </a:prstGeom>
          <a:ln>
            <a:solidFill>
              <a:schemeClr val="bg1"/>
            </a:solidFill>
            <a:headEnd type="none" w="med" len="med"/>
            <a:tailEnd type="none" w="med" len="med"/>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defRPr/>
            </a:pPr>
            <a:r>
              <a:rPr lang="en-US" sz="1100">
                <a:solidFill>
                  <a:srgbClr val="002050"/>
                </a:solidFill>
                <a:latin typeface="Segoe UI Semilight"/>
              </a:rPr>
              <a:t>Container</a:t>
            </a:r>
          </a:p>
        </p:txBody>
      </p:sp>
    </p:spTree>
    <p:extLst>
      <p:ext uri="{BB962C8B-B14F-4D97-AF65-F5344CB8AC3E}">
        <p14:creationId xmlns:p14="http://schemas.microsoft.com/office/powerpoint/2010/main" val="38979855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fill="hold" grpId="1" nodeType="clickEffect">
                                  <p:stCondLst>
                                    <p:cond delay="0"/>
                                  </p:stCondLst>
                                  <p:childTnLst>
                                    <p:animMotion origin="layout" path="M -2.91667E-6 4.07407E-6 L 0.00131 -0.23704 " pathEditMode="relative" rAng="0" ptsTypes="AA">
                                      <p:cBhvr>
                                        <p:cTn id="33" dur="2000" fill="hold"/>
                                        <p:tgtEl>
                                          <p:spTgt spid="17"/>
                                        </p:tgtEl>
                                        <p:attrNameLst>
                                          <p:attrName>ppt_x</p:attrName>
                                          <p:attrName>ppt_y</p:attrName>
                                        </p:attrNameLst>
                                      </p:cBhvr>
                                      <p:rCtr x="65" y="-11852"/>
                                    </p:animMotion>
                                  </p:childTnLst>
                                </p:cTn>
                              </p:par>
                              <p:par>
                                <p:cTn id="34" presetID="42" presetClass="path" presetSubtype="0" accel="50000" decel="50000" fill="hold" grpId="1" nodeType="withEffect">
                                  <p:stCondLst>
                                    <p:cond delay="0"/>
                                  </p:stCondLst>
                                  <p:childTnLst>
                                    <p:animMotion origin="layout" path="M 1.04167E-6 4.07407E-6 L -0.00117 -0.23843 " pathEditMode="relative" rAng="0" ptsTypes="AA">
                                      <p:cBhvr>
                                        <p:cTn id="35" dur="2000" fill="hold"/>
                                        <p:tgtEl>
                                          <p:spTgt spid="28"/>
                                        </p:tgtEl>
                                        <p:attrNameLst>
                                          <p:attrName>ppt_x</p:attrName>
                                          <p:attrName>ppt_y</p:attrName>
                                        </p:attrNameLst>
                                      </p:cBhvr>
                                      <p:rCtr x="-65" y="-11921"/>
                                    </p:animMotion>
                                  </p:childTnLst>
                                </p:cTn>
                              </p:par>
                              <p:par>
                                <p:cTn id="36" presetID="42" presetClass="path" presetSubtype="0" accel="50000" decel="50000" fill="hold" grpId="1" nodeType="withEffect">
                                  <p:stCondLst>
                                    <p:cond delay="0"/>
                                  </p:stCondLst>
                                  <p:childTnLst>
                                    <p:animMotion origin="layout" path="M -3.95833E-6 4.07407E-6 L -0.00117 -0.23843 " pathEditMode="relative" rAng="0" ptsTypes="AA">
                                      <p:cBhvr>
                                        <p:cTn id="37" dur="2000" fill="hold"/>
                                        <p:tgtEl>
                                          <p:spTgt spid="24"/>
                                        </p:tgtEl>
                                        <p:attrNameLst>
                                          <p:attrName>ppt_x</p:attrName>
                                          <p:attrName>ppt_y</p:attrName>
                                        </p:attrNameLst>
                                      </p:cBhvr>
                                      <p:rCtr x="-65" y="-11921"/>
                                    </p:animMotion>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1" nodeType="clickEffect">
                                  <p:stCondLst>
                                    <p:cond delay="0"/>
                                  </p:stCondLst>
                                  <p:childTnLst>
                                    <p:animMotion origin="layout" path="M 0 4.07407E-6 L -0.32187 0.00138 " pathEditMode="relative" rAng="0" ptsTypes="AA">
                                      <p:cBhvr>
                                        <p:cTn id="46" dur="2000" fill="hold"/>
                                        <p:tgtEl>
                                          <p:spTgt spid="29"/>
                                        </p:tgtEl>
                                        <p:attrNameLst>
                                          <p:attrName>ppt_x</p:attrName>
                                          <p:attrName>ppt_y</p:attrName>
                                        </p:attrNameLst>
                                      </p:cBhvr>
                                      <p:rCtr x="-16094" y="69"/>
                                    </p:animMotion>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67"/>
                                        </p:tgtEl>
                                        <p:attrNameLst>
                                          <p:attrName>style.visibility</p:attrName>
                                        </p:attrNameLst>
                                      </p:cBhvr>
                                      <p:to>
                                        <p:strVal val="visible"/>
                                      </p:to>
                                    </p:set>
                                    <p:animEffect transition="in" filter="fade">
                                      <p:cBhvr>
                                        <p:cTn id="51" dur="500"/>
                                        <p:tgtEl>
                                          <p:spTgt spid="16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fade">
                                      <p:cBhvr>
                                        <p:cTn id="54" dur="500"/>
                                        <p:tgtEl>
                                          <p:spTgt spid="3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500"/>
                                        <p:tgtEl>
                                          <p:spTgt spid="3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grpId="1" nodeType="clickEffect">
                                  <p:stCondLst>
                                    <p:cond delay="0"/>
                                  </p:stCondLst>
                                  <p:childTnLst>
                                    <p:animMotion origin="layout" path="M -1.875E-6 3.7037E-7 L -0.43138 0.34977 " pathEditMode="relative" rAng="0" ptsTypes="AA">
                                      <p:cBhvr>
                                        <p:cTn id="64" dur="2000" fill="hold"/>
                                        <p:tgtEl>
                                          <p:spTgt spid="36"/>
                                        </p:tgtEl>
                                        <p:attrNameLst>
                                          <p:attrName>ppt_x</p:attrName>
                                          <p:attrName>ppt_y</p:attrName>
                                        </p:attrNameLst>
                                      </p:cBhvr>
                                      <p:rCtr x="-21576" y="17477"/>
                                    </p:animMotion>
                                  </p:childTnLst>
                                </p:cTn>
                              </p:par>
                              <p:par>
                                <p:cTn id="65" presetID="42" presetClass="path" presetSubtype="0" accel="50000" decel="50000" fill="hold" grpId="1" nodeType="withEffect">
                                  <p:stCondLst>
                                    <p:cond delay="0"/>
                                  </p:stCondLst>
                                  <p:childTnLst>
                                    <p:animMotion origin="layout" path="M 2.91667E-6 0.00648 L -0.51758 0.35139 " pathEditMode="relative" rAng="0" ptsTypes="AA">
                                      <p:cBhvr>
                                        <p:cTn id="66" dur="2000" fill="hold"/>
                                        <p:tgtEl>
                                          <p:spTgt spid="37"/>
                                        </p:tgtEl>
                                        <p:attrNameLst>
                                          <p:attrName>ppt_x</p:attrName>
                                          <p:attrName>ppt_y</p:attrName>
                                        </p:attrNameLst>
                                      </p:cBhvr>
                                      <p:rCtr x="-25885" y="17245"/>
                                    </p:animMotion>
                                  </p:childTnLst>
                                </p:cTn>
                              </p:par>
                              <p:par>
                                <p:cTn id="67" presetID="42" presetClass="path" presetSubtype="0" accel="50000" decel="50000" fill="hold" grpId="1" nodeType="withEffect">
                                  <p:stCondLst>
                                    <p:cond delay="0"/>
                                  </p:stCondLst>
                                  <p:childTnLst>
                                    <p:animMotion origin="layout" path="M -2.08333E-6 3.7037E-7 L -0.60026 0.34977 " pathEditMode="relative" rAng="0" ptsTypes="AA">
                                      <p:cBhvr>
                                        <p:cTn id="68" dur="2000" fill="hold"/>
                                        <p:tgtEl>
                                          <p:spTgt spid="26"/>
                                        </p:tgtEl>
                                        <p:attrNameLst>
                                          <p:attrName>ppt_x</p:attrName>
                                          <p:attrName>ppt_y</p:attrName>
                                        </p:attrNameLst>
                                      </p:cBhvr>
                                      <p:rCtr x="-30013" y="1747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2" grpId="0" animBg="1"/>
      <p:bldP spid="29" grpId="0" animBg="1"/>
      <p:bldP spid="29" grpId="1" animBg="1"/>
      <p:bldP spid="36" grpId="0" animBg="1"/>
      <p:bldP spid="36" grpId="1" animBg="1"/>
      <p:bldP spid="17" grpId="0" animBg="1"/>
      <p:bldP spid="17" grpId="1" animBg="1"/>
      <p:bldP spid="37" grpId="0" animBg="1"/>
      <p:bldP spid="37" grpId="1" animBg="1"/>
      <p:bldP spid="23" grpId="0" animBg="1"/>
      <p:bldP spid="26" grpId="0" animBg="1"/>
      <p:bldP spid="26" grpId="1" animBg="1"/>
      <p:bldP spid="24" grpId="0" animBg="1"/>
      <p:bldP spid="24" grpId="1" animBg="1"/>
      <p:bldP spid="25" grpId="0" animBg="1"/>
      <p:bldP spid="28" grpId="0" animBg="1"/>
      <p:bldP spid="28"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B02277-A4ED-4501-8AA2-AAB49979F9A0}"/>
              </a:ext>
            </a:extLst>
          </p:cNvPr>
          <p:cNvSpPr>
            <a:spLocks noGrp="1"/>
          </p:cNvSpPr>
          <p:nvPr>
            <p:ph type="title"/>
          </p:nvPr>
        </p:nvSpPr>
        <p:spPr/>
        <p:txBody>
          <a:bodyPr/>
          <a:lstStyle/>
          <a:p>
            <a:r>
              <a:rPr lang="en-US"/>
              <a:t>IoT Edge Runtime </a:t>
            </a:r>
          </a:p>
        </p:txBody>
      </p:sp>
      <p:sp>
        <p:nvSpPr>
          <p:cNvPr id="5" name="Text Placeholder 4">
            <a:extLst>
              <a:ext uri="{FF2B5EF4-FFF2-40B4-BE49-F238E27FC236}">
                <a16:creationId xmlns:a16="http://schemas.microsoft.com/office/drawing/2014/main" id="{24F33A50-5D1E-4AA1-9F17-F20DFD2722D7}"/>
              </a:ext>
            </a:extLst>
          </p:cNvPr>
          <p:cNvSpPr>
            <a:spLocks noGrp="1"/>
          </p:cNvSpPr>
          <p:nvPr>
            <p:ph type="body" sz="quarter" idx="10"/>
          </p:nvPr>
        </p:nvSpPr>
        <p:spPr>
          <a:xfrm>
            <a:off x="584981" y="3739177"/>
            <a:ext cx="11016957" cy="2474267"/>
          </a:xfrm>
        </p:spPr>
        <p:txBody>
          <a:bodyPr/>
          <a:lstStyle/>
          <a:p>
            <a:pPr marL="448107" indent="-448107">
              <a:buFont typeface="Arial" panose="020B0604020202020204" pitchFamily="34" charset="0"/>
              <a:buChar char="•"/>
            </a:pPr>
            <a:r>
              <a:rPr lang="en-US" sz="1961" dirty="0">
                <a:solidFill>
                  <a:schemeClr val="tx1">
                    <a:lumMod val="50000"/>
                  </a:schemeClr>
                </a:solidFill>
              </a:rPr>
              <a:t>Installs and updates workloads on the device.</a:t>
            </a:r>
          </a:p>
          <a:p>
            <a:pPr marL="448107" indent="-448107">
              <a:buFont typeface="Arial" panose="020B0604020202020204" pitchFamily="34" charset="0"/>
              <a:buChar char="•"/>
            </a:pPr>
            <a:r>
              <a:rPr lang="en-US" sz="1961" dirty="0">
                <a:solidFill>
                  <a:schemeClr val="tx1">
                    <a:lumMod val="50000"/>
                  </a:schemeClr>
                </a:solidFill>
              </a:rPr>
              <a:t>Maintains Azure IoT Edge security standards on the device.</a:t>
            </a:r>
          </a:p>
          <a:p>
            <a:pPr marL="448107" indent="-448107">
              <a:buFont typeface="Arial" panose="020B0604020202020204" pitchFamily="34" charset="0"/>
              <a:buChar char="•"/>
            </a:pPr>
            <a:r>
              <a:rPr lang="en-US" sz="1961" dirty="0">
                <a:solidFill>
                  <a:schemeClr val="tx1">
                    <a:lumMod val="50000"/>
                  </a:schemeClr>
                </a:solidFill>
              </a:rPr>
              <a:t>Ensures that IoT Edge modules are always running.</a:t>
            </a:r>
          </a:p>
          <a:p>
            <a:pPr marL="448107" indent="-448107">
              <a:buFont typeface="Arial" panose="020B0604020202020204" pitchFamily="34" charset="0"/>
              <a:buChar char="•"/>
            </a:pPr>
            <a:r>
              <a:rPr lang="en-US" sz="1961" dirty="0">
                <a:solidFill>
                  <a:schemeClr val="tx1">
                    <a:lumMod val="50000"/>
                  </a:schemeClr>
                </a:solidFill>
              </a:rPr>
              <a:t>Reports module health to the cloud for remote monitoring.</a:t>
            </a:r>
          </a:p>
          <a:p>
            <a:pPr marL="448107" indent="-448107">
              <a:buFont typeface="Arial" panose="020B0604020202020204" pitchFamily="34" charset="0"/>
              <a:buChar char="•"/>
            </a:pPr>
            <a:r>
              <a:rPr lang="en-US" sz="1961" dirty="0">
                <a:solidFill>
                  <a:schemeClr val="tx1">
                    <a:lumMod val="50000"/>
                  </a:schemeClr>
                </a:solidFill>
              </a:rPr>
              <a:t>Facilitates communication between downstream leaf devices and the IoT Edge device.</a:t>
            </a:r>
          </a:p>
          <a:p>
            <a:pPr marL="448107" indent="-448107">
              <a:buFont typeface="Arial" panose="020B0604020202020204" pitchFamily="34" charset="0"/>
              <a:buChar char="•"/>
            </a:pPr>
            <a:r>
              <a:rPr lang="en-US" sz="1961" dirty="0">
                <a:solidFill>
                  <a:schemeClr val="tx1">
                    <a:lumMod val="50000"/>
                  </a:schemeClr>
                </a:solidFill>
              </a:rPr>
              <a:t>Facilitates communication between modules on the IoT Edge device.</a:t>
            </a:r>
          </a:p>
          <a:p>
            <a:pPr marL="448107" indent="-448107">
              <a:buFont typeface="Arial" panose="020B0604020202020204" pitchFamily="34" charset="0"/>
              <a:buChar char="•"/>
            </a:pPr>
            <a:r>
              <a:rPr lang="en-US" sz="1961" dirty="0">
                <a:solidFill>
                  <a:schemeClr val="tx1">
                    <a:lumMod val="50000"/>
                  </a:schemeClr>
                </a:solidFill>
              </a:rPr>
              <a:t>Facilitates communication between the IoT Edge device and the cloud</a:t>
            </a:r>
          </a:p>
        </p:txBody>
      </p:sp>
      <p:pic>
        <p:nvPicPr>
          <p:cNvPr id="7" name="Picture 6" descr="A screenshot of a cell phone&#10;&#10;Description generated with high confidence">
            <a:extLst>
              <a:ext uri="{FF2B5EF4-FFF2-40B4-BE49-F238E27FC236}">
                <a16:creationId xmlns:a16="http://schemas.microsoft.com/office/drawing/2014/main" id="{76FACC0B-C5C6-47EE-8798-8AB472FC177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884267" y="1337639"/>
            <a:ext cx="6423467" cy="2275398"/>
          </a:xfrm>
          <a:prstGeom prst="rect">
            <a:avLst/>
          </a:prstGeom>
        </p:spPr>
      </p:pic>
      <p:sp>
        <p:nvSpPr>
          <p:cNvPr id="3" name="Rectangle: Rounded Corners 2">
            <a:extLst>
              <a:ext uri="{FF2B5EF4-FFF2-40B4-BE49-F238E27FC236}">
                <a16:creationId xmlns:a16="http://schemas.microsoft.com/office/drawing/2014/main" id="{F96364BD-827F-4B0A-8A64-0FADB52A34F6}"/>
              </a:ext>
            </a:extLst>
          </p:cNvPr>
          <p:cNvSpPr/>
          <p:nvPr/>
        </p:nvSpPr>
        <p:spPr bwMode="auto">
          <a:xfrm>
            <a:off x="5782173" y="1923775"/>
            <a:ext cx="622575" cy="622575"/>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4" rIns="182854" bIns="146284" numCol="1" spcCol="0" rtlCol="0" fromWordArt="0" anchor="t" anchorCtr="0" forceAA="0" compatLnSpc="1">
            <a:prstTxWarp prst="textNoShape">
              <a:avLst/>
            </a:prstTxWarp>
            <a:noAutofit/>
          </a:bodyPr>
          <a:lstStyle/>
          <a:p>
            <a:pPr defTabSz="0" fontAlgn="base">
              <a:spcBef>
                <a:spcPct val="0"/>
              </a:spcBef>
              <a:spcAft>
                <a:spcPct val="0"/>
              </a:spcAft>
            </a:pPr>
            <a:r>
              <a:rPr lang="en-US" sz="60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Telemetry</a:t>
            </a:r>
          </a:p>
        </p:txBody>
      </p:sp>
    </p:spTree>
    <p:extLst>
      <p:ext uri="{BB962C8B-B14F-4D97-AF65-F5344CB8AC3E}">
        <p14:creationId xmlns:p14="http://schemas.microsoft.com/office/powerpoint/2010/main" val="3930878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88350DC2C9724A906EBD1DB416E736" ma:contentTypeVersion="11" ma:contentTypeDescription="Create a new document." ma:contentTypeScope="" ma:versionID="3305d56686ae4a6950b198aea993a1d2">
  <xsd:schema xmlns:xsd="http://www.w3.org/2001/XMLSchema" xmlns:xs="http://www.w3.org/2001/XMLSchema" xmlns:p="http://schemas.microsoft.com/office/2006/metadata/properties" xmlns:ns1="http://schemas.microsoft.com/sharepoint/v3" xmlns:ns2="7973f1c9-1709-40fe-a9b9-0d237034d0a7" targetNamespace="http://schemas.microsoft.com/office/2006/metadata/properties" ma:root="true" ma:fieldsID="ce29e2dd32399962d95a41b120f40218" ns1:_="" ns2:_="">
    <xsd:import namespace="http://schemas.microsoft.com/sharepoint/v3"/>
    <xsd:import namespace="7973f1c9-1709-40fe-a9b9-0d237034d0a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7" nillable="true" ma:displayName="Unified Compliance Policy Properties" ma:hidden="true" ma:internalName="_ip_UnifiedCompliancePolicyProperties">
      <xsd:simpleType>
        <xsd:restriction base="dms:Note"/>
      </xsd:simpleType>
    </xsd:element>
    <xsd:element name="_ip_UnifiedCompliancePolicyUIAction" ma:index="18"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973f1c9-1709-40fe-a9b9-0d237034d0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9EFE2A-915F-4C78-BB3E-836E5141FA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973f1c9-1709-40fe-a9b9-0d237034d0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8778ACA-FFF6-40C0-929F-3FA03939BDBE}">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DB987BF6-280B-47D2-B38A-3456E16EA2E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0</TotalTime>
  <Words>8802</Words>
  <Application>Microsoft Office PowerPoint</Application>
  <PresentationFormat>Widescreen</PresentationFormat>
  <Paragraphs>662</Paragraphs>
  <Slides>46</Slides>
  <Notes>45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46</vt:i4>
      </vt:variant>
    </vt:vector>
  </HeadingPairs>
  <TitlesOfParts>
    <vt:vector size="57" baseType="lpstr">
      <vt:lpstr>Arial</vt:lpstr>
      <vt:lpstr>Calibri</vt:lpstr>
      <vt:lpstr>Consolas</vt:lpstr>
      <vt:lpstr>Segoe UI</vt:lpstr>
      <vt:lpstr>Segoe UI Light</vt:lpstr>
      <vt:lpstr>Segoe UI Semibold</vt:lpstr>
      <vt:lpstr>Segoe UI Semibold (Headings)</vt:lpstr>
      <vt:lpstr>Segoe UI Semilight</vt:lpstr>
      <vt:lpstr>Wingdings</vt:lpstr>
      <vt:lpstr>WHITE TEMPLATE</vt:lpstr>
      <vt:lpstr>SOFT BLACK TEMPLATE</vt:lpstr>
      <vt:lpstr>AZ-220T01 Module 06:  Azure IoT Edge Deployment Process</vt:lpstr>
      <vt:lpstr>Lesson 01: Learning objectives</vt:lpstr>
      <vt:lpstr>Module 6 – Learning objectives</vt:lpstr>
      <vt:lpstr>Lesson 02: Introduction to Azure IoT Edge</vt:lpstr>
      <vt:lpstr>Cloud and Edge Intelligence</vt:lpstr>
      <vt:lpstr>IoT Application Pattern + Edge</vt:lpstr>
      <vt:lpstr>IoT in the Cloud and on the Edge</vt:lpstr>
      <vt:lpstr>Bringing Compute To Where The Data Is </vt:lpstr>
      <vt:lpstr>IoT Edge Runtime </vt:lpstr>
      <vt:lpstr>IoT Edge Hub: Offline Support</vt:lpstr>
      <vt:lpstr>IoT Edge Hub: Module Communications</vt:lpstr>
      <vt:lpstr>IoT Edge Agent</vt:lpstr>
      <vt:lpstr>IoT Edge Module</vt:lpstr>
      <vt:lpstr>Azure IoT Edge Module on Azure Marketplace</vt:lpstr>
      <vt:lpstr>Module Twin Properties of Edge Runtime Modules</vt:lpstr>
      <vt:lpstr>Azure IoT Edge Security</vt:lpstr>
      <vt:lpstr>Azure IoT Edge Security Manager</vt:lpstr>
      <vt:lpstr>Azure IoT Edge Security Daemon</vt:lpstr>
      <vt:lpstr>How Azure IoT Edge uses Certificates</vt:lpstr>
      <vt:lpstr>Azure IoT Edge Device Security Promises</vt:lpstr>
      <vt:lpstr>Lesson 03: Edge Deployment Process</vt:lpstr>
      <vt:lpstr>Introduction to IoT Edge Deployment</vt:lpstr>
      <vt:lpstr>Adding an Edge Device to IoT Hub</vt:lpstr>
      <vt:lpstr>Registering Edge Devices Through DPS</vt:lpstr>
      <vt:lpstr>Deployment Manifest (1/3)</vt:lpstr>
      <vt:lpstr>Deployment Manifest (2/3)</vt:lpstr>
      <vt:lpstr>Deployment Manifest (3/3)</vt:lpstr>
      <vt:lpstr>Phased Rollout</vt:lpstr>
      <vt:lpstr>Layered Deployment</vt:lpstr>
      <vt:lpstr>Layered Properties Example</vt:lpstr>
      <vt:lpstr>Rollback</vt:lpstr>
      <vt:lpstr>Deployment Checklist</vt:lpstr>
      <vt:lpstr>Lesson 04: Edge Gateway Devices</vt:lpstr>
      <vt:lpstr>Azure IoT Edge as a Gateway: Patterns</vt:lpstr>
      <vt:lpstr>Azure IoT Edge as a Gateway: Pattern Comparison</vt:lpstr>
      <vt:lpstr>Authenticate a Downstream Device</vt:lpstr>
      <vt:lpstr>Lesson 05: Module Labs</vt:lpstr>
      <vt:lpstr>Module 6 Labs</vt:lpstr>
      <vt:lpstr>Lesson 06: Module 6 review questions</vt:lpstr>
      <vt:lpstr>Module Review: Question 6.1</vt:lpstr>
      <vt:lpstr>Module Review: Question 6.2</vt:lpstr>
      <vt:lpstr>Module Review: Question 6.3</vt:lpstr>
      <vt:lpstr>Module Review: Question 6.4</vt:lpstr>
      <vt:lpstr>Module Review: Question 6.5</vt:lpstr>
      <vt:lpstr>Module Review: Question 6.6</vt:lpstr>
      <vt:lpstr>Module Review: Question 6.7</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2020-01-07T21:54:47Z</dcterms:created>
  <dcterms:modified xsi:type="dcterms:W3CDTF">2020-04-07T20:05:08Z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cahowd@microsoft.com</vt:lpwstr>
  </property>
  <property fmtid="{D5CDD505-2E9C-101B-9397-08002B2CF9AE}" pid="5" name="MSIP_Label_f42aa342-8706-4288-bd11-ebb85995028c_SetDate">
    <vt:lpwstr>2020-01-07T21:55:01.2778123Z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53601271-4b8c-429a-82ca-ff19f55c0b53</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0x010100CB88350DC2C9724A906EBD1DB416E736</vt:lpwstr>
  </property>
</Properties>
</file>