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642" r:id="rId5"/>
  </p:sldMasterIdLst>
  <p:notesMasterIdLst>
    <p:notesMasterId r:id="rId41"/>
  </p:notesMasterIdLst>
  <p:handoutMasterIdLst>
    <p:handoutMasterId r:id="rId42"/>
  </p:handoutMasterIdLst>
  <p:sldIdLst>
    <p:sldId id="1719" r:id="rId6"/>
    <p:sldId id="1856" r:id="rId7"/>
    <p:sldId id="1660" r:id="rId8"/>
    <p:sldId id="1857" r:id="rId9"/>
    <p:sldId id="1889" r:id="rId10"/>
    <p:sldId id="1932" r:id="rId11"/>
    <p:sldId id="1919" r:id="rId12"/>
    <p:sldId id="1920" r:id="rId13"/>
    <p:sldId id="1888" r:id="rId14"/>
    <p:sldId id="1936" r:id="rId15"/>
    <p:sldId id="1937" r:id="rId16"/>
    <p:sldId id="1938" r:id="rId17"/>
    <p:sldId id="1939" r:id="rId18"/>
    <p:sldId id="1940" r:id="rId19"/>
    <p:sldId id="1921" r:id="rId20"/>
    <p:sldId id="1905" r:id="rId21"/>
    <p:sldId id="1934" r:id="rId22"/>
    <p:sldId id="1863" r:id="rId23"/>
    <p:sldId id="1941" r:id="rId24"/>
    <p:sldId id="1897" r:id="rId25"/>
    <p:sldId id="1922" r:id="rId26"/>
    <p:sldId id="1935" r:id="rId27"/>
    <p:sldId id="1925" r:id="rId28"/>
    <p:sldId id="1923" r:id="rId29"/>
    <p:sldId id="1942" r:id="rId30"/>
    <p:sldId id="1943" r:id="rId31"/>
    <p:sldId id="1944" r:id="rId32"/>
    <p:sldId id="1924" r:id="rId33"/>
    <p:sldId id="1881" r:id="rId34"/>
    <p:sldId id="1928" r:id="rId35"/>
    <p:sldId id="1887" r:id="rId36"/>
    <p:sldId id="1950" r:id="rId37"/>
    <p:sldId id="1951" r:id="rId38"/>
    <p:sldId id="1952" r:id="rId39"/>
    <p:sldId id="1953" r:id="rId4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19596AB0-62B3-4FD4-AEA8-6F65F9A25744}">
          <p14:sldIdLst>
            <p14:sldId id="1719"/>
          </p14:sldIdLst>
        </p14:section>
        <p14:section name="Lesson 01: Learning objectives" id="{039E806A-04D8-4DB2-819E-306C4CB24A93}">
          <p14:sldIdLst>
            <p14:sldId id="1856"/>
            <p14:sldId id="1660"/>
          </p14:sldIdLst>
        </p14:section>
        <p14:section name="Lesson 02: Develop Custom Edge Modules" id="{541E9D9E-1585-47D7-84E1-4BC061F06109}">
          <p14:sldIdLst>
            <p14:sldId id="1857"/>
            <p14:sldId id="1889"/>
            <p14:sldId id="1932"/>
            <p14:sldId id="1919"/>
            <p14:sldId id="1920"/>
            <p14:sldId id="1888"/>
            <p14:sldId id="1936"/>
            <p14:sldId id="1937"/>
            <p14:sldId id="1938"/>
            <p14:sldId id="1939"/>
            <p14:sldId id="1940"/>
            <p14:sldId id="1921"/>
            <p14:sldId id="1905"/>
            <p14:sldId id="1934"/>
          </p14:sldIdLst>
        </p14:section>
        <p14:section name="Lesson 03: Offline Capabilities" id="{5ACDB81F-439A-4EC9-A92E-B41BF9038AF3}">
          <p14:sldIdLst>
            <p14:sldId id="1863"/>
            <p14:sldId id="1941"/>
            <p14:sldId id="1897"/>
            <p14:sldId id="1922"/>
          </p14:sldIdLst>
        </p14:section>
        <p14:section name="Lesson 04: IoT Edge Storage" id="{27DE3C9B-FA3D-48F0-949D-660675A5A522}">
          <p14:sldIdLst>
            <p14:sldId id="1935"/>
            <p14:sldId id="1925"/>
            <p14:sldId id="1923"/>
            <p14:sldId id="1942"/>
            <p14:sldId id="1943"/>
            <p14:sldId id="1944"/>
            <p14:sldId id="1924"/>
          </p14:sldIdLst>
        </p14:section>
        <p14:section name="Lesson 05: Module Labs" id="{7F589F61-4825-4D00-9E81-BCD78E52D06B}">
          <p14:sldIdLst>
            <p14:sldId id="1881"/>
            <p14:sldId id="1928"/>
          </p14:sldIdLst>
        </p14:section>
        <p14:section name="Lesson 06: Module 7 review questions" id="{1C10631B-9758-4C6E-B0C9-441EA5CAADAB}">
          <p14:sldIdLst>
            <p14:sldId id="1887"/>
            <p14:sldId id="1950"/>
            <p14:sldId id="1951"/>
            <p14:sldId id="1952"/>
            <p14:sldId id="195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9402B8-162E-4651-94E3-BE86C801EF64}" v="17" dt="2020-04-07T20:15:00.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13" autoAdjust="0"/>
    <p:restoredTop sz="55538" autoAdjust="0"/>
  </p:normalViewPr>
  <p:slideViewPr>
    <p:cSldViewPr snapToGrid="0">
      <p:cViewPr varScale="1">
        <p:scale>
          <a:sx n="59" d="100"/>
          <a:sy n="59" d="100"/>
        </p:scale>
        <p:origin x="1824" y="7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1588"/>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4/7/2020 10:58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4/7/2020 10:58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iot-edge/offline-capabiliti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iot-edge/offline-capabilities#set-up-parent-and-child-device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docs.microsoft.com/en-us/azure/iot-edge/troubleshoot#edge-agent-module-continually-reports-empty-config-file-and-no-modules-start-on-the-device" TargetMode="External"/><Relationship Id="rId4" Type="http://schemas.openxmlformats.org/officeDocument/2006/relationships/hyperlink" Target="https://docs.microsoft.com/en-us/azure/iot-edge/offline-capabilities#optional-offline-setting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iot-edge/how-to-access-host-storage-from-modul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iot-edge/how-to-store-data-blob"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iot-edge/how-to-deploy-blob"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iot-edge/how-to-deploy-blob"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zure/iot-edge/how-to-store-data-blob#supported-storage-operation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docs.microsoft.com/en-us/azure/event-grid/edge/react-blob-storage-events-locally"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slides are a pseudo-click-through expand/contract done as multiple slides for ease of maintenance.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79893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registries are listed as optional because every Docker machine has a local registry that can be used for local module development and testing, and there are of course other registries that exist besides ACR and Docker Hub.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2291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IoT Edge simulator (</a:t>
            </a:r>
            <a:r>
              <a:rPr lang="en-US" dirty="0" err="1"/>
              <a:t>EdgeHub</a:t>
            </a:r>
            <a:r>
              <a:rPr lang="en-US" dirty="0"/>
              <a:t> Dev Tool) is covered on a later slide.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70928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is done in the labs, so don’t spend a lot of time on this – this is just to introduce the concept.  You may decide to demo this instead, of course, in which case you should show the contents of the resulting sample code.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32080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882" b="0" kern="1200" dirty="0">
                <a:solidFill>
                  <a:schemeClr val="tx1"/>
                </a:solidFill>
                <a:effectLst/>
                <a:latin typeface="Segoe UI Light" pitchFamily="34" charset="0"/>
                <a:ea typeface="+mn-ea"/>
                <a:cs typeface="+mn-cs"/>
              </a:rPr>
              <a:t>Using IoT Edge hub as a message broker keeps modules independent from each other, which facilitates easier debugging.  </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882" b="0" kern="1200" dirty="0">
                <a:solidFill>
                  <a:schemeClr val="tx1"/>
                </a:solidFill>
                <a:effectLst/>
                <a:latin typeface="Segoe UI Light" pitchFamily="34" charset="0"/>
                <a:ea typeface="+mn-ea"/>
                <a:cs typeface="+mn-cs"/>
              </a:rPr>
              <a:t>This slide is not meant to be super in-depth, it’s just meant to allow you to explain what the different possible debugging scenarios look like, and why you might use each one.</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882" b="0" kern="1200" dirty="0">
                <a:solidFill>
                  <a:schemeClr val="tx1"/>
                </a:solidFill>
                <a:effectLst/>
                <a:latin typeface="Segoe UI Light" pitchFamily="34" charset="0"/>
                <a:ea typeface="+mn-ea"/>
                <a:cs typeface="+mn-cs"/>
              </a:rPr>
              <a:t>This may be a place where, depending on the state of the official documentation and the </a:t>
            </a:r>
            <a:r>
              <a:rPr lang="en-US" sz="882" b="0" kern="1200" dirty="0" err="1">
                <a:solidFill>
                  <a:schemeClr val="tx1"/>
                </a:solidFill>
                <a:effectLst/>
                <a:latin typeface="Segoe UI Light" pitchFamily="34" charset="0"/>
                <a:ea typeface="+mn-ea"/>
                <a:cs typeface="+mn-cs"/>
              </a:rPr>
              <a:t>SkillPipe</a:t>
            </a:r>
            <a:r>
              <a:rPr lang="en-US" sz="882" b="0" kern="1200" dirty="0">
                <a:solidFill>
                  <a:schemeClr val="tx1"/>
                </a:solidFill>
                <a:effectLst/>
                <a:latin typeface="Segoe UI Light" pitchFamily="34" charset="0"/>
                <a:ea typeface="+mn-ea"/>
                <a:cs typeface="+mn-cs"/>
              </a:rPr>
              <a:t>, in the first topic, “container” is used instead of “custom container image,” which is very confusing because a container is used, just not a custom image.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0823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shown in the labs.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94467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581006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the earlier discussion of IoT Edge Hub, we were really talking about online scenarios where the IoT Edge Hub is acting as a gateway or translator but is fully online.  Here, we are adding a new concept – offline capabilities.  There’s basic offline capabilities in the IoT Edge devices that support offline functionality with no extra effort; they are specifically focused on the IoT Edge device and modules on that device.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243060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of Edge 1.0.7 (for full capabilities), there are extended offline capabilities that allow downstream devices to run offline as well, with the Edge acting as a proxy.</a:t>
            </a:r>
          </a:p>
          <a:p>
            <a:endParaRPr lang="en-US" dirty="0"/>
          </a:p>
          <a:p>
            <a:r>
              <a:rPr lang="en-US" dirty="0">
                <a:hlinkClick r:id="rId3"/>
              </a:rPr>
              <a:t>https://docs.microsoft.com/en-us/azure/iot-edge/offline-capabilities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948633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demo the location of the “Manage Child Devices” entry in the Portal (see </a:t>
            </a:r>
            <a:r>
              <a:rPr lang="en-US" dirty="0">
                <a:hlinkClick r:id="rId3"/>
              </a:rPr>
              <a:t>https://docs.microsoft.com/en-us/azure/iot-edge/offline-capabilities#set-up-parent-and-child-devices</a:t>
            </a:r>
            <a:r>
              <a:rPr lang="en-US" dirty="0"/>
              <a:t>) and/or the CLI and/or when adding a child device and/or in the Hub Service SDK.</a:t>
            </a:r>
          </a:p>
          <a:p>
            <a:endParaRPr lang="en-US" dirty="0"/>
          </a:p>
          <a:p>
            <a:r>
              <a:rPr lang="en-US" dirty="0"/>
              <a:t>Item 3 is the same as the zero-configuration case; we have to be online once to get the initial configuration that tells the edge device about the children’s existence.</a:t>
            </a:r>
          </a:p>
          <a:p>
            <a:endParaRPr lang="en-US" dirty="0"/>
          </a:p>
          <a:p>
            <a:r>
              <a:rPr lang="en-US" dirty="0"/>
              <a:t>The time to live value is shown at </a:t>
            </a:r>
            <a:r>
              <a:rPr lang="en-US" dirty="0">
                <a:hlinkClick r:id="rId4"/>
              </a:rPr>
              <a:t>https://docs.microsoft.com/en-us/azure/iot-edge/offline-capabilities#optional-offline-settings</a:t>
            </a:r>
            <a:r>
              <a:rPr lang="en-US" dirty="0"/>
              <a:t> and can go up to signed 32-bit INT_MAX (2,147,483,647).</a:t>
            </a:r>
          </a:p>
          <a:p>
            <a:endParaRPr lang="en-US" dirty="0"/>
          </a:p>
          <a:p>
            <a:r>
              <a:rPr lang="en-US" dirty="0"/>
              <a:t>Information on the DNS item: </a:t>
            </a:r>
            <a:r>
              <a:rPr lang="en-US" dirty="0">
                <a:hlinkClick r:id="rId5"/>
              </a:rPr>
              <a:t>https://docs.microsoft.com/en-us/azure/iot-edge/troubleshoot#edge-agent-module-continually-reports-empty-config-file-and-no-modules-start-on-the-device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34418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https://docs.microsoft.com/en-us/azure/iot-edge/how-to-access-host-storage-from-module</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is the simpler view of storage, where we are mapping storage from the Edge host to the Edge module.  These mappings should be done for both the Agent and the Hub module.  The top part reflects access to the host machine, and the bottom part tells the module to use the local path (which is now mapped to the host path) for its storage folder.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16592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https://docs.microsoft.com/en-us/azure/iot-edge/how-to-store-data-blob</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441595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https://docs.microsoft.com/en-us/azure/iot-edge/how-to-deploy-blob</a:t>
            </a:r>
            <a:endParaRPr lang="en-US" dirty="0"/>
          </a:p>
          <a:p>
            <a:endParaRPr lang="en-US" dirty="0"/>
          </a:p>
          <a:p>
            <a:r>
              <a:rPr lang="en-US" dirty="0"/>
              <a:t>The settings listed are specifically for the Azure Portal and are presented a little differently in Visual Studio Code as described at the reference link.</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886292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and the next one are just to give a feel for the files.  Students are not expected to memorize from the slide or anything like that.</a:t>
            </a:r>
          </a:p>
          <a:p>
            <a:endParaRPr lang="en-US" dirty="0"/>
          </a:p>
          <a:p>
            <a:r>
              <a:rPr lang="en-US" dirty="0"/>
              <a:t>You may wish to explain about the port bindings section including that multiple instances can live side by side (such as to point at different host storage locations) by changing the </a:t>
            </a:r>
            <a:r>
              <a:rPr lang="en-US" dirty="0" err="1"/>
              <a:t>HostPort</a:t>
            </a:r>
            <a:r>
              <a:rPr lang="en-US" dirty="0"/>
              <a:t> value.</a:t>
            </a:r>
          </a:p>
          <a:p>
            <a:endParaRPr lang="en-US" dirty="0"/>
          </a:p>
          <a:p>
            <a:r>
              <a:rPr lang="en-US" dirty="0"/>
              <a:t>Also, the storage account key should be supplied by the person creating the configuration.  The documentation gives https://generate.plus/en/base64 as a place to get an appropriate storage account key to use.</a:t>
            </a:r>
          </a:p>
          <a:p>
            <a:endParaRPr lang="en-US" dirty="0"/>
          </a:p>
          <a:p>
            <a:r>
              <a:rPr lang="en-US" dirty="0"/>
              <a:t>&lt;storage mount&gt; is of the form </a:t>
            </a:r>
            <a:r>
              <a:rPr lang="en-US" dirty="0" err="1"/>
              <a:t>host:module</a:t>
            </a:r>
            <a:r>
              <a:rPr lang="en-US" dirty="0"/>
              <a:t>, where module must be “:/</a:t>
            </a:r>
            <a:r>
              <a:rPr lang="en-US" dirty="0" err="1"/>
              <a:t>blobroot</a:t>
            </a:r>
            <a:r>
              <a:rPr lang="en-US" dirty="0"/>
              <a:t>” for Linux or “C:/</a:t>
            </a:r>
            <a:r>
              <a:rPr lang="en-US" dirty="0" err="1"/>
              <a:t>blobroot</a:t>
            </a:r>
            <a:r>
              <a:rPr lang="en-US" dirty="0"/>
              <a:t>” for Windows.  Cf. </a:t>
            </a:r>
            <a:r>
              <a:rPr lang="en-US" dirty="0">
                <a:hlinkClick r:id="rId3"/>
              </a:rPr>
              <a:t>https://docs.microsoft.com/en-us/azure/iot-edge/how-to-deploy-blob</a:t>
            </a:r>
            <a:r>
              <a:rPr lang="en-US" dirty="0"/>
              <a:t> for more on this.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4315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it’s useful to explain that the connection to online Azure storage is here, including the target cloud suffix (which means non-commercial clouds work).  It’s also useful to explain the automatic deletion properties in general.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59926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point here is that connecting to blob storage on an IoT Edge device is directly analogous to and compatible with connecting to a live Azure Blob Storage blob.</a:t>
            </a:r>
          </a:p>
          <a:p>
            <a:endParaRPr lang="en-US" dirty="0"/>
          </a:p>
          <a:p>
            <a:r>
              <a:rPr lang="en-US" dirty="0"/>
              <a:t>Storage operations:</a:t>
            </a:r>
          </a:p>
          <a:p>
            <a:r>
              <a:rPr lang="en-US" dirty="0">
                <a:hlinkClick r:id="rId3"/>
              </a:rPr>
              <a:t>https://docs.microsoft.com/en-us/azure/iot-edge/how-to-store-data-blob#supported-storage-operations</a:t>
            </a:r>
            <a:endParaRPr lang="en-US" dirty="0"/>
          </a:p>
          <a:p>
            <a:endParaRPr lang="en-US" dirty="0"/>
          </a:p>
          <a:p>
            <a:r>
              <a:rPr lang="en-US" dirty="0"/>
              <a:t>Event Grid support:</a:t>
            </a:r>
          </a:p>
          <a:p>
            <a:r>
              <a:rPr lang="en-US">
                <a:hlinkClick r:id="rId4"/>
              </a:rPr>
              <a:t>https://docs.microsoft.com/en-us/azure/event-grid/edge/react-blob-storage-events-locally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5786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659668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516002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86506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Explanation: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Introduction to Module Development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IoT Hub sees a module instance analogously to a device, in the sense that:</a:t>
            </a:r>
          </a:p>
          <a:p>
            <a:r>
              <a:rPr lang="en-US" sz="882" kern="1200" dirty="0">
                <a:solidFill>
                  <a:schemeClr val="tx1"/>
                </a:solidFill>
                <a:effectLst/>
                <a:latin typeface="Segoe UI Light" pitchFamily="34" charset="0"/>
                <a:ea typeface="+mn-ea"/>
                <a:cs typeface="+mn-cs"/>
              </a:rPr>
              <a:t>- it has a module twin that is distinct and isolated from the device twin and the other module twins of that device</a:t>
            </a:r>
          </a:p>
          <a:p>
            <a:r>
              <a:rPr lang="en-US" sz="882" kern="1200" dirty="0">
                <a:solidFill>
                  <a:schemeClr val="tx1"/>
                </a:solidFill>
                <a:effectLst/>
                <a:latin typeface="Segoe UI Light" pitchFamily="34" charset="0"/>
                <a:ea typeface="+mn-ea"/>
                <a:cs typeface="+mn-cs"/>
              </a:rPr>
              <a:t>- it can send device-to-cloud messages</a:t>
            </a:r>
          </a:p>
          <a:p>
            <a:r>
              <a:rPr lang="en-US" sz="882" kern="1200" dirty="0">
                <a:solidFill>
                  <a:schemeClr val="tx1"/>
                </a:solidFill>
                <a:effectLst/>
                <a:latin typeface="Segoe UI Light" pitchFamily="34" charset="0"/>
                <a:ea typeface="+mn-ea"/>
                <a:cs typeface="+mn-cs"/>
              </a:rPr>
              <a:t>- it can receive direct methods targeted specifically at its identity.</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Currently, a module cannot receive cloud-to-device messages nor use the file upload feature.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216594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Correct Answer: A, B, D</a:t>
            </a:r>
          </a:p>
          <a:p>
            <a:endParaRPr lang="en-US" sz="90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Explanation</a:t>
            </a:r>
            <a:r>
              <a:rPr lang="en-US" sz="900" kern="1200" dirty="0">
                <a:solidFill>
                  <a:schemeClr val="tx1"/>
                </a:solidFill>
                <a:effectLst/>
                <a:latin typeface="Segoe UI Light" pitchFamily="34" charset="0"/>
                <a:ea typeface="+mn-ea"/>
                <a:cs typeface="+mn-cs"/>
              </a:rPr>
              <a:t>: In the student workbook/</a:t>
            </a:r>
            <a:r>
              <a:rPr lang="en-US" sz="900" kern="1200" dirty="0" err="1">
                <a:solidFill>
                  <a:schemeClr val="tx1"/>
                </a:solidFill>
                <a:effectLst/>
                <a:latin typeface="Segoe UI Light" pitchFamily="34" charset="0"/>
                <a:ea typeface="+mn-ea"/>
                <a:cs typeface="+mn-cs"/>
              </a:rPr>
              <a:t>skillpipe</a:t>
            </a:r>
            <a:r>
              <a:rPr lang="en-US" sz="900" kern="1200" dirty="0">
                <a:solidFill>
                  <a:schemeClr val="tx1"/>
                </a:solidFill>
                <a:effectLst/>
                <a:latin typeface="Segoe UI Light" pitchFamily="34" charset="0"/>
                <a:ea typeface="+mn-ea"/>
                <a:cs typeface="+mn-cs"/>
              </a:rPr>
              <a:t> content, topic </a:t>
            </a:r>
            <a:r>
              <a:rPr lang="en-US" sz="900" i="1" kern="1200" dirty="0">
                <a:solidFill>
                  <a:schemeClr val="tx1"/>
                </a:solidFill>
                <a:effectLst/>
                <a:latin typeface="Segoe UI Light" pitchFamily="34" charset="0"/>
                <a:ea typeface="+mn-ea"/>
                <a:cs typeface="+mn-cs"/>
              </a:rPr>
              <a:t>Develop Custom Modules with VS Code</a:t>
            </a:r>
            <a:r>
              <a:rPr lang="en-US" sz="900" kern="1200" dirty="0">
                <a:solidFill>
                  <a:schemeClr val="tx1"/>
                </a:solidFill>
                <a:effectLst/>
                <a:latin typeface="Segoe UI Light" pitchFamily="34" charset="0"/>
                <a:ea typeface="+mn-ea"/>
                <a:cs typeface="+mn-cs"/>
              </a:rPr>
              <a:t> includes the following:</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At a high level, the process for developing a custom Edge module in Visual Studio Code will be similar to the following:</a:t>
            </a:r>
          </a:p>
          <a:p>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 Prepare the development environment with the required tools. For example, Azure IoT tools, Docker tools, and Visual Studio Code tools.</a:t>
            </a:r>
          </a:p>
          <a:p>
            <a:pPr lvl="1"/>
            <a:r>
              <a:rPr lang="en-US" sz="900" kern="1200" dirty="0">
                <a:solidFill>
                  <a:schemeClr val="tx1"/>
                </a:solidFill>
                <a:effectLst/>
                <a:latin typeface="Segoe UI Light" pitchFamily="34" charset="0"/>
                <a:ea typeface="+mn-ea"/>
                <a:cs typeface="+mn-cs"/>
              </a:rPr>
              <a:t>You will need Docker to build the module image and you will need a container registry to hold the module image. For example, Docker Community Edition on your development machine, and Azure Container Registry in Azure. </a:t>
            </a:r>
          </a:p>
          <a:p>
            <a:pPr lvl="1"/>
            <a:r>
              <a:rPr lang="en-US" sz="900" kern="1200" dirty="0">
                <a:solidFill>
                  <a:schemeClr val="tx1"/>
                </a:solidFill>
                <a:effectLst/>
                <a:latin typeface="Segoe UI Light" pitchFamily="34" charset="0"/>
                <a:ea typeface="+mn-ea"/>
                <a:cs typeface="+mn-cs"/>
              </a:rPr>
              <a:t>Unless you're developing your module in C, you will also need the Python-based Azure IoT </a:t>
            </a:r>
            <a:r>
              <a:rPr lang="en-US" sz="900" kern="1200" dirty="0" err="1">
                <a:solidFill>
                  <a:schemeClr val="tx1"/>
                </a:solidFill>
                <a:effectLst/>
                <a:latin typeface="Segoe UI Light" pitchFamily="34" charset="0"/>
                <a:ea typeface="+mn-ea"/>
                <a:cs typeface="+mn-cs"/>
              </a:rPr>
              <a:t>EdgeHub</a:t>
            </a:r>
            <a:r>
              <a:rPr lang="en-US" sz="900" kern="1200" dirty="0">
                <a:solidFill>
                  <a:schemeClr val="tx1"/>
                </a:solidFill>
                <a:effectLst/>
                <a:latin typeface="Segoe UI Light" pitchFamily="34" charset="0"/>
                <a:ea typeface="+mn-ea"/>
                <a:cs typeface="+mn-cs"/>
              </a:rPr>
              <a:t> Dev Tool in order to set up your local development environment to debug, run, and test your IoT Edge solution.</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 Use the Visual Studio Code command palette to create a solution template for your module(s).</a:t>
            </a:r>
          </a:p>
          <a:p>
            <a:pPr lvl="1"/>
            <a:r>
              <a:rPr lang="en-US" sz="900" kern="1200" dirty="0">
                <a:solidFill>
                  <a:schemeClr val="tx1"/>
                </a:solidFill>
                <a:effectLst/>
                <a:latin typeface="Segoe UI Light" pitchFamily="34" charset="0"/>
                <a:ea typeface="+mn-ea"/>
                <a:cs typeface="+mn-cs"/>
              </a:rPr>
              <a:t>The solution template provides you with a sample module and </a:t>
            </a:r>
            <a:r>
              <a:rPr lang="en-US" sz="900" kern="1200" dirty="0" err="1">
                <a:solidFill>
                  <a:schemeClr val="tx1"/>
                </a:solidFill>
                <a:effectLst/>
                <a:latin typeface="Segoe UI Light" pitchFamily="34" charset="0"/>
                <a:ea typeface="+mn-ea"/>
                <a:cs typeface="+mn-cs"/>
              </a:rPr>
              <a:t>deployment.template.json</a:t>
            </a:r>
            <a:r>
              <a:rPr lang="en-US" sz="900" kern="1200" dirty="0">
                <a:solidFill>
                  <a:schemeClr val="tx1"/>
                </a:solidFill>
                <a:effectLst/>
                <a:latin typeface="Segoe UI Light" pitchFamily="34" charset="0"/>
                <a:ea typeface="+mn-ea"/>
                <a:cs typeface="+mn-cs"/>
              </a:rPr>
              <a:t> file that are set up so that you can build the solution, push it to your container registry, and deploy it to a device to start testing without touching any code. </a:t>
            </a:r>
          </a:p>
          <a:p>
            <a:pPr lvl="1"/>
            <a:r>
              <a:rPr lang="en-US" sz="900" kern="1200" dirty="0">
                <a:solidFill>
                  <a:schemeClr val="tx1"/>
                </a:solidFill>
                <a:effectLst/>
                <a:latin typeface="Segoe UI Light" pitchFamily="34" charset="0"/>
                <a:ea typeface="+mn-ea"/>
                <a:cs typeface="+mn-cs"/>
              </a:rPr>
              <a:t>The sample module is built to simply take input from a source (in this case, the </a:t>
            </a:r>
            <a:r>
              <a:rPr lang="en-US" sz="900" kern="1200" dirty="0" err="1">
                <a:solidFill>
                  <a:schemeClr val="tx1"/>
                </a:solidFill>
                <a:effectLst/>
                <a:latin typeface="Segoe UI Light" pitchFamily="34" charset="0"/>
                <a:ea typeface="+mn-ea"/>
                <a:cs typeface="+mn-cs"/>
              </a:rPr>
              <a:t>SimulatedTemperatureSensor</a:t>
            </a:r>
            <a:r>
              <a:rPr lang="en-US" sz="900" kern="1200" dirty="0">
                <a:solidFill>
                  <a:schemeClr val="tx1"/>
                </a:solidFill>
                <a:effectLst/>
                <a:latin typeface="Segoe UI Light" pitchFamily="34" charset="0"/>
                <a:ea typeface="+mn-ea"/>
                <a:cs typeface="+mn-cs"/>
              </a:rPr>
              <a:t> module that simulates data) and pipe it to IoT Hub. </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 Develop and debug the business logic of your custom module(s). There are several options available for debugging, which include using the IoT Edge Simulator.</a:t>
            </a:r>
          </a:p>
          <a:p>
            <a:pPr lvl="0"/>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Once you are done testing, you can create the JSON deployment manifest and deploy your custom module(s).</a:t>
            </a:r>
            <a:endParaRPr lang="en-US" sz="8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18675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C,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Extended Offline Capabilities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IoT Edge supports extended offline operations on your IoT Edge devices, and enables offline operations on non-IoT Edge child devices too. As long as an IoT Edge device has had one opportunity to connect to IoT Hub, it and any child devices can continue to function with intermittent or no Internet connection.</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How it works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When an IoT Edge device goes into offline mode, the IoT Edge hub takes on three roles. First, it stores any messages that would go upstream and saves them until the device reconnects. Second, it acts on behalf of IoT Hub to authenticate modules and child devices so that they can continue to operate. Third, it enables communication between child devices that normally would go through IoT Hub.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609213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C,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Azure Blob Storage on IoT Edge</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Blob Storage on IoT Edge provides a block blob storage solution at the edge. A blob storage module on your IoT Edge device behaves like an Azure block blob service, except the block blobs are stored locally on your IoT Edge device. You can access your blobs using the same Azure storage SDK methods or block blob API calls that you're already used to.</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 blob storage module is useful in the following scenarios:</a:t>
            </a:r>
          </a:p>
          <a:p>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 where data needs to be stored locally until it can be processed or transferred to the cloud. This data can be videos, images, finance data, hospital data, or any other unstructured data.</a:t>
            </a:r>
          </a:p>
          <a:p>
            <a:pPr lvl="0"/>
            <a:r>
              <a:rPr lang="en-US" sz="882" kern="1200" dirty="0">
                <a:solidFill>
                  <a:schemeClr val="tx1"/>
                </a:solidFill>
                <a:effectLst/>
                <a:latin typeface="Segoe UI Light" pitchFamily="34" charset="0"/>
                <a:ea typeface="+mn-ea"/>
                <a:cs typeface="+mn-cs"/>
              </a:rPr>
              <a:t>- when devices are located in a place with limited connectivity.</a:t>
            </a:r>
          </a:p>
          <a:p>
            <a:pPr lvl="0"/>
            <a:r>
              <a:rPr lang="en-US" sz="882" kern="1200" dirty="0">
                <a:solidFill>
                  <a:schemeClr val="tx1"/>
                </a:solidFill>
                <a:effectLst/>
                <a:latin typeface="Segoe UI Light" pitchFamily="34" charset="0"/>
                <a:ea typeface="+mn-ea"/>
                <a:cs typeface="+mn-cs"/>
              </a:rPr>
              <a:t>- when you want to efficiently process the data locally to get low latency access to the data, such that you can respond to emergencies as quickly as possible.</a:t>
            </a:r>
          </a:p>
          <a:p>
            <a:pPr lvl="0"/>
            <a:r>
              <a:rPr lang="en-US" sz="882" kern="1200" dirty="0">
                <a:solidFill>
                  <a:schemeClr val="tx1"/>
                </a:solidFill>
                <a:effectLst/>
                <a:latin typeface="Segoe UI Light" pitchFamily="34" charset="0"/>
                <a:ea typeface="+mn-ea"/>
                <a:cs typeface="+mn-cs"/>
              </a:rPr>
              <a:t>- when you want to reduce bandwidth costs and avoid transferring terabytes of data to the cloud. You can process the data locally and send only the processed data to the cloud.</a:t>
            </a:r>
          </a:p>
          <a:p>
            <a:pPr lvl="0"/>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Connect to your blob storage module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can use the account name and account key that you configured for your module to access the blob storage on your IoT Edge device.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Specify your IoT Edge device as the blob endpoint for any storage requests that you make to it. You can create a connection string for an explicit storage endpoint using the IoT Edge device information and the account name that you configured.</a:t>
            </a:r>
          </a:p>
          <a:p>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 For modules that are deployed on the same device as where the Azure Blob Storage on IoT Edge module is running, the blob endpoint is: `http://&lt;module name&gt;:11002/&lt;account name&gt;`.</a:t>
            </a:r>
          </a:p>
          <a:p>
            <a:pPr lvl="0"/>
            <a:r>
              <a:rPr lang="en-US" sz="882" kern="1200" dirty="0">
                <a:solidFill>
                  <a:schemeClr val="tx1"/>
                </a:solidFill>
                <a:effectLst/>
                <a:latin typeface="Segoe UI Light" pitchFamily="34" charset="0"/>
                <a:ea typeface="+mn-ea"/>
                <a:cs typeface="+mn-cs"/>
              </a:rPr>
              <a:t>- For modules or applications running on a different device, you have to choose the right endpoint for your network. Depending on your network setup, choose an endpoint format such that the data traffic from your external module or application can reach the device running the Azure Blob Storage on IoT Edge module.</a:t>
            </a:r>
          </a:p>
          <a:p>
            <a:pPr lvl="0"/>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2350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483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39371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145918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31986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99161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Development tools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Testing tools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79529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763548"/>
            <a:ext cx="4167887" cy="2769989"/>
          </a:xfrm>
        </p:spPr>
        <p:txBody>
          <a:bodyPr/>
          <a:lstStyle/>
          <a:p>
            <a:r>
              <a:rPr lang="en-US" dirty="0"/>
              <a:t>AZ-220T01</a:t>
            </a:r>
            <a:br>
              <a:rPr lang="en-US" dirty="0"/>
            </a:br>
            <a:r>
              <a:rPr lang="en-US" dirty="0"/>
              <a:t>Module 07: </a:t>
            </a:r>
            <a:br>
              <a:rPr lang="en-US"/>
            </a:br>
            <a:r>
              <a:rPr lang="en-US"/>
              <a:t>Azure IoT </a:t>
            </a:r>
            <a:r>
              <a:rPr lang="en-US" dirty="0"/>
              <a:t>Edge Modules and Containers</a:t>
            </a:r>
          </a:p>
        </p:txBody>
      </p:sp>
      <p:sp>
        <p:nvSpPr>
          <p:cNvPr id="5" name="Text Placeholder 4">
            <a:extLst>
              <a:ext uri="{FF2B5EF4-FFF2-40B4-BE49-F238E27FC236}">
                <a16:creationId xmlns:a16="http://schemas.microsoft.com/office/drawing/2014/main" id="{D7DBF981-072F-4DE0-96F6-5208FD58B07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2C74-957A-43AA-A890-A6C3F265172D}"/>
              </a:ext>
            </a:extLst>
          </p:cNvPr>
          <p:cNvSpPr>
            <a:spLocks noGrp="1"/>
          </p:cNvSpPr>
          <p:nvPr>
            <p:ph type="title"/>
          </p:nvPr>
        </p:nvSpPr>
        <p:spPr/>
        <p:txBody>
          <a:bodyPr/>
          <a:lstStyle/>
          <a:p>
            <a:r>
              <a:rPr lang="en-US" dirty="0"/>
              <a:t>Configuring a VS Code Development Environment</a:t>
            </a:r>
          </a:p>
        </p:txBody>
      </p:sp>
      <p:sp>
        <p:nvSpPr>
          <p:cNvPr id="3" name="Text Placeholder 2">
            <a:extLst>
              <a:ext uri="{FF2B5EF4-FFF2-40B4-BE49-F238E27FC236}">
                <a16:creationId xmlns:a16="http://schemas.microsoft.com/office/drawing/2014/main" id="{F4DCDFF9-3B04-43A5-BB4F-6A760374A615}"/>
              </a:ext>
            </a:extLst>
          </p:cNvPr>
          <p:cNvSpPr>
            <a:spLocks noGrp="1"/>
          </p:cNvSpPr>
          <p:nvPr>
            <p:ph type="body" sz="quarter" idx="10"/>
          </p:nvPr>
        </p:nvSpPr>
        <p:spPr/>
        <p:txBody>
          <a:bodyPr/>
          <a:lstStyle/>
          <a:p>
            <a:r>
              <a:rPr lang="en-US" dirty="0"/>
              <a:t>Computer and OS Configuration Requirements</a:t>
            </a:r>
          </a:p>
          <a:p>
            <a:pPr lvl="1"/>
            <a:r>
              <a:rPr lang="en-US" dirty="0"/>
              <a:t>For Windows modules:</a:t>
            </a:r>
          </a:p>
          <a:p>
            <a:pPr lvl="2"/>
            <a:r>
              <a:rPr lang="en-US" dirty="0"/>
              <a:t>Windows 10 version 1809 (build 17763) or newer</a:t>
            </a:r>
          </a:p>
          <a:p>
            <a:pPr lvl="2"/>
            <a:r>
              <a:rPr lang="en-US" dirty="0"/>
              <a:t>x64 platform</a:t>
            </a:r>
          </a:p>
          <a:p>
            <a:pPr lvl="1"/>
            <a:r>
              <a:rPr lang="en-US" dirty="0"/>
              <a:t>For Linux modules</a:t>
            </a:r>
          </a:p>
          <a:p>
            <a:pPr lvl="2"/>
            <a:r>
              <a:rPr lang="en-US" dirty="0"/>
              <a:t>Windows 10 (any version), Pro, Enterprise, or Education SKU</a:t>
            </a:r>
          </a:p>
          <a:p>
            <a:pPr lvl="2"/>
            <a:r>
              <a:rPr lang="en-US" dirty="0"/>
              <a:t>x64 platform</a:t>
            </a:r>
          </a:p>
          <a:p>
            <a:pPr lvl="2"/>
            <a:r>
              <a:rPr lang="en-US" dirty="0"/>
              <a:t>Hyper-V and Container support enabled</a:t>
            </a:r>
          </a:p>
          <a:p>
            <a:pPr lvl="1"/>
            <a:endParaRPr lang="en-US" dirty="0"/>
          </a:p>
        </p:txBody>
      </p:sp>
    </p:spTree>
    <p:extLst>
      <p:ext uri="{BB962C8B-B14F-4D97-AF65-F5344CB8AC3E}">
        <p14:creationId xmlns:p14="http://schemas.microsoft.com/office/powerpoint/2010/main" val="2274628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2C74-957A-43AA-A890-A6C3F265172D}"/>
              </a:ext>
            </a:extLst>
          </p:cNvPr>
          <p:cNvSpPr>
            <a:spLocks noGrp="1"/>
          </p:cNvSpPr>
          <p:nvPr>
            <p:ph type="title"/>
          </p:nvPr>
        </p:nvSpPr>
        <p:spPr/>
        <p:txBody>
          <a:bodyPr/>
          <a:lstStyle/>
          <a:p>
            <a:r>
              <a:rPr lang="en-US" dirty="0"/>
              <a:t>Configuring a VS Code Development Environment</a:t>
            </a:r>
          </a:p>
        </p:txBody>
      </p:sp>
      <p:sp>
        <p:nvSpPr>
          <p:cNvPr id="3" name="Text Placeholder 2">
            <a:extLst>
              <a:ext uri="{FF2B5EF4-FFF2-40B4-BE49-F238E27FC236}">
                <a16:creationId xmlns:a16="http://schemas.microsoft.com/office/drawing/2014/main" id="{F4DCDFF9-3B04-43A5-BB4F-6A760374A615}"/>
              </a:ext>
            </a:extLst>
          </p:cNvPr>
          <p:cNvSpPr>
            <a:spLocks noGrp="1"/>
          </p:cNvSpPr>
          <p:nvPr>
            <p:ph type="body" sz="quarter" idx="10"/>
          </p:nvPr>
        </p:nvSpPr>
        <p:spPr>
          <a:xfrm>
            <a:off x="584200" y="1435497"/>
            <a:ext cx="11018520" cy="3237809"/>
          </a:xfrm>
        </p:spPr>
        <p:txBody>
          <a:bodyPr/>
          <a:lstStyle/>
          <a:p>
            <a:r>
              <a:rPr lang="en-US" dirty="0"/>
              <a:t>Computer and OS Configuration Requirements</a:t>
            </a:r>
          </a:p>
          <a:p>
            <a:r>
              <a:rPr lang="en-US" dirty="0"/>
              <a:t>Visual Studio Code Configuration Requirements</a:t>
            </a:r>
          </a:p>
          <a:p>
            <a:pPr lvl="1"/>
            <a:r>
              <a:rPr lang="en-US" dirty="0"/>
              <a:t>Azure IoT Tools</a:t>
            </a:r>
          </a:p>
          <a:p>
            <a:pPr lvl="1"/>
            <a:r>
              <a:rPr lang="en-US" dirty="0"/>
              <a:t>Docker extension</a:t>
            </a:r>
          </a:p>
          <a:p>
            <a:pPr lvl="1"/>
            <a:r>
              <a:rPr lang="en-US" dirty="0"/>
              <a:t>Visual Studio extension(s) specific to the language you're developing in:</a:t>
            </a:r>
          </a:p>
          <a:p>
            <a:pPr lvl="2"/>
            <a:r>
              <a:rPr lang="en-US" dirty="0"/>
              <a:t>C#, including Azure Functions: C# extension</a:t>
            </a:r>
          </a:p>
          <a:p>
            <a:pPr lvl="2"/>
            <a:r>
              <a:rPr lang="en-US" dirty="0"/>
              <a:t>Python: Python extension</a:t>
            </a:r>
          </a:p>
          <a:p>
            <a:pPr lvl="2"/>
            <a:r>
              <a:rPr lang="en-US" dirty="0"/>
              <a:t>Java: Java Extension Pack for Visual Studio Code</a:t>
            </a:r>
          </a:p>
          <a:p>
            <a:pPr lvl="2"/>
            <a:r>
              <a:rPr lang="en-US" dirty="0"/>
              <a:t>C: C/C++ extension</a:t>
            </a:r>
          </a:p>
        </p:txBody>
      </p:sp>
    </p:spTree>
    <p:extLst>
      <p:ext uri="{BB962C8B-B14F-4D97-AF65-F5344CB8AC3E}">
        <p14:creationId xmlns:p14="http://schemas.microsoft.com/office/powerpoint/2010/main" val="37545146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2C74-957A-43AA-A890-A6C3F265172D}"/>
              </a:ext>
            </a:extLst>
          </p:cNvPr>
          <p:cNvSpPr>
            <a:spLocks noGrp="1"/>
          </p:cNvSpPr>
          <p:nvPr>
            <p:ph type="title"/>
          </p:nvPr>
        </p:nvSpPr>
        <p:spPr/>
        <p:txBody>
          <a:bodyPr/>
          <a:lstStyle/>
          <a:p>
            <a:r>
              <a:rPr lang="en-US" dirty="0"/>
              <a:t>Configuring a VS Code Development Environment</a:t>
            </a:r>
          </a:p>
        </p:txBody>
      </p:sp>
      <p:sp>
        <p:nvSpPr>
          <p:cNvPr id="3" name="Text Placeholder 2">
            <a:extLst>
              <a:ext uri="{FF2B5EF4-FFF2-40B4-BE49-F238E27FC236}">
                <a16:creationId xmlns:a16="http://schemas.microsoft.com/office/drawing/2014/main" id="{F4DCDFF9-3B04-43A5-BB4F-6A760374A615}"/>
              </a:ext>
            </a:extLst>
          </p:cNvPr>
          <p:cNvSpPr>
            <a:spLocks noGrp="1"/>
          </p:cNvSpPr>
          <p:nvPr>
            <p:ph type="body" sz="quarter" idx="10"/>
          </p:nvPr>
        </p:nvSpPr>
        <p:spPr>
          <a:xfrm>
            <a:off x="584200" y="1435497"/>
            <a:ext cx="11018520" cy="4382738"/>
          </a:xfrm>
        </p:spPr>
        <p:txBody>
          <a:bodyPr/>
          <a:lstStyle/>
          <a:p>
            <a:r>
              <a:rPr lang="en-US" dirty="0"/>
              <a:t>Computer and OS Configuration Requirements</a:t>
            </a:r>
          </a:p>
          <a:p>
            <a:r>
              <a:rPr lang="en-US" dirty="0"/>
              <a:t>Visual Studio Code Configuration Requirements</a:t>
            </a:r>
          </a:p>
          <a:p>
            <a:r>
              <a:rPr lang="en-US" dirty="0"/>
              <a:t>Language-Specific Tools</a:t>
            </a:r>
          </a:p>
          <a:p>
            <a:pPr lvl="1"/>
            <a:r>
              <a:rPr lang="en-US" dirty="0"/>
              <a:t>C#, including Azure Functions: .NET Core 2.1 SDK</a:t>
            </a:r>
          </a:p>
          <a:p>
            <a:pPr lvl="1"/>
            <a:r>
              <a:rPr lang="en-US" dirty="0"/>
              <a:t>Python: Python and Pip for installing Python packages (typically included with your Python installation)</a:t>
            </a:r>
          </a:p>
          <a:p>
            <a:pPr lvl="1"/>
            <a:r>
              <a:rPr lang="en-US" dirty="0"/>
              <a:t>Node.js: Node.js. You'll also want to install Yeoman and the Azure IoT Edge Node.js Module Generator</a:t>
            </a:r>
          </a:p>
          <a:p>
            <a:pPr lvl="1"/>
            <a:r>
              <a:rPr lang="en-US" dirty="0"/>
              <a:t>Java: Java SE Development Kit 10 and Maven. You'll need to set the JAVA_HOME environment variable to point to your JDK installation</a:t>
            </a:r>
          </a:p>
          <a:p>
            <a:endParaRPr lang="en-US" dirty="0"/>
          </a:p>
        </p:txBody>
      </p:sp>
    </p:spTree>
    <p:extLst>
      <p:ext uri="{BB962C8B-B14F-4D97-AF65-F5344CB8AC3E}">
        <p14:creationId xmlns:p14="http://schemas.microsoft.com/office/powerpoint/2010/main" val="6096405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2C74-957A-43AA-A890-A6C3F265172D}"/>
              </a:ext>
            </a:extLst>
          </p:cNvPr>
          <p:cNvSpPr>
            <a:spLocks noGrp="1"/>
          </p:cNvSpPr>
          <p:nvPr>
            <p:ph type="title"/>
          </p:nvPr>
        </p:nvSpPr>
        <p:spPr/>
        <p:txBody>
          <a:bodyPr/>
          <a:lstStyle/>
          <a:p>
            <a:r>
              <a:rPr lang="en-US" dirty="0"/>
              <a:t>Configuring a VS Code Development Environment</a:t>
            </a:r>
          </a:p>
        </p:txBody>
      </p:sp>
      <p:sp>
        <p:nvSpPr>
          <p:cNvPr id="3" name="Text Placeholder 2">
            <a:extLst>
              <a:ext uri="{FF2B5EF4-FFF2-40B4-BE49-F238E27FC236}">
                <a16:creationId xmlns:a16="http://schemas.microsoft.com/office/drawing/2014/main" id="{F4DCDFF9-3B04-43A5-BB4F-6A760374A615}"/>
              </a:ext>
            </a:extLst>
          </p:cNvPr>
          <p:cNvSpPr>
            <a:spLocks noGrp="1"/>
          </p:cNvSpPr>
          <p:nvPr>
            <p:ph type="body" sz="quarter" idx="10"/>
          </p:nvPr>
        </p:nvSpPr>
        <p:spPr>
          <a:xfrm>
            <a:off x="584200" y="1435497"/>
            <a:ext cx="11018520" cy="3237809"/>
          </a:xfrm>
        </p:spPr>
        <p:txBody>
          <a:bodyPr/>
          <a:lstStyle/>
          <a:p>
            <a:r>
              <a:rPr lang="en-US" dirty="0"/>
              <a:t>Computer and OS Configuration Requirements</a:t>
            </a:r>
          </a:p>
          <a:p>
            <a:r>
              <a:rPr lang="en-US" dirty="0"/>
              <a:t>Visual Studio Code Configuration Requirements</a:t>
            </a:r>
          </a:p>
          <a:p>
            <a:r>
              <a:rPr lang="en-US" dirty="0"/>
              <a:t>Language-Specific Tools</a:t>
            </a:r>
          </a:p>
          <a:p>
            <a:r>
              <a:rPr lang="en-US" dirty="0"/>
              <a:t>Container Tools</a:t>
            </a:r>
          </a:p>
          <a:p>
            <a:pPr lvl="1"/>
            <a:r>
              <a:rPr lang="en-US" dirty="0"/>
              <a:t>Docker Community Edition on your development machine.</a:t>
            </a:r>
          </a:p>
          <a:p>
            <a:pPr lvl="1"/>
            <a:r>
              <a:rPr lang="en-US" dirty="0"/>
              <a:t>Azure Container Registry or Docker Hub (optional)</a:t>
            </a:r>
          </a:p>
          <a:p>
            <a:r>
              <a:rPr lang="en-US" dirty="0"/>
              <a:t>Debug Tools</a:t>
            </a:r>
          </a:p>
        </p:txBody>
      </p:sp>
    </p:spTree>
    <p:extLst>
      <p:ext uri="{BB962C8B-B14F-4D97-AF65-F5344CB8AC3E}">
        <p14:creationId xmlns:p14="http://schemas.microsoft.com/office/powerpoint/2010/main" val="6898920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2C74-957A-43AA-A890-A6C3F265172D}"/>
              </a:ext>
            </a:extLst>
          </p:cNvPr>
          <p:cNvSpPr>
            <a:spLocks noGrp="1"/>
          </p:cNvSpPr>
          <p:nvPr>
            <p:ph type="title"/>
          </p:nvPr>
        </p:nvSpPr>
        <p:spPr/>
        <p:txBody>
          <a:bodyPr/>
          <a:lstStyle/>
          <a:p>
            <a:r>
              <a:rPr lang="en-US" dirty="0"/>
              <a:t>Configuring a VS Code Development Environment</a:t>
            </a:r>
          </a:p>
        </p:txBody>
      </p:sp>
      <p:sp>
        <p:nvSpPr>
          <p:cNvPr id="3" name="Text Placeholder 2">
            <a:extLst>
              <a:ext uri="{FF2B5EF4-FFF2-40B4-BE49-F238E27FC236}">
                <a16:creationId xmlns:a16="http://schemas.microsoft.com/office/drawing/2014/main" id="{F4DCDFF9-3B04-43A5-BB4F-6A760374A615}"/>
              </a:ext>
            </a:extLst>
          </p:cNvPr>
          <p:cNvSpPr>
            <a:spLocks noGrp="1"/>
          </p:cNvSpPr>
          <p:nvPr>
            <p:ph type="body" sz="quarter" idx="10"/>
          </p:nvPr>
        </p:nvSpPr>
        <p:spPr>
          <a:xfrm>
            <a:off x="584200" y="1435497"/>
            <a:ext cx="11018520" cy="3176254"/>
          </a:xfrm>
        </p:spPr>
        <p:txBody>
          <a:bodyPr/>
          <a:lstStyle/>
          <a:p>
            <a:r>
              <a:rPr lang="en-US" dirty="0"/>
              <a:t>Computer and OS Configuration Requirements</a:t>
            </a:r>
          </a:p>
          <a:p>
            <a:r>
              <a:rPr lang="en-US" dirty="0"/>
              <a:t>Visual Studio Code Configuration Requirements</a:t>
            </a:r>
          </a:p>
          <a:p>
            <a:r>
              <a:rPr lang="en-US" dirty="0"/>
              <a:t>Language-Specific Tools</a:t>
            </a:r>
          </a:p>
          <a:p>
            <a:r>
              <a:rPr lang="en-US" dirty="0"/>
              <a:t>Container Tools</a:t>
            </a:r>
          </a:p>
          <a:p>
            <a:r>
              <a:rPr lang="en-US" dirty="0"/>
              <a:t>Debug Tools</a:t>
            </a:r>
          </a:p>
          <a:p>
            <a:pPr lvl="1"/>
            <a:r>
              <a:rPr lang="en-US" dirty="0"/>
              <a:t>Except for developing in C, the Python-based IoT </a:t>
            </a:r>
            <a:r>
              <a:rPr lang="en-US" dirty="0" err="1"/>
              <a:t>EdgeHub</a:t>
            </a:r>
            <a:r>
              <a:rPr lang="en-US" dirty="0"/>
              <a:t> Dev Tool should be installed for local debugging and execution</a:t>
            </a:r>
          </a:p>
        </p:txBody>
      </p:sp>
    </p:spTree>
    <p:extLst>
      <p:ext uri="{BB962C8B-B14F-4D97-AF65-F5344CB8AC3E}">
        <p14:creationId xmlns:p14="http://schemas.microsoft.com/office/powerpoint/2010/main" val="37162727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Develop Custom Modules with VS Code</a:t>
            </a:r>
          </a:p>
        </p:txBody>
      </p:sp>
      <p:pic>
        <p:nvPicPr>
          <p:cNvPr id="6" name="Picture 5" descr="A screenshot of a computer screen&#10;&#10;Description automatically generated">
            <a:extLst>
              <a:ext uri="{FF2B5EF4-FFF2-40B4-BE49-F238E27FC236}">
                <a16:creationId xmlns:a16="http://schemas.microsoft.com/office/drawing/2014/main" id="{2BE4D66C-859E-4DD5-A8D3-15F861443D19}"/>
              </a:ext>
            </a:extLst>
          </p:cNvPr>
          <p:cNvPicPr>
            <a:picLocks noChangeAspect="1"/>
          </p:cNvPicPr>
          <p:nvPr/>
        </p:nvPicPr>
        <p:blipFill>
          <a:blip r:embed="rId3"/>
          <a:stretch>
            <a:fillRect/>
          </a:stretch>
        </p:blipFill>
        <p:spPr>
          <a:xfrm>
            <a:off x="611681" y="2066151"/>
            <a:ext cx="10968638" cy="3533375"/>
          </a:xfrm>
          <a:prstGeom prst="rect">
            <a:avLst/>
          </a:prstGeom>
        </p:spPr>
      </p:pic>
    </p:spTree>
    <p:extLst>
      <p:ext uri="{BB962C8B-B14F-4D97-AF65-F5344CB8AC3E}">
        <p14:creationId xmlns:p14="http://schemas.microsoft.com/office/powerpoint/2010/main" val="201685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Debugging Modules Without the IoT Edge Runtime</a:t>
            </a:r>
          </a:p>
        </p:txBody>
      </p:sp>
      <p:sp>
        <p:nvSpPr>
          <p:cNvPr id="4" name="Text Placeholder 5">
            <a:extLst>
              <a:ext uri="{FF2B5EF4-FFF2-40B4-BE49-F238E27FC236}">
                <a16:creationId xmlns:a16="http://schemas.microsoft.com/office/drawing/2014/main" id="{41FFD683-E631-4375-B5EF-7B878A5D531F}"/>
              </a:ext>
            </a:extLst>
          </p:cNvPr>
          <p:cNvSpPr>
            <a:spLocks noGrp="1"/>
          </p:cNvSpPr>
          <p:nvPr>
            <p:ph type="body" sz="quarter" idx="10"/>
          </p:nvPr>
        </p:nvSpPr>
        <p:spPr>
          <a:xfrm>
            <a:off x="586390" y="1434370"/>
            <a:ext cx="11018520" cy="2733056"/>
          </a:xfrm>
        </p:spPr>
        <p:txBody>
          <a:bodyPr/>
          <a:lstStyle/>
          <a:p>
            <a:r>
              <a:rPr lang="en-US" dirty="0"/>
              <a:t>Use IoT Edge simulator in place of full infrastructure</a:t>
            </a:r>
          </a:p>
          <a:p>
            <a:pPr lvl="1"/>
            <a:r>
              <a:rPr lang="en-US" dirty="0"/>
              <a:t>Creates an Edge Hub development (</a:t>
            </a:r>
            <a:r>
              <a:rPr lang="en-US" dirty="0" err="1"/>
              <a:t>edgeHubDev</a:t>
            </a:r>
            <a:r>
              <a:rPr lang="en-US" dirty="0"/>
              <a:t>) container and a utility container for your module</a:t>
            </a:r>
          </a:p>
          <a:p>
            <a:pPr lvl="1"/>
            <a:r>
              <a:rPr lang="en-US" dirty="0"/>
              <a:t>Does not need an Edge Agent nor a security daemon</a:t>
            </a:r>
          </a:p>
          <a:p>
            <a:r>
              <a:rPr lang="en-US" dirty="0"/>
              <a:t>Two debug options</a:t>
            </a:r>
          </a:p>
          <a:p>
            <a:pPr lvl="1"/>
            <a:r>
              <a:rPr lang="en-US" i="1" dirty="0"/>
              <a:t>Launch mode</a:t>
            </a:r>
            <a:r>
              <a:rPr lang="en-US" dirty="0"/>
              <a:t> – the module is launched from within Visual Studio Code directly</a:t>
            </a:r>
          </a:p>
          <a:p>
            <a:pPr lvl="1"/>
            <a:r>
              <a:rPr lang="en-US" dirty="0"/>
              <a:t>A</a:t>
            </a:r>
            <a:r>
              <a:rPr lang="en-US" i="1" dirty="0"/>
              <a:t>ttach mode</a:t>
            </a:r>
            <a:r>
              <a:rPr lang="en-US" dirty="0"/>
              <a:t> – a container and a variation on remote debugging is used</a:t>
            </a:r>
          </a:p>
        </p:txBody>
      </p:sp>
    </p:spTree>
    <p:extLst>
      <p:ext uri="{BB962C8B-B14F-4D97-AF65-F5344CB8AC3E}">
        <p14:creationId xmlns:p14="http://schemas.microsoft.com/office/powerpoint/2010/main" val="222017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FC94-3ABB-4ACC-B00A-E3AF4D5C405B}"/>
              </a:ext>
            </a:extLst>
          </p:cNvPr>
          <p:cNvSpPr>
            <a:spLocks noGrp="1"/>
          </p:cNvSpPr>
          <p:nvPr>
            <p:ph type="title"/>
          </p:nvPr>
        </p:nvSpPr>
        <p:spPr/>
        <p:txBody>
          <a:bodyPr/>
          <a:lstStyle/>
          <a:p>
            <a:r>
              <a:rPr lang="en-US" dirty="0"/>
              <a:t>Debugging Modules with the IoT Edge Runtime</a:t>
            </a:r>
          </a:p>
        </p:txBody>
      </p:sp>
      <p:sp>
        <p:nvSpPr>
          <p:cNvPr id="3" name="Text Placeholder 2">
            <a:extLst>
              <a:ext uri="{FF2B5EF4-FFF2-40B4-BE49-F238E27FC236}">
                <a16:creationId xmlns:a16="http://schemas.microsoft.com/office/drawing/2014/main" id="{720DE293-0A7D-41A0-B1F2-1737F6E1ABDD}"/>
              </a:ext>
            </a:extLst>
          </p:cNvPr>
          <p:cNvSpPr>
            <a:spLocks noGrp="1"/>
          </p:cNvSpPr>
          <p:nvPr>
            <p:ph type="body" sz="quarter" idx="10"/>
          </p:nvPr>
        </p:nvSpPr>
        <p:spPr>
          <a:xfrm>
            <a:off x="584200" y="1435497"/>
            <a:ext cx="11018520" cy="4481227"/>
          </a:xfrm>
        </p:spPr>
        <p:txBody>
          <a:bodyPr/>
          <a:lstStyle/>
          <a:p>
            <a:pPr marL="514350" indent="-514350">
              <a:buFont typeface="+mj-lt"/>
              <a:buAutoNum type="arabicPeriod"/>
            </a:pPr>
            <a:r>
              <a:rPr lang="en-US" dirty="0"/>
              <a:t>Open </a:t>
            </a:r>
            <a:r>
              <a:rPr lang="en-US" b="1" dirty="0" err="1"/>
              <a:t>deployment.debug.template.json</a:t>
            </a:r>
            <a:r>
              <a:rPr lang="en-US" b="1" dirty="0"/>
              <a:t> </a:t>
            </a:r>
            <a:r>
              <a:rPr lang="en-US" dirty="0"/>
              <a:t>in Visual Studio Code.</a:t>
            </a:r>
          </a:p>
          <a:p>
            <a:pPr marL="514350" indent="-514350">
              <a:buFont typeface="+mj-lt"/>
              <a:buAutoNum type="arabicPeriod"/>
            </a:pPr>
            <a:r>
              <a:rPr lang="en-US" dirty="0"/>
              <a:t>On the command palette, run </a:t>
            </a:r>
            <a:r>
              <a:rPr lang="en-US" b="1" dirty="0"/>
              <a:t>Azure IoT Edge: Build and Push IoT Edge</a:t>
            </a:r>
            <a:r>
              <a:rPr lang="en-US" dirty="0"/>
              <a:t> solution.</a:t>
            </a:r>
          </a:p>
          <a:p>
            <a:pPr marL="514350" indent="-514350">
              <a:buFont typeface="+mj-lt"/>
              <a:buAutoNum type="arabicPeriod"/>
            </a:pPr>
            <a:r>
              <a:rPr lang="en-US" dirty="0"/>
              <a:t>Select your JSON file.</a:t>
            </a:r>
          </a:p>
          <a:p>
            <a:pPr marL="514350" indent="-514350">
              <a:buFont typeface="+mj-lt"/>
              <a:buAutoNum type="arabicPeriod"/>
            </a:pPr>
            <a:r>
              <a:rPr lang="en-US" dirty="0"/>
              <a:t>Locate the appropriate device in your </a:t>
            </a:r>
            <a:r>
              <a:rPr lang="en-US" b="1" dirty="0"/>
              <a:t>Azure IoT Hub Devices</a:t>
            </a:r>
            <a:r>
              <a:rPr lang="en-US" dirty="0"/>
              <a:t> list.</a:t>
            </a:r>
          </a:p>
          <a:p>
            <a:pPr marL="514350" indent="-514350">
              <a:buFont typeface="+mj-lt"/>
              <a:buAutoNum type="arabicPeriod"/>
            </a:pPr>
            <a:r>
              <a:rPr lang="en-US" dirty="0"/>
              <a:t>Right-click and select </a:t>
            </a:r>
            <a:r>
              <a:rPr lang="en-US" b="1" dirty="0"/>
              <a:t>Create Deployment for Single Device</a:t>
            </a:r>
            <a:r>
              <a:rPr lang="en-US" dirty="0"/>
              <a:t>.</a:t>
            </a:r>
          </a:p>
          <a:p>
            <a:pPr marL="514350" indent="-514350">
              <a:buFont typeface="+mj-lt"/>
              <a:buAutoNum type="arabicPeriod"/>
            </a:pPr>
            <a:r>
              <a:rPr lang="en-US" dirty="0"/>
              <a:t>Select the appropriate debug manifest JSON file.</a:t>
            </a:r>
          </a:p>
          <a:p>
            <a:pPr marL="514350" indent="-514350">
              <a:buFont typeface="+mj-lt"/>
              <a:buAutoNum type="arabicPeriod"/>
            </a:pPr>
            <a:r>
              <a:rPr lang="en-US" dirty="0"/>
              <a:t>Create an appropriate SSH tunnel on your Edge device.</a:t>
            </a:r>
          </a:p>
          <a:p>
            <a:pPr marL="514350" indent="-514350">
              <a:buFont typeface="+mj-lt"/>
              <a:buAutoNum type="arabicPeriod"/>
            </a:pPr>
            <a:r>
              <a:rPr lang="en-US" dirty="0"/>
              <a:t>Connect using remote debugging in Visual Studio Code.</a:t>
            </a:r>
          </a:p>
        </p:txBody>
      </p:sp>
    </p:spTree>
    <p:extLst>
      <p:ext uri="{BB962C8B-B14F-4D97-AF65-F5344CB8AC3E}">
        <p14:creationId xmlns:p14="http://schemas.microsoft.com/office/powerpoint/2010/main" val="6099230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Offline Capabilities</a:t>
            </a:r>
            <a:endParaRPr lang="en-US" dirty="0"/>
          </a:p>
        </p:txBody>
      </p:sp>
    </p:spTree>
    <p:extLst>
      <p:ext uri="{BB962C8B-B14F-4D97-AF65-F5344CB8AC3E}">
        <p14:creationId xmlns:p14="http://schemas.microsoft.com/office/powerpoint/2010/main" val="336065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187025-211F-455E-A879-1F67BB51793C}"/>
              </a:ext>
            </a:extLst>
          </p:cNvPr>
          <p:cNvSpPr>
            <a:spLocks noGrp="1"/>
          </p:cNvSpPr>
          <p:nvPr>
            <p:ph type="title"/>
          </p:nvPr>
        </p:nvSpPr>
        <p:spPr/>
        <p:txBody>
          <a:bodyPr/>
          <a:lstStyle/>
          <a:p>
            <a:r>
              <a:rPr lang="en-US" dirty="0"/>
              <a:t>Zero Configuration Offline Capabilities</a:t>
            </a:r>
          </a:p>
        </p:txBody>
      </p:sp>
      <p:sp>
        <p:nvSpPr>
          <p:cNvPr id="4" name="Text Placeholder 3">
            <a:extLst>
              <a:ext uri="{FF2B5EF4-FFF2-40B4-BE49-F238E27FC236}">
                <a16:creationId xmlns:a16="http://schemas.microsoft.com/office/drawing/2014/main" id="{35A45BA7-C945-4FF8-8DAE-1028C61CA688}"/>
              </a:ext>
            </a:extLst>
          </p:cNvPr>
          <p:cNvSpPr>
            <a:spLocks noGrp="1"/>
          </p:cNvSpPr>
          <p:nvPr>
            <p:ph type="body" sz="quarter" idx="10"/>
          </p:nvPr>
        </p:nvSpPr>
        <p:spPr>
          <a:xfrm>
            <a:off x="584200" y="1435497"/>
            <a:ext cx="11018520" cy="1465016"/>
          </a:xfrm>
        </p:spPr>
        <p:txBody>
          <a:bodyPr/>
          <a:lstStyle/>
          <a:p>
            <a:r>
              <a:rPr lang="en-US" dirty="0"/>
              <a:t>IoT Edge devices automatically have offline capabilities</a:t>
            </a:r>
          </a:p>
          <a:p>
            <a:r>
              <a:rPr lang="en-US" dirty="0"/>
              <a:t>Requires a one-time online connection to an IoT Hub</a:t>
            </a:r>
          </a:p>
          <a:p>
            <a:r>
              <a:rPr lang="en-US" dirty="0"/>
              <a:t>Allows unlimited duration IoT Edge offline functionality</a:t>
            </a:r>
          </a:p>
        </p:txBody>
      </p:sp>
    </p:spTree>
    <p:extLst>
      <p:ext uri="{BB962C8B-B14F-4D97-AF65-F5344CB8AC3E}">
        <p14:creationId xmlns:p14="http://schemas.microsoft.com/office/powerpoint/2010/main" val="16835253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12860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Extended Offline Capabilities: What are they?</a:t>
            </a:r>
          </a:p>
        </p:txBody>
      </p:sp>
      <p:sp>
        <p:nvSpPr>
          <p:cNvPr id="6" name="Text Placeholder 5"/>
          <p:cNvSpPr>
            <a:spLocks noGrp="1"/>
          </p:cNvSpPr>
          <p:nvPr>
            <p:ph type="body" sz="quarter" idx="10"/>
          </p:nvPr>
        </p:nvSpPr>
        <p:spPr>
          <a:xfrm>
            <a:off x="584200" y="1435497"/>
            <a:ext cx="11018520" cy="3902607"/>
          </a:xfrm>
        </p:spPr>
        <p:txBody>
          <a:bodyPr/>
          <a:lstStyle/>
          <a:p>
            <a:r>
              <a:rPr lang="en-IE" dirty="0"/>
              <a:t>What Offline Mode Handles</a:t>
            </a:r>
          </a:p>
          <a:p>
            <a:pPr lvl="1"/>
            <a:r>
              <a:rPr lang="en-IE" dirty="0"/>
              <a:t>Stores messages for future upstream delivery</a:t>
            </a:r>
          </a:p>
          <a:p>
            <a:pPr lvl="1"/>
            <a:r>
              <a:rPr lang="en-IE" dirty="0"/>
              <a:t>Authenticates child devices and modules</a:t>
            </a:r>
          </a:p>
          <a:p>
            <a:pPr lvl="1"/>
            <a:r>
              <a:rPr lang="en-IE" dirty="0"/>
              <a:t>Enables cross-device communications that would normally go through IoT Hub</a:t>
            </a:r>
          </a:p>
          <a:p>
            <a:r>
              <a:rPr lang="en-IE" dirty="0"/>
              <a:t>Restrictions and limits</a:t>
            </a:r>
          </a:p>
          <a:p>
            <a:pPr lvl="1"/>
            <a:r>
              <a:rPr lang="en-IE" dirty="0"/>
              <a:t>Requires IoT Edge version 1.0.7 or higher</a:t>
            </a:r>
          </a:p>
          <a:p>
            <a:pPr lvl="1"/>
            <a:r>
              <a:rPr lang="en-IE" dirty="0"/>
              <a:t>All regions with IoT Hub </a:t>
            </a:r>
            <a:r>
              <a:rPr lang="en-IE" i="1" dirty="0"/>
              <a:t>except East US.</a:t>
            </a:r>
            <a:endParaRPr lang="en-IE" dirty="0"/>
          </a:p>
          <a:p>
            <a:pPr lvl="1"/>
            <a:r>
              <a:rPr lang="en-IE" dirty="0"/>
              <a:t>Child devices cannot themselves be Edge devices</a:t>
            </a:r>
          </a:p>
          <a:p>
            <a:pPr lvl="1"/>
            <a:r>
              <a:rPr lang="en-IE" dirty="0"/>
              <a:t>Offline storage is limited only by message time-to-live in the Edge configuration and storage</a:t>
            </a:r>
          </a:p>
          <a:p>
            <a:pPr lvl="1"/>
            <a:endParaRPr lang="en-IE" dirty="0"/>
          </a:p>
        </p:txBody>
      </p:sp>
    </p:spTree>
    <p:extLst>
      <p:ext uri="{BB962C8B-B14F-4D97-AF65-F5344CB8AC3E}">
        <p14:creationId xmlns:p14="http://schemas.microsoft.com/office/powerpoint/2010/main" val="645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Extended Offline Capabilities: How do you do it?</a:t>
            </a:r>
          </a:p>
        </p:txBody>
      </p:sp>
      <p:sp>
        <p:nvSpPr>
          <p:cNvPr id="6" name="Text Placeholder 5"/>
          <p:cNvSpPr>
            <a:spLocks noGrp="1"/>
          </p:cNvSpPr>
          <p:nvPr>
            <p:ph type="body" sz="quarter" idx="10"/>
          </p:nvPr>
        </p:nvSpPr>
        <p:spPr>
          <a:xfrm>
            <a:off x="584200" y="1435497"/>
            <a:ext cx="11018520" cy="3828740"/>
          </a:xfrm>
        </p:spPr>
        <p:txBody>
          <a:bodyPr/>
          <a:lstStyle/>
          <a:p>
            <a:pPr marL="514350" indent="-514350">
              <a:buFont typeface="+mj-lt"/>
              <a:buAutoNum type="arabicPeriod"/>
            </a:pPr>
            <a:r>
              <a:rPr lang="en-IE" dirty="0"/>
              <a:t>Configure leaf devices as child devices of the Edge in IoT Hub</a:t>
            </a:r>
          </a:p>
          <a:p>
            <a:pPr marL="514350" indent="-514350">
              <a:buFont typeface="+mj-lt"/>
              <a:buAutoNum type="arabicPeriod"/>
            </a:pPr>
            <a:r>
              <a:rPr lang="en-IE" dirty="0"/>
              <a:t>Configure DNS for the container engine on the host</a:t>
            </a:r>
          </a:p>
          <a:p>
            <a:pPr marL="514350" indent="-514350">
              <a:buFont typeface="+mj-lt"/>
              <a:buAutoNum type="arabicPeriod"/>
            </a:pPr>
            <a:r>
              <a:rPr lang="en-IE" dirty="0"/>
              <a:t>Ensure the IoT Edge Hub can at least once receive its module twin configuration</a:t>
            </a:r>
          </a:p>
          <a:p>
            <a:pPr marL="514350" indent="-514350">
              <a:buFont typeface="+mj-lt"/>
              <a:buAutoNum type="arabicPeriod"/>
            </a:pPr>
            <a:r>
              <a:rPr lang="en-IE" dirty="0"/>
              <a:t>Configure optional settings if desired</a:t>
            </a:r>
          </a:p>
          <a:p>
            <a:pPr lvl="1"/>
            <a:r>
              <a:rPr lang="en-IE" dirty="0"/>
              <a:t>Time-to-live if the 7200 second (2 hour) default is not appropriate</a:t>
            </a:r>
          </a:p>
          <a:p>
            <a:pPr lvl="1"/>
            <a:r>
              <a:rPr lang="en-IE" dirty="0"/>
              <a:t>Storage on the host instead of inside the Edge Hub container (more on this later in the module)</a:t>
            </a:r>
          </a:p>
          <a:p>
            <a:pPr lvl="1"/>
            <a:endParaRPr lang="en-IE" dirty="0"/>
          </a:p>
        </p:txBody>
      </p:sp>
    </p:spTree>
    <p:extLst>
      <p:ext uri="{BB962C8B-B14F-4D97-AF65-F5344CB8AC3E}">
        <p14:creationId xmlns:p14="http://schemas.microsoft.com/office/powerpoint/2010/main" val="100563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8A8AE5-A607-4C64-B803-6E2B7E6EC43F}"/>
              </a:ext>
            </a:extLst>
          </p:cNvPr>
          <p:cNvSpPr>
            <a:spLocks noGrp="1"/>
          </p:cNvSpPr>
          <p:nvPr>
            <p:ph type="title"/>
          </p:nvPr>
        </p:nvSpPr>
        <p:spPr/>
        <p:txBody>
          <a:bodyPr/>
          <a:lstStyle/>
          <a:p>
            <a:r>
              <a:rPr lang="en-US" dirty="0"/>
              <a:t>Lesson 04: IoT Edge Storage</a:t>
            </a:r>
          </a:p>
        </p:txBody>
      </p:sp>
    </p:spTree>
    <p:extLst>
      <p:ext uri="{BB962C8B-B14F-4D97-AF65-F5344CB8AC3E}">
        <p14:creationId xmlns:p14="http://schemas.microsoft.com/office/powerpoint/2010/main" val="396457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Access to Local Storage</a:t>
            </a:r>
          </a:p>
        </p:txBody>
      </p:sp>
      <p:pic>
        <p:nvPicPr>
          <p:cNvPr id="6" name="Picture 5">
            <a:extLst>
              <a:ext uri="{FF2B5EF4-FFF2-40B4-BE49-F238E27FC236}">
                <a16:creationId xmlns:a16="http://schemas.microsoft.com/office/drawing/2014/main" id="{2BE4D66C-859E-4DD5-A8D3-15F861443D19}"/>
              </a:ext>
            </a:extLst>
          </p:cNvPr>
          <p:cNvPicPr>
            <a:picLocks noChangeAspect="1"/>
          </p:cNvPicPr>
          <p:nvPr/>
        </p:nvPicPr>
        <p:blipFill>
          <a:blip r:embed="rId3"/>
          <a:srcRect/>
          <a:stretch/>
        </p:blipFill>
        <p:spPr>
          <a:xfrm>
            <a:off x="3287138" y="1371600"/>
            <a:ext cx="5617724" cy="5029200"/>
          </a:xfrm>
          <a:prstGeom prst="rect">
            <a:avLst/>
          </a:prstGeom>
        </p:spPr>
      </p:pic>
    </p:spTree>
    <p:extLst>
      <p:ext uri="{BB962C8B-B14F-4D97-AF65-F5344CB8AC3E}">
        <p14:creationId xmlns:p14="http://schemas.microsoft.com/office/powerpoint/2010/main" val="374185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 to Azure Blob Storage on IoT Edge</a:t>
            </a:r>
          </a:p>
        </p:txBody>
      </p:sp>
      <p:sp>
        <p:nvSpPr>
          <p:cNvPr id="6" name="Text Placeholder 5"/>
          <p:cNvSpPr>
            <a:spLocks noGrp="1"/>
          </p:cNvSpPr>
          <p:nvPr>
            <p:ph type="body" sz="quarter" idx="10"/>
          </p:nvPr>
        </p:nvSpPr>
        <p:spPr>
          <a:xfrm>
            <a:off x="584200" y="1435497"/>
            <a:ext cx="11018520" cy="4148828"/>
          </a:xfrm>
        </p:spPr>
        <p:txBody>
          <a:bodyPr/>
          <a:lstStyle/>
          <a:p>
            <a:r>
              <a:rPr lang="en-IE" dirty="0"/>
              <a:t>When to use a </a:t>
            </a:r>
            <a:r>
              <a:rPr lang="en-US" dirty="0"/>
              <a:t>blob storage module</a:t>
            </a:r>
          </a:p>
          <a:p>
            <a:pPr lvl="1"/>
            <a:r>
              <a:rPr lang="en-US" dirty="0"/>
              <a:t>Data needs to be locally while awaiting post-processing</a:t>
            </a:r>
          </a:p>
          <a:p>
            <a:pPr lvl="1"/>
            <a:r>
              <a:rPr lang="en-US" dirty="0"/>
              <a:t>Limited connectivity to Azure</a:t>
            </a:r>
          </a:p>
          <a:p>
            <a:pPr lvl="1"/>
            <a:r>
              <a:rPr lang="en-US" dirty="0"/>
              <a:t>Reducing blob processing latency through local access</a:t>
            </a:r>
          </a:p>
          <a:p>
            <a:pPr lvl="1"/>
            <a:r>
              <a:rPr lang="en-US" dirty="0"/>
              <a:t>Reducing bandwidth and storage transaction cost by filtering and condensing before sending to Azure</a:t>
            </a:r>
          </a:p>
          <a:p>
            <a:r>
              <a:rPr lang="en-IE" dirty="0"/>
              <a:t>Features of a </a:t>
            </a:r>
            <a:r>
              <a:rPr lang="en-US" dirty="0"/>
              <a:t>blob storage module</a:t>
            </a:r>
            <a:endParaRPr lang="en-IE" dirty="0"/>
          </a:p>
          <a:p>
            <a:pPr lvl="1"/>
            <a:r>
              <a:rPr lang="en-IE" i="1" dirty="0" err="1"/>
              <a:t>deviceToCloudUpload</a:t>
            </a:r>
            <a:r>
              <a:rPr lang="en-IE" dirty="0"/>
              <a:t> – automatic upload to an Azure storage account</a:t>
            </a:r>
          </a:p>
          <a:p>
            <a:pPr lvl="1"/>
            <a:r>
              <a:rPr lang="en-IE" i="1" dirty="0" err="1"/>
              <a:t>deviceAutoDelete</a:t>
            </a:r>
            <a:r>
              <a:rPr lang="en-IE" dirty="0"/>
              <a:t> – clean-up of data from the Edge after a time, including waiting for an upload</a:t>
            </a:r>
          </a:p>
          <a:p>
            <a:pPr lvl="1"/>
            <a:r>
              <a:rPr lang="en-IE" dirty="0"/>
              <a:t>Block blob and append blob storage (no page blob support)</a:t>
            </a:r>
          </a:p>
        </p:txBody>
      </p:sp>
    </p:spTree>
    <p:extLst>
      <p:ext uri="{BB962C8B-B14F-4D97-AF65-F5344CB8AC3E}">
        <p14:creationId xmlns:p14="http://schemas.microsoft.com/office/powerpoint/2010/main" val="385083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6ABF-8A10-4628-B66C-9D3D8FD8F0B7}"/>
              </a:ext>
            </a:extLst>
          </p:cNvPr>
          <p:cNvSpPr>
            <a:spLocks noGrp="1"/>
          </p:cNvSpPr>
          <p:nvPr>
            <p:ph type="title"/>
          </p:nvPr>
        </p:nvSpPr>
        <p:spPr/>
        <p:txBody>
          <a:bodyPr/>
          <a:lstStyle/>
          <a:p>
            <a:r>
              <a:rPr lang="en-US" dirty="0"/>
              <a:t>Deploying Azure Blob Storage on IoT Edge</a:t>
            </a:r>
          </a:p>
        </p:txBody>
      </p:sp>
      <p:sp>
        <p:nvSpPr>
          <p:cNvPr id="3" name="Text Placeholder 2">
            <a:extLst>
              <a:ext uri="{FF2B5EF4-FFF2-40B4-BE49-F238E27FC236}">
                <a16:creationId xmlns:a16="http://schemas.microsoft.com/office/drawing/2014/main" id="{EF80B17E-E940-4A57-A3F2-4B3793CE1B84}"/>
              </a:ext>
            </a:extLst>
          </p:cNvPr>
          <p:cNvSpPr>
            <a:spLocks noGrp="1"/>
          </p:cNvSpPr>
          <p:nvPr>
            <p:ph type="body" sz="quarter" idx="10"/>
          </p:nvPr>
        </p:nvSpPr>
        <p:spPr>
          <a:xfrm>
            <a:off x="584200" y="1435497"/>
            <a:ext cx="11018520" cy="3360920"/>
          </a:xfrm>
        </p:spPr>
        <p:txBody>
          <a:bodyPr/>
          <a:lstStyle/>
          <a:p>
            <a:r>
              <a:rPr lang="en-US" dirty="0"/>
              <a:t>Deploy like any other module</a:t>
            </a:r>
          </a:p>
          <a:p>
            <a:r>
              <a:rPr lang="en-US" dirty="0">
                <a:latin typeface="Consolas" panose="020B0609020204030204" pitchFamily="49" charset="0"/>
              </a:rPr>
              <a:t>Image URI</a:t>
            </a:r>
            <a:r>
              <a:rPr lang="en-US" dirty="0"/>
              <a:t>: </a:t>
            </a:r>
            <a:r>
              <a:rPr lang="en-US" dirty="0">
                <a:latin typeface="Consolas" panose="020B0609020204030204" pitchFamily="49" charset="0"/>
              </a:rPr>
              <a:t>mcr.microsoft.com/</a:t>
            </a:r>
            <a:r>
              <a:rPr lang="en-US" dirty="0" err="1">
                <a:latin typeface="Consolas" panose="020B0609020204030204" pitchFamily="49" charset="0"/>
              </a:rPr>
              <a:t>azure-blob-storage:latest</a:t>
            </a:r>
            <a:endParaRPr lang="en-US" dirty="0">
              <a:latin typeface="Consolas" panose="020B0609020204030204" pitchFamily="49" charset="0"/>
            </a:endParaRPr>
          </a:p>
          <a:p>
            <a:r>
              <a:rPr lang="en-US" dirty="0"/>
              <a:t>Set </a:t>
            </a:r>
            <a:r>
              <a:rPr lang="en-US" dirty="0">
                <a:latin typeface="Consolas" panose="020B0609020204030204" pitchFamily="49" charset="0"/>
              </a:rPr>
              <a:t>Create Container Options</a:t>
            </a:r>
            <a:r>
              <a:rPr lang="en-US" dirty="0"/>
              <a:t> to be an appropriate JSON document (next slide)</a:t>
            </a:r>
          </a:p>
          <a:p>
            <a:r>
              <a:rPr lang="en-US" dirty="0"/>
              <a:t>Set </a:t>
            </a:r>
            <a:r>
              <a:rPr lang="en-US" dirty="0">
                <a:latin typeface="Consolas" panose="020B0609020204030204" pitchFamily="49" charset="0"/>
              </a:rPr>
              <a:t>Module Twin Settings </a:t>
            </a:r>
            <a:r>
              <a:rPr lang="en-US" dirty="0"/>
              <a:t>to be an appropriate JSON document (later slide)</a:t>
            </a:r>
          </a:p>
          <a:p>
            <a:endParaRPr lang="en-US" dirty="0"/>
          </a:p>
        </p:txBody>
      </p:sp>
    </p:spTree>
    <p:extLst>
      <p:ext uri="{BB962C8B-B14F-4D97-AF65-F5344CB8AC3E}">
        <p14:creationId xmlns:p14="http://schemas.microsoft.com/office/powerpoint/2010/main" val="235948711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32A5-8F19-46A4-A0C9-050FBC2C1E9F}"/>
              </a:ext>
            </a:extLst>
          </p:cNvPr>
          <p:cNvSpPr>
            <a:spLocks noGrp="1"/>
          </p:cNvSpPr>
          <p:nvPr>
            <p:ph type="title"/>
          </p:nvPr>
        </p:nvSpPr>
        <p:spPr/>
        <p:txBody>
          <a:bodyPr/>
          <a:lstStyle/>
          <a:p>
            <a:r>
              <a:rPr lang="en-US" dirty="0"/>
              <a:t>Azure Blob Storage Module Create Container Options</a:t>
            </a:r>
          </a:p>
        </p:txBody>
      </p:sp>
      <p:sp>
        <p:nvSpPr>
          <p:cNvPr id="3" name="Text Placeholder 2">
            <a:extLst>
              <a:ext uri="{FF2B5EF4-FFF2-40B4-BE49-F238E27FC236}">
                <a16:creationId xmlns:a16="http://schemas.microsoft.com/office/drawing/2014/main" id="{104F1FFF-C27D-40CC-BFE4-720735C42461}"/>
              </a:ext>
            </a:extLst>
          </p:cNvPr>
          <p:cNvSpPr>
            <a:spLocks noGrp="1"/>
          </p:cNvSpPr>
          <p:nvPr>
            <p:ph type="body" sz="quarter" idx="4294967295"/>
          </p:nvPr>
        </p:nvSpPr>
        <p:spPr>
          <a:xfrm>
            <a:off x="586581" y="1574863"/>
            <a:ext cx="11018838" cy="4739759"/>
          </a:xfrm>
        </p:spPr>
        <p:txBody>
          <a:bodyPr/>
          <a:lstStyle/>
          <a:p>
            <a:pPr marL="0" indent="0">
              <a:buNone/>
            </a:pPr>
            <a:r>
              <a:rPr lang="en-US" sz="2000" dirty="0">
                <a:solidFill>
                  <a:srgbClr val="171717"/>
                </a:solidFill>
                <a:latin typeface="Consolas" panose="020B0609020204030204" pitchFamily="49" charset="0"/>
              </a:rPr>
              <a:t>{</a:t>
            </a:r>
            <a:br>
              <a:rPr lang="en-US" sz="2000" dirty="0">
                <a:solidFill>
                  <a:srgbClr val="171717"/>
                </a:solidFill>
                <a:latin typeface="Consolas" panose="020B0609020204030204" pitchFamily="49" charset="0"/>
              </a:rPr>
            </a:br>
            <a:r>
              <a:rPr lang="en-US" sz="2000" dirty="0">
                <a:solidFill>
                  <a:srgbClr val="171717"/>
                </a:solidFill>
                <a:latin typeface="Consolas" panose="020B0609020204030204" pitchFamily="49" charset="0"/>
              </a:rPr>
              <a:t>  </a:t>
            </a:r>
            <a:r>
              <a:rPr lang="en-US" sz="2000" dirty="0">
                <a:solidFill>
                  <a:srgbClr val="0451A5"/>
                </a:solidFill>
                <a:latin typeface="Consolas" panose="020B0609020204030204" pitchFamily="49" charset="0"/>
              </a:rPr>
              <a:t>"Env"</a:t>
            </a:r>
            <a:r>
              <a:rPr lang="en-US" sz="2000" dirty="0">
                <a:solidFill>
                  <a:srgbClr val="171717"/>
                </a:solidFill>
                <a:latin typeface="Consolas" panose="020B0609020204030204" pitchFamily="49" charset="0"/>
              </a:rPr>
              <a:t>:[</a:t>
            </a:r>
            <a:br>
              <a:rPr lang="en-US" sz="2000" dirty="0">
                <a:solidFill>
                  <a:srgbClr val="171717"/>
                </a:solidFill>
                <a:latin typeface="Consolas" panose="020B0609020204030204" pitchFamily="49" charset="0"/>
              </a:rPr>
            </a:br>
            <a:r>
              <a:rPr lang="en-US" sz="2000" dirty="0">
                <a:solidFill>
                  <a:srgbClr val="171717"/>
                </a:solidFill>
                <a:latin typeface="Consolas" panose="020B0609020204030204" pitchFamily="49" charset="0"/>
              </a:rPr>
              <a:t>    </a:t>
            </a:r>
            <a:r>
              <a:rPr lang="en-US" sz="2000" dirty="0">
                <a:solidFill>
                  <a:srgbClr val="A31515"/>
                </a:solidFill>
                <a:latin typeface="Consolas" panose="020B0609020204030204" pitchFamily="49" charset="0"/>
              </a:rPr>
              <a:t>"LOCAL_STORAGE_ACCOUNT_NAME=&lt;your storage account name&gt;"</a:t>
            </a:r>
            <a:r>
              <a:rPr lang="en-US" sz="2000" dirty="0">
                <a:solidFill>
                  <a:srgbClr val="171717"/>
                </a:solidFill>
                <a:latin typeface="Consolas" panose="020B0609020204030204" pitchFamily="49" charset="0"/>
              </a:rPr>
              <a:t>,</a:t>
            </a:r>
            <a:br>
              <a:rPr lang="en-US" sz="2000" dirty="0">
                <a:solidFill>
                  <a:srgbClr val="171717"/>
                </a:solidFill>
                <a:latin typeface="Consolas" panose="020B0609020204030204" pitchFamily="49" charset="0"/>
              </a:rPr>
            </a:br>
            <a:r>
              <a:rPr lang="en-US" sz="2000" dirty="0">
                <a:solidFill>
                  <a:srgbClr val="171717"/>
                </a:solidFill>
                <a:latin typeface="Consolas" panose="020B0609020204030204" pitchFamily="49" charset="0"/>
              </a:rPr>
              <a:t>    </a:t>
            </a:r>
            <a:r>
              <a:rPr lang="en-US" sz="2000" dirty="0">
                <a:solidFill>
                  <a:srgbClr val="A31515"/>
                </a:solidFill>
                <a:latin typeface="Consolas" panose="020B0609020204030204" pitchFamily="49" charset="0"/>
              </a:rPr>
              <a:t>"LOCAL_STORAGE_ACCOUNT_KEY=&lt;your storage account key&gt;“</a:t>
            </a:r>
            <a:br>
              <a:rPr lang="en-US" sz="2000" dirty="0">
                <a:solidFill>
                  <a:srgbClr val="171717"/>
                </a:solidFill>
                <a:latin typeface="Consolas" panose="020B0609020204030204" pitchFamily="49" charset="0"/>
              </a:rPr>
            </a:br>
            <a:r>
              <a:rPr lang="en-US" sz="2000" dirty="0">
                <a:solidFill>
                  <a:srgbClr val="171717"/>
                </a:solidFill>
                <a:latin typeface="Consolas" panose="020B0609020204030204" pitchFamily="49" charset="0"/>
              </a:rPr>
              <a:t>  ],</a:t>
            </a:r>
            <a:br>
              <a:rPr lang="en-US" sz="2000" dirty="0">
                <a:solidFill>
                  <a:srgbClr val="171717"/>
                </a:solidFill>
                <a:latin typeface="Consolas" panose="020B0609020204030204" pitchFamily="49" charset="0"/>
              </a:rPr>
            </a:br>
            <a:r>
              <a:rPr lang="en-US" sz="2000" dirty="0">
                <a:solidFill>
                  <a:srgbClr val="171717"/>
                </a:solidFill>
                <a:latin typeface="Consolas" panose="020B0609020204030204" pitchFamily="49" charset="0"/>
              </a:rPr>
              <a:t>  </a:t>
            </a:r>
            <a:r>
              <a:rPr lang="en-US" sz="2000" dirty="0">
                <a:solidFill>
                  <a:srgbClr val="0451A5"/>
                </a:solidFill>
                <a:latin typeface="Consolas" panose="020B0609020204030204" pitchFamily="49" charset="0"/>
              </a:rPr>
              <a:t>"</a:t>
            </a:r>
            <a:r>
              <a:rPr lang="en-US" sz="2000" dirty="0" err="1">
                <a:solidFill>
                  <a:srgbClr val="0451A5"/>
                </a:solidFill>
                <a:latin typeface="Consolas" panose="020B0609020204030204" pitchFamily="49" charset="0"/>
              </a:rPr>
              <a:t>HostConfig</a:t>
            </a:r>
            <a:r>
              <a:rPr lang="en-US" sz="2000" dirty="0">
                <a:solidFill>
                  <a:srgbClr val="0451A5"/>
                </a:solidFill>
                <a:latin typeface="Consolas" panose="020B0609020204030204" pitchFamily="49" charset="0"/>
              </a:rPr>
              <a:t>"</a:t>
            </a:r>
            <a:r>
              <a:rPr lang="en-US" sz="2000" dirty="0">
                <a:solidFill>
                  <a:srgbClr val="171717"/>
                </a:solidFill>
                <a:latin typeface="Consolas" panose="020B0609020204030204" pitchFamily="49" charset="0"/>
              </a:rPr>
              <a:t>:{</a:t>
            </a:r>
          </a:p>
          <a:p>
            <a:pPr marL="0" indent="0">
              <a:buNone/>
            </a:pPr>
            <a:r>
              <a:rPr lang="en-US" sz="2000" dirty="0">
                <a:solidFill>
                  <a:srgbClr val="0451A5"/>
                </a:solidFill>
                <a:latin typeface="Consolas" panose="020B0609020204030204" pitchFamily="49" charset="0"/>
              </a:rPr>
              <a:t>    "Binds"</a:t>
            </a:r>
            <a:r>
              <a:rPr lang="en-US" sz="2000" dirty="0">
                <a:solidFill>
                  <a:srgbClr val="171717"/>
                </a:solidFill>
                <a:latin typeface="Consolas" panose="020B0609020204030204" pitchFamily="49" charset="0"/>
              </a:rPr>
              <a:t>:[</a:t>
            </a:r>
            <a:br>
              <a:rPr lang="en-US" sz="2000" dirty="0">
                <a:solidFill>
                  <a:srgbClr val="171717"/>
                </a:solidFill>
                <a:latin typeface="Consolas" panose="020B0609020204030204" pitchFamily="49" charset="0"/>
              </a:rPr>
            </a:br>
            <a:r>
              <a:rPr lang="en-US" sz="2000" dirty="0">
                <a:solidFill>
                  <a:srgbClr val="171717"/>
                </a:solidFill>
                <a:latin typeface="Consolas" panose="020B0609020204030204" pitchFamily="49" charset="0"/>
              </a:rPr>
              <a:t>        </a:t>
            </a:r>
            <a:r>
              <a:rPr lang="en-US" sz="2000" dirty="0">
                <a:solidFill>
                  <a:srgbClr val="A31515"/>
                </a:solidFill>
                <a:latin typeface="Consolas" panose="020B0609020204030204" pitchFamily="49" charset="0"/>
              </a:rPr>
              <a:t>"&lt;storage mount&gt;"</a:t>
            </a:r>
            <a:br>
              <a:rPr lang="en-US" sz="2000" dirty="0">
                <a:solidFill>
                  <a:srgbClr val="171717"/>
                </a:solidFill>
                <a:latin typeface="Consolas" panose="020B0609020204030204" pitchFamily="49" charset="0"/>
              </a:rPr>
            </a:br>
            <a:r>
              <a:rPr lang="en-US" sz="2000" dirty="0">
                <a:solidFill>
                  <a:srgbClr val="171717"/>
                </a:solidFill>
                <a:latin typeface="Consolas" panose="020B0609020204030204" pitchFamily="49" charset="0"/>
              </a:rPr>
              <a:t>    ],</a:t>
            </a:r>
            <a:br>
              <a:rPr lang="en-US" sz="2000" dirty="0">
                <a:solidFill>
                  <a:srgbClr val="171717"/>
                </a:solidFill>
                <a:latin typeface="Consolas" panose="020B0609020204030204" pitchFamily="49" charset="0"/>
              </a:rPr>
            </a:br>
            <a:r>
              <a:rPr lang="en-US" sz="2000" dirty="0">
                <a:solidFill>
                  <a:srgbClr val="171717"/>
                </a:solidFill>
                <a:latin typeface="Consolas" panose="020B0609020204030204" pitchFamily="49" charset="0"/>
              </a:rPr>
              <a:t>    </a:t>
            </a:r>
            <a:r>
              <a:rPr lang="en-US" sz="2000" dirty="0">
                <a:solidFill>
                  <a:srgbClr val="0451A5"/>
                </a:solidFill>
                <a:latin typeface="Consolas" panose="020B0609020204030204" pitchFamily="49" charset="0"/>
              </a:rPr>
              <a:t>"</a:t>
            </a:r>
            <a:r>
              <a:rPr lang="en-US" sz="2000" dirty="0" err="1">
                <a:solidFill>
                  <a:srgbClr val="0451A5"/>
                </a:solidFill>
                <a:latin typeface="Consolas" panose="020B0609020204030204" pitchFamily="49" charset="0"/>
              </a:rPr>
              <a:t>PortBindings</a:t>
            </a:r>
            <a:r>
              <a:rPr lang="en-US" sz="2000" dirty="0">
                <a:solidFill>
                  <a:srgbClr val="0451A5"/>
                </a:solidFill>
                <a:latin typeface="Consolas" panose="020B0609020204030204" pitchFamily="49" charset="0"/>
              </a:rPr>
              <a:t>"</a:t>
            </a:r>
            <a:r>
              <a:rPr lang="en-US" sz="2000" dirty="0">
                <a:solidFill>
                  <a:srgbClr val="171717"/>
                </a:solidFill>
                <a:latin typeface="Consolas" panose="020B0609020204030204" pitchFamily="49" charset="0"/>
              </a:rPr>
              <a:t>:{</a:t>
            </a:r>
            <a:br>
              <a:rPr lang="en-US" sz="2000" dirty="0">
                <a:solidFill>
                  <a:srgbClr val="171717"/>
                </a:solidFill>
                <a:latin typeface="Consolas" panose="020B0609020204030204" pitchFamily="49" charset="0"/>
              </a:rPr>
            </a:br>
            <a:r>
              <a:rPr lang="en-US" sz="2000" dirty="0">
                <a:solidFill>
                  <a:srgbClr val="171717"/>
                </a:solidFill>
                <a:latin typeface="Consolas" panose="020B0609020204030204" pitchFamily="49" charset="0"/>
              </a:rPr>
              <a:t>      </a:t>
            </a:r>
            <a:r>
              <a:rPr lang="en-US" sz="2000" dirty="0">
                <a:solidFill>
                  <a:srgbClr val="0451A5"/>
                </a:solidFill>
                <a:latin typeface="Consolas" panose="020B0609020204030204" pitchFamily="49" charset="0"/>
              </a:rPr>
              <a:t>"11002/</a:t>
            </a:r>
            <a:r>
              <a:rPr lang="en-US" sz="2000" dirty="0" err="1">
                <a:solidFill>
                  <a:srgbClr val="0451A5"/>
                </a:solidFill>
                <a:latin typeface="Consolas" panose="020B0609020204030204" pitchFamily="49" charset="0"/>
              </a:rPr>
              <a:t>tcp</a:t>
            </a:r>
            <a:r>
              <a:rPr lang="en-US" sz="2000" dirty="0">
                <a:solidFill>
                  <a:srgbClr val="0451A5"/>
                </a:solidFill>
                <a:latin typeface="Consolas" panose="020B0609020204030204" pitchFamily="49" charset="0"/>
              </a:rPr>
              <a:t>"</a:t>
            </a:r>
            <a:r>
              <a:rPr lang="en-US" sz="2000" dirty="0">
                <a:solidFill>
                  <a:srgbClr val="171717"/>
                </a:solidFill>
                <a:latin typeface="Consolas" panose="020B0609020204030204" pitchFamily="49" charset="0"/>
              </a:rPr>
              <a:t>:[{</a:t>
            </a:r>
            <a:r>
              <a:rPr lang="en-US" sz="2000" dirty="0">
                <a:solidFill>
                  <a:srgbClr val="0451A5"/>
                </a:solidFill>
                <a:latin typeface="Consolas" panose="020B0609020204030204" pitchFamily="49" charset="0"/>
              </a:rPr>
              <a:t>"HostPort"</a:t>
            </a:r>
            <a:r>
              <a:rPr lang="en-US" sz="2000" dirty="0">
                <a:solidFill>
                  <a:srgbClr val="171717"/>
                </a:solidFill>
                <a:latin typeface="Consolas" panose="020B0609020204030204" pitchFamily="49" charset="0"/>
              </a:rPr>
              <a:t>:</a:t>
            </a:r>
            <a:r>
              <a:rPr lang="en-US" sz="2000" dirty="0">
                <a:solidFill>
                  <a:srgbClr val="A31515"/>
                </a:solidFill>
                <a:latin typeface="Consolas" panose="020B0609020204030204" pitchFamily="49" charset="0"/>
              </a:rPr>
              <a:t>"11002"</a:t>
            </a:r>
            <a:r>
              <a:rPr lang="en-US" sz="2000" dirty="0">
                <a:solidFill>
                  <a:srgbClr val="171717"/>
                </a:solidFill>
                <a:latin typeface="Consolas" panose="020B0609020204030204" pitchFamily="49" charset="0"/>
              </a:rPr>
              <a:t>}]</a:t>
            </a:r>
            <a:br>
              <a:rPr lang="en-US" sz="2000" dirty="0">
                <a:solidFill>
                  <a:srgbClr val="171717"/>
                </a:solidFill>
                <a:latin typeface="Consolas" panose="020B0609020204030204" pitchFamily="49" charset="0"/>
              </a:rPr>
            </a:br>
            <a:r>
              <a:rPr lang="en-US" sz="2000" dirty="0">
                <a:solidFill>
                  <a:srgbClr val="171717"/>
                </a:solidFill>
                <a:latin typeface="Consolas" panose="020B0609020204030204" pitchFamily="49" charset="0"/>
              </a:rPr>
              <a:t>    }</a:t>
            </a:r>
            <a:br>
              <a:rPr lang="en-US" sz="2000" dirty="0">
                <a:solidFill>
                  <a:srgbClr val="171717"/>
                </a:solidFill>
                <a:latin typeface="Consolas" panose="020B0609020204030204" pitchFamily="49" charset="0"/>
              </a:rPr>
            </a:br>
            <a:r>
              <a:rPr lang="en-US" sz="2000" dirty="0">
                <a:solidFill>
                  <a:srgbClr val="171717"/>
                </a:solidFill>
                <a:latin typeface="Consolas" panose="020B0609020204030204" pitchFamily="49" charset="0"/>
              </a:rPr>
              <a:t>  }</a:t>
            </a:r>
            <a:br>
              <a:rPr lang="en-US" sz="2000" dirty="0">
                <a:solidFill>
                  <a:srgbClr val="171717"/>
                </a:solidFill>
                <a:latin typeface="Consolas" panose="020B0609020204030204" pitchFamily="49" charset="0"/>
              </a:rPr>
            </a:br>
            <a:r>
              <a:rPr lang="en-US" sz="2000" dirty="0">
                <a:solidFill>
                  <a:srgbClr val="171717"/>
                </a:solidFill>
                <a:latin typeface="Consolas" panose="020B0609020204030204" pitchFamily="49" charset="0"/>
              </a:rPr>
              <a:t>}</a:t>
            </a:r>
            <a:endParaRPr lang="en-US" sz="2000" dirty="0">
              <a:latin typeface="Consolas" panose="020B0609020204030204" pitchFamily="49" charset="0"/>
            </a:endParaRPr>
          </a:p>
          <a:p>
            <a:endParaRPr lang="en-US" sz="2000" dirty="0"/>
          </a:p>
        </p:txBody>
      </p:sp>
    </p:spTree>
    <p:extLst>
      <p:ext uri="{BB962C8B-B14F-4D97-AF65-F5344CB8AC3E}">
        <p14:creationId xmlns:p14="http://schemas.microsoft.com/office/powerpoint/2010/main" val="334768747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C157-D3B8-40DA-8C9A-42D99C2EEBB8}"/>
              </a:ext>
            </a:extLst>
          </p:cNvPr>
          <p:cNvSpPr>
            <a:spLocks noGrp="1"/>
          </p:cNvSpPr>
          <p:nvPr>
            <p:ph type="title"/>
          </p:nvPr>
        </p:nvSpPr>
        <p:spPr/>
        <p:txBody>
          <a:bodyPr/>
          <a:lstStyle/>
          <a:p>
            <a:r>
              <a:rPr lang="en-US" dirty="0"/>
              <a:t>Azure Blob Storage Module </a:t>
            </a:r>
            <a:r>
              <a:rPr lang="en-US" dirty="0" err="1"/>
              <a:t>Module</a:t>
            </a:r>
            <a:r>
              <a:rPr lang="en-US" dirty="0"/>
              <a:t> Twin Settings</a:t>
            </a:r>
          </a:p>
        </p:txBody>
      </p:sp>
      <p:sp>
        <p:nvSpPr>
          <p:cNvPr id="3" name="Text Placeholder 2">
            <a:extLst>
              <a:ext uri="{FF2B5EF4-FFF2-40B4-BE49-F238E27FC236}">
                <a16:creationId xmlns:a16="http://schemas.microsoft.com/office/drawing/2014/main" id="{569F638F-24B0-4289-8B23-0E6EC5CF6DE6}"/>
              </a:ext>
            </a:extLst>
          </p:cNvPr>
          <p:cNvSpPr txBox="1">
            <a:spLocks/>
          </p:cNvSpPr>
          <p:nvPr/>
        </p:nvSpPr>
        <p:spPr>
          <a:xfrm>
            <a:off x="586581" y="1574863"/>
            <a:ext cx="11018838" cy="467820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rgbClr val="171717"/>
                </a:solidFill>
                <a:latin typeface="Consolas" panose="020B0609020204030204" pitchFamily="49" charset="0"/>
              </a:rPr>
              <a:t>{</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r>
              <a:rPr lang="en-US" sz="1600" dirty="0">
                <a:solidFill>
                  <a:srgbClr val="0451A5"/>
                </a:solidFill>
                <a:latin typeface="Consolas" panose="020B0609020204030204" pitchFamily="49" charset="0"/>
              </a:rPr>
              <a:t>"</a:t>
            </a:r>
            <a:r>
              <a:rPr lang="en-US" sz="1600" dirty="0" err="1">
                <a:solidFill>
                  <a:srgbClr val="0451A5"/>
                </a:solidFill>
                <a:latin typeface="Consolas" panose="020B0609020204030204" pitchFamily="49" charset="0"/>
              </a:rPr>
              <a:t>deviceAutoDeleteProperties</a:t>
            </a:r>
            <a:r>
              <a:rPr lang="en-US" sz="1600" dirty="0">
                <a:solidFill>
                  <a:srgbClr val="0451A5"/>
                </a:solidFill>
                <a:latin typeface="Consolas" panose="020B0609020204030204" pitchFamily="49" charset="0"/>
              </a:rPr>
              <a:t>"</a:t>
            </a:r>
            <a:r>
              <a:rPr lang="en-US" sz="1600" dirty="0">
                <a:solidFill>
                  <a:srgbClr val="171717"/>
                </a:solidFill>
                <a:latin typeface="Consolas" panose="020B0609020204030204" pitchFamily="49" charset="0"/>
              </a:rPr>
              <a:t>: {</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r>
              <a:rPr lang="en-US" sz="1600" dirty="0">
                <a:solidFill>
                  <a:srgbClr val="0451A5"/>
                </a:solidFill>
                <a:latin typeface="Consolas" panose="020B0609020204030204" pitchFamily="49" charset="0"/>
              </a:rPr>
              <a:t>"</a:t>
            </a:r>
            <a:r>
              <a:rPr lang="en-US" sz="1600" dirty="0" err="1">
                <a:solidFill>
                  <a:srgbClr val="0451A5"/>
                </a:solidFill>
                <a:latin typeface="Consolas" panose="020B0609020204030204" pitchFamily="49" charset="0"/>
              </a:rPr>
              <a:t>deleteOn</a:t>
            </a:r>
            <a:r>
              <a:rPr lang="en-US" sz="1600" dirty="0">
                <a:solidFill>
                  <a:srgbClr val="0451A5"/>
                </a:solidFill>
                <a:latin typeface="Consolas" panose="020B0609020204030204" pitchFamily="49" charset="0"/>
              </a:rPr>
              <a:t>"</a:t>
            </a:r>
            <a:r>
              <a:rPr lang="en-US" sz="1600" dirty="0">
                <a:solidFill>
                  <a:srgbClr val="171717"/>
                </a:solidFill>
                <a:latin typeface="Consolas" panose="020B0609020204030204" pitchFamily="49" charset="0"/>
              </a:rPr>
              <a:t>: &lt;</a:t>
            </a:r>
            <a:r>
              <a:rPr lang="en-US" sz="1600" dirty="0">
                <a:solidFill>
                  <a:srgbClr val="07704A"/>
                </a:solidFill>
                <a:latin typeface="Consolas" panose="020B0609020204030204" pitchFamily="49" charset="0"/>
              </a:rPr>
              <a:t>true</a:t>
            </a:r>
            <a:r>
              <a:rPr lang="en-US" sz="1600" dirty="0">
                <a:solidFill>
                  <a:srgbClr val="171717"/>
                </a:solidFill>
                <a:latin typeface="Consolas" panose="020B0609020204030204" pitchFamily="49" charset="0"/>
              </a:rPr>
              <a:t>, false&gt;,</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r>
              <a:rPr lang="en-US" sz="1600" dirty="0">
                <a:solidFill>
                  <a:srgbClr val="0451A5"/>
                </a:solidFill>
                <a:latin typeface="Consolas" panose="020B0609020204030204" pitchFamily="49" charset="0"/>
              </a:rPr>
              <a:t>"</a:t>
            </a:r>
            <a:r>
              <a:rPr lang="en-US" sz="1600" dirty="0" err="1">
                <a:solidFill>
                  <a:srgbClr val="0451A5"/>
                </a:solidFill>
                <a:latin typeface="Consolas" panose="020B0609020204030204" pitchFamily="49" charset="0"/>
              </a:rPr>
              <a:t>deleteAfterMinutes</a:t>
            </a:r>
            <a:r>
              <a:rPr lang="en-US" sz="1600" dirty="0">
                <a:solidFill>
                  <a:srgbClr val="0451A5"/>
                </a:solidFill>
                <a:latin typeface="Consolas" panose="020B0609020204030204" pitchFamily="49" charset="0"/>
              </a:rPr>
              <a:t>"</a:t>
            </a:r>
            <a:r>
              <a:rPr lang="en-US" sz="1600" dirty="0">
                <a:solidFill>
                  <a:srgbClr val="171717"/>
                </a:solidFill>
                <a:latin typeface="Consolas" panose="020B0609020204030204" pitchFamily="49" charset="0"/>
              </a:rPr>
              <a:t>: &lt;</a:t>
            </a:r>
            <a:r>
              <a:rPr lang="en-US" sz="1600" dirty="0" err="1">
                <a:solidFill>
                  <a:srgbClr val="171717"/>
                </a:solidFill>
                <a:latin typeface="Consolas" panose="020B0609020204030204" pitchFamily="49" charset="0"/>
              </a:rPr>
              <a:t>timeToLiveInMinutes</a:t>
            </a:r>
            <a:r>
              <a:rPr lang="en-US" sz="1600" dirty="0">
                <a:solidFill>
                  <a:srgbClr val="171717"/>
                </a:solidFill>
                <a:latin typeface="Consolas" panose="020B0609020204030204" pitchFamily="49" charset="0"/>
              </a:rPr>
              <a:t>&gt;,</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r>
              <a:rPr lang="en-US" sz="1600" dirty="0">
                <a:solidFill>
                  <a:srgbClr val="0451A5"/>
                </a:solidFill>
                <a:latin typeface="Consolas" panose="020B0609020204030204" pitchFamily="49" charset="0"/>
              </a:rPr>
              <a:t>"</a:t>
            </a:r>
            <a:r>
              <a:rPr lang="en-US" sz="1600" dirty="0" err="1">
                <a:solidFill>
                  <a:srgbClr val="0451A5"/>
                </a:solidFill>
                <a:latin typeface="Consolas" panose="020B0609020204030204" pitchFamily="49" charset="0"/>
              </a:rPr>
              <a:t>retainWhileUploading</a:t>
            </a:r>
            <a:r>
              <a:rPr lang="en-US" sz="1600" dirty="0">
                <a:solidFill>
                  <a:srgbClr val="0451A5"/>
                </a:solidFill>
                <a:latin typeface="Consolas" panose="020B0609020204030204" pitchFamily="49" charset="0"/>
              </a:rPr>
              <a:t>"</a:t>
            </a:r>
            <a:r>
              <a:rPr lang="en-US" sz="1600" dirty="0">
                <a:solidFill>
                  <a:srgbClr val="171717"/>
                </a:solidFill>
                <a:latin typeface="Consolas" panose="020B0609020204030204" pitchFamily="49" charset="0"/>
              </a:rPr>
              <a:t>: &lt;</a:t>
            </a:r>
            <a:r>
              <a:rPr lang="en-US" sz="1600" dirty="0" err="1">
                <a:solidFill>
                  <a:srgbClr val="07704A"/>
                </a:solidFill>
                <a:latin typeface="Consolas" panose="020B0609020204030204" pitchFamily="49" charset="0"/>
              </a:rPr>
              <a:t>true</a:t>
            </a:r>
            <a:r>
              <a:rPr lang="en-US" sz="1600" dirty="0" err="1">
                <a:solidFill>
                  <a:srgbClr val="171717"/>
                </a:solidFill>
                <a:latin typeface="Consolas" panose="020B0609020204030204" pitchFamily="49" charset="0"/>
              </a:rPr>
              <a:t>,false</a:t>
            </a:r>
            <a:r>
              <a:rPr lang="en-US" sz="1600" dirty="0">
                <a:solidFill>
                  <a:srgbClr val="171717"/>
                </a:solidFill>
                <a:latin typeface="Consolas" panose="020B0609020204030204" pitchFamily="49" charset="0"/>
              </a:rPr>
              <a:t>&gt;</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r>
              <a:rPr lang="en-US" sz="1600" dirty="0">
                <a:solidFill>
                  <a:srgbClr val="0451A5"/>
                </a:solidFill>
                <a:latin typeface="Consolas" panose="020B0609020204030204" pitchFamily="49" charset="0"/>
              </a:rPr>
              <a:t>"</a:t>
            </a:r>
            <a:r>
              <a:rPr lang="en-US" sz="1600" dirty="0" err="1">
                <a:solidFill>
                  <a:srgbClr val="0451A5"/>
                </a:solidFill>
                <a:latin typeface="Consolas" panose="020B0609020204030204" pitchFamily="49" charset="0"/>
              </a:rPr>
              <a:t>deviceToCloudUploadProperties</a:t>
            </a:r>
            <a:r>
              <a:rPr lang="en-US" sz="1600" dirty="0">
                <a:solidFill>
                  <a:srgbClr val="0451A5"/>
                </a:solidFill>
                <a:latin typeface="Consolas" panose="020B0609020204030204" pitchFamily="49" charset="0"/>
              </a:rPr>
              <a:t>"</a:t>
            </a:r>
            <a:r>
              <a:rPr lang="en-US" sz="1600" dirty="0">
                <a:solidFill>
                  <a:srgbClr val="171717"/>
                </a:solidFill>
                <a:latin typeface="Consolas" panose="020B0609020204030204" pitchFamily="49" charset="0"/>
              </a:rPr>
              <a:t>: {</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r>
              <a:rPr lang="en-US" sz="1600" dirty="0">
                <a:solidFill>
                  <a:srgbClr val="0451A5"/>
                </a:solidFill>
                <a:latin typeface="Consolas" panose="020B0609020204030204" pitchFamily="49" charset="0"/>
              </a:rPr>
              <a:t>"</a:t>
            </a:r>
            <a:r>
              <a:rPr lang="en-US" sz="1600" dirty="0" err="1">
                <a:solidFill>
                  <a:srgbClr val="0451A5"/>
                </a:solidFill>
                <a:latin typeface="Consolas" panose="020B0609020204030204" pitchFamily="49" charset="0"/>
              </a:rPr>
              <a:t>uploadOn</a:t>
            </a:r>
            <a:r>
              <a:rPr lang="en-US" sz="1600" dirty="0">
                <a:solidFill>
                  <a:srgbClr val="0451A5"/>
                </a:solidFill>
                <a:latin typeface="Consolas" panose="020B0609020204030204" pitchFamily="49" charset="0"/>
              </a:rPr>
              <a:t>"</a:t>
            </a:r>
            <a:r>
              <a:rPr lang="en-US" sz="1600" dirty="0">
                <a:solidFill>
                  <a:srgbClr val="171717"/>
                </a:solidFill>
                <a:latin typeface="Consolas" panose="020B0609020204030204" pitchFamily="49" charset="0"/>
              </a:rPr>
              <a:t>: &lt;</a:t>
            </a:r>
            <a:r>
              <a:rPr lang="en-US" sz="1600" dirty="0">
                <a:solidFill>
                  <a:srgbClr val="07704A"/>
                </a:solidFill>
                <a:latin typeface="Consolas" panose="020B0609020204030204" pitchFamily="49" charset="0"/>
              </a:rPr>
              <a:t>true</a:t>
            </a:r>
            <a:r>
              <a:rPr lang="en-US" sz="1600" dirty="0">
                <a:solidFill>
                  <a:srgbClr val="171717"/>
                </a:solidFill>
                <a:latin typeface="Consolas" panose="020B0609020204030204" pitchFamily="49" charset="0"/>
              </a:rPr>
              <a:t>, false&gt;,</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r>
              <a:rPr lang="en-US" sz="1600" dirty="0">
                <a:solidFill>
                  <a:srgbClr val="0451A5"/>
                </a:solidFill>
                <a:latin typeface="Consolas" panose="020B0609020204030204" pitchFamily="49" charset="0"/>
              </a:rPr>
              <a:t>"</a:t>
            </a:r>
            <a:r>
              <a:rPr lang="en-US" sz="1600" dirty="0" err="1">
                <a:solidFill>
                  <a:srgbClr val="0451A5"/>
                </a:solidFill>
                <a:latin typeface="Consolas" panose="020B0609020204030204" pitchFamily="49" charset="0"/>
              </a:rPr>
              <a:t>uploadOrder</a:t>
            </a:r>
            <a:r>
              <a:rPr lang="en-US" sz="1600" dirty="0">
                <a:solidFill>
                  <a:srgbClr val="0451A5"/>
                </a:solidFill>
                <a:latin typeface="Consolas" panose="020B0609020204030204" pitchFamily="49" charset="0"/>
              </a:rPr>
              <a:t>"</a:t>
            </a:r>
            <a:r>
              <a:rPr lang="en-US" sz="1600" dirty="0">
                <a:solidFill>
                  <a:srgbClr val="171717"/>
                </a:solidFill>
                <a:latin typeface="Consolas" panose="020B0609020204030204" pitchFamily="49" charset="0"/>
              </a:rPr>
              <a:t>: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NewestFirst</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OldestFirst</a:t>
            </a:r>
            <a:r>
              <a:rPr lang="en-US" sz="1600" dirty="0">
                <a:solidFill>
                  <a:srgbClr val="A31515"/>
                </a:solidFill>
                <a:latin typeface="Consolas" panose="020B0609020204030204" pitchFamily="49" charset="0"/>
              </a:rPr>
              <a:t>&gt;"</a:t>
            </a:r>
            <a:r>
              <a:rPr lang="en-US" sz="1600" dirty="0">
                <a:solidFill>
                  <a:srgbClr val="171717"/>
                </a:solidFill>
                <a:latin typeface="Consolas" panose="020B0609020204030204" pitchFamily="49" charset="0"/>
              </a:rPr>
              <a:t>,</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r>
              <a:rPr lang="en-US" sz="1600" dirty="0">
                <a:solidFill>
                  <a:srgbClr val="0451A5"/>
                </a:solidFill>
                <a:latin typeface="Consolas" panose="020B0609020204030204" pitchFamily="49" charset="0"/>
              </a:rPr>
              <a:t>"</a:t>
            </a:r>
            <a:r>
              <a:rPr lang="en-US" sz="1600" dirty="0" err="1">
                <a:solidFill>
                  <a:srgbClr val="0451A5"/>
                </a:solidFill>
                <a:latin typeface="Consolas" panose="020B0609020204030204" pitchFamily="49" charset="0"/>
              </a:rPr>
              <a:t>cloudStorageConnectionString</a:t>
            </a:r>
            <a:r>
              <a:rPr lang="en-US" sz="1600" dirty="0">
                <a:solidFill>
                  <a:srgbClr val="0451A5"/>
                </a:solidFill>
                <a:latin typeface="Consolas" panose="020B0609020204030204" pitchFamily="49" charset="0"/>
              </a:rPr>
              <a:t>"</a:t>
            </a:r>
            <a:r>
              <a:rPr lang="en-US" sz="1600" dirty="0">
                <a:solidFill>
                  <a:srgbClr val="171717"/>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DefaultEndpointsProtocol</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https;AccountName</a:t>
            </a:r>
            <a:r>
              <a:rPr lang="en-US" sz="1600" dirty="0">
                <a:solidFill>
                  <a:srgbClr val="A31515"/>
                </a:solidFill>
                <a:latin typeface="Consolas" panose="020B0609020204030204" pitchFamily="49" charset="0"/>
              </a:rPr>
              <a:t>=&lt;your Azure Storage Account Name&gt;;</a:t>
            </a:r>
            <a:r>
              <a:rPr lang="en-US" sz="1600" dirty="0" err="1">
                <a:solidFill>
                  <a:srgbClr val="A31515"/>
                </a:solidFill>
                <a:latin typeface="Consolas" panose="020B0609020204030204" pitchFamily="49" charset="0"/>
              </a:rPr>
              <a:t>AccountKey</a:t>
            </a:r>
            <a:r>
              <a:rPr lang="en-US" sz="1600" dirty="0">
                <a:solidFill>
                  <a:srgbClr val="A31515"/>
                </a:solidFill>
                <a:latin typeface="Consolas" panose="020B0609020204030204" pitchFamily="49" charset="0"/>
              </a:rPr>
              <a:t>=&lt;your Azure Storage Account Key&gt;; </a:t>
            </a:r>
            <a:r>
              <a:rPr lang="en-US" sz="1600" dirty="0" err="1">
                <a:solidFill>
                  <a:srgbClr val="A31515"/>
                </a:solidFill>
                <a:latin typeface="Consolas" panose="020B0609020204030204" pitchFamily="49" charset="0"/>
              </a:rPr>
              <a:t>EndpointSuffix</a:t>
            </a:r>
            <a:r>
              <a:rPr lang="en-US" sz="1600" dirty="0">
                <a:solidFill>
                  <a:srgbClr val="A31515"/>
                </a:solidFill>
                <a:latin typeface="Consolas" panose="020B0609020204030204" pitchFamily="49" charset="0"/>
              </a:rPr>
              <a:t>=&lt;your end point suffix&gt;"</a:t>
            </a:r>
            <a:r>
              <a:rPr lang="en-US" sz="1600" dirty="0">
                <a:solidFill>
                  <a:srgbClr val="171717"/>
                </a:solidFill>
                <a:latin typeface="Consolas" panose="020B0609020204030204" pitchFamily="49" charset="0"/>
              </a:rPr>
              <a:t>, </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r>
              <a:rPr lang="en-US" sz="1600" dirty="0">
                <a:solidFill>
                  <a:srgbClr val="0451A5"/>
                </a:solidFill>
                <a:latin typeface="Consolas" panose="020B0609020204030204" pitchFamily="49" charset="0"/>
              </a:rPr>
              <a:t>"</a:t>
            </a:r>
            <a:r>
              <a:rPr lang="en-US" sz="1600" dirty="0" err="1">
                <a:solidFill>
                  <a:srgbClr val="0451A5"/>
                </a:solidFill>
                <a:latin typeface="Consolas" panose="020B0609020204030204" pitchFamily="49" charset="0"/>
              </a:rPr>
              <a:t>storageContainersForUpload</a:t>
            </a:r>
            <a:r>
              <a:rPr lang="en-US" sz="1600" dirty="0">
                <a:solidFill>
                  <a:srgbClr val="0451A5"/>
                </a:solidFill>
                <a:latin typeface="Consolas" panose="020B0609020204030204" pitchFamily="49" charset="0"/>
              </a:rPr>
              <a:t>"</a:t>
            </a:r>
            <a:r>
              <a:rPr lang="en-US" sz="1600" dirty="0">
                <a:solidFill>
                  <a:srgbClr val="171717"/>
                </a:solidFill>
                <a:latin typeface="Consolas" panose="020B0609020204030204" pitchFamily="49" charset="0"/>
              </a:rPr>
              <a:t>: {</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r>
              <a:rPr lang="en-US" sz="1600" dirty="0">
                <a:solidFill>
                  <a:srgbClr val="0451A5"/>
                </a:solidFill>
                <a:latin typeface="Consolas" panose="020B0609020204030204" pitchFamily="49" charset="0"/>
              </a:rPr>
              <a:t>"&lt;source container name1&gt;"</a:t>
            </a:r>
            <a:r>
              <a:rPr lang="en-US" sz="1600" dirty="0">
                <a:solidFill>
                  <a:srgbClr val="171717"/>
                </a:solidFill>
                <a:latin typeface="Consolas" panose="020B0609020204030204" pitchFamily="49" charset="0"/>
              </a:rPr>
              <a:t>: {</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r>
              <a:rPr lang="en-US" sz="1600" dirty="0">
                <a:solidFill>
                  <a:srgbClr val="0451A5"/>
                </a:solidFill>
                <a:latin typeface="Consolas" panose="020B0609020204030204" pitchFamily="49" charset="0"/>
              </a:rPr>
              <a:t>"target"</a:t>
            </a:r>
            <a:r>
              <a:rPr lang="en-US" sz="1600" dirty="0">
                <a:solidFill>
                  <a:srgbClr val="171717"/>
                </a:solidFill>
                <a:latin typeface="Consolas" panose="020B0609020204030204" pitchFamily="49" charset="0"/>
              </a:rPr>
              <a:t>: </a:t>
            </a:r>
            <a:r>
              <a:rPr lang="en-US" sz="1600" dirty="0">
                <a:solidFill>
                  <a:srgbClr val="A31515"/>
                </a:solidFill>
                <a:latin typeface="Consolas" panose="020B0609020204030204" pitchFamily="49" charset="0"/>
              </a:rPr>
              <a:t>"&lt;target container name1&gt;“</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r>
              <a:rPr lang="en-US" sz="1600" dirty="0">
                <a:solidFill>
                  <a:srgbClr val="0451A5"/>
                </a:solidFill>
                <a:latin typeface="Consolas" panose="020B0609020204030204" pitchFamily="49" charset="0"/>
              </a:rPr>
              <a:t>"</a:t>
            </a:r>
            <a:r>
              <a:rPr lang="en-US" sz="1600" dirty="0" err="1">
                <a:solidFill>
                  <a:srgbClr val="0451A5"/>
                </a:solidFill>
                <a:latin typeface="Consolas" panose="020B0609020204030204" pitchFamily="49" charset="0"/>
              </a:rPr>
              <a:t>deleteAfterUpload</a:t>
            </a:r>
            <a:r>
              <a:rPr lang="en-US" sz="1600" dirty="0">
                <a:solidFill>
                  <a:srgbClr val="0451A5"/>
                </a:solidFill>
                <a:latin typeface="Consolas" panose="020B0609020204030204" pitchFamily="49" charset="0"/>
              </a:rPr>
              <a:t>"</a:t>
            </a:r>
            <a:r>
              <a:rPr lang="en-US" sz="1600" dirty="0">
                <a:solidFill>
                  <a:srgbClr val="171717"/>
                </a:solidFill>
                <a:latin typeface="Consolas" panose="020B0609020204030204" pitchFamily="49" charset="0"/>
              </a:rPr>
              <a:t>: &lt;</a:t>
            </a:r>
            <a:r>
              <a:rPr lang="en-US" sz="1600" dirty="0" err="1">
                <a:solidFill>
                  <a:srgbClr val="07704A"/>
                </a:solidFill>
                <a:latin typeface="Consolas" panose="020B0609020204030204" pitchFamily="49" charset="0"/>
              </a:rPr>
              <a:t>true</a:t>
            </a:r>
            <a:r>
              <a:rPr lang="en-US" sz="1600" dirty="0" err="1">
                <a:solidFill>
                  <a:srgbClr val="171717"/>
                </a:solidFill>
                <a:latin typeface="Consolas" panose="020B0609020204030204" pitchFamily="49" charset="0"/>
              </a:rPr>
              <a:t>,false</a:t>
            </a:r>
            <a:r>
              <a:rPr lang="en-US" sz="1600" dirty="0">
                <a:solidFill>
                  <a:srgbClr val="171717"/>
                </a:solidFill>
                <a:latin typeface="Consolas" panose="020B0609020204030204" pitchFamily="49" charset="0"/>
              </a:rPr>
              <a:t>&gt;</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  }</a:t>
            </a:r>
            <a:br>
              <a:rPr lang="en-US" sz="1600" dirty="0">
                <a:solidFill>
                  <a:srgbClr val="171717"/>
                </a:solidFill>
                <a:latin typeface="Consolas" panose="020B0609020204030204" pitchFamily="49" charset="0"/>
              </a:rPr>
            </a:br>
            <a:r>
              <a:rPr lang="en-US" sz="1600" dirty="0">
                <a:solidFill>
                  <a:srgbClr val="171717"/>
                </a:solidFill>
                <a:latin typeface="Consolas" panose="020B0609020204030204" pitchFamily="49" charset="0"/>
              </a:rPr>
              <a:t>}</a:t>
            </a:r>
            <a:endParaRPr lang="en-US" sz="1600" dirty="0">
              <a:latin typeface="Consolas" panose="020B0609020204030204" pitchFamily="49" charset="0"/>
            </a:endParaRPr>
          </a:p>
        </p:txBody>
      </p:sp>
    </p:spTree>
    <p:extLst>
      <p:ext uri="{BB962C8B-B14F-4D97-AF65-F5344CB8AC3E}">
        <p14:creationId xmlns:p14="http://schemas.microsoft.com/office/powerpoint/2010/main" val="1506907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Blob Storage on IoT Edge Connectivity</a:t>
            </a:r>
          </a:p>
        </p:txBody>
      </p:sp>
      <p:sp>
        <p:nvSpPr>
          <p:cNvPr id="6" name="Text Placeholder 5"/>
          <p:cNvSpPr>
            <a:spLocks noGrp="1"/>
          </p:cNvSpPr>
          <p:nvPr>
            <p:ph type="body" sz="quarter" idx="10"/>
          </p:nvPr>
        </p:nvSpPr>
        <p:spPr>
          <a:xfrm>
            <a:off x="584200" y="1435497"/>
            <a:ext cx="11018520" cy="3976473"/>
          </a:xfrm>
        </p:spPr>
        <p:txBody>
          <a:bodyPr/>
          <a:lstStyle/>
          <a:p>
            <a:r>
              <a:rPr lang="en-US" dirty="0"/>
              <a:t>Connecting is very similar to connecting to Azure Cloud</a:t>
            </a:r>
          </a:p>
          <a:p>
            <a:r>
              <a:rPr lang="en-US" dirty="0"/>
              <a:t>The module configuration includes the appropriate storage account key</a:t>
            </a:r>
          </a:p>
          <a:p>
            <a:r>
              <a:rPr lang="en-US" dirty="0"/>
              <a:t>This includes being able to use Azure Storage Explorer!</a:t>
            </a:r>
          </a:p>
          <a:p>
            <a:r>
              <a:rPr lang="en-IE" dirty="0"/>
              <a:t>Supported storage operations…</a:t>
            </a:r>
          </a:p>
          <a:p>
            <a:pPr lvl="1"/>
            <a:r>
              <a:rPr lang="en-IE" dirty="0"/>
              <a:t>Most of the 2017-04-17 API are supported</a:t>
            </a:r>
          </a:p>
          <a:p>
            <a:pPr lvl="1"/>
            <a:r>
              <a:rPr lang="en-IE" dirty="0"/>
              <a:t>Unsupported operations are generally around ones that don’t make sense in the IoT Edge context, such as setting the blob tier and snapshotting a blob</a:t>
            </a:r>
          </a:p>
          <a:p>
            <a:r>
              <a:rPr lang="en-IE" dirty="0"/>
              <a:t>Event Grid connectivity is available (in Preview)</a:t>
            </a:r>
          </a:p>
        </p:txBody>
      </p:sp>
    </p:spTree>
    <p:extLst>
      <p:ext uri="{BB962C8B-B14F-4D97-AF65-F5344CB8AC3E}">
        <p14:creationId xmlns:p14="http://schemas.microsoft.com/office/powerpoint/2010/main" val="54509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05: Module Labs</a:t>
            </a:r>
            <a:endParaRPr lang="en-US" dirty="0"/>
          </a:p>
        </p:txBody>
      </p:sp>
    </p:spTree>
    <p:extLst>
      <p:ext uri="{BB962C8B-B14F-4D97-AF65-F5344CB8AC3E}">
        <p14:creationId xmlns:p14="http://schemas.microsoft.com/office/powerpoint/2010/main" val="14477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7 – Learning objectives</a:t>
            </a:r>
          </a:p>
        </p:txBody>
      </p:sp>
      <p:sp>
        <p:nvSpPr>
          <p:cNvPr id="6" name="Text Placeholder 5"/>
          <p:cNvSpPr>
            <a:spLocks noGrp="1"/>
          </p:cNvSpPr>
          <p:nvPr>
            <p:ph type="body" sz="quarter" idx="10"/>
          </p:nvPr>
        </p:nvSpPr>
        <p:spPr>
          <a:xfrm>
            <a:off x="586390" y="1434370"/>
            <a:ext cx="11018520" cy="2412968"/>
          </a:xfrm>
        </p:spPr>
        <p:txBody>
          <a:bodyPr/>
          <a:lstStyle/>
          <a:p>
            <a:pPr marL="457200" indent="-457200">
              <a:buFont typeface="Arial" panose="020B0604020202020204" pitchFamily="34" charset="0"/>
              <a:buChar char="•"/>
            </a:pPr>
            <a:r>
              <a:rPr lang="en-US" dirty="0"/>
              <a:t>Explain the requirements for building a custom edge module</a:t>
            </a:r>
          </a:p>
          <a:p>
            <a:pPr marL="457200" indent="-457200">
              <a:buFont typeface="Arial" panose="020B0604020202020204" pitchFamily="34" charset="0"/>
              <a:buChar char="•"/>
            </a:pPr>
            <a:r>
              <a:rPr lang="en-US" dirty="0"/>
              <a:t>Configure Visual Studio Code for developing containerized modules</a:t>
            </a:r>
          </a:p>
          <a:p>
            <a:pPr marL="457200" indent="-457200">
              <a:buFont typeface="Arial" panose="020B0604020202020204" pitchFamily="34" charset="0"/>
              <a:buChar char="•"/>
            </a:pPr>
            <a:r>
              <a:rPr lang="en-US" dirty="0"/>
              <a:t>Deploy a custom module to an IoT Edge device</a:t>
            </a:r>
          </a:p>
          <a:p>
            <a:pPr marL="457200" indent="-457200">
              <a:buFont typeface="Arial" panose="020B0604020202020204" pitchFamily="34" charset="0"/>
              <a:buChar char="•"/>
            </a:pPr>
            <a:r>
              <a:rPr lang="en-US" dirty="0"/>
              <a:t>Implement local storage on an IoT Edge device in support of an offline scenario</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7 Labs</a:t>
            </a:r>
          </a:p>
        </p:txBody>
      </p:sp>
      <p:sp>
        <p:nvSpPr>
          <p:cNvPr id="3" name="Text Placeholder 2">
            <a:extLst>
              <a:ext uri="{FF2B5EF4-FFF2-40B4-BE49-F238E27FC236}">
                <a16:creationId xmlns:a16="http://schemas.microsoft.com/office/drawing/2014/main" id="{1D67A3BB-DE9E-4726-A32E-5D74A8AFE875}"/>
              </a:ext>
            </a:extLst>
          </p:cNvPr>
          <p:cNvSpPr>
            <a:spLocks noGrp="1"/>
          </p:cNvSpPr>
          <p:nvPr>
            <p:ph type="body" sz="quarter" idx="10"/>
          </p:nvPr>
        </p:nvSpPr>
        <p:spPr>
          <a:xfrm>
            <a:off x="584200" y="1373502"/>
            <a:ext cx="11018520" cy="1378839"/>
          </a:xfrm>
        </p:spPr>
        <p:txBody>
          <a:bodyPr/>
          <a:lstStyle/>
          <a:p>
            <a:r>
              <a:rPr lang="en-US" b="1" dirty="0"/>
              <a:t>Lab 13: Create and Deploy a Custom Edge Module</a:t>
            </a:r>
            <a:endParaRPr lang="en-US" dirty="0"/>
          </a:p>
          <a:p>
            <a:r>
              <a:rPr lang="en-US" b="1"/>
              <a:t>Lab 14: Implement Restricted Network and Offline Scenarios for IoT Edge</a:t>
            </a:r>
            <a:endParaRPr lang="en-US" dirty="0"/>
          </a:p>
        </p:txBody>
      </p:sp>
    </p:spTree>
    <p:extLst>
      <p:ext uri="{BB962C8B-B14F-4D97-AF65-F5344CB8AC3E}">
        <p14:creationId xmlns:p14="http://schemas.microsoft.com/office/powerpoint/2010/main" val="26600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06: Module 7 review questions</a:t>
            </a:r>
            <a:endParaRPr lang="en-US" dirty="0"/>
          </a:p>
        </p:txBody>
      </p:sp>
    </p:spTree>
    <p:extLst>
      <p:ext uri="{BB962C8B-B14F-4D97-AF65-F5344CB8AC3E}">
        <p14:creationId xmlns:p14="http://schemas.microsoft.com/office/powerpoint/2010/main" val="169325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7.1</a:t>
            </a:r>
          </a:p>
        </p:txBody>
      </p:sp>
      <p:sp>
        <p:nvSpPr>
          <p:cNvPr id="6" name="Text Placeholder 5"/>
          <p:cNvSpPr>
            <a:spLocks noGrp="1"/>
          </p:cNvSpPr>
          <p:nvPr>
            <p:ph type="body" sz="quarter" idx="10"/>
          </p:nvPr>
        </p:nvSpPr>
        <p:spPr>
          <a:xfrm>
            <a:off x="586740" y="1347271"/>
            <a:ext cx="11018520" cy="5109091"/>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Some of the Edge devices are being used as Edge Gateways, while others are being used to provide intelligence on the IoT Edge. Although you’ve found several great Edge modules in the Azure Marketplace, you have concluded that you will need to develop some of your own custom Edge modules.</a:t>
            </a:r>
          </a:p>
          <a:p>
            <a:endParaRPr lang="en-US" sz="2000" dirty="0"/>
          </a:p>
          <a:p>
            <a:r>
              <a:rPr lang="en-US" sz="2000" dirty="0"/>
              <a:t>Which of the following accurately describe characteristics of an Edge module? (choose all correct answers)</a:t>
            </a:r>
          </a:p>
          <a:p>
            <a:endParaRPr lang="en-US" sz="2000" dirty="0"/>
          </a:p>
          <a:p>
            <a:pPr marL="457200" indent="-457200">
              <a:buFont typeface="+mj-lt"/>
              <a:buAutoNum type="alphaUcPeriod"/>
            </a:pPr>
            <a:r>
              <a:rPr lang="en-US" sz="2000" dirty="0"/>
              <a:t>it has a module twin that is distinct and isolated from the device twin and the other module twins of that device</a:t>
            </a:r>
          </a:p>
          <a:p>
            <a:pPr marL="457200" indent="-457200">
              <a:buFont typeface="+mj-lt"/>
              <a:buAutoNum type="alphaUcPeriod"/>
            </a:pPr>
            <a:r>
              <a:rPr lang="en-US" sz="2000" dirty="0"/>
              <a:t>it can send device-to-cloud messages in the same manner as a device</a:t>
            </a:r>
          </a:p>
          <a:p>
            <a:pPr marL="457200" indent="-457200">
              <a:buFont typeface="+mj-lt"/>
              <a:buAutoNum type="alphaUcPeriod"/>
            </a:pPr>
            <a:r>
              <a:rPr lang="en-US" sz="2000" dirty="0"/>
              <a:t>it can receive cloud-to-device messages targeted specifically at its identity</a:t>
            </a:r>
          </a:p>
          <a:p>
            <a:pPr marL="457200" indent="-457200">
              <a:buFont typeface="+mj-lt"/>
              <a:buAutoNum type="alphaUcPeriod"/>
            </a:pPr>
            <a:r>
              <a:rPr lang="en-US" sz="2000" dirty="0"/>
              <a:t>it can receive direct methods targeted specifically at its identity</a:t>
            </a:r>
          </a:p>
          <a:p>
            <a:pPr marL="457200" indent="-457200">
              <a:buFont typeface="+mj-lt"/>
              <a:buAutoNum type="alphaUcPeriod"/>
            </a:pPr>
            <a:r>
              <a:rPr lang="en-US" sz="2000" dirty="0"/>
              <a:t>it can use the same file upload feature in the same manner as a device</a:t>
            </a:r>
          </a:p>
        </p:txBody>
      </p:sp>
    </p:spTree>
    <p:extLst>
      <p:ext uri="{BB962C8B-B14F-4D97-AF65-F5344CB8AC3E}">
        <p14:creationId xmlns:p14="http://schemas.microsoft.com/office/powerpoint/2010/main" val="1339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7.2</a:t>
            </a:r>
          </a:p>
        </p:txBody>
      </p:sp>
      <p:sp>
        <p:nvSpPr>
          <p:cNvPr id="6" name="Text Placeholder 5"/>
          <p:cNvSpPr>
            <a:spLocks noGrp="1"/>
          </p:cNvSpPr>
          <p:nvPr>
            <p:ph type="body" sz="quarter" idx="10"/>
          </p:nvPr>
        </p:nvSpPr>
        <p:spPr>
          <a:xfrm>
            <a:off x="586739" y="1347271"/>
            <a:ext cx="11398431" cy="5109091"/>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Some of the Edge devices are being used as Edge Gateways, while others are being used to provide intelligence on the IoT Edge. Although you’ve found several great Edge modules in the Azure Marketplace, you have concluded that you will need to develop some of your own custom Edge modules.</a:t>
            </a:r>
          </a:p>
          <a:p>
            <a:endParaRPr lang="en-US" sz="2000" dirty="0"/>
          </a:p>
          <a:p>
            <a:r>
              <a:rPr lang="en-US" sz="2000" dirty="0"/>
              <a:t>Which of the following steps are commonly used to create a custom Edge module using Visual Studio Code? (choose all correct answers)</a:t>
            </a:r>
          </a:p>
          <a:p>
            <a:endParaRPr lang="en-US" sz="2000" dirty="0"/>
          </a:p>
          <a:p>
            <a:pPr marL="457200" indent="-457200">
              <a:buFont typeface="+mj-lt"/>
              <a:buAutoNum type="alphaUcPeriod"/>
            </a:pPr>
            <a:r>
              <a:rPr lang="en-US" sz="2000" dirty="0"/>
              <a:t>Use the Azure portal to create an Azure Container Registry for your Docker container images</a:t>
            </a:r>
          </a:p>
          <a:p>
            <a:pPr marL="457200" indent="-457200">
              <a:buFont typeface="+mj-lt"/>
              <a:buAutoNum type="alphaUcPeriod"/>
            </a:pPr>
            <a:r>
              <a:rPr lang="en-US" sz="2000" dirty="0"/>
              <a:t>Use Visual Studio Code to create a solution template for your module</a:t>
            </a:r>
          </a:p>
          <a:p>
            <a:pPr marL="457200" indent="-457200">
              <a:buFont typeface="+mj-lt"/>
              <a:buAutoNum type="alphaUcPeriod"/>
            </a:pPr>
            <a:r>
              <a:rPr lang="en-US" sz="2000" dirty="0"/>
              <a:t>Use the IoT </a:t>
            </a:r>
            <a:r>
              <a:rPr lang="en-US" sz="2000" dirty="0" err="1"/>
              <a:t>EdgeHub</a:t>
            </a:r>
            <a:r>
              <a:rPr lang="en-US" sz="2000" dirty="0"/>
              <a:t> Dev Tool to configure IoT Edge agent for module to module communications</a:t>
            </a:r>
          </a:p>
          <a:p>
            <a:pPr marL="457200" indent="-457200">
              <a:buFont typeface="+mj-lt"/>
              <a:buAutoNum type="alphaUcPeriod"/>
            </a:pPr>
            <a:r>
              <a:rPr lang="en-US" sz="2000" dirty="0"/>
              <a:t>Use the IoT Edge Simulator to test and debug the business logic of your module </a:t>
            </a:r>
          </a:p>
          <a:p>
            <a:pPr marL="457200" indent="-457200">
              <a:buFont typeface="+mj-lt"/>
              <a:buAutoNum type="alphaUcPeriod"/>
            </a:pPr>
            <a:r>
              <a:rPr lang="en-US" sz="2000" dirty="0"/>
              <a:t>Use the IoT </a:t>
            </a:r>
            <a:r>
              <a:rPr lang="en-US" sz="2000" dirty="0" err="1"/>
              <a:t>EdgeHub</a:t>
            </a:r>
            <a:r>
              <a:rPr lang="en-US" sz="2000" dirty="0"/>
              <a:t> Dev Tool to configure IoT Edge hub for deploying and monitoring your module</a:t>
            </a:r>
          </a:p>
        </p:txBody>
      </p:sp>
    </p:spTree>
    <p:extLst>
      <p:ext uri="{BB962C8B-B14F-4D97-AF65-F5344CB8AC3E}">
        <p14:creationId xmlns:p14="http://schemas.microsoft.com/office/powerpoint/2010/main" val="332756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7.3</a:t>
            </a:r>
          </a:p>
        </p:txBody>
      </p:sp>
      <p:sp>
        <p:nvSpPr>
          <p:cNvPr id="6" name="Text Placeholder 5"/>
          <p:cNvSpPr>
            <a:spLocks noGrp="1"/>
          </p:cNvSpPr>
          <p:nvPr>
            <p:ph type="body" sz="quarter" idx="10"/>
          </p:nvPr>
        </p:nvSpPr>
        <p:spPr>
          <a:xfrm>
            <a:off x="586740" y="1347271"/>
            <a:ext cx="11018520" cy="5047536"/>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Some of the Edge devices are being used as Edge Gateways, while others are being used to provide intelligence on the IoT Edge. You have discovered that you are losing data during periods when local </a:t>
            </a:r>
            <a:r>
              <a:rPr lang="en-US" sz="2000" dirty="0" err="1"/>
              <a:t>WiFi</a:t>
            </a:r>
            <a:r>
              <a:rPr lang="en-US" sz="2000" dirty="0"/>
              <a:t> is lost and devices are offline. You need to know if IoT Edge provide a solution for this problem.</a:t>
            </a:r>
          </a:p>
          <a:p>
            <a:endParaRPr lang="en-US" sz="2000" dirty="0"/>
          </a:p>
          <a:p>
            <a:r>
              <a:rPr lang="en-US" sz="2000" dirty="0"/>
              <a:t>Which of the following are true about the extended offline capabilities of IoT Edge devices? (choose all correct answers)</a:t>
            </a:r>
          </a:p>
          <a:p>
            <a:endParaRPr lang="en-US" sz="2000" dirty="0"/>
          </a:p>
          <a:p>
            <a:pPr marL="457200" indent="-457200">
              <a:buFont typeface="+mj-lt"/>
              <a:buAutoNum type="alphaUcPeriod"/>
            </a:pPr>
            <a:r>
              <a:rPr lang="en-US" sz="2000" dirty="0"/>
              <a:t>It supports extended offline operations on your IoT Edge devices</a:t>
            </a:r>
          </a:p>
          <a:p>
            <a:pPr marL="457200" indent="-457200">
              <a:buFont typeface="+mj-lt"/>
              <a:buAutoNum type="alphaUcPeriod"/>
            </a:pPr>
            <a:r>
              <a:rPr lang="en-US" sz="2000" dirty="0"/>
              <a:t>It supports extended offline operations on non-IoT Edge child devices</a:t>
            </a:r>
          </a:p>
          <a:p>
            <a:pPr marL="457200" indent="-457200">
              <a:buFont typeface="+mj-lt"/>
              <a:buAutoNum type="alphaUcPeriod"/>
            </a:pPr>
            <a:r>
              <a:rPr lang="en-US" sz="2000" dirty="0"/>
              <a:t>It uses IoT Edge hub to authenticate modules and child devices so that they can continue to operate</a:t>
            </a:r>
          </a:p>
          <a:p>
            <a:pPr marL="457200" indent="-457200">
              <a:buFont typeface="+mj-lt"/>
              <a:buAutoNum type="alphaUcPeriod"/>
            </a:pPr>
            <a:r>
              <a:rPr lang="en-US" sz="2000" dirty="0"/>
              <a:t>It uses IoT Edge hub to enable communication between child devices that normally would go through IoT Hub</a:t>
            </a:r>
          </a:p>
        </p:txBody>
      </p:sp>
    </p:spTree>
    <p:extLst>
      <p:ext uri="{BB962C8B-B14F-4D97-AF65-F5344CB8AC3E}">
        <p14:creationId xmlns:p14="http://schemas.microsoft.com/office/powerpoint/2010/main" val="180947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7.4</a:t>
            </a:r>
          </a:p>
        </p:txBody>
      </p:sp>
      <p:sp>
        <p:nvSpPr>
          <p:cNvPr id="6" name="Text Placeholder 5"/>
          <p:cNvSpPr>
            <a:spLocks noGrp="1"/>
          </p:cNvSpPr>
          <p:nvPr>
            <p:ph type="body" sz="quarter" idx="10"/>
          </p:nvPr>
        </p:nvSpPr>
        <p:spPr>
          <a:xfrm>
            <a:off x="586740" y="1347271"/>
            <a:ext cx="11018520" cy="4801314"/>
          </a:xfrm>
        </p:spPr>
        <p:txBody>
          <a:bodyPr vert="horz" wrap="square" lIns="0" tIns="0" rIns="0" bIns="0" rtlCol="0" anchor="t">
            <a:spAutoFit/>
          </a:bodyPr>
          <a:lstStyle/>
          <a:p>
            <a:r>
              <a:rPr lang="en-US" sz="2000" dirty="0"/>
              <a:t>You are developing an IoT solution for your company. You have IoT devices and IoT Edge devices configured and running in your solution. Some of the Edge devices are being used as Edge Gateways, while others are being used to provide intelligence on the IoT Edge. You have discovered that you are losing data during periods when local </a:t>
            </a:r>
            <a:r>
              <a:rPr lang="en-US" sz="2000" dirty="0" err="1"/>
              <a:t>WiFi</a:t>
            </a:r>
            <a:r>
              <a:rPr lang="en-US" sz="2000" dirty="0"/>
              <a:t> is lost and devices are offline. You need to know if IoT Edge provide a solution for this problem.</a:t>
            </a:r>
          </a:p>
          <a:p>
            <a:endParaRPr lang="en-US" sz="2000" dirty="0"/>
          </a:p>
          <a:p>
            <a:r>
              <a:rPr lang="en-US" sz="2000" dirty="0"/>
              <a:t>Which of the following are true about Azure Blob Storage on the Edge? (choose all correct answers)</a:t>
            </a:r>
          </a:p>
          <a:p>
            <a:endParaRPr lang="en-US" sz="2000" dirty="0"/>
          </a:p>
          <a:p>
            <a:pPr marL="457200" indent="-457200">
              <a:buFont typeface="+mj-lt"/>
              <a:buAutoNum type="alphaUcPeriod"/>
            </a:pPr>
            <a:r>
              <a:rPr lang="en-US" sz="2000" dirty="0"/>
              <a:t>It uses a blob storage module to provide a block blob storage solution on your IoT Edge device</a:t>
            </a:r>
          </a:p>
          <a:p>
            <a:pPr marL="457200" indent="-457200">
              <a:buFont typeface="+mj-lt"/>
              <a:buAutoNum type="alphaUcPeriod"/>
            </a:pPr>
            <a:r>
              <a:rPr lang="en-US" sz="2000" dirty="0"/>
              <a:t>It uses the IoT Edge hub module to provide a block blob storage solution on your IoT Edge device</a:t>
            </a:r>
          </a:p>
          <a:p>
            <a:pPr marL="457200" indent="-457200">
              <a:buFont typeface="+mj-lt"/>
              <a:buAutoNum type="alphaUcPeriod"/>
            </a:pPr>
            <a:r>
              <a:rPr lang="en-US" sz="2000" dirty="0"/>
              <a:t>It uses the same Azure storage SDK methods or block blob API calls that you're already used to </a:t>
            </a:r>
          </a:p>
          <a:p>
            <a:pPr marL="457200" indent="-457200">
              <a:buFont typeface="+mj-lt"/>
              <a:buAutoNum type="alphaUcPeriod"/>
            </a:pPr>
            <a:r>
              <a:rPr lang="en-US" sz="2000" dirty="0"/>
              <a:t>It uses the IoT Edge device as the blob endpoint for any storage requests that you make to it</a:t>
            </a:r>
          </a:p>
          <a:p>
            <a:pPr marL="457200" indent="-457200">
              <a:buFont typeface="+mj-lt"/>
              <a:buAutoNum type="alphaUcPeriod"/>
            </a:pPr>
            <a:endParaRPr lang="en-US" sz="2000" dirty="0"/>
          </a:p>
        </p:txBody>
      </p:sp>
    </p:spTree>
    <p:extLst>
      <p:ext uri="{BB962C8B-B14F-4D97-AF65-F5344CB8AC3E}">
        <p14:creationId xmlns:p14="http://schemas.microsoft.com/office/powerpoint/2010/main" val="402031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02: Develop Custom Edge Modules</a:t>
            </a:r>
            <a:endParaRPr lang="en-US" dirty="0"/>
          </a:p>
        </p:txBody>
      </p:sp>
    </p:spTree>
    <p:extLst>
      <p:ext uri="{BB962C8B-B14F-4D97-AF65-F5344CB8AC3E}">
        <p14:creationId xmlns:p14="http://schemas.microsoft.com/office/powerpoint/2010/main" val="246374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Module Development</a:t>
            </a:r>
          </a:p>
        </p:txBody>
      </p:sp>
      <p:sp>
        <p:nvSpPr>
          <p:cNvPr id="4" name="Text Placeholder 5">
            <a:extLst>
              <a:ext uri="{FF2B5EF4-FFF2-40B4-BE49-F238E27FC236}">
                <a16:creationId xmlns:a16="http://schemas.microsoft.com/office/drawing/2014/main" id="{AACC017E-6117-4482-8E51-0C7957EE0240}"/>
              </a:ext>
            </a:extLst>
          </p:cNvPr>
          <p:cNvSpPr>
            <a:spLocks noGrp="1"/>
          </p:cNvSpPr>
          <p:nvPr>
            <p:ph type="body" sz="quarter" idx="10"/>
          </p:nvPr>
        </p:nvSpPr>
        <p:spPr>
          <a:xfrm>
            <a:off x="586390" y="1434370"/>
            <a:ext cx="11018520" cy="1465016"/>
          </a:xfrm>
        </p:spPr>
        <p:txBody>
          <a:bodyPr/>
          <a:lstStyle/>
          <a:p>
            <a:pPr marL="457200" indent="-457200">
              <a:buFont typeface="Arial" panose="020B0604020202020204" pitchFamily="34" charset="0"/>
              <a:buChar char="•"/>
            </a:pPr>
            <a:r>
              <a:rPr lang="en-US" dirty="0"/>
              <a:t>IoT Hub primitives</a:t>
            </a:r>
          </a:p>
          <a:p>
            <a:pPr marL="457200" indent="-457200">
              <a:buFont typeface="Arial" panose="020B0604020202020204" pitchFamily="34" charset="0"/>
              <a:buChar char="•"/>
            </a:pPr>
            <a:r>
              <a:rPr lang="en-US" dirty="0"/>
              <a:t>Device-to-cloud messages</a:t>
            </a:r>
          </a:p>
          <a:p>
            <a:pPr marL="457200" indent="-457200">
              <a:buFont typeface="Arial" panose="020B0604020202020204" pitchFamily="34" charset="0"/>
              <a:buChar char="•"/>
            </a:pPr>
            <a:r>
              <a:rPr lang="en-US" dirty="0"/>
              <a:t>Connecting to IoT Edge hub from a module</a:t>
            </a:r>
          </a:p>
        </p:txBody>
      </p:sp>
    </p:spTree>
    <p:extLst>
      <p:ext uri="{BB962C8B-B14F-4D97-AF65-F5344CB8AC3E}">
        <p14:creationId xmlns:p14="http://schemas.microsoft.com/office/powerpoint/2010/main" val="21826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Edge Supported Container Engines</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2170175" y="2194560"/>
            <a:ext cx="7851649" cy="4206240"/>
          </a:xfrm>
          <a:prstGeom prst="rect">
            <a:avLst/>
          </a:prstGeom>
        </p:spPr>
      </p:pic>
    </p:spTree>
    <p:extLst>
      <p:ext uri="{BB962C8B-B14F-4D97-AF65-F5344CB8AC3E}">
        <p14:creationId xmlns:p14="http://schemas.microsoft.com/office/powerpoint/2010/main" val="325599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Edge Supported Operating Systems</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1019155" y="2194560"/>
            <a:ext cx="10152990" cy="4206240"/>
          </a:xfrm>
          <a:prstGeom prst="rect">
            <a:avLst/>
          </a:prstGeom>
        </p:spPr>
      </p:pic>
    </p:spTree>
    <p:extLst>
      <p:ext uri="{BB962C8B-B14F-4D97-AF65-F5344CB8AC3E}">
        <p14:creationId xmlns:p14="http://schemas.microsoft.com/office/powerpoint/2010/main" val="124588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Edge Supported Virtual Machine Hosting</a:t>
            </a:r>
          </a:p>
        </p:txBody>
      </p:sp>
      <p:pic>
        <p:nvPicPr>
          <p:cNvPr id="3" name="Picture 2">
            <a:extLst>
              <a:ext uri="{FF2B5EF4-FFF2-40B4-BE49-F238E27FC236}">
                <a16:creationId xmlns:a16="http://schemas.microsoft.com/office/drawing/2014/main" id="{52030035-7E72-46F1-9147-53BB57CF25EA}"/>
              </a:ext>
            </a:extLst>
          </p:cNvPr>
          <p:cNvPicPr>
            <a:picLocks noChangeAspect="1"/>
          </p:cNvPicPr>
          <p:nvPr/>
        </p:nvPicPr>
        <p:blipFill>
          <a:blip r:embed="rId3"/>
          <a:srcRect/>
          <a:stretch/>
        </p:blipFill>
        <p:spPr>
          <a:xfrm>
            <a:off x="2971653" y="2194560"/>
            <a:ext cx="6247994" cy="4206240"/>
          </a:xfrm>
          <a:prstGeom prst="rect">
            <a:avLst/>
          </a:prstGeom>
        </p:spPr>
      </p:pic>
    </p:spTree>
    <p:extLst>
      <p:ext uri="{BB962C8B-B14F-4D97-AF65-F5344CB8AC3E}">
        <p14:creationId xmlns:p14="http://schemas.microsoft.com/office/powerpoint/2010/main" val="75250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Edge Module Development Tooling and Languages</a:t>
            </a:r>
          </a:p>
        </p:txBody>
      </p:sp>
      <p:graphicFrame>
        <p:nvGraphicFramePr>
          <p:cNvPr id="14" name="Table 13">
            <a:extLst>
              <a:ext uri="{FF2B5EF4-FFF2-40B4-BE49-F238E27FC236}">
                <a16:creationId xmlns:a16="http://schemas.microsoft.com/office/drawing/2014/main" id="{69C19ACA-388B-4629-B865-DB0B5CC6804B}"/>
              </a:ext>
            </a:extLst>
          </p:cNvPr>
          <p:cNvGraphicFramePr>
            <a:graphicFrameLocks noGrp="1"/>
          </p:cNvGraphicFramePr>
          <p:nvPr>
            <p:extLst>
              <p:ext uri="{D42A27DB-BD31-4B8C-83A1-F6EECF244321}">
                <p14:modId xmlns:p14="http://schemas.microsoft.com/office/powerpoint/2010/main" val="1815870991"/>
              </p:ext>
            </p:extLst>
          </p:nvPr>
        </p:nvGraphicFramePr>
        <p:xfrm>
          <a:off x="588263" y="1874950"/>
          <a:ext cx="5174762" cy="3108100"/>
        </p:xfrm>
        <a:graphic>
          <a:graphicData uri="http://schemas.openxmlformats.org/drawingml/2006/table">
            <a:tbl>
              <a:tblPr firstRow="1" bandRow="1">
                <a:tableStyleId>{B301B821-A1FF-4177-AEE7-76D212191A09}</a:tableStyleId>
              </a:tblPr>
              <a:tblGrid>
                <a:gridCol w="1517162">
                  <a:extLst>
                    <a:ext uri="{9D8B030D-6E8A-4147-A177-3AD203B41FA5}">
                      <a16:colId xmlns:a16="http://schemas.microsoft.com/office/drawing/2014/main" val="3483726849"/>
                    </a:ext>
                  </a:extLst>
                </a:gridCol>
                <a:gridCol w="3657600">
                  <a:extLst>
                    <a:ext uri="{9D8B030D-6E8A-4147-A177-3AD203B41FA5}">
                      <a16:colId xmlns:a16="http://schemas.microsoft.com/office/drawing/2014/main" val="3127790806"/>
                    </a:ext>
                  </a:extLst>
                </a:gridCol>
              </a:tblGrid>
              <a:tr h="396331">
                <a:tc>
                  <a:txBody>
                    <a:bodyPr/>
                    <a:lstStyle/>
                    <a:p>
                      <a:r>
                        <a:rPr lang="en-US" sz="2400" dirty="0"/>
                        <a:t>Language</a:t>
                      </a:r>
                    </a:p>
                  </a:txBody>
                  <a:tcPr marL="29869" marR="29869" marT="14934" marB="14934" anchor="ctr"/>
                </a:tc>
                <a:tc>
                  <a:txBody>
                    <a:bodyPr/>
                    <a:lstStyle/>
                    <a:p>
                      <a:r>
                        <a:rPr lang="en-US" sz="2400" dirty="0"/>
                        <a:t>Development tools</a:t>
                      </a:r>
                    </a:p>
                  </a:txBody>
                  <a:tcPr marL="29869" marR="29869" marT="14934" marB="14934" anchor="ctr"/>
                </a:tc>
                <a:extLst>
                  <a:ext uri="{0D108BD9-81ED-4DB2-BD59-A6C34878D82A}">
                    <a16:rowId xmlns:a16="http://schemas.microsoft.com/office/drawing/2014/main" val="698824470"/>
                  </a:ext>
                </a:extLst>
              </a:tr>
              <a:tr h="737021">
                <a:tc>
                  <a:txBody>
                    <a:bodyPr/>
                    <a:lstStyle/>
                    <a:p>
                      <a:r>
                        <a:rPr lang="en-US" sz="2400"/>
                        <a:t>C</a:t>
                      </a:r>
                    </a:p>
                  </a:txBody>
                  <a:tcPr marL="29869" marR="29869" marT="14934" marB="14934" anchor="ctr"/>
                </a:tc>
                <a:tc>
                  <a:txBody>
                    <a:bodyPr/>
                    <a:lstStyle/>
                    <a:p>
                      <a:r>
                        <a:rPr lang="en-US" sz="2400"/>
                        <a:t>Visual Studio Code</a:t>
                      </a:r>
                      <a:br>
                        <a:rPr lang="en-US" sz="2400"/>
                      </a:br>
                      <a:r>
                        <a:rPr lang="en-US" sz="2400"/>
                        <a:t>Visual Studio 2017/2019</a:t>
                      </a:r>
                    </a:p>
                  </a:txBody>
                  <a:tcPr marL="29869" marR="29869" marT="14934" marB="14934" anchor="ctr"/>
                </a:tc>
                <a:extLst>
                  <a:ext uri="{0D108BD9-81ED-4DB2-BD59-A6C34878D82A}">
                    <a16:rowId xmlns:a16="http://schemas.microsoft.com/office/drawing/2014/main" val="244558962"/>
                  </a:ext>
                </a:extLst>
              </a:tr>
              <a:tr h="737021">
                <a:tc>
                  <a:txBody>
                    <a:bodyPr/>
                    <a:lstStyle/>
                    <a:p>
                      <a:r>
                        <a:rPr lang="en-US" sz="2400" dirty="0"/>
                        <a:t>C#</a:t>
                      </a:r>
                    </a:p>
                  </a:txBody>
                  <a:tcPr marL="29869" marR="29869" marT="14934" marB="14934" anchor="ctr"/>
                </a:tc>
                <a:tc>
                  <a:txBody>
                    <a:bodyPr/>
                    <a:lstStyle/>
                    <a:p>
                      <a:r>
                        <a:rPr lang="en-US" sz="2400"/>
                        <a:t>Visual Studio Code</a:t>
                      </a:r>
                      <a:br>
                        <a:rPr lang="en-US" sz="2400"/>
                      </a:br>
                      <a:r>
                        <a:rPr lang="en-US" sz="2400"/>
                        <a:t>Visual Studio 2017/2019</a:t>
                      </a:r>
                    </a:p>
                  </a:txBody>
                  <a:tcPr marL="29869" marR="29869" marT="14934" marB="14934" anchor="ctr"/>
                </a:tc>
                <a:extLst>
                  <a:ext uri="{0D108BD9-81ED-4DB2-BD59-A6C34878D82A}">
                    <a16:rowId xmlns:a16="http://schemas.microsoft.com/office/drawing/2014/main" val="990749192"/>
                  </a:ext>
                </a:extLst>
              </a:tr>
              <a:tr h="396331">
                <a:tc>
                  <a:txBody>
                    <a:bodyPr/>
                    <a:lstStyle/>
                    <a:p>
                      <a:r>
                        <a:rPr lang="en-US" sz="2400"/>
                        <a:t>Java</a:t>
                      </a:r>
                    </a:p>
                  </a:txBody>
                  <a:tcPr marL="29869" marR="29869" marT="14934" marB="14934" anchor="ctr"/>
                </a:tc>
                <a:tc>
                  <a:txBody>
                    <a:bodyPr/>
                    <a:lstStyle/>
                    <a:p>
                      <a:r>
                        <a:rPr lang="en-US" sz="2400"/>
                        <a:t>Visual Studio Code</a:t>
                      </a:r>
                    </a:p>
                  </a:txBody>
                  <a:tcPr marL="29869" marR="29869" marT="14934" marB="14934" anchor="ctr"/>
                </a:tc>
                <a:extLst>
                  <a:ext uri="{0D108BD9-81ED-4DB2-BD59-A6C34878D82A}">
                    <a16:rowId xmlns:a16="http://schemas.microsoft.com/office/drawing/2014/main" val="691823823"/>
                  </a:ext>
                </a:extLst>
              </a:tr>
              <a:tr h="396331">
                <a:tc>
                  <a:txBody>
                    <a:bodyPr/>
                    <a:lstStyle/>
                    <a:p>
                      <a:r>
                        <a:rPr lang="en-US" sz="2400"/>
                        <a:t>Node.js</a:t>
                      </a:r>
                    </a:p>
                  </a:txBody>
                  <a:tcPr marL="29869" marR="29869" marT="14934" marB="14934" anchor="ctr"/>
                </a:tc>
                <a:tc>
                  <a:txBody>
                    <a:bodyPr/>
                    <a:lstStyle/>
                    <a:p>
                      <a:r>
                        <a:rPr lang="en-US" sz="2400" dirty="0"/>
                        <a:t>Visual Studio Code</a:t>
                      </a:r>
                    </a:p>
                  </a:txBody>
                  <a:tcPr marL="29869" marR="29869" marT="14934" marB="14934" anchor="ctr"/>
                </a:tc>
                <a:extLst>
                  <a:ext uri="{0D108BD9-81ED-4DB2-BD59-A6C34878D82A}">
                    <a16:rowId xmlns:a16="http://schemas.microsoft.com/office/drawing/2014/main" val="929969093"/>
                  </a:ext>
                </a:extLst>
              </a:tr>
              <a:tr h="396331">
                <a:tc>
                  <a:txBody>
                    <a:bodyPr/>
                    <a:lstStyle/>
                    <a:p>
                      <a:r>
                        <a:rPr lang="en-US" sz="2400"/>
                        <a:t>Python</a:t>
                      </a:r>
                    </a:p>
                  </a:txBody>
                  <a:tcPr marL="29869" marR="29869" marT="14934" marB="14934" anchor="ctr"/>
                </a:tc>
                <a:tc>
                  <a:txBody>
                    <a:bodyPr/>
                    <a:lstStyle/>
                    <a:p>
                      <a:r>
                        <a:rPr lang="en-US" sz="2400" dirty="0"/>
                        <a:t>Visual Studio Code</a:t>
                      </a:r>
                    </a:p>
                  </a:txBody>
                  <a:tcPr marL="29869" marR="29869" marT="14934" marB="14934" anchor="ctr"/>
                </a:tc>
                <a:extLst>
                  <a:ext uri="{0D108BD9-81ED-4DB2-BD59-A6C34878D82A}">
                    <a16:rowId xmlns:a16="http://schemas.microsoft.com/office/drawing/2014/main" val="3981936233"/>
                  </a:ext>
                </a:extLst>
              </a:tr>
            </a:tbl>
          </a:graphicData>
        </a:graphic>
      </p:graphicFrame>
      <p:sp>
        <p:nvSpPr>
          <p:cNvPr id="19" name="Rectangle 18">
            <a:extLst>
              <a:ext uri="{FF2B5EF4-FFF2-40B4-BE49-F238E27FC236}">
                <a16:creationId xmlns:a16="http://schemas.microsoft.com/office/drawing/2014/main" id="{A89EBE50-3E85-4AE2-913E-C59A8952EDBB}"/>
              </a:ext>
            </a:extLst>
          </p:cNvPr>
          <p:cNvSpPr/>
          <p:nvPr/>
        </p:nvSpPr>
        <p:spPr>
          <a:xfrm>
            <a:off x="533060" y="1354062"/>
            <a:ext cx="4278928" cy="461665"/>
          </a:xfrm>
          <a:prstGeom prst="rect">
            <a:avLst/>
          </a:prstGeom>
        </p:spPr>
        <p:txBody>
          <a:bodyPr wrap="none">
            <a:spAutoFit/>
          </a:bodyPr>
          <a:lstStyle/>
          <a:p>
            <a:pPr lvl="0" defTabSz="914400"/>
            <a:r>
              <a:rPr lang="en-US" altLang="en-US" sz="2400" dirty="0">
                <a:latin typeface="Segoe UI Semilight" panose="020B0402040204020203" pitchFamily="34" charset="0"/>
                <a:cs typeface="Segoe UI Semilight" panose="020B0402040204020203" pitchFamily="34" charset="0"/>
              </a:rPr>
              <a:t>Linux Targets (AMD64, ARM32)</a:t>
            </a:r>
          </a:p>
        </p:txBody>
      </p:sp>
      <p:graphicFrame>
        <p:nvGraphicFramePr>
          <p:cNvPr id="20" name="Table 19">
            <a:extLst>
              <a:ext uri="{FF2B5EF4-FFF2-40B4-BE49-F238E27FC236}">
                <a16:creationId xmlns:a16="http://schemas.microsoft.com/office/drawing/2014/main" id="{D4AA575A-FCB7-40F5-B30D-5C62E86F41C3}"/>
              </a:ext>
            </a:extLst>
          </p:cNvPr>
          <p:cNvGraphicFramePr>
            <a:graphicFrameLocks noGrp="1"/>
          </p:cNvGraphicFramePr>
          <p:nvPr>
            <p:extLst>
              <p:ext uri="{D42A27DB-BD31-4B8C-83A1-F6EECF244321}">
                <p14:modId xmlns:p14="http://schemas.microsoft.com/office/powerpoint/2010/main" val="3003313740"/>
              </p:ext>
            </p:extLst>
          </p:nvPr>
        </p:nvGraphicFramePr>
        <p:xfrm>
          <a:off x="6088727" y="1873670"/>
          <a:ext cx="5452691" cy="1919107"/>
        </p:xfrm>
        <a:graphic>
          <a:graphicData uri="http://schemas.openxmlformats.org/drawingml/2006/table">
            <a:tbl>
              <a:tblPr firstRow="1" bandRow="1">
                <a:tableStyleId>{B301B821-A1FF-4177-AEE7-76D212191A09}</a:tableStyleId>
              </a:tblPr>
              <a:tblGrid>
                <a:gridCol w="1918036">
                  <a:extLst>
                    <a:ext uri="{9D8B030D-6E8A-4147-A177-3AD203B41FA5}">
                      <a16:colId xmlns:a16="http://schemas.microsoft.com/office/drawing/2014/main" val="3483726849"/>
                    </a:ext>
                  </a:extLst>
                </a:gridCol>
                <a:gridCol w="3534655">
                  <a:extLst>
                    <a:ext uri="{9D8B030D-6E8A-4147-A177-3AD203B41FA5}">
                      <a16:colId xmlns:a16="http://schemas.microsoft.com/office/drawing/2014/main" val="3127790806"/>
                    </a:ext>
                  </a:extLst>
                </a:gridCol>
              </a:tblGrid>
              <a:tr h="396331">
                <a:tc>
                  <a:txBody>
                    <a:bodyPr/>
                    <a:lstStyle/>
                    <a:p>
                      <a:r>
                        <a:rPr lang="en-US" sz="2400" dirty="0"/>
                        <a:t>Language</a:t>
                      </a:r>
                    </a:p>
                  </a:txBody>
                  <a:tcPr marL="29869" marR="29869" marT="14934" marB="14934" anchor="ctr"/>
                </a:tc>
                <a:tc>
                  <a:txBody>
                    <a:bodyPr/>
                    <a:lstStyle/>
                    <a:p>
                      <a:r>
                        <a:rPr lang="en-US" sz="2400" dirty="0"/>
                        <a:t>Development tools</a:t>
                      </a:r>
                    </a:p>
                  </a:txBody>
                  <a:tcPr marL="29869" marR="29869" marT="14934" marB="14934" anchor="ctr"/>
                </a:tc>
                <a:extLst>
                  <a:ext uri="{0D108BD9-81ED-4DB2-BD59-A6C34878D82A}">
                    <a16:rowId xmlns:a16="http://schemas.microsoft.com/office/drawing/2014/main" val="698824470"/>
                  </a:ext>
                </a:extLst>
              </a:tr>
              <a:tr h="737021">
                <a:tc>
                  <a:txBody>
                    <a:bodyPr/>
                    <a:lstStyle/>
                    <a:p>
                      <a:r>
                        <a:rPr lang="en-US" sz="2400"/>
                        <a:t>C</a:t>
                      </a:r>
                    </a:p>
                  </a:txBody>
                  <a:tcPr marL="29869" marR="29869" marT="14934" marB="14934" anchor="ctr"/>
                </a:tc>
                <a:tc>
                  <a:txBody>
                    <a:bodyPr/>
                    <a:lstStyle/>
                    <a:p>
                      <a:r>
                        <a:rPr lang="en-US" sz="2400"/>
                        <a:t>Visual Studio Code</a:t>
                      </a:r>
                      <a:br>
                        <a:rPr lang="en-US" sz="2400"/>
                      </a:br>
                      <a:r>
                        <a:rPr lang="en-US" sz="2400"/>
                        <a:t>Visual Studio 2017/2019</a:t>
                      </a:r>
                    </a:p>
                  </a:txBody>
                  <a:tcPr marL="29869" marR="29869" marT="14934" marB="14934" anchor="ctr"/>
                </a:tc>
                <a:extLst>
                  <a:ext uri="{0D108BD9-81ED-4DB2-BD59-A6C34878D82A}">
                    <a16:rowId xmlns:a16="http://schemas.microsoft.com/office/drawing/2014/main" val="244558962"/>
                  </a:ext>
                </a:extLst>
              </a:tr>
              <a:tr h="737021">
                <a:tc>
                  <a:txBody>
                    <a:bodyPr/>
                    <a:lstStyle/>
                    <a:p>
                      <a:r>
                        <a:rPr lang="en-US" sz="2400" dirty="0"/>
                        <a:t>C#</a:t>
                      </a:r>
                    </a:p>
                  </a:txBody>
                  <a:tcPr marL="29869" marR="29869" marT="14934" marB="14934" anchor="ctr"/>
                </a:tc>
                <a:tc>
                  <a:txBody>
                    <a:bodyPr/>
                    <a:lstStyle/>
                    <a:p>
                      <a:r>
                        <a:rPr lang="en-US" sz="2400" dirty="0"/>
                        <a:t>Visual Studio Code (*)</a:t>
                      </a:r>
                      <a:br>
                        <a:rPr lang="en-US" sz="2400" dirty="0"/>
                      </a:br>
                      <a:r>
                        <a:rPr lang="en-US" sz="2400" dirty="0"/>
                        <a:t>Visual Studio 2017/2019</a:t>
                      </a:r>
                    </a:p>
                  </a:txBody>
                  <a:tcPr marL="29869" marR="29869" marT="14934" marB="14934" anchor="ctr"/>
                </a:tc>
                <a:extLst>
                  <a:ext uri="{0D108BD9-81ED-4DB2-BD59-A6C34878D82A}">
                    <a16:rowId xmlns:a16="http://schemas.microsoft.com/office/drawing/2014/main" val="990749192"/>
                  </a:ext>
                </a:extLst>
              </a:tr>
            </a:tbl>
          </a:graphicData>
        </a:graphic>
      </p:graphicFrame>
      <p:sp>
        <p:nvSpPr>
          <p:cNvPr id="21" name="Rectangle 20">
            <a:extLst>
              <a:ext uri="{FF2B5EF4-FFF2-40B4-BE49-F238E27FC236}">
                <a16:creationId xmlns:a16="http://schemas.microsoft.com/office/drawing/2014/main" id="{EF2FDD5A-20E8-40DA-A7E0-6E32ED1F75BE}"/>
              </a:ext>
            </a:extLst>
          </p:cNvPr>
          <p:cNvSpPr/>
          <p:nvPr/>
        </p:nvSpPr>
        <p:spPr>
          <a:xfrm>
            <a:off x="6033524" y="1352782"/>
            <a:ext cx="3756349" cy="461665"/>
          </a:xfrm>
          <a:prstGeom prst="rect">
            <a:avLst/>
          </a:prstGeom>
        </p:spPr>
        <p:txBody>
          <a:bodyPr wrap="none">
            <a:spAutoFit/>
          </a:bodyPr>
          <a:lstStyle/>
          <a:p>
            <a:pPr lvl="0" defTabSz="914400"/>
            <a:r>
              <a:rPr lang="en-US" altLang="en-US" sz="2400" dirty="0">
                <a:latin typeface="Segoe UI Semilight" panose="020B0402040204020203" pitchFamily="34" charset="0"/>
                <a:cs typeface="Segoe UI Semilight" panose="020B0402040204020203" pitchFamily="34" charset="0"/>
              </a:rPr>
              <a:t>Windows Targets (AMD64)</a:t>
            </a:r>
          </a:p>
        </p:txBody>
      </p:sp>
      <p:sp>
        <p:nvSpPr>
          <p:cNvPr id="22" name="Rectangle 21">
            <a:extLst>
              <a:ext uri="{FF2B5EF4-FFF2-40B4-BE49-F238E27FC236}">
                <a16:creationId xmlns:a16="http://schemas.microsoft.com/office/drawing/2014/main" id="{F01B15DE-7DC0-43A4-8F20-6D477979B4F3}"/>
              </a:ext>
            </a:extLst>
          </p:cNvPr>
          <p:cNvSpPr/>
          <p:nvPr/>
        </p:nvSpPr>
        <p:spPr>
          <a:xfrm>
            <a:off x="8027886" y="3852000"/>
            <a:ext cx="3575851" cy="461665"/>
          </a:xfrm>
          <a:prstGeom prst="rect">
            <a:avLst/>
          </a:prstGeom>
        </p:spPr>
        <p:txBody>
          <a:bodyPr wrap="none">
            <a:spAutoFit/>
          </a:bodyPr>
          <a:lstStyle/>
          <a:p>
            <a:pPr lvl="0" defTabSz="914400"/>
            <a:r>
              <a:rPr lang="en-US" altLang="en-US" sz="2400" dirty="0">
                <a:latin typeface="Segoe UI Semilight" panose="020B0402040204020203" pitchFamily="34" charset="0"/>
                <a:cs typeface="Segoe UI Semilight" panose="020B0402040204020203" pitchFamily="34" charset="0"/>
              </a:rPr>
              <a:t>(*) no debugging support</a:t>
            </a:r>
          </a:p>
        </p:txBody>
      </p:sp>
    </p:spTree>
    <p:extLst>
      <p:ext uri="{BB962C8B-B14F-4D97-AF65-F5344CB8AC3E}">
        <p14:creationId xmlns:p14="http://schemas.microsoft.com/office/powerpoint/2010/main" val="305490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B88350DC2C9724A906EBD1DB416E736" ma:contentTypeVersion="11" ma:contentTypeDescription="Create a new document." ma:contentTypeScope="" ma:versionID="3305d56686ae4a6950b198aea993a1d2">
  <xsd:schema xmlns:xsd="http://www.w3.org/2001/XMLSchema" xmlns:xs="http://www.w3.org/2001/XMLSchema" xmlns:p="http://schemas.microsoft.com/office/2006/metadata/properties" xmlns:ns1="http://schemas.microsoft.com/sharepoint/v3" xmlns:ns2="7973f1c9-1709-40fe-a9b9-0d237034d0a7" targetNamespace="http://schemas.microsoft.com/office/2006/metadata/properties" ma:root="true" ma:fieldsID="ce29e2dd32399962d95a41b120f40218" ns1:_="" ns2:_="">
    <xsd:import namespace="http://schemas.microsoft.com/sharepoint/v3"/>
    <xsd:import namespace="7973f1c9-1709-40fe-a9b9-0d237034d0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73f1c9-1709-40fe-a9b9-0d237034d0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4126DA-C0CF-466A-B8F2-336644865B1E}">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CE3056D3-BEEB-4D59-810E-7F2E32C7F9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973f1c9-1709-40fe-a9b9-0d237034d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B174A2-F5C3-458E-BB97-9B5F4F7FDD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4876</Words>
  <Application>Microsoft Office PowerPoint</Application>
  <PresentationFormat>Widescreen</PresentationFormat>
  <Paragraphs>390</Paragraphs>
  <Slides>35</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AZ-220T01 Module 07:  Azure IoT Edge Modules and Containers</vt:lpstr>
      <vt:lpstr>Lesson 01: Learning objectives</vt:lpstr>
      <vt:lpstr>Module 7 – Learning objectives</vt:lpstr>
      <vt:lpstr>Lesson 02: Develop Custom Edge Modules</vt:lpstr>
      <vt:lpstr>Introduction to Module Development</vt:lpstr>
      <vt:lpstr>Azure IoT Edge Supported Container Engines</vt:lpstr>
      <vt:lpstr>Azure IoT Edge Supported Operating Systems</vt:lpstr>
      <vt:lpstr>Azure IoT Edge Supported Virtual Machine Hosting</vt:lpstr>
      <vt:lpstr>Edge Module Development Tooling and Languages</vt:lpstr>
      <vt:lpstr>Configuring a VS Code Development Environment</vt:lpstr>
      <vt:lpstr>Configuring a VS Code Development Environment</vt:lpstr>
      <vt:lpstr>Configuring a VS Code Development Environment</vt:lpstr>
      <vt:lpstr>Configuring a VS Code Development Environment</vt:lpstr>
      <vt:lpstr>Configuring a VS Code Development Environment</vt:lpstr>
      <vt:lpstr>Develop Custom Modules with VS Code</vt:lpstr>
      <vt:lpstr>Debugging Modules Without the IoT Edge Runtime</vt:lpstr>
      <vt:lpstr>Debugging Modules with the IoT Edge Runtime</vt:lpstr>
      <vt:lpstr>Lesson 03: Offline Capabilities</vt:lpstr>
      <vt:lpstr>Zero Configuration Offline Capabilities</vt:lpstr>
      <vt:lpstr>Extended Offline Capabilities: What are they?</vt:lpstr>
      <vt:lpstr>Extended Offline Capabilities: How do you do it?</vt:lpstr>
      <vt:lpstr>Lesson 04: IoT Edge Storage</vt:lpstr>
      <vt:lpstr>Module Access to Local Storage</vt:lpstr>
      <vt:lpstr>Intro to Azure Blob Storage on IoT Edge</vt:lpstr>
      <vt:lpstr>Deploying Azure Blob Storage on IoT Edge</vt:lpstr>
      <vt:lpstr>Azure Blob Storage Module Create Container Options</vt:lpstr>
      <vt:lpstr>Azure Blob Storage Module Module Twin Settings</vt:lpstr>
      <vt:lpstr>Azure Blob Storage on IoT Edge Connectivity</vt:lpstr>
      <vt:lpstr>Lesson 05: Module Labs</vt:lpstr>
      <vt:lpstr>Module 7 Labs</vt:lpstr>
      <vt:lpstr>Lesson 06: Module 7 review questions</vt:lpstr>
      <vt:lpstr>Module Review: Question 7.1</vt:lpstr>
      <vt:lpstr>Module Review: Question 7.2</vt:lpstr>
      <vt:lpstr>Module Review: Question 7.3</vt:lpstr>
      <vt:lpstr>Module Review: Question 7.4</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2020-01-07T21:56:51Z</dcterms:created>
  <dcterms:modified xsi:type="dcterms:W3CDTF">2020-04-07T20:19:09Z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cahowd@microsoft.com</vt:lpwstr>
  </property>
  <property fmtid="{D5CDD505-2E9C-101B-9397-08002B2CF9AE}" pid="5" name="MSIP_Label_f42aa342-8706-4288-bd11-ebb85995028c_SetDate">
    <vt:lpwstr>2020-01-07T21:57:02.5549702Z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bd6d42d2-5326-43db-852e-95b91ee0f353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0x010100CB88350DC2C9724A906EBD1DB416E736</vt:lpwstr>
  </property>
</Properties>
</file>