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46"/>
  </p:notesMasterIdLst>
  <p:handoutMasterIdLst>
    <p:handoutMasterId r:id="rId47"/>
  </p:handoutMasterIdLst>
  <p:sldIdLst>
    <p:sldId id="1719" r:id="rId6"/>
    <p:sldId id="1856" r:id="rId7"/>
    <p:sldId id="1660" r:id="rId8"/>
    <p:sldId id="1857" r:id="rId9"/>
    <p:sldId id="1858" r:id="rId10"/>
    <p:sldId id="1934" r:id="rId11"/>
    <p:sldId id="1900" r:id="rId12"/>
    <p:sldId id="1901" r:id="rId13"/>
    <p:sldId id="1903" r:id="rId14"/>
    <p:sldId id="1902" r:id="rId15"/>
    <p:sldId id="1904" r:id="rId16"/>
    <p:sldId id="1905" r:id="rId17"/>
    <p:sldId id="1906" r:id="rId18"/>
    <p:sldId id="1907" r:id="rId19"/>
    <p:sldId id="1908" r:id="rId20"/>
    <p:sldId id="1909" r:id="rId21"/>
    <p:sldId id="1910" r:id="rId22"/>
    <p:sldId id="1911" r:id="rId23"/>
    <p:sldId id="1912" r:id="rId24"/>
    <p:sldId id="1936" r:id="rId25"/>
    <p:sldId id="1913" r:id="rId26"/>
    <p:sldId id="1914" r:id="rId27"/>
    <p:sldId id="1863" r:id="rId28"/>
    <p:sldId id="1916" r:id="rId29"/>
    <p:sldId id="1918" r:id="rId30"/>
    <p:sldId id="1917" r:id="rId31"/>
    <p:sldId id="1870" r:id="rId32"/>
    <p:sldId id="1920" r:id="rId33"/>
    <p:sldId id="1937" r:id="rId34"/>
    <p:sldId id="1921" r:id="rId35"/>
    <p:sldId id="1938" r:id="rId36"/>
    <p:sldId id="1889" r:id="rId37"/>
    <p:sldId id="1881" r:id="rId38"/>
    <p:sldId id="1928" r:id="rId39"/>
    <p:sldId id="1887" r:id="rId40"/>
    <p:sldId id="1950" r:id="rId41"/>
    <p:sldId id="1951" r:id="rId42"/>
    <p:sldId id="1952" r:id="rId43"/>
    <p:sldId id="1953" r:id="rId44"/>
    <p:sldId id="1954"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C21DE80-FAF6-4A35-8AF4-57BAAEF82EA8}">
          <p14:sldIdLst>
            <p14:sldId id="1719"/>
          </p14:sldIdLst>
        </p14:section>
        <p14:section name="Lesson 01: Learning objectives" id="{2B70445A-3A7D-4E30-B27E-E9EA3ADD7BD9}">
          <p14:sldIdLst>
            <p14:sldId id="1856"/>
            <p14:sldId id="1660"/>
          </p14:sldIdLst>
        </p14:section>
        <p14:section name="Lesson 02: Introduction to IoT Device Management" id="{161E7AC1-CBFD-4792-B503-E6F5BB124ABB}">
          <p14:sldIdLst>
            <p14:sldId id="1857"/>
            <p14:sldId id="1858"/>
            <p14:sldId id="1934"/>
            <p14:sldId id="1900"/>
            <p14:sldId id="1901"/>
            <p14:sldId id="1903"/>
            <p14:sldId id="1902"/>
            <p14:sldId id="1904"/>
            <p14:sldId id="1905"/>
            <p14:sldId id="1906"/>
            <p14:sldId id="1907"/>
            <p14:sldId id="1908"/>
            <p14:sldId id="1909"/>
            <p14:sldId id="1910"/>
            <p14:sldId id="1911"/>
            <p14:sldId id="1912"/>
            <p14:sldId id="1936"/>
            <p14:sldId id="1913"/>
            <p14:sldId id="1914"/>
          </p14:sldIdLst>
        </p14:section>
        <p14:section name="Lesson 03: Manage IoT and IoT Edge Devices" id="{E9CEB42E-B5CE-48A6-A8AF-ABBC3DC1BE6F}">
          <p14:sldIdLst>
            <p14:sldId id="1863"/>
            <p14:sldId id="1916"/>
            <p14:sldId id="1918"/>
            <p14:sldId id="1917"/>
          </p14:sldIdLst>
        </p14:section>
        <p14:section name="Lesson 04: Device Management at Scale" id="{A6D31DFB-6CFE-416A-A043-F7942F9F3A3B}">
          <p14:sldIdLst>
            <p14:sldId id="1870"/>
            <p14:sldId id="1920"/>
            <p14:sldId id="1937"/>
            <p14:sldId id="1921"/>
            <p14:sldId id="1938"/>
            <p14:sldId id="1889"/>
          </p14:sldIdLst>
        </p14:section>
        <p14:section name="Lesson 05: Module Labs" id="{B28F7C1A-F4F3-4ED3-A1C9-BA8603AD01A3}">
          <p14:sldIdLst>
            <p14:sldId id="1881"/>
            <p14:sldId id="1928"/>
          </p14:sldIdLst>
        </p14:section>
        <p14:section name="Lesson 06: Module 8 review questions" id="{3A09FE69-4D01-4044-ADEE-9A895186F491}">
          <p14:sldIdLst>
            <p14:sldId id="1887"/>
            <p14:sldId id="1950"/>
            <p14:sldId id="1951"/>
            <p14:sldId id="1952"/>
            <p14:sldId id="1953"/>
            <p14:sldId id="195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4C11C-4B9A-4A71-A130-BF97FC375778}" v="20" dt="2020-04-07T20:29:45.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13" autoAdjust="0"/>
    <p:restoredTop sz="55538" autoAdjust="0"/>
  </p:normalViewPr>
  <p:slideViewPr>
    <p:cSldViewPr snapToGrid="0">
      <p:cViewPr varScale="1">
        <p:scale>
          <a:sx n="59" d="100"/>
          <a:sy n="59" d="100"/>
        </p:scale>
        <p:origin x="1824" y="78"/>
      </p:cViewPr>
      <p:guideLst/>
    </p:cSldViewPr>
  </p:slideViewPr>
  <p:outlineViewPr>
    <p:cViewPr>
      <p:scale>
        <a:sx n="33" d="100"/>
        <a:sy n="33" d="100"/>
      </p:scale>
      <p:origin x="0" y="-6516"/>
    </p:cViewPr>
  </p:outlineViewPr>
  <p:notesTextViewPr>
    <p:cViewPr>
      <p:scale>
        <a:sx n="3" d="2"/>
        <a:sy n="3" d="2"/>
      </p:scale>
      <p:origin x="0" y="-1026"/>
    </p:cViewPr>
  </p:notesTextViewPr>
  <p:sorterViewPr>
    <p:cViewPr varScale="1">
      <p:scale>
        <a:sx n="1" d="1"/>
        <a:sy n="1" d="1"/>
      </p:scale>
      <p:origin x="0" y="-3464"/>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11:00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10:59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Firmware updates are typically handled through an automatic device configuration process, as we’ll discuss later.</a:t>
            </a:r>
          </a:p>
          <a:p>
            <a:endParaRPr lang="en-US" dirty="0"/>
          </a:p>
          <a:p>
            <a:r>
              <a:rPr lang="en-US" dirty="0"/>
              <a:t>One thing to think about as part of this is that if there’s any interest in firmware updates, although we don’t discuss that process (again, not a device firmware engineer class), you could mention that Azure CDN offers a way to do large-scale caching of firmware files, which can help with deployment of firmware updates.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203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Reporting progress and status is often done through device twins.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82165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notice three of the five device patterns were built on top of device twins.  Let’s look a little more at the device twin configuration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3217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twins, which you briefly looked at in labs earlier in the course, you may recall are JSON documents that have a specific set of properties, both desired, meaning what you are asking the device to set, and reported, which is what the device says it has configured.  They also include a version number and some miscellaneous metadata, such a timestamps.”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75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when working with changing properties in device twins, you have been doing that through manual edits in the portal.  However, in real life, that is not scalable.  Device operators will instead use device management applications – or ‘back-end applications’ – to manage their device configurations.  These work through back-end operations exposed by the IoT Hub to allow a back-end application to change the device twin properties.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7318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requesting changes to device twins, you can also request information on device twins, for reporting or logging purposes, for example.  This falls into the category of ‘device operations.’  This can include a direct request for twin information, or registration of a change handler, to be informed of changes.”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4770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previously mentioned, device twins also have metadata associated with them.  The metadata field explicitly carries update timestamps, while there is also a version field, which is itself a form of metadata.”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03665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last two, the recommendation is to not deep dive on them but leave it as “an exercise for the reader.”  Just be sure to explain the concept of optimistic concurrency, and that IoT Hub does not “remember” if a device has received updated device twin information, so even when a device has subscribed to update notifications for specific twin properties, it must always retrieve the full set of properties in the notification event handler.  (This also avoids any possibility of race conditions around delivery of notifications vs. concurrent changes to the twin configuration.)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1966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direct methods were mentioned for things like factory reset and device reboot, but we didn’t really explain what that meant.”</a:t>
            </a:r>
          </a:p>
          <a:p>
            <a:endParaRPr lang="en-US" dirty="0"/>
          </a:p>
          <a:p>
            <a:r>
              <a:rPr lang="en-US" dirty="0"/>
              <a:t>Mention that direct methods exist on modules in IoT Edge as well, but we’re focusing on the device view here.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4799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5012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85810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44729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6325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17600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52678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18390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don’t use this in the labs, so don’t feel the need to super very deep on this.  Instead, just mention the high-level concepts, and move on.  The </a:t>
            </a:r>
            <a:r>
              <a:rPr lang="en-US" dirty="0" err="1"/>
              <a:t>SkillPipe</a:t>
            </a:r>
            <a:r>
              <a:rPr lang="en-US" dirty="0"/>
              <a:t> has details.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One important note is that for setting device twin properties, we have a replacement on the next slide, but for group direct method invocation, there’s not an alternative in the product at this time.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97077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gave you an example of a job with device method calls, but not with device twin properties.  That’s because there is a replacement tool, Automatic Device Management…”</a:t>
            </a:r>
          </a:p>
          <a:p>
            <a:endParaRPr lang="en-US" dirty="0"/>
          </a:p>
          <a:p>
            <a:r>
              <a:rPr lang="en-US" dirty="0"/>
              <a:t>This </a:t>
            </a:r>
            <a:r>
              <a:rPr lang="en-US" b="1" dirty="0"/>
              <a:t>will</a:t>
            </a:r>
            <a:r>
              <a:rPr lang="en-US" b="0" dirty="0"/>
              <a:t> be in the labs, so don’t feel the need to deep dive on this necessarily.  You should explain each of the bullets, however.  Note that the </a:t>
            </a:r>
            <a:r>
              <a:rPr lang="en-US" b="0" dirty="0" err="1"/>
              <a:t>SkillPipe</a:t>
            </a:r>
            <a:r>
              <a:rPr lang="en-US" b="0" dirty="0"/>
              <a:t> doesn’t describe how to do this in the SDK, primarily because the documentation is weak on this right now.</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4628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a flow chart at some 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49363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Note that the </a:t>
            </a:r>
            <a:r>
              <a:rPr lang="en-US" dirty="0" err="1"/>
              <a:t>SkillPipe</a:t>
            </a:r>
            <a:r>
              <a:rPr lang="en-US" dirty="0"/>
              <a:t> covers roles besides IoT Developer, because there is a lot of overlap, but for the purposes of delivery, this is a Developer course, so we’re only presenting that role’s version of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3937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Back-end apps can use Azure IoT Hub primitives, such as device twins and direct methods, to remotely start and monitor device management actions on devices.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use a direct method to initiate device management actions (such as reboot, factory reset, and firmware update) from a back-end app in the cloud. The device is responsible for:</a:t>
            </a:r>
          </a:p>
          <a:p>
            <a:pPr lvl="0"/>
            <a:r>
              <a:rPr lang="en-US" sz="882" kern="1200" dirty="0">
                <a:solidFill>
                  <a:schemeClr val="tx1"/>
                </a:solidFill>
                <a:effectLst/>
                <a:latin typeface="Segoe UI Light" pitchFamily="34" charset="0"/>
                <a:ea typeface="+mn-ea"/>
                <a:cs typeface="+mn-cs"/>
              </a:rPr>
              <a:t>- Handling the method request sent from IoT Hub.</a:t>
            </a:r>
          </a:p>
          <a:p>
            <a:pPr lvl="0"/>
            <a:r>
              <a:rPr lang="en-US" sz="882" kern="1200" dirty="0">
                <a:solidFill>
                  <a:schemeClr val="tx1"/>
                </a:solidFill>
                <a:effectLst/>
                <a:latin typeface="Segoe UI Light" pitchFamily="34" charset="0"/>
                <a:ea typeface="+mn-ea"/>
                <a:cs typeface="+mn-cs"/>
              </a:rPr>
              <a:t>- Initiating the corresponding device-specific action on the device.</a:t>
            </a:r>
          </a:p>
          <a:p>
            <a:pPr lvl="0"/>
            <a:r>
              <a:rPr lang="en-US" sz="882" kern="1200" dirty="0">
                <a:solidFill>
                  <a:schemeClr val="tx1"/>
                </a:solidFill>
                <a:effectLst/>
                <a:latin typeface="Segoe UI Light" pitchFamily="34" charset="0"/>
                <a:ea typeface="+mn-ea"/>
                <a:cs typeface="+mn-cs"/>
              </a:rPr>
              <a:t>- Providing status updates through reported properties to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use a back-end app in the cloud to run device twin queries to set a device twin desired property or to report on the progress of your device management actions. The device is responsible for:</a:t>
            </a:r>
          </a:p>
          <a:p>
            <a:pPr lvl="0"/>
            <a:r>
              <a:rPr lang="en-US" sz="882" kern="1200" dirty="0">
                <a:solidFill>
                  <a:schemeClr val="tx1"/>
                </a:solidFill>
                <a:effectLst/>
                <a:latin typeface="Segoe UI Light" pitchFamily="34" charset="0"/>
                <a:ea typeface="+mn-ea"/>
                <a:cs typeface="+mn-cs"/>
              </a:rPr>
              <a:t>- Handling the property changed event and updating the local variables that correspond to the device twin desired property.</a:t>
            </a:r>
          </a:p>
          <a:p>
            <a:pPr lvl="0"/>
            <a:r>
              <a:rPr lang="en-US" sz="882" kern="1200" dirty="0">
                <a:solidFill>
                  <a:schemeClr val="tx1"/>
                </a:solidFill>
                <a:effectLst/>
                <a:latin typeface="Segoe UI Light" pitchFamily="34" charset="0"/>
                <a:ea typeface="+mn-ea"/>
                <a:cs typeface="+mn-cs"/>
              </a:rPr>
              <a:t>- Communicating the device twin reported property setting to IoT hub after the updated desired property has been implemented successfully.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Reboot</a:t>
            </a:r>
            <a:r>
              <a:rPr lang="en-US" sz="882" kern="1200" dirty="0">
                <a:solidFill>
                  <a:schemeClr val="tx1"/>
                </a:solidFill>
                <a:effectLst/>
                <a:latin typeface="Segoe UI Light" pitchFamily="34" charset="0"/>
                <a:ea typeface="+mn-ea"/>
                <a:cs typeface="+mn-cs"/>
              </a:rPr>
              <a:t>: The back-end app informs the device through a direct method that it has initiated a reboot. The device uses the reported properties to update the reboot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Factory Reset</a:t>
            </a:r>
            <a:r>
              <a:rPr lang="en-US" sz="882" kern="1200" dirty="0">
                <a:solidFill>
                  <a:schemeClr val="tx1"/>
                </a:solidFill>
                <a:effectLst/>
                <a:latin typeface="Segoe UI Light" pitchFamily="34" charset="0"/>
                <a:ea typeface="+mn-ea"/>
                <a:cs typeface="+mn-cs"/>
              </a:rPr>
              <a:t>: The back-end app informs the device through a direct method that it has initiated a factory reset. The device uses the reported properties to update the factory reset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Configuration</a:t>
            </a:r>
            <a:r>
              <a:rPr lang="en-US" sz="882" kern="1200" dirty="0">
                <a:solidFill>
                  <a:schemeClr val="tx1"/>
                </a:solidFill>
                <a:effectLst/>
                <a:latin typeface="Segoe UI Light" pitchFamily="34" charset="0"/>
                <a:ea typeface="+mn-ea"/>
                <a:cs typeface="+mn-cs"/>
              </a:rPr>
              <a:t>: The back-end app uses the desired properties to configure software running on the device. The device uses the reported properties to update configuration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Firmware Update</a:t>
            </a:r>
            <a:r>
              <a:rPr lang="en-US" sz="882" kern="1200" dirty="0">
                <a:solidFill>
                  <a:schemeClr val="tx1"/>
                </a:solidFill>
                <a:effectLst/>
                <a:latin typeface="Segoe UI Light" pitchFamily="34" charset="0"/>
                <a:ea typeface="+mn-ea"/>
                <a:cs typeface="+mn-cs"/>
              </a:rPr>
              <a:t>: The back-end app uses an automatic device management configuration to select the devices to receive the update, to tell the devices where to find the update, and to monitor the update process. The device initiates a multistep process to download, verify, and apply the firmware image, and then reboot the device before reconnecting to the IoT Hub service. Throughout the multistep process, the device uses the reported properties to update the progress and status of the device.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Reporting Progress and Status</a:t>
            </a:r>
            <a:r>
              <a:rPr lang="en-US" sz="882" kern="1200" dirty="0">
                <a:solidFill>
                  <a:schemeClr val="tx1"/>
                </a:solidFill>
                <a:effectLst/>
                <a:latin typeface="Segoe UI Light" pitchFamily="34" charset="0"/>
                <a:ea typeface="+mn-ea"/>
                <a:cs typeface="+mn-cs"/>
              </a:rPr>
              <a:t>: The solution back end runs device twin queries, across a set of devices, to report on the status and progress of actions running on the devices.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072227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Management Patterns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Consider the following "properties" section of a device twin document:</a:t>
            </a:r>
          </a:p>
          <a:p>
            <a:r>
              <a:rPr lang="en-US" sz="882" kern="1200" dirty="0">
                <a:solidFill>
                  <a:schemeClr val="tx1"/>
                </a:solidFill>
                <a:effectLst/>
                <a:latin typeface="Segoe UI Light" pitchFamily="34" charset="0"/>
                <a:ea typeface="+mn-ea"/>
                <a:cs typeface="+mn-cs"/>
              </a:rPr>
              <a:t>"properties": {</a:t>
            </a:r>
          </a:p>
          <a:p>
            <a:r>
              <a:rPr lang="en-US" sz="882" kern="1200" dirty="0">
                <a:solidFill>
                  <a:schemeClr val="tx1"/>
                </a:solidFill>
                <a:effectLst/>
                <a:latin typeface="Segoe UI Light" pitchFamily="34" charset="0"/>
                <a:ea typeface="+mn-ea"/>
                <a:cs typeface="+mn-cs"/>
              </a:rPr>
              <a:t>    "desired": {</a:t>
            </a:r>
          </a:p>
          <a:p>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sendFrequency</a:t>
            </a:r>
            <a:r>
              <a:rPr lang="en-US" sz="882" kern="1200" dirty="0">
                <a:solidFill>
                  <a:schemeClr val="tx1"/>
                </a:solidFill>
                <a:effectLst/>
                <a:latin typeface="Segoe UI Light" pitchFamily="34" charset="0"/>
                <a:ea typeface="+mn-ea"/>
                <a:cs typeface="+mn-cs"/>
              </a:rPr>
              <a:t>": "5m" },</a:t>
            </a:r>
          </a:p>
          <a:p>
            <a:r>
              <a:rPr lang="en-US" sz="882" kern="1200" dirty="0">
                <a:solidFill>
                  <a:schemeClr val="tx1"/>
                </a:solidFill>
                <a:effectLst/>
                <a:latin typeface="Segoe UI Light" pitchFamily="34" charset="0"/>
                <a:ea typeface="+mn-ea"/>
                <a:cs typeface="+mn-cs"/>
              </a:rPr>
              <a:t>        "$metadata" : {...},</a:t>
            </a:r>
          </a:p>
          <a:p>
            <a:r>
              <a:rPr lang="en-US" sz="882" kern="1200" dirty="0">
                <a:solidFill>
                  <a:schemeClr val="tx1"/>
                </a:solidFill>
                <a:effectLst/>
                <a:latin typeface="Segoe UI Light" pitchFamily="34" charset="0"/>
                <a:ea typeface="+mn-ea"/>
                <a:cs typeface="+mn-cs"/>
              </a:rPr>
              <a:t>        "$version": 1 },</a:t>
            </a:r>
          </a:p>
          <a:p>
            <a:r>
              <a:rPr lang="en-US" sz="882" kern="1200" dirty="0">
                <a:solidFill>
                  <a:schemeClr val="tx1"/>
                </a:solidFill>
                <a:effectLst/>
                <a:latin typeface="Segoe UI Light" pitchFamily="34" charset="0"/>
                <a:ea typeface="+mn-ea"/>
                <a:cs typeface="+mn-cs"/>
              </a:rPr>
              <a:t>    "reported": {</a:t>
            </a:r>
          </a:p>
          <a:p>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sendFrequency</a:t>
            </a:r>
            <a:r>
              <a:rPr lang="en-US" sz="882" kern="1200" dirty="0">
                <a:solidFill>
                  <a:schemeClr val="tx1"/>
                </a:solidFill>
                <a:effectLst/>
                <a:latin typeface="Segoe UI Light" pitchFamily="34" charset="0"/>
                <a:ea typeface="+mn-ea"/>
                <a:cs typeface="+mn-cs"/>
              </a:rPr>
              <a:t>": "5m",</a:t>
            </a:r>
          </a:p>
          <a:p>
            <a:r>
              <a:rPr lang="en-US" sz="882" kern="1200" dirty="0">
                <a:solidFill>
                  <a:schemeClr val="tx1"/>
                </a:solidFill>
                <a:effectLst/>
                <a:latin typeface="Segoe UI Light" pitchFamily="34" charset="0"/>
                <a:ea typeface="+mn-ea"/>
                <a:cs typeface="+mn-cs"/>
              </a:rPr>
              <a:t>            "status": "success"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"$metadata" : {...},</a:t>
            </a:r>
          </a:p>
          <a:p>
            <a:r>
              <a:rPr lang="en-US" sz="882" kern="1200" dirty="0">
                <a:solidFill>
                  <a:schemeClr val="tx1"/>
                </a:solidFill>
                <a:effectLst/>
                <a:latin typeface="Segoe UI Light" pitchFamily="34" charset="0"/>
                <a:ea typeface="+mn-ea"/>
                <a:cs typeface="+mn-cs"/>
              </a:rPr>
              <a:t>        "$version": 4 }</a:t>
            </a:r>
          </a:p>
          <a:p>
            <a:r>
              <a:rPr lang="en-US" sz="882" kern="1200" dirty="0">
                <a:solidFill>
                  <a:schemeClr val="tx1"/>
                </a:solidFill>
                <a:effectLst/>
                <a:latin typeface="Segoe UI Light" pitchFamily="34" charset="0"/>
                <a:ea typeface="+mn-ea"/>
                <a:cs typeface="+mn-cs"/>
              </a:rPr>
              <a: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this example, the </a:t>
            </a:r>
            <a:r>
              <a:rPr lang="en-US" sz="882" kern="1200" dirty="0" err="1">
                <a:solidFill>
                  <a:schemeClr val="tx1"/>
                </a:solidFill>
                <a:effectLst/>
                <a:latin typeface="Segoe UI Light" pitchFamily="34" charset="0"/>
                <a:ea typeface="+mn-ea"/>
                <a:cs typeface="+mn-cs"/>
              </a:rPr>
              <a:t>telemetryConfig</a:t>
            </a:r>
            <a:r>
              <a:rPr lang="en-US" sz="882" kern="1200" dirty="0">
                <a:solidFill>
                  <a:schemeClr val="tx1"/>
                </a:solidFill>
                <a:effectLst/>
                <a:latin typeface="Segoe UI Light" pitchFamily="34" charset="0"/>
                <a:ea typeface="+mn-ea"/>
                <a:cs typeface="+mn-cs"/>
              </a:rPr>
              <a:t> device twin desired and reported properties are used by the solution back end and the device app to synchronize the telemetry configuration for this device. An update to the device configuration could be implemented as follows:  </a:t>
            </a:r>
          </a:p>
          <a:p>
            <a:pPr lvl="0"/>
            <a:r>
              <a:rPr lang="en-US" sz="882" kern="1200" dirty="0">
                <a:solidFill>
                  <a:schemeClr val="tx1"/>
                </a:solidFill>
                <a:effectLst/>
                <a:latin typeface="Segoe UI Light" pitchFamily="34" charset="0"/>
                <a:ea typeface="+mn-ea"/>
                <a:cs typeface="+mn-cs"/>
              </a:rPr>
              <a:t>- The solution back end sets the desired property with the desired configuration value.</a:t>
            </a:r>
          </a:p>
          <a:p>
            <a:pPr lvl="0"/>
            <a:r>
              <a:rPr lang="en-US" sz="882" kern="1200" dirty="0">
                <a:solidFill>
                  <a:schemeClr val="tx1"/>
                </a:solidFill>
                <a:effectLst/>
                <a:latin typeface="Segoe UI Light" pitchFamily="34" charset="0"/>
                <a:ea typeface="+mn-ea"/>
                <a:cs typeface="+mn-cs"/>
              </a:rPr>
              <a:t>- The device app is notified of the change immediately if connected, or at the first reconnect. The device app then reports the updated configuration (or an error condition using the status property).</a:t>
            </a:r>
          </a:p>
          <a:p>
            <a:pPr lvl="0"/>
            <a:r>
              <a:rPr lang="en-US" sz="882" kern="1200" dirty="0">
                <a:solidFill>
                  <a:schemeClr val="tx1"/>
                </a:solidFill>
                <a:effectLst/>
                <a:latin typeface="Segoe UI Light" pitchFamily="34" charset="0"/>
                <a:ea typeface="+mn-ea"/>
                <a:cs typeface="+mn-cs"/>
              </a:rPr>
              <a:t>- The solution back end can track the results of the configuration operation across many devices by querying device twins.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62906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Schedule Jobs on Multiple Devices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Typically, back-end apps enable device administrators and operators to update and interact with IoT devices in bulk and at a scheduled time. Jobs execute device twin updates and direct methods against a set of devices at a scheduled time. For example, an operator would use a back-end app that initiates and tracks a job to reboot a set of devices in building 43 and floor 3 at a time that would not be disruptive to the operations of the building.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Consider using jobs when you need to schedule and track progress any of the following activities on a set of devices:</a:t>
            </a:r>
          </a:p>
          <a:p>
            <a:pPr lvl="0"/>
            <a:r>
              <a:rPr lang="en-US" sz="882" kern="1200" dirty="0">
                <a:solidFill>
                  <a:schemeClr val="tx1"/>
                </a:solidFill>
                <a:effectLst/>
                <a:latin typeface="Segoe UI Light" pitchFamily="34" charset="0"/>
                <a:ea typeface="+mn-ea"/>
                <a:cs typeface="+mn-cs"/>
              </a:rPr>
              <a:t>- Update desired properties</a:t>
            </a:r>
          </a:p>
          <a:p>
            <a:pPr lvl="0"/>
            <a:r>
              <a:rPr lang="en-US" sz="882" kern="1200" dirty="0">
                <a:solidFill>
                  <a:schemeClr val="tx1"/>
                </a:solidFill>
                <a:effectLst/>
                <a:latin typeface="Segoe UI Light" pitchFamily="34" charset="0"/>
                <a:ea typeface="+mn-ea"/>
                <a:cs typeface="+mn-cs"/>
              </a:rPr>
              <a:t>- Update tags</a:t>
            </a:r>
          </a:p>
          <a:p>
            <a:pPr lvl="0"/>
            <a:r>
              <a:rPr lang="en-US" sz="882" kern="1200" dirty="0">
                <a:solidFill>
                  <a:schemeClr val="tx1"/>
                </a:solidFill>
                <a:effectLst/>
                <a:latin typeface="Segoe UI Light" pitchFamily="34" charset="0"/>
                <a:ea typeface="+mn-ea"/>
                <a:cs typeface="+mn-cs"/>
              </a:rPr>
              <a:t>- Invoke direct methods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30851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Automatic Device Management using Azure Portal</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Automatic device management in Azure IoT Hub automates many of the repetitive and complex tasks of managing large device fleets. With automatic device management, you can target a set of devices based on their properties, define a desired configuration, and then let IoT Hub update the devices when they come into scope. This update is done using an automatic device configuration, which lets you summarize completion and compliance, handle merging and conflicts, and roll out configurations in a phased approach.</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Automatic device management requires the Standard tier of the IoT Hub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Automatic device management works by updating a set of device twins with desired properties and reporting a summary that's based on device twin reported properties. It introduces a new class and JSON document called a Configuration that has three parts:</a:t>
            </a:r>
          </a:p>
          <a:p>
            <a:pPr lvl="0"/>
            <a:r>
              <a:rPr lang="en-US" sz="882" kern="1200" dirty="0">
                <a:solidFill>
                  <a:schemeClr val="tx1"/>
                </a:solidFill>
                <a:effectLst/>
                <a:latin typeface="Segoe UI Light" pitchFamily="34" charset="0"/>
                <a:ea typeface="+mn-ea"/>
                <a:cs typeface="+mn-cs"/>
              </a:rPr>
              <a:t>- The target condition defines the scope of device twins to be updated. The target condition is specified as a query on device twin tags and/or reported properties.</a:t>
            </a:r>
          </a:p>
          <a:p>
            <a:pPr lvl="0"/>
            <a:r>
              <a:rPr lang="en-US" sz="882" kern="1200" dirty="0">
                <a:solidFill>
                  <a:schemeClr val="tx1"/>
                </a:solidFill>
                <a:effectLst/>
                <a:latin typeface="Segoe UI Light" pitchFamily="34" charset="0"/>
                <a:ea typeface="+mn-ea"/>
                <a:cs typeface="+mn-cs"/>
              </a:rPr>
              <a:t>- The target content defines the desired properties to be added or updated in the targeted device twins. The content includes a path to the section of desired properties to be changed.</a:t>
            </a:r>
          </a:p>
          <a:p>
            <a:pPr lvl="0"/>
            <a:r>
              <a:rPr lang="en-US" sz="882" kern="1200">
                <a:solidFill>
                  <a:schemeClr val="tx1"/>
                </a:solidFill>
                <a:effectLst/>
                <a:latin typeface="Segoe UI Light" pitchFamily="34" charset="0"/>
                <a:ea typeface="+mn-ea"/>
                <a:cs typeface="+mn-cs"/>
              </a:rPr>
              <a:t>- The </a:t>
            </a:r>
            <a:r>
              <a:rPr lang="en-US" sz="882" kern="1200" dirty="0">
                <a:solidFill>
                  <a:schemeClr val="tx1"/>
                </a:solidFill>
                <a:effectLst/>
                <a:latin typeface="Segoe UI Light" pitchFamily="34" charset="0"/>
                <a:ea typeface="+mn-ea"/>
                <a:cs typeface="+mn-cs"/>
              </a:rPr>
              <a:t>metrics define the summary counts of various configuration states such as Success, In Progress, and Error. Custom metrics are specified as queries on device twin reported properties. System metrics are the default metrics that measure twin update status, such as the number of device twins that are targeted and the number of twins that have been successfully updated.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03473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Scale and automation</a:t>
            </a:r>
            <a:r>
              <a:rPr lang="en-US" sz="882" b="0" i="0" kern="1200" dirty="0">
                <a:solidFill>
                  <a:schemeClr val="tx1"/>
                </a:solidFill>
                <a:effectLst/>
                <a:latin typeface="Segoe UI Light" pitchFamily="34" charset="0"/>
                <a:ea typeface="+mn-ea"/>
                <a:cs typeface="+mn-cs"/>
              </a:rPr>
              <a:t>: IoT solutions require simple tools that can automate routine tasks and enable a relatively small operations staff to manage millions of devices. Day-to-day, operators expect to handle device operations remotely, in bulk, and to only be alerted when issues arise that require their direct attention.</a:t>
            </a:r>
          </a:p>
          <a:p>
            <a:r>
              <a:rPr lang="en-US" sz="882" b="1" i="0" kern="1200" dirty="0">
                <a:solidFill>
                  <a:schemeClr val="tx1"/>
                </a:solidFill>
                <a:effectLst/>
                <a:latin typeface="Segoe UI Light" pitchFamily="34" charset="0"/>
                <a:ea typeface="+mn-ea"/>
                <a:cs typeface="+mn-cs"/>
              </a:rPr>
              <a:t>Openness and compatibility</a:t>
            </a:r>
            <a:r>
              <a:rPr lang="en-US" sz="882" b="0" i="0" kern="1200" dirty="0">
                <a:solidFill>
                  <a:schemeClr val="tx1"/>
                </a:solidFill>
                <a:effectLst/>
                <a:latin typeface="Segoe UI Light" pitchFamily="34" charset="0"/>
                <a:ea typeface="+mn-ea"/>
                <a:cs typeface="+mn-cs"/>
              </a:rPr>
              <a:t>: The device ecosystem is extraordinarily diverse. Management tools must be tailored to accommodate a multitude of device classes, platforms, and protocols. Operators must be able to support many types of devices, from the most constrained embedded single-process chips, to powerful and fully functional computers.</a:t>
            </a:r>
          </a:p>
          <a:p>
            <a:r>
              <a:rPr lang="en-US" sz="882" b="1" i="0" kern="1200" dirty="0">
                <a:solidFill>
                  <a:schemeClr val="tx1"/>
                </a:solidFill>
                <a:effectLst/>
                <a:latin typeface="Segoe UI Light" pitchFamily="34" charset="0"/>
                <a:ea typeface="+mn-ea"/>
                <a:cs typeface="+mn-cs"/>
              </a:rPr>
              <a:t>Context awareness</a:t>
            </a:r>
            <a:r>
              <a:rPr lang="en-US" sz="882" b="0" i="0" kern="1200" dirty="0">
                <a:solidFill>
                  <a:schemeClr val="tx1"/>
                </a:solidFill>
                <a:effectLst/>
                <a:latin typeface="Segoe UI Light" pitchFamily="34" charset="0"/>
                <a:ea typeface="+mn-ea"/>
                <a:cs typeface="+mn-cs"/>
              </a:rPr>
              <a:t>: IoT environments are dynamic and ever-changing. Service reliability is paramount. Device management operations must take into account the following factors to ensure that maintenance downtime doesn't affect critical business operations or create dangerous conditions:</a:t>
            </a:r>
          </a:p>
          <a:p>
            <a:pPr lvl="1"/>
            <a:r>
              <a:rPr lang="en-US" sz="882" b="0" i="0" kern="1200" dirty="0">
                <a:solidFill>
                  <a:schemeClr val="tx1"/>
                </a:solidFill>
                <a:effectLst/>
                <a:latin typeface="Segoe UI Light" pitchFamily="34" charset="0"/>
                <a:ea typeface="+mn-ea"/>
                <a:cs typeface="+mn-cs"/>
              </a:rPr>
              <a:t>SLA maintenance windows</a:t>
            </a:r>
          </a:p>
          <a:p>
            <a:pPr lvl="1"/>
            <a:r>
              <a:rPr lang="en-US" sz="882" b="0" i="0" kern="1200" dirty="0">
                <a:solidFill>
                  <a:schemeClr val="tx1"/>
                </a:solidFill>
                <a:effectLst/>
                <a:latin typeface="Segoe UI Light" pitchFamily="34" charset="0"/>
                <a:ea typeface="+mn-ea"/>
                <a:cs typeface="+mn-cs"/>
              </a:rPr>
              <a:t>Network and power states</a:t>
            </a:r>
          </a:p>
          <a:p>
            <a:pPr lvl="1"/>
            <a:r>
              <a:rPr lang="en-US" sz="882" b="0" i="0" kern="1200" dirty="0">
                <a:solidFill>
                  <a:schemeClr val="tx1"/>
                </a:solidFill>
                <a:effectLst/>
                <a:latin typeface="Segoe UI Light" pitchFamily="34" charset="0"/>
                <a:ea typeface="+mn-ea"/>
                <a:cs typeface="+mn-cs"/>
              </a:rPr>
              <a:t>In-use conditions</a:t>
            </a:r>
          </a:p>
          <a:p>
            <a:pPr lvl="1"/>
            <a:r>
              <a:rPr lang="en-US" sz="882" b="0" i="0" kern="1200" dirty="0">
                <a:solidFill>
                  <a:schemeClr val="tx1"/>
                </a:solidFill>
                <a:effectLst/>
                <a:latin typeface="Segoe UI Light" pitchFamily="34" charset="0"/>
                <a:ea typeface="+mn-ea"/>
                <a:cs typeface="+mn-cs"/>
              </a:rPr>
              <a:t>Device geolocation</a:t>
            </a:r>
          </a:p>
          <a:p>
            <a:r>
              <a:rPr lang="en-US" sz="882" b="1" i="0" kern="1200" dirty="0">
                <a:solidFill>
                  <a:schemeClr val="tx1"/>
                </a:solidFill>
                <a:effectLst/>
                <a:latin typeface="Segoe UI Light" pitchFamily="34" charset="0"/>
                <a:ea typeface="+mn-ea"/>
                <a:cs typeface="+mn-cs"/>
              </a:rPr>
              <a:t>Service many roles</a:t>
            </a:r>
            <a:r>
              <a:rPr lang="en-US" sz="882" b="0" i="0" kern="1200" dirty="0">
                <a:solidFill>
                  <a:schemeClr val="tx1"/>
                </a:solidFill>
                <a:effectLst/>
                <a:latin typeface="Segoe UI Light" pitchFamily="34" charset="0"/>
                <a:ea typeface="+mn-ea"/>
                <a:cs typeface="+mn-cs"/>
              </a:rPr>
              <a:t>: Support for the unique workflows and processes of IoT operations roles is crucial. The operations staff must work harmoniously with the given constraints of internal IT departments. They must also find sustainable ways to surface </a:t>
            </a:r>
            <a:r>
              <a:rPr lang="en-US" sz="882" b="0" i="0" kern="1200" dirty="0" err="1">
                <a:solidFill>
                  <a:schemeClr val="tx1"/>
                </a:solidFill>
                <a:effectLst/>
                <a:latin typeface="Segoe UI Light" pitchFamily="34" charset="0"/>
                <a:ea typeface="+mn-ea"/>
                <a:cs typeface="+mn-cs"/>
              </a:rPr>
              <a:t>realtime</a:t>
            </a:r>
            <a:r>
              <a:rPr lang="en-US" sz="882" b="0" i="0" kern="1200" dirty="0">
                <a:solidFill>
                  <a:schemeClr val="tx1"/>
                </a:solidFill>
                <a:effectLst/>
                <a:latin typeface="Segoe UI Light" pitchFamily="34" charset="0"/>
                <a:ea typeface="+mn-ea"/>
                <a:cs typeface="+mn-cs"/>
              </a:rPr>
              <a:t> device operations information to supervisors and other business managerial roles.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38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is 100% a duplicate slide from before, except we have changed the title.  We are looping back around to this lifecycle because device management is part of making the lifecycle “real” and impacts the implementation of each of the five phases of the lifecycle.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We’re going to also add automation to some of what we have done manually to this point.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7009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typical device management tasks an operator might perform include…”</a:t>
            </a:r>
          </a:p>
          <a:p>
            <a:endParaRPr lang="en-US" dirty="0"/>
          </a:p>
          <a:p>
            <a:r>
              <a:rPr lang="en-US" dirty="0"/>
              <a:t>A reboot is often a direct method invocation.  We haven’t explained that yet, so mention that we will explain what is going on there in a bit.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6572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factory reset is often a direct method invocation.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7032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 changes are normally done through a device twin.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3396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AZ-220T01</a:t>
            </a:r>
            <a:br>
              <a:rPr lang="en-US" dirty="0"/>
            </a:br>
            <a:r>
              <a:rPr lang="en-US" dirty="0"/>
              <a:t>Module 08: </a:t>
            </a:r>
            <a:br>
              <a:rPr lang="en-US" dirty="0"/>
            </a:br>
            <a:r>
              <a:rPr lang="en-US" dirty="0"/>
              <a:t>Device Management</a:t>
            </a:r>
          </a:p>
        </p:txBody>
      </p:sp>
      <p:sp>
        <p:nvSpPr>
          <p:cNvPr id="3" name="Text Placeholder 2">
            <a:extLst>
              <a:ext uri="{FF2B5EF4-FFF2-40B4-BE49-F238E27FC236}">
                <a16:creationId xmlns:a16="http://schemas.microsoft.com/office/drawing/2014/main" id="{17C4F70D-DDDD-498A-A461-4E1F735EA54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739242" y="1198569"/>
            <a:ext cx="7863840" cy="5202231"/>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3218168" cy="3877985"/>
          </a:xfrm>
        </p:spPr>
        <p:txBody>
          <a:bodyPr/>
          <a:lstStyle/>
          <a:p>
            <a:pPr marL="457200" indent="-457200">
              <a:buFont typeface="Arial" panose="020B0604020202020204" pitchFamily="34" charset="0"/>
              <a:buChar char="•"/>
            </a:pPr>
            <a:r>
              <a:rPr lang="en-US" dirty="0">
                <a:solidFill>
                  <a:schemeClr val="tx1"/>
                </a:solidFill>
              </a:rPr>
              <a:t>Reboot</a:t>
            </a:r>
          </a:p>
          <a:p>
            <a:pPr marL="457200" indent="-457200">
              <a:buFont typeface="Arial" panose="020B0604020202020204" pitchFamily="34" charset="0"/>
              <a:buChar char="•"/>
            </a:pPr>
            <a:r>
              <a:rPr lang="en-US" dirty="0"/>
              <a:t>Factory Reset</a:t>
            </a:r>
          </a:p>
          <a:p>
            <a:pPr marL="457200" indent="-457200">
              <a:buFont typeface="Arial" panose="020B0604020202020204" pitchFamily="34" charset="0"/>
              <a:buChar char="•"/>
            </a:pPr>
            <a:r>
              <a:rPr lang="en-US" dirty="0"/>
              <a:t>Configuration</a:t>
            </a:r>
          </a:p>
          <a:p>
            <a:pPr marL="457200" indent="-457200">
              <a:buFont typeface="Arial" panose="020B0604020202020204" pitchFamily="34" charset="0"/>
              <a:buChar char="•"/>
            </a:pPr>
            <a:r>
              <a:rPr lang="en-US" b="1" dirty="0">
                <a:solidFill>
                  <a:schemeClr val="accent2">
                    <a:lumMod val="75000"/>
                    <a:lumOff val="25000"/>
                  </a:schemeClr>
                </a:solidFill>
              </a:rPr>
              <a:t>Firmware Update</a:t>
            </a:r>
          </a:p>
          <a:p>
            <a:pPr marL="457200" indent="-457200">
              <a:buFont typeface="Arial" panose="020B0604020202020204" pitchFamily="34" charset="0"/>
              <a:buChar char="•"/>
            </a:pPr>
            <a:r>
              <a:rPr lang="en-US" dirty="0"/>
              <a:t>Reporting Progress and Status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907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739897" y="1011198"/>
            <a:ext cx="7863840" cy="5400051"/>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3218168" cy="3877985"/>
          </a:xfrm>
        </p:spPr>
        <p:txBody>
          <a:bodyPr/>
          <a:lstStyle/>
          <a:p>
            <a:pPr marL="457200" indent="-457200">
              <a:buFont typeface="Arial" panose="020B0604020202020204" pitchFamily="34" charset="0"/>
              <a:buChar char="•"/>
            </a:pPr>
            <a:r>
              <a:rPr lang="en-US" dirty="0">
                <a:solidFill>
                  <a:schemeClr val="tx1"/>
                </a:solidFill>
              </a:rPr>
              <a:t>Reboot</a:t>
            </a:r>
          </a:p>
          <a:p>
            <a:pPr marL="457200" indent="-457200">
              <a:buFont typeface="Arial" panose="020B0604020202020204" pitchFamily="34" charset="0"/>
              <a:buChar char="•"/>
            </a:pPr>
            <a:r>
              <a:rPr lang="en-US" dirty="0"/>
              <a:t>Factory Reset</a:t>
            </a:r>
          </a:p>
          <a:p>
            <a:pPr marL="457200" indent="-457200">
              <a:buFont typeface="Arial" panose="020B0604020202020204" pitchFamily="34" charset="0"/>
              <a:buChar char="•"/>
            </a:pPr>
            <a:r>
              <a:rPr lang="en-US" dirty="0"/>
              <a:t>Configuration</a:t>
            </a:r>
          </a:p>
          <a:p>
            <a:pPr marL="457200" indent="-457200">
              <a:buFont typeface="Arial" panose="020B0604020202020204" pitchFamily="34" charset="0"/>
              <a:buChar char="•"/>
            </a:pPr>
            <a:r>
              <a:rPr lang="en-US" dirty="0">
                <a:solidFill>
                  <a:schemeClr val="tx1"/>
                </a:solidFill>
              </a:rPr>
              <a:t>Firmware Update</a:t>
            </a:r>
          </a:p>
          <a:p>
            <a:pPr marL="457200" indent="-457200">
              <a:buFont typeface="Arial" panose="020B0604020202020204" pitchFamily="34" charset="0"/>
              <a:buChar char="•"/>
            </a:pPr>
            <a:r>
              <a:rPr lang="en-US" b="1" dirty="0">
                <a:solidFill>
                  <a:schemeClr val="accent2">
                    <a:lumMod val="75000"/>
                    <a:lumOff val="25000"/>
                  </a:schemeClr>
                </a:solidFill>
              </a:rPr>
              <a:t>Reporting Progress and Status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21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(1/6)</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2367526" y="1384348"/>
            <a:ext cx="7456947" cy="4912264"/>
          </a:xfrm>
          <a:prstGeom prst="rect">
            <a:avLst/>
          </a:prstGeom>
        </p:spPr>
      </p:pic>
    </p:spTree>
    <p:extLst>
      <p:ext uri="{BB962C8B-B14F-4D97-AF65-F5344CB8AC3E}">
        <p14:creationId xmlns:p14="http://schemas.microsoft.com/office/powerpoint/2010/main" val="174499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(2/6)</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5509611" cy="4443916"/>
          </a:xfrm>
        </p:spPr>
        <p:txBody>
          <a:bodyPr/>
          <a:lstStyle/>
          <a:p>
            <a:pPr marL="457200" indent="-457200">
              <a:buFont typeface="Arial" panose="020B0604020202020204" pitchFamily="34" charset="0"/>
              <a:buChar char="•"/>
            </a:pPr>
            <a:r>
              <a:rPr lang="en-US" b="1" dirty="0">
                <a:solidFill>
                  <a:schemeClr val="accent2">
                    <a:lumMod val="75000"/>
                    <a:lumOff val="25000"/>
                  </a:schemeClr>
                </a:solidFill>
              </a:rPr>
              <a:t>Device Twin Properties</a:t>
            </a:r>
          </a:p>
          <a:p>
            <a:pPr marL="457200" indent="-457200">
              <a:buFont typeface="Arial" panose="020B0604020202020204" pitchFamily="34" charset="0"/>
              <a:buChar char="•"/>
            </a:pPr>
            <a:r>
              <a:rPr lang="en-US" dirty="0"/>
              <a:t>Back-end operations</a:t>
            </a:r>
          </a:p>
          <a:p>
            <a:pPr marL="457200" indent="-457200">
              <a:buFont typeface="Arial" panose="020B0604020202020204" pitchFamily="34" charset="0"/>
              <a:buChar char="•"/>
            </a:pPr>
            <a:r>
              <a:rPr lang="en-US" dirty="0"/>
              <a:t>Device operations</a:t>
            </a:r>
          </a:p>
          <a:p>
            <a:pPr marL="457200" indent="-457200">
              <a:buFont typeface="Arial" panose="020B0604020202020204" pitchFamily="34" charset="0"/>
              <a:buChar char="•"/>
            </a:pPr>
            <a:r>
              <a:rPr lang="en-US" dirty="0"/>
              <a:t>Device twin metadata</a:t>
            </a:r>
          </a:p>
          <a:p>
            <a:pPr marL="457200" indent="-457200">
              <a:buFont typeface="Arial" panose="020B0604020202020204" pitchFamily="34" charset="0"/>
              <a:buChar char="•"/>
            </a:pPr>
            <a:r>
              <a:rPr lang="en-US" dirty="0"/>
              <a:t>Optimistic concurrency</a:t>
            </a:r>
          </a:p>
          <a:p>
            <a:pPr marL="457200" indent="-457200">
              <a:buFont typeface="Arial" panose="020B0604020202020204" pitchFamily="34" charset="0"/>
              <a:buChar char="•"/>
            </a:pPr>
            <a:r>
              <a:rPr lang="en-US" dirty="0"/>
              <a:t>Device reconnection flow</a:t>
            </a:r>
          </a:p>
        </p:txBody>
      </p:sp>
      <p:pic>
        <p:nvPicPr>
          <p:cNvPr id="5" name="Picture 4">
            <a:extLst>
              <a:ext uri="{FF2B5EF4-FFF2-40B4-BE49-F238E27FC236}">
                <a16:creationId xmlns:a16="http://schemas.microsoft.com/office/drawing/2014/main" id="{0D2872A3-AFE6-4B01-9E7C-F71175B0866D}"/>
              </a:ext>
            </a:extLst>
          </p:cNvPr>
          <p:cNvPicPr>
            <a:picLocks noChangeAspect="1"/>
          </p:cNvPicPr>
          <p:nvPr/>
        </p:nvPicPr>
        <p:blipFill rotWithShape="1">
          <a:blip r:embed="rId3"/>
          <a:srcRect r="23730"/>
          <a:stretch/>
        </p:blipFill>
        <p:spPr>
          <a:xfrm>
            <a:off x="6095999" y="1472565"/>
            <a:ext cx="5509611" cy="3912870"/>
          </a:xfrm>
          <a:prstGeom prst="rect">
            <a:avLst/>
          </a:prstGeom>
        </p:spPr>
      </p:pic>
    </p:spTree>
    <p:extLst>
      <p:ext uri="{BB962C8B-B14F-4D97-AF65-F5344CB8AC3E}">
        <p14:creationId xmlns:p14="http://schemas.microsoft.com/office/powerpoint/2010/main" val="360360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(3/6)</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4760526" cy="4443916"/>
          </a:xfrm>
        </p:spPr>
        <p:txBody>
          <a:bodyPr/>
          <a:lstStyle/>
          <a:p>
            <a:pPr marL="457200" indent="-457200">
              <a:buFont typeface="Arial" panose="020B0604020202020204" pitchFamily="34" charset="0"/>
              <a:buChar char="•"/>
            </a:pPr>
            <a:r>
              <a:rPr lang="en-US" dirty="0"/>
              <a:t>Device Twin Properties</a:t>
            </a:r>
          </a:p>
          <a:p>
            <a:pPr marL="457200" indent="-457200">
              <a:buFont typeface="Arial" panose="020B0604020202020204" pitchFamily="34" charset="0"/>
              <a:buChar char="•"/>
            </a:pPr>
            <a:r>
              <a:rPr lang="en-US" b="1" dirty="0">
                <a:solidFill>
                  <a:schemeClr val="accent2">
                    <a:lumMod val="75000"/>
                    <a:lumOff val="25000"/>
                  </a:schemeClr>
                </a:solidFill>
              </a:rPr>
              <a:t>Back-end operations</a:t>
            </a:r>
          </a:p>
          <a:p>
            <a:pPr marL="457200" indent="-457200">
              <a:buFont typeface="Arial" panose="020B0604020202020204" pitchFamily="34" charset="0"/>
              <a:buChar char="•"/>
            </a:pPr>
            <a:r>
              <a:rPr lang="en-US" dirty="0"/>
              <a:t>Device operations</a:t>
            </a:r>
          </a:p>
          <a:p>
            <a:pPr marL="457200" indent="-457200">
              <a:buFont typeface="Arial" panose="020B0604020202020204" pitchFamily="34" charset="0"/>
              <a:buChar char="•"/>
            </a:pPr>
            <a:r>
              <a:rPr lang="en-US" dirty="0"/>
              <a:t>Device twin metadata</a:t>
            </a:r>
          </a:p>
          <a:p>
            <a:pPr marL="457200" indent="-457200">
              <a:buFont typeface="Arial" panose="020B0604020202020204" pitchFamily="34" charset="0"/>
              <a:buChar char="•"/>
            </a:pPr>
            <a:r>
              <a:rPr lang="en-US" dirty="0"/>
              <a:t>Optimistic concurrency</a:t>
            </a:r>
          </a:p>
          <a:p>
            <a:pPr marL="457200" indent="-457200">
              <a:buFont typeface="Arial" panose="020B0604020202020204" pitchFamily="34" charset="0"/>
              <a:buChar char="•"/>
            </a:pPr>
            <a:r>
              <a:rPr lang="en-US" dirty="0"/>
              <a:t>Device reconnection flow</a:t>
            </a:r>
          </a:p>
        </p:txBody>
      </p:sp>
      <p:pic>
        <p:nvPicPr>
          <p:cNvPr id="5" name="Picture 4">
            <a:extLst>
              <a:ext uri="{FF2B5EF4-FFF2-40B4-BE49-F238E27FC236}">
                <a16:creationId xmlns:a16="http://schemas.microsoft.com/office/drawing/2014/main" id="{0D2872A3-AFE6-4B01-9E7C-F71175B0866D}"/>
              </a:ext>
            </a:extLst>
          </p:cNvPr>
          <p:cNvPicPr>
            <a:picLocks noChangeAspect="1"/>
          </p:cNvPicPr>
          <p:nvPr/>
        </p:nvPicPr>
        <p:blipFill rotWithShape="1">
          <a:blip r:embed="rId3"/>
          <a:srcRect r="28203"/>
          <a:stretch/>
        </p:blipFill>
        <p:spPr>
          <a:xfrm>
            <a:off x="6096000" y="2000328"/>
            <a:ext cx="5186398" cy="2857343"/>
          </a:xfrm>
          <a:prstGeom prst="rect">
            <a:avLst/>
          </a:prstGeom>
        </p:spPr>
      </p:pic>
    </p:spTree>
    <p:extLst>
      <p:ext uri="{BB962C8B-B14F-4D97-AF65-F5344CB8AC3E}">
        <p14:creationId xmlns:p14="http://schemas.microsoft.com/office/powerpoint/2010/main" val="210490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(4/6)</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11018520" cy="4443916"/>
          </a:xfrm>
        </p:spPr>
        <p:txBody>
          <a:bodyPr/>
          <a:lstStyle/>
          <a:p>
            <a:pPr marL="457200" indent="-457200">
              <a:buFont typeface="Arial" panose="020B0604020202020204" pitchFamily="34" charset="0"/>
              <a:buChar char="•"/>
            </a:pPr>
            <a:r>
              <a:rPr lang="en-US" dirty="0"/>
              <a:t>Device Twin Properties</a:t>
            </a:r>
          </a:p>
          <a:p>
            <a:pPr marL="457200" indent="-457200">
              <a:buFont typeface="Arial" panose="020B0604020202020204" pitchFamily="34" charset="0"/>
              <a:buChar char="•"/>
            </a:pPr>
            <a:r>
              <a:rPr lang="en-US" dirty="0"/>
              <a:t>Back-end operations</a:t>
            </a:r>
          </a:p>
          <a:p>
            <a:pPr marL="457200" indent="-457200">
              <a:buFont typeface="Arial" panose="020B0604020202020204" pitchFamily="34" charset="0"/>
              <a:buChar char="•"/>
            </a:pPr>
            <a:r>
              <a:rPr lang="en-US" b="1" dirty="0">
                <a:solidFill>
                  <a:schemeClr val="accent2">
                    <a:lumMod val="75000"/>
                    <a:lumOff val="25000"/>
                  </a:schemeClr>
                </a:solidFill>
              </a:rPr>
              <a:t>Device operations</a:t>
            </a:r>
          </a:p>
          <a:p>
            <a:pPr marL="457200" indent="-457200">
              <a:buFont typeface="Arial" panose="020B0604020202020204" pitchFamily="34" charset="0"/>
              <a:buChar char="•"/>
            </a:pPr>
            <a:r>
              <a:rPr lang="en-US" dirty="0"/>
              <a:t>Device twin metadata</a:t>
            </a:r>
          </a:p>
          <a:p>
            <a:pPr marL="457200" indent="-457200">
              <a:buFont typeface="Arial" panose="020B0604020202020204" pitchFamily="34" charset="0"/>
              <a:buChar char="•"/>
            </a:pPr>
            <a:r>
              <a:rPr lang="en-US" dirty="0"/>
              <a:t>Optimistic concurrency</a:t>
            </a:r>
          </a:p>
          <a:p>
            <a:pPr marL="457200" indent="-457200">
              <a:buFont typeface="Arial" panose="020B0604020202020204" pitchFamily="34" charset="0"/>
              <a:buChar char="•"/>
            </a:pPr>
            <a:r>
              <a:rPr lang="en-US" dirty="0"/>
              <a:t>Device reconnection flow</a:t>
            </a:r>
          </a:p>
        </p:txBody>
      </p:sp>
    </p:spTree>
    <p:extLst>
      <p:ext uri="{BB962C8B-B14F-4D97-AF65-F5344CB8AC3E}">
        <p14:creationId xmlns:p14="http://schemas.microsoft.com/office/powerpoint/2010/main" val="78896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(5/6)</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4467816" cy="4443916"/>
          </a:xfrm>
        </p:spPr>
        <p:txBody>
          <a:bodyPr/>
          <a:lstStyle/>
          <a:p>
            <a:pPr marL="457200" indent="-457200">
              <a:buFont typeface="Arial" panose="020B0604020202020204" pitchFamily="34" charset="0"/>
              <a:buChar char="•"/>
            </a:pPr>
            <a:r>
              <a:rPr lang="en-US" dirty="0"/>
              <a:t>Device Twin Properties</a:t>
            </a:r>
          </a:p>
          <a:p>
            <a:pPr marL="457200" indent="-457200">
              <a:buFont typeface="Arial" panose="020B0604020202020204" pitchFamily="34" charset="0"/>
              <a:buChar char="•"/>
            </a:pPr>
            <a:r>
              <a:rPr lang="en-US" dirty="0"/>
              <a:t>Back-end operations</a:t>
            </a:r>
          </a:p>
          <a:p>
            <a:pPr marL="457200" indent="-457200">
              <a:buFont typeface="Arial" panose="020B0604020202020204" pitchFamily="34" charset="0"/>
              <a:buChar char="•"/>
            </a:pPr>
            <a:r>
              <a:rPr lang="en-US" dirty="0"/>
              <a:t>Device operations</a:t>
            </a:r>
          </a:p>
          <a:p>
            <a:pPr marL="457200" indent="-457200">
              <a:buFont typeface="Arial" panose="020B0604020202020204" pitchFamily="34" charset="0"/>
              <a:buChar char="•"/>
            </a:pPr>
            <a:r>
              <a:rPr lang="en-US" b="1" dirty="0">
                <a:solidFill>
                  <a:schemeClr val="accent2">
                    <a:lumMod val="75000"/>
                    <a:lumOff val="25000"/>
                  </a:schemeClr>
                </a:solidFill>
              </a:rPr>
              <a:t>Device twin metadata</a:t>
            </a:r>
          </a:p>
          <a:p>
            <a:pPr marL="457200" indent="-457200">
              <a:buFont typeface="Arial" panose="020B0604020202020204" pitchFamily="34" charset="0"/>
              <a:buChar char="•"/>
            </a:pPr>
            <a:r>
              <a:rPr lang="en-US" dirty="0"/>
              <a:t>Optimistic concurrency</a:t>
            </a:r>
          </a:p>
          <a:p>
            <a:pPr marL="457200" indent="-457200">
              <a:buFont typeface="Arial" panose="020B0604020202020204" pitchFamily="34" charset="0"/>
              <a:buChar char="•"/>
            </a:pPr>
            <a:r>
              <a:rPr lang="en-US" dirty="0"/>
              <a:t>Device reconnection flow</a:t>
            </a:r>
          </a:p>
        </p:txBody>
      </p:sp>
      <p:pic>
        <p:nvPicPr>
          <p:cNvPr id="5" name="Picture 4">
            <a:extLst>
              <a:ext uri="{FF2B5EF4-FFF2-40B4-BE49-F238E27FC236}">
                <a16:creationId xmlns:a16="http://schemas.microsoft.com/office/drawing/2014/main" id="{0D2872A3-AFE6-4B01-9E7C-F71175B0866D}"/>
              </a:ext>
            </a:extLst>
          </p:cNvPr>
          <p:cNvPicPr>
            <a:picLocks noChangeAspect="1"/>
          </p:cNvPicPr>
          <p:nvPr/>
        </p:nvPicPr>
        <p:blipFill>
          <a:blip r:embed="rId3"/>
          <a:srcRect/>
          <a:stretch/>
        </p:blipFill>
        <p:spPr>
          <a:xfrm>
            <a:off x="5576599" y="1011198"/>
            <a:ext cx="5507790" cy="5423630"/>
          </a:xfrm>
          <a:prstGeom prst="rect">
            <a:avLst/>
          </a:prstGeom>
        </p:spPr>
      </p:pic>
    </p:spTree>
    <p:extLst>
      <p:ext uri="{BB962C8B-B14F-4D97-AF65-F5344CB8AC3E}">
        <p14:creationId xmlns:p14="http://schemas.microsoft.com/office/powerpoint/2010/main" val="158408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with Device Twins (6/6)</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11018520" cy="3016210"/>
          </a:xfrm>
        </p:spPr>
        <p:txBody>
          <a:bodyPr/>
          <a:lstStyle/>
          <a:p>
            <a:pPr marL="457200" indent="-457200">
              <a:buFont typeface="Arial" panose="020B0604020202020204" pitchFamily="34" charset="0"/>
              <a:buChar char="•"/>
            </a:pPr>
            <a:r>
              <a:rPr lang="en-US" dirty="0"/>
              <a:t>Device Twin Properties</a:t>
            </a:r>
          </a:p>
          <a:p>
            <a:pPr marL="457200" indent="-457200">
              <a:buFont typeface="Arial" panose="020B0604020202020204" pitchFamily="34" charset="0"/>
              <a:buChar char="•"/>
            </a:pPr>
            <a:r>
              <a:rPr lang="en-US" dirty="0"/>
              <a:t>Back-end operations</a:t>
            </a:r>
          </a:p>
          <a:p>
            <a:pPr marL="457200" indent="-457200">
              <a:buFont typeface="Arial" panose="020B0604020202020204" pitchFamily="34" charset="0"/>
              <a:buChar char="•"/>
            </a:pPr>
            <a:r>
              <a:rPr lang="en-US" dirty="0"/>
              <a:t>Device operations</a:t>
            </a:r>
          </a:p>
          <a:p>
            <a:pPr marL="457200" indent="-457200">
              <a:buFont typeface="Arial" panose="020B0604020202020204" pitchFamily="34" charset="0"/>
              <a:buChar char="•"/>
            </a:pPr>
            <a:r>
              <a:rPr lang="en-US" dirty="0"/>
              <a:t>Device twin metadata</a:t>
            </a:r>
          </a:p>
          <a:p>
            <a:pPr marL="457200" indent="-457200">
              <a:buFont typeface="Arial" panose="020B0604020202020204" pitchFamily="34" charset="0"/>
              <a:buChar char="•"/>
            </a:pPr>
            <a:r>
              <a:rPr lang="en-US" b="1" dirty="0">
                <a:solidFill>
                  <a:schemeClr val="accent2">
                    <a:lumMod val="75000"/>
                    <a:lumOff val="25000"/>
                  </a:schemeClr>
                </a:solidFill>
              </a:rPr>
              <a:t>Optimistic concurrency</a:t>
            </a:r>
          </a:p>
          <a:p>
            <a:pPr marL="457200" indent="-457200">
              <a:buFont typeface="Arial" panose="020B0604020202020204" pitchFamily="34" charset="0"/>
              <a:buChar char="•"/>
            </a:pPr>
            <a:r>
              <a:rPr lang="en-US" b="1" dirty="0">
                <a:solidFill>
                  <a:schemeClr val="accent2">
                    <a:lumMod val="75000"/>
                    <a:lumOff val="25000"/>
                  </a:schemeClr>
                </a:solidFill>
              </a:rPr>
              <a:t>Device reconnection flow</a:t>
            </a:r>
          </a:p>
        </p:txBody>
      </p:sp>
    </p:spTree>
    <p:extLst>
      <p:ext uri="{BB962C8B-B14F-4D97-AF65-F5344CB8AC3E}">
        <p14:creationId xmlns:p14="http://schemas.microsoft.com/office/powerpoint/2010/main" val="29927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Introduction</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4200" y="1435497"/>
            <a:ext cx="11018520" cy="4111895"/>
          </a:xfrm>
        </p:spPr>
        <p:txBody>
          <a:bodyPr/>
          <a:lstStyle/>
          <a:p>
            <a:r>
              <a:rPr lang="en-US" i="1" dirty="0"/>
              <a:t>Direct methods</a:t>
            </a:r>
            <a:r>
              <a:rPr lang="en-US" dirty="0"/>
              <a:t> – request from the cloud to a device, executing code directly on the target</a:t>
            </a:r>
            <a:endParaRPr lang="en-US" i="1" dirty="0"/>
          </a:p>
          <a:p>
            <a:r>
              <a:rPr lang="en-US" dirty="0"/>
              <a:t>Features</a:t>
            </a:r>
          </a:p>
          <a:p>
            <a:pPr lvl="1"/>
            <a:r>
              <a:rPr lang="en-US" dirty="0"/>
              <a:t>Each call targets a single device or module instance</a:t>
            </a:r>
          </a:p>
          <a:p>
            <a:pPr lvl="1"/>
            <a:r>
              <a:rPr lang="en-US" dirty="0"/>
              <a:t>Can be used by anyone with appropriate IoT Hub permissions</a:t>
            </a:r>
          </a:p>
          <a:p>
            <a:pPr lvl="1"/>
            <a:r>
              <a:rPr lang="en-US" dirty="0"/>
              <a:t>Follow a request-response pattern for immediate feedback</a:t>
            </a:r>
          </a:p>
          <a:p>
            <a:r>
              <a:rPr lang="en-US" dirty="0"/>
              <a:t>Lifecycle</a:t>
            </a:r>
          </a:p>
          <a:p>
            <a:pPr lvl="1"/>
            <a:r>
              <a:rPr lang="en-US" dirty="0"/>
              <a:t>Called by a back-end application through an HTTPS URL pattern on the IoT Hub</a:t>
            </a:r>
          </a:p>
          <a:p>
            <a:pPr lvl="1"/>
            <a:r>
              <a:rPr lang="en-US" dirty="0"/>
              <a:t>Translated to MQTT or AMQP on the device side</a:t>
            </a:r>
          </a:p>
          <a:p>
            <a:pPr lvl="1"/>
            <a:r>
              <a:rPr lang="en-US" dirty="0"/>
              <a:t>Reply received from the device sent directly back to the back-end application</a:t>
            </a:r>
          </a:p>
        </p:txBody>
      </p:sp>
    </p:spTree>
    <p:extLst>
      <p:ext uri="{BB962C8B-B14F-4D97-AF65-F5344CB8AC3E}">
        <p14:creationId xmlns:p14="http://schemas.microsoft.com/office/powerpoint/2010/main" val="146098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Sample Back-End Service Call</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4294967295"/>
          </p:nvPr>
        </p:nvSpPr>
        <p:spPr>
          <a:xfrm>
            <a:off x="382249" y="1435100"/>
            <a:ext cx="11482465" cy="4487382"/>
          </a:xfrm>
        </p:spPr>
        <p:txBody>
          <a:bodyPr/>
          <a:lstStyle/>
          <a:p>
            <a:pPr marL="0" indent="0">
              <a:buNone/>
            </a:pPr>
            <a:r>
              <a:rPr lang="en-US" sz="1800" dirty="0">
                <a:latin typeface="Consolas" panose="020B0609020204030204" pitchFamily="49" charset="0"/>
              </a:rPr>
              <a:t>curl -X POST \</a:t>
            </a:r>
          </a:p>
          <a:p>
            <a:pPr marL="0" indent="0">
              <a:buNone/>
            </a:pPr>
            <a:r>
              <a:rPr lang="en-US" sz="1800" dirty="0">
                <a:latin typeface="Consolas" panose="020B0609020204030204" pitchFamily="49" charset="0"/>
              </a:rPr>
              <a:t>  https://iothubname.azure-devices.net/twins/myfirstdevice/methods?api-version=2018-06-30 \</a:t>
            </a:r>
          </a:p>
          <a:p>
            <a:pPr marL="0" indent="0">
              <a:buNone/>
            </a:pPr>
            <a:r>
              <a:rPr lang="en-US" sz="1800" dirty="0">
                <a:latin typeface="Consolas" panose="020B0609020204030204" pitchFamily="49" charset="0"/>
              </a:rPr>
              <a:t>  -H 'Authorization: </a:t>
            </a:r>
            <a:r>
              <a:rPr lang="en-US" sz="1800" dirty="0" err="1">
                <a:latin typeface="Consolas" panose="020B0609020204030204" pitchFamily="49" charset="0"/>
              </a:rPr>
              <a:t>SharedAccessSignature</a:t>
            </a:r>
            <a:r>
              <a:rPr lang="en-US" sz="1800" dirty="0">
                <a:latin typeface="Consolas" panose="020B0609020204030204" pitchFamily="49" charset="0"/>
              </a:rPr>
              <a:t> </a:t>
            </a:r>
            <a:r>
              <a:rPr lang="en-US" sz="1800" dirty="0" err="1">
                <a:latin typeface="Consolas" panose="020B0609020204030204" pitchFamily="49" charset="0"/>
              </a:rPr>
              <a:t>sr</a:t>
            </a:r>
            <a:r>
              <a:rPr lang="en-US" sz="1800" dirty="0">
                <a:latin typeface="Consolas" panose="020B0609020204030204" pitchFamily="49" charset="0"/>
              </a:rPr>
              <a:t>=</a:t>
            </a:r>
            <a:r>
              <a:rPr lang="en-US" sz="1800" dirty="0" err="1">
                <a:latin typeface="Consolas" panose="020B0609020204030204" pitchFamily="49" charset="0"/>
              </a:rPr>
              <a:t>iothubname.azure-devices.net&amp;sig</a:t>
            </a:r>
            <a:r>
              <a:rPr lang="en-US" sz="1800" dirty="0">
                <a:latin typeface="Consolas" panose="020B0609020204030204" pitchFamily="49" charset="0"/>
              </a:rPr>
              <a:t>=</a:t>
            </a:r>
            <a:r>
              <a:rPr lang="en-US" sz="1800" dirty="0" err="1">
                <a:latin typeface="Consolas" panose="020B0609020204030204" pitchFamily="49" charset="0"/>
              </a:rPr>
              <a:t>x&amp;se</a:t>
            </a:r>
            <a:r>
              <a:rPr lang="en-US" sz="1800" dirty="0">
                <a:latin typeface="Consolas" panose="020B0609020204030204" pitchFamily="49" charset="0"/>
              </a:rPr>
              <a:t>=</a:t>
            </a:r>
            <a:r>
              <a:rPr lang="en-US" sz="1800" dirty="0" err="1">
                <a:latin typeface="Consolas" panose="020B0609020204030204" pitchFamily="49" charset="0"/>
              </a:rPr>
              <a:t>x&amp;skn</a:t>
            </a:r>
            <a:r>
              <a:rPr lang="en-US" sz="1800" dirty="0">
                <a:latin typeface="Consolas" panose="020B0609020204030204" pitchFamily="49" charset="0"/>
              </a:rPr>
              <a:t>=</a:t>
            </a:r>
            <a:r>
              <a:rPr lang="en-US" sz="1800" dirty="0" err="1">
                <a:latin typeface="Consolas" panose="020B0609020204030204" pitchFamily="49" charset="0"/>
              </a:rPr>
              <a:t>iothubowner</a:t>
            </a:r>
            <a:r>
              <a:rPr lang="en-US" sz="1800" dirty="0">
                <a:latin typeface="Consolas" panose="020B0609020204030204" pitchFamily="49" charset="0"/>
              </a:rPr>
              <a:t>' \</a:t>
            </a:r>
          </a:p>
          <a:p>
            <a:pPr marL="0" indent="0">
              <a:buNone/>
            </a:pPr>
            <a:r>
              <a:rPr lang="en-US" sz="1800" dirty="0">
                <a:latin typeface="Consolas" panose="020B0609020204030204" pitchFamily="49" charset="0"/>
              </a:rPr>
              <a:t>  -H 'Content-Type: application/json' \</a:t>
            </a:r>
          </a:p>
          <a:p>
            <a:pPr marL="0" indent="0">
              <a:buNone/>
            </a:pPr>
            <a:r>
              <a:rPr lang="en-US" sz="1800" dirty="0">
                <a:latin typeface="Consolas" panose="020B0609020204030204" pitchFamily="49" charset="0"/>
              </a:rPr>
              <a:t>  -d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methodName</a:t>
            </a:r>
            <a:r>
              <a:rPr lang="en-US" sz="1800" dirty="0">
                <a:latin typeface="Consolas" panose="020B0609020204030204" pitchFamily="49" charset="0"/>
              </a:rPr>
              <a:t>": "reboot",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responseTimeoutInSeconds</a:t>
            </a:r>
            <a:r>
              <a:rPr lang="en-US" sz="1800" dirty="0">
                <a:latin typeface="Consolas" panose="020B0609020204030204" pitchFamily="49" charset="0"/>
              </a:rPr>
              <a:t>": 200,</a:t>
            </a:r>
          </a:p>
          <a:p>
            <a:pPr marL="0" indent="0">
              <a:buNone/>
            </a:pPr>
            <a:r>
              <a:rPr lang="en-US" sz="1800" dirty="0">
                <a:latin typeface="Consolas" panose="020B0609020204030204" pitchFamily="49" charset="0"/>
              </a:rPr>
              <a:t>    "payload": {</a:t>
            </a:r>
          </a:p>
          <a:p>
            <a:pPr marL="0" indent="0">
              <a:buNone/>
            </a:pPr>
            <a:r>
              <a:rPr lang="en-US" sz="1800" dirty="0">
                <a:latin typeface="Consolas" panose="020B0609020204030204" pitchFamily="49" charset="0"/>
              </a:rPr>
              <a:t>        "input1": "</a:t>
            </a:r>
            <a:r>
              <a:rPr lang="en-US" sz="1800" dirty="0" err="1">
                <a:latin typeface="Consolas" panose="020B0609020204030204" pitchFamily="49" charset="0"/>
              </a:rPr>
              <a:t>someInput</a:t>
            </a:r>
            <a:r>
              <a:rPr lang="en-US" sz="1800" dirty="0">
                <a:latin typeface="Consolas" panose="020B0609020204030204" pitchFamily="49" charset="0"/>
              </a:rPr>
              <a:t>",</a:t>
            </a:r>
          </a:p>
          <a:p>
            <a:pPr marL="0" indent="0">
              <a:buNone/>
            </a:pPr>
            <a:r>
              <a:rPr lang="en-US" sz="1800" dirty="0">
                <a:latin typeface="Consolas" panose="020B0609020204030204" pitchFamily="49" charset="0"/>
              </a:rPr>
              <a:t>        "input2": "</a:t>
            </a:r>
            <a:r>
              <a:rPr lang="en-US" sz="1800" dirty="0" err="1">
                <a:latin typeface="Consolas" panose="020B0609020204030204" pitchFamily="49" charset="0"/>
              </a:rPr>
              <a:t>anotherInput</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p>
        </p:txBody>
      </p:sp>
    </p:spTree>
    <p:extLst>
      <p:ext uri="{BB962C8B-B14F-4D97-AF65-F5344CB8AC3E}">
        <p14:creationId xmlns:p14="http://schemas.microsoft.com/office/powerpoint/2010/main" val="36607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Return Value to the Back-End</a:t>
            </a:r>
          </a:p>
        </p:txBody>
      </p:sp>
      <p:sp>
        <p:nvSpPr>
          <p:cNvPr id="2" name="Text Placeholder 1">
            <a:extLst>
              <a:ext uri="{FF2B5EF4-FFF2-40B4-BE49-F238E27FC236}">
                <a16:creationId xmlns:a16="http://schemas.microsoft.com/office/drawing/2014/main" id="{A31CFAE1-8CBF-4BF3-AB26-4F887015A42C}"/>
              </a:ext>
            </a:extLst>
          </p:cNvPr>
          <p:cNvSpPr>
            <a:spLocks noGrp="1"/>
          </p:cNvSpPr>
          <p:nvPr>
            <p:ph type="body" sz="quarter" idx="10"/>
          </p:nvPr>
        </p:nvSpPr>
        <p:spPr>
          <a:xfrm>
            <a:off x="584200" y="1435497"/>
            <a:ext cx="11018520" cy="2942344"/>
          </a:xfrm>
        </p:spPr>
        <p:txBody>
          <a:bodyPr/>
          <a:lstStyle/>
          <a:p>
            <a:r>
              <a:rPr lang="en-US" dirty="0"/>
              <a:t>HTTP Status Code</a:t>
            </a:r>
          </a:p>
          <a:p>
            <a:r>
              <a:rPr lang="en-US" dirty="0"/>
              <a:t>Standard HTTP headers</a:t>
            </a:r>
          </a:p>
          <a:p>
            <a:pPr lvl="1"/>
            <a:r>
              <a:rPr lang="en-US" dirty="0" err="1"/>
              <a:t>Etag</a:t>
            </a:r>
            <a:endParaRPr lang="en-US" dirty="0"/>
          </a:p>
          <a:p>
            <a:pPr lvl="1"/>
            <a:r>
              <a:rPr lang="en-US" dirty="0"/>
              <a:t>Request ID</a:t>
            </a:r>
          </a:p>
          <a:p>
            <a:pPr lvl="1"/>
            <a:r>
              <a:rPr lang="en-US" dirty="0"/>
              <a:t>Content type</a:t>
            </a:r>
          </a:p>
          <a:p>
            <a:pPr lvl="1"/>
            <a:r>
              <a:rPr lang="en-US" dirty="0"/>
              <a:t>Content encoding</a:t>
            </a:r>
          </a:p>
          <a:p>
            <a:r>
              <a:rPr lang="en-US" dirty="0"/>
              <a:t>JSON Body: </a:t>
            </a:r>
            <a:r>
              <a:rPr lang="en-US" dirty="0">
                <a:latin typeface="Consolas" panose="020B0609020204030204" pitchFamily="49" charset="0"/>
              </a:rPr>
              <a:t>{ “status” : 201, “payload” : { … } }</a:t>
            </a:r>
          </a:p>
        </p:txBody>
      </p:sp>
    </p:spTree>
    <p:extLst>
      <p:ext uri="{BB962C8B-B14F-4D97-AF65-F5344CB8AC3E}">
        <p14:creationId xmlns:p14="http://schemas.microsoft.com/office/powerpoint/2010/main" val="72085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Direct Methods: Device-Side View</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11018520" cy="3040832"/>
          </a:xfrm>
        </p:spPr>
        <p:txBody>
          <a:bodyPr/>
          <a:lstStyle/>
          <a:p>
            <a:pPr marL="457200" indent="-457200">
              <a:buFont typeface="Arial" panose="020B0604020202020204" pitchFamily="34" charset="0"/>
              <a:buChar char="•"/>
            </a:pPr>
            <a:r>
              <a:rPr lang="en-US" dirty="0"/>
              <a:t>Handle a direct method on a device: MQTT</a:t>
            </a:r>
          </a:p>
          <a:p>
            <a:pPr marL="685800" lvl="1" indent="-457200">
              <a:buFont typeface="Arial" panose="020B0604020202020204" pitchFamily="34" charset="0"/>
              <a:buChar char="•"/>
            </a:pPr>
            <a:r>
              <a:rPr lang="en-US" dirty="0">
                <a:solidFill>
                  <a:schemeClr val="tx1"/>
                </a:solidFill>
              </a:rPr>
              <a:t>IoT Hub posts to MQTT topic: </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iothub</a:t>
            </a:r>
            <a:r>
              <a:rPr lang="en-US" dirty="0">
                <a:solidFill>
                  <a:schemeClr val="tx1"/>
                </a:solidFill>
                <a:latin typeface="Consolas" panose="020B0609020204030204" pitchFamily="49" charset="0"/>
              </a:rPr>
              <a:t>/methods/POST/{method name}/?$rid={request id}</a:t>
            </a:r>
            <a:endParaRPr lang="en-US" dirty="0">
              <a:solidFill>
                <a:schemeClr val="tx1"/>
              </a:solidFill>
            </a:endParaRPr>
          </a:p>
          <a:p>
            <a:pPr marL="685800" lvl="1" indent="-457200">
              <a:buFont typeface="Arial" panose="020B0604020202020204" pitchFamily="34" charset="0"/>
              <a:buChar char="•"/>
            </a:pPr>
            <a:r>
              <a:rPr lang="en-US" dirty="0">
                <a:solidFill>
                  <a:schemeClr val="tx1"/>
                </a:solidFill>
              </a:rPr>
              <a:t>Device posts response to </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iothub</a:t>
            </a:r>
            <a:r>
              <a:rPr lang="en-US" dirty="0">
                <a:solidFill>
                  <a:schemeClr val="tx1"/>
                </a:solidFill>
                <a:latin typeface="Consolas" panose="020B0609020204030204" pitchFamily="49" charset="0"/>
              </a:rPr>
              <a:t>/methods/res/{status}/?$rid={request id}</a:t>
            </a:r>
          </a:p>
          <a:p>
            <a:pPr marL="457200" indent="-457200">
              <a:buFont typeface="Arial" panose="020B0604020202020204" pitchFamily="34" charset="0"/>
              <a:buChar char="•"/>
            </a:pPr>
            <a:r>
              <a:rPr lang="en-US" dirty="0">
                <a:solidFill>
                  <a:schemeClr val="tx1"/>
                </a:solidFill>
              </a:rPr>
              <a:t>Handle a direct method on a device: AMQP</a:t>
            </a:r>
          </a:p>
          <a:p>
            <a:pPr marL="685800" lvl="1" indent="-457200">
              <a:buFont typeface="Arial" panose="020B0604020202020204" pitchFamily="34" charset="0"/>
              <a:buChar char="•"/>
            </a:pPr>
            <a:r>
              <a:rPr lang="en-US" dirty="0">
                <a:solidFill>
                  <a:schemeClr val="tx1"/>
                </a:solidFill>
              </a:rPr>
              <a:t>Device creates a receive link for IoT Hub to use against the IoT Hub at  </a:t>
            </a:r>
            <a:r>
              <a:rPr lang="en-US" dirty="0">
                <a:solidFill>
                  <a:schemeClr val="tx1"/>
                </a:solidFill>
                <a:latin typeface="Consolas" panose="020B0609020204030204" pitchFamily="49" charset="0"/>
              </a:rPr>
              <a:t>amqps://{hostname}:5671/devices/{deviceId}/methods/deviceBound</a:t>
            </a:r>
            <a:endParaRPr lang="en-US" dirty="0">
              <a:solidFill>
                <a:schemeClr val="tx1"/>
              </a:solidFill>
            </a:endParaRPr>
          </a:p>
          <a:p>
            <a:pPr marL="685800" lvl="1" indent="-457200">
              <a:buFont typeface="Arial" panose="020B0604020202020204" pitchFamily="34" charset="0"/>
              <a:buChar char="•"/>
            </a:pPr>
            <a:r>
              <a:rPr lang="en-US" dirty="0">
                <a:solidFill>
                  <a:schemeClr val="tx1"/>
                </a:solidFill>
              </a:rPr>
              <a:t>Device creates a send link against IoT Hub at the same endpoint</a:t>
            </a:r>
          </a:p>
        </p:txBody>
      </p:sp>
    </p:spTree>
    <p:extLst>
      <p:ext uri="{BB962C8B-B14F-4D97-AF65-F5344CB8AC3E}">
        <p14:creationId xmlns:p14="http://schemas.microsoft.com/office/powerpoint/2010/main" val="12573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Comparing Device Management Approaches</a:t>
            </a:r>
          </a:p>
        </p:txBody>
      </p:sp>
      <p:graphicFrame>
        <p:nvGraphicFramePr>
          <p:cNvPr id="2" name="Table 1">
            <a:extLst>
              <a:ext uri="{FF2B5EF4-FFF2-40B4-BE49-F238E27FC236}">
                <a16:creationId xmlns:a16="http://schemas.microsoft.com/office/drawing/2014/main" id="{A3ED003B-D859-4BA3-83FA-098E314374FB}"/>
              </a:ext>
            </a:extLst>
          </p:cNvPr>
          <p:cNvGraphicFramePr>
            <a:graphicFrameLocks noGrp="1"/>
          </p:cNvGraphicFramePr>
          <p:nvPr>
            <p:extLst>
              <p:ext uri="{D42A27DB-BD31-4B8C-83A1-F6EECF244321}">
                <p14:modId xmlns:p14="http://schemas.microsoft.com/office/powerpoint/2010/main" val="4206786562"/>
              </p:ext>
            </p:extLst>
          </p:nvPr>
        </p:nvGraphicFramePr>
        <p:xfrm>
          <a:off x="588263" y="1095316"/>
          <a:ext cx="11018520" cy="5305484"/>
        </p:xfrm>
        <a:graphic>
          <a:graphicData uri="http://schemas.openxmlformats.org/drawingml/2006/table">
            <a:tbl>
              <a:tblPr firstRow="1" firstCol="1" bandRow="1">
                <a:tableStyleId>{B301B821-A1FF-4177-AEE7-76D212191A09}</a:tableStyleId>
              </a:tblPr>
              <a:tblGrid>
                <a:gridCol w="1339496">
                  <a:extLst>
                    <a:ext uri="{9D8B030D-6E8A-4147-A177-3AD203B41FA5}">
                      <a16:colId xmlns:a16="http://schemas.microsoft.com/office/drawing/2014/main" val="638271639"/>
                    </a:ext>
                  </a:extLst>
                </a:gridCol>
                <a:gridCol w="3185410">
                  <a:extLst>
                    <a:ext uri="{9D8B030D-6E8A-4147-A177-3AD203B41FA5}">
                      <a16:colId xmlns:a16="http://schemas.microsoft.com/office/drawing/2014/main" val="3470850652"/>
                    </a:ext>
                  </a:extLst>
                </a:gridCol>
                <a:gridCol w="3646524">
                  <a:extLst>
                    <a:ext uri="{9D8B030D-6E8A-4147-A177-3AD203B41FA5}">
                      <a16:colId xmlns:a16="http://schemas.microsoft.com/office/drawing/2014/main" val="2284716876"/>
                    </a:ext>
                  </a:extLst>
                </a:gridCol>
                <a:gridCol w="2847090">
                  <a:extLst>
                    <a:ext uri="{9D8B030D-6E8A-4147-A177-3AD203B41FA5}">
                      <a16:colId xmlns:a16="http://schemas.microsoft.com/office/drawing/2014/main" val="2391436098"/>
                    </a:ext>
                  </a:extLst>
                </a:gridCol>
              </a:tblGrid>
              <a:tr h="250351">
                <a:tc>
                  <a:txBody>
                    <a:bodyPr/>
                    <a:lstStyle/>
                    <a:p>
                      <a:endParaRPr lang="en-US" sz="1800" b="1" dirty="0">
                        <a:solidFill>
                          <a:srgbClr val="000000"/>
                        </a:solidFill>
                        <a:effectLst/>
                      </a:endParaRPr>
                    </a:p>
                  </a:txBody>
                  <a:tcPr marL="1330" marR="1330" marT="614" marB="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Direct Method Call</a:t>
                      </a:r>
                      <a:endParaRPr lang="en-US" sz="1800" b="1" dirty="0">
                        <a:solidFill>
                          <a:srgbClr val="000000"/>
                        </a:solidFill>
                        <a:effectLst/>
                      </a:endParaRPr>
                    </a:p>
                  </a:txBody>
                  <a:tcPr marL="1330" marR="1330" marT="614" marB="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Device Twins</a:t>
                      </a:r>
                      <a:endParaRPr lang="en-US" sz="1800" b="1" dirty="0">
                        <a:solidFill>
                          <a:srgbClr val="000000"/>
                        </a:solidFill>
                        <a:effectLst/>
                      </a:endParaRPr>
                    </a:p>
                  </a:txBody>
                  <a:tcPr marL="1330" marR="1330" marT="614" marB="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Cloud-to-device messages</a:t>
                      </a:r>
                      <a:endParaRPr lang="en-US" sz="1800" b="1" dirty="0"/>
                    </a:p>
                  </a:txBody>
                  <a:tcPr marL="1965" marR="1965" marT="982" marB="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859338"/>
                  </a:ext>
                </a:extLst>
              </a:tr>
              <a:tr h="0">
                <a:tc>
                  <a:txBody>
                    <a:bodyPr/>
                    <a:lstStyle/>
                    <a:p>
                      <a:r>
                        <a:rPr lang="en-US" sz="1800" dirty="0">
                          <a:effectLst/>
                        </a:rPr>
                        <a:t>Scenario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Requires immediate confirmation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Long-running desired state configuration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One-way notifications.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041818"/>
                  </a:ext>
                </a:extLst>
              </a:tr>
              <a:tr h="0">
                <a:tc>
                  <a:txBody>
                    <a:bodyPr/>
                    <a:lstStyle/>
                    <a:p>
                      <a:r>
                        <a:rPr lang="en-US" sz="1800">
                          <a:effectLst/>
                        </a:rPr>
                        <a:t>Data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Two-way with immediate response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One-way to the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One-way to the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4632218"/>
                  </a:ext>
                </a:extLst>
              </a:tr>
              <a:tr h="0">
                <a:tc>
                  <a:txBody>
                    <a:bodyPr/>
                    <a:lstStyle/>
                    <a:p>
                      <a:r>
                        <a:rPr lang="en-US" sz="1800" dirty="0">
                          <a:effectLst/>
                        </a:rPr>
                        <a:t>Durability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Disconnected devices are not contacted. The solution back end is notified that the device is not connected.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Property values are preserved in the device twin. Device will read it at next reconnection. Property values are retrievable with the IoT Hub query 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Messages can be retained by IoT Hub for up to 48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5467310"/>
                  </a:ext>
                </a:extLst>
              </a:tr>
              <a:tr h="0">
                <a:tc>
                  <a:txBody>
                    <a:bodyPr/>
                    <a:lstStyle/>
                    <a:p>
                      <a:r>
                        <a:rPr lang="en-US" sz="1800">
                          <a:effectLst/>
                        </a:rPr>
                        <a:t>Targets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Single device using </a:t>
                      </a:r>
                      <a:r>
                        <a:rPr lang="en-US" sz="1800" dirty="0" err="1">
                          <a:effectLst/>
                        </a:rPr>
                        <a:t>deviceId</a:t>
                      </a:r>
                      <a:r>
                        <a:rPr lang="en-US" sz="1800" dirty="0">
                          <a:effectLst/>
                        </a:rPr>
                        <a:t>, or multiple devices using jobs.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Single device using </a:t>
                      </a:r>
                      <a:r>
                        <a:rPr lang="en-US" sz="1800" dirty="0" err="1">
                          <a:effectLst/>
                        </a:rPr>
                        <a:t>deviceId</a:t>
                      </a:r>
                      <a:r>
                        <a:rPr lang="en-US" sz="1800" dirty="0">
                          <a:effectLst/>
                        </a:rPr>
                        <a:t>, or multiple devices using jobs.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Single device by </a:t>
                      </a:r>
                      <a:r>
                        <a:rPr lang="en-US" sz="1800" dirty="0" err="1">
                          <a:effectLst/>
                        </a:rPr>
                        <a:t>deviceId</a:t>
                      </a:r>
                      <a:r>
                        <a:rPr lang="en-US" sz="1800"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5021915"/>
                  </a:ext>
                </a:extLst>
              </a:tr>
              <a:tr h="0">
                <a:tc>
                  <a:txBody>
                    <a:bodyPr/>
                    <a:lstStyle/>
                    <a:p>
                      <a:r>
                        <a:rPr lang="en-US" sz="1800" dirty="0">
                          <a:effectLst/>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Payload maximum is 128 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Desired properties maximum is 8 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Up to 64 KB messages.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1530885"/>
                  </a:ext>
                </a:extLst>
              </a:tr>
              <a:tr h="128401">
                <a:tc>
                  <a:txBody>
                    <a:bodyPr/>
                    <a:lstStyle/>
                    <a:p>
                      <a:r>
                        <a:rPr lang="en-US" sz="1800">
                          <a:effectLst/>
                        </a:rPr>
                        <a:t>Frequency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4578123"/>
                  </a:ext>
                </a:extLst>
              </a:tr>
              <a:tr h="0">
                <a:tc>
                  <a:txBody>
                    <a:bodyPr/>
                    <a:lstStyle/>
                    <a:p>
                      <a:r>
                        <a:rPr lang="en-US" sz="1800">
                          <a:effectLst/>
                        </a:rPr>
                        <a:t>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MQTT or AMQP.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MQTT or AMQP.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MQTT, AMQP, HTTPS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3640751"/>
                  </a:ext>
                </a:extLst>
              </a:tr>
            </a:tbl>
          </a:graphicData>
        </a:graphic>
      </p:graphicFrame>
    </p:spTree>
    <p:extLst>
      <p:ext uri="{BB962C8B-B14F-4D97-AF65-F5344CB8AC3E}">
        <p14:creationId xmlns:p14="http://schemas.microsoft.com/office/powerpoint/2010/main" val="272490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Manage IoT and IoT Edge Devices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Tools</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389" y="1434370"/>
            <a:ext cx="11018520" cy="1982081"/>
          </a:xfrm>
        </p:spPr>
        <p:txBody>
          <a:bodyPr/>
          <a:lstStyle/>
          <a:p>
            <a:pPr marL="457200" indent="-457200">
              <a:buFont typeface="Arial" panose="020B0604020202020204" pitchFamily="34" charset="0"/>
              <a:buChar char="•"/>
            </a:pPr>
            <a:r>
              <a:rPr lang="en-US" dirty="0"/>
              <a:t>IoT Hub (Azure portal)</a:t>
            </a:r>
          </a:p>
          <a:p>
            <a:pPr marL="457200" indent="-457200">
              <a:buFont typeface="Arial" panose="020B0604020202020204" pitchFamily="34" charset="0"/>
              <a:buChar char="•"/>
            </a:pPr>
            <a:r>
              <a:rPr lang="en-US" dirty="0">
                <a:solidFill>
                  <a:schemeClr val="tx1"/>
                </a:solidFill>
              </a:rPr>
              <a:t>Azure CLI</a:t>
            </a:r>
          </a:p>
          <a:p>
            <a:pPr marL="457200" indent="-457200">
              <a:buFont typeface="Arial" panose="020B0604020202020204" pitchFamily="34" charset="0"/>
              <a:buChar char="•"/>
            </a:pPr>
            <a:r>
              <a:rPr lang="en-US" dirty="0">
                <a:solidFill>
                  <a:schemeClr val="tx1"/>
                </a:solidFill>
              </a:rPr>
              <a:t>Visual Studio Code</a:t>
            </a:r>
          </a:p>
          <a:p>
            <a:pPr marL="457200" indent="-457200">
              <a:buFont typeface="Arial" panose="020B0604020202020204" pitchFamily="34" charset="0"/>
              <a:buChar char="•"/>
            </a:pPr>
            <a:r>
              <a:rPr lang="en-US" dirty="0">
                <a:solidFill>
                  <a:schemeClr val="tx1"/>
                </a:solidFill>
              </a:rPr>
              <a:t>SDKs</a:t>
            </a:r>
          </a:p>
        </p:txBody>
      </p:sp>
    </p:spTree>
    <p:extLst>
      <p:ext uri="{BB962C8B-B14F-4D97-AF65-F5344CB8AC3E}">
        <p14:creationId xmlns:p14="http://schemas.microsoft.com/office/powerpoint/2010/main" val="20535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Device Management using the IoT Extension for Azure CLI</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740" y="1793598"/>
            <a:ext cx="11018520" cy="2499146"/>
          </a:xfrm>
        </p:spPr>
        <p:txBody>
          <a:bodyPr/>
          <a:lstStyle/>
          <a:p>
            <a:pPr marL="457200" indent="-457200">
              <a:buFont typeface="Arial" panose="020B0604020202020204" pitchFamily="34" charset="0"/>
              <a:buChar char="•"/>
            </a:pPr>
            <a:r>
              <a:rPr lang="en-US" dirty="0"/>
              <a:t>Direct Methods</a:t>
            </a:r>
          </a:p>
          <a:p>
            <a:pPr marL="457200" indent="-457200">
              <a:buFont typeface="Arial" panose="020B0604020202020204" pitchFamily="34" charset="0"/>
              <a:buChar char="•"/>
            </a:pPr>
            <a:r>
              <a:rPr lang="en-US" dirty="0">
                <a:solidFill>
                  <a:schemeClr val="tx1"/>
                </a:solidFill>
              </a:rPr>
              <a:t>Device twin desired properties</a:t>
            </a:r>
          </a:p>
          <a:p>
            <a:pPr marL="457200" indent="-457200">
              <a:buFont typeface="Arial" panose="020B0604020202020204" pitchFamily="34" charset="0"/>
              <a:buChar char="•"/>
            </a:pPr>
            <a:r>
              <a:rPr lang="en-US" dirty="0">
                <a:solidFill>
                  <a:schemeClr val="tx1"/>
                </a:solidFill>
              </a:rPr>
              <a:t>Device twin reported properties</a:t>
            </a:r>
          </a:p>
          <a:p>
            <a:pPr marL="457200" indent="-457200">
              <a:buFont typeface="Arial" panose="020B0604020202020204" pitchFamily="34" charset="0"/>
              <a:buChar char="•"/>
            </a:pPr>
            <a:r>
              <a:rPr lang="en-US" dirty="0">
                <a:solidFill>
                  <a:schemeClr val="tx1"/>
                </a:solidFill>
              </a:rPr>
              <a:t>Device twin tags</a:t>
            </a:r>
          </a:p>
          <a:p>
            <a:pPr marL="457200" indent="-457200">
              <a:buFont typeface="Arial" panose="020B0604020202020204" pitchFamily="34" charset="0"/>
              <a:buChar char="•"/>
            </a:pPr>
            <a:r>
              <a:rPr lang="en-US" dirty="0">
                <a:solidFill>
                  <a:schemeClr val="tx1"/>
                </a:solidFill>
              </a:rPr>
              <a:t>Device twin queries</a:t>
            </a:r>
          </a:p>
        </p:txBody>
      </p:sp>
    </p:spTree>
    <p:extLst>
      <p:ext uri="{BB962C8B-B14F-4D97-AF65-F5344CB8AC3E}">
        <p14:creationId xmlns:p14="http://schemas.microsoft.com/office/powerpoint/2010/main" val="33527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Device Management using the Azure IoT Tools for VS Code</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6740" y="1793598"/>
            <a:ext cx="11018520" cy="947952"/>
          </a:xfrm>
        </p:spPr>
        <p:txBody>
          <a:bodyPr/>
          <a:lstStyle/>
          <a:p>
            <a:pPr marL="457200" indent="-457200">
              <a:buFont typeface="Arial" panose="020B0604020202020204" pitchFamily="34" charset="0"/>
              <a:buChar char="•"/>
            </a:pPr>
            <a:r>
              <a:rPr lang="en-US" dirty="0"/>
              <a:t>Access Your IoT Hub and Devices</a:t>
            </a:r>
          </a:p>
          <a:p>
            <a:pPr marL="457200" indent="-457200">
              <a:buFont typeface="Arial" panose="020B0604020202020204" pitchFamily="34" charset="0"/>
              <a:buChar char="•"/>
            </a:pPr>
            <a:r>
              <a:rPr lang="en-US" dirty="0">
                <a:solidFill>
                  <a:schemeClr val="tx1"/>
                </a:solidFill>
              </a:rPr>
              <a:t>Access Device Management Commands</a:t>
            </a:r>
          </a:p>
        </p:txBody>
      </p:sp>
    </p:spTree>
    <p:extLst>
      <p:ext uri="{BB962C8B-B14F-4D97-AF65-F5344CB8AC3E}">
        <p14:creationId xmlns:p14="http://schemas.microsoft.com/office/powerpoint/2010/main" val="311847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Device Management at Scale</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Schedule jobs on multiple devices: Concepts</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4200" y="1435497"/>
            <a:ext cx="11018520" cy="2117503"/>
          </a:xfrm>
        </p:spPr>
        <p:txBody>
          <a:bodyPr/>
          <a:lstStyle/>
          <a:p>
            <a:r>
              <a:rPr lang="en-US" dirty="0"/>
              <a:t>IoT Hub </a:t>
            </a:r>
            <a:r>
              <a:rPr lang="en-US" i="1" dirty="0"/>
              <a:t>jobs </a:t>
            </a:r>
            <a:r>
              <a:rPr lang="en-US" dirty="0"/>
              <a:t>– allow calling direct methods or setting device twin properties across a large number of devices</a:t>
            </a:r>
          </a:p>
          <a:p>
            <a:r>
              <a:rPr lang="en-US" dirty="0"/>
              <a:t>Job Lifecycle </a:t>
            </a:r>
          </a:p>
          <a:p>
            <a:pPr lvl="1"/>
            <a:r>
              <a:rPr lang="en-US" dirty="0"/>
              <a:t>Call service URL to create the job</a:t>
            </a:r>
          </a:p>
          <a:p>
            <a:pPr lvl="1"/>
            <a:r>
              <a:rPr lang="en-US" dirty="0"/>
              <a:t>Call different URL to query on the status of the job</a:t>
            </a:r>
          </a:p>
        </p:txBody>
      </p:sp>
    </p:spTree>
    <p:extLst>
      <p:ext uri="{BB962C8B-B14F-4D97-AF65-F5344CB8AC3E}">
        <p14:creationId xmlns:p14="http://schemas.microsoft.com/office/powerpoint/2010/main" val="299342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A82B-BDE7-498D-854B-728A30DBB7FB}"/>
              </a:ext>
            </a:extLst>
          </p:cNvPr>
          <p:cNvSpPr>
            <a:spLocks noGrp="1"/>
          </p:cNvSpPr>
          <p:nvPr>
            <p:ph type="title"/>
          </p:nvPr>
        </p:nvSpPr>
        <p:spPr/>
        <p:txBody>
          <a:bodyPr/>
          <a:lstStyle/>
          <a:p>
            <a:r>
              <a:rPr lang="en-US" dirty="0"/>
              <a:t>Schedule jobs: Device Methods Example</a:t>
            </a:r>
          </a:p>
        </p:txBody>
      </p:sp>
      <p:pic>
        <p:nvPicPr>
          <p:cNvPr id="4" name="Picture 3">
            <a:extLst>
              <a:ext uri="{FF2B5EF4-FFF2-40B4-BE49-F238E27FC236}">
                <a16:creationId xmlns:a16="http://schemas.microsoft.com/office/drawing/2014/main" id="{88526C21-B835-46E4-B6A1-9C7192C13744}"/>
              </a:ext>
            </a:extLst>
          </p:cNvPr>
          <p:cNvPicPr>
            <a:picLocks noChangeAspect="1"/>
          </p:cNvPicPr>
          <p:nvPr/>
        </p:nvPicPr>
        <p:blipFill>
          <a:blip r:embed="rId2"/>
          <a:stretch>
            <a:fillRect/>
          </a:stretch>
        </p:blipFill>
        <p:spPr>
          <a:xfrm>
            <a:off x="1625277" y="1236689"/>
            <a:ext cx="8941446" cy="4864308"/>
          </a:xfrm>
          <a:prstGeom prst="rect">
            <a:avLst/>
          </a:prstGeom>
        </p:spPr>
      </p:pic>
    </p:spTree>
    <p:extLst>
      <p:ext uri="{BB962C8B-B14F-4D97-AF65-F5344CB8AC3E}">
        <p14:creationId xmlns:p14="http://schemas.microsoft.com/office/powerpoint/2010/main" val="36164621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8 – Learning objectives</a:t>
            </a:r>
          </a:p>
        </p:txBody>
      </p:sp>
      <p:sp>
        <p:nvSpPr>
          <p:cNvPr id="6" name="Text Placeholder 5"/>
          <p:cNvSpPr>
            <a:spLocks noGrp="1"/>
          </p:cNvSpPr>
          <p:nvPr>
            <p:ph type="body" sz="quarter" idx="10"/>
          </p:nvPr>
        </p:nvSpPr>
        <p:spPr>
          <a:xfrm>
            <a:off x="586390" y="1434370"/>
            <a:ext cx="11018520" cy="3705630"/>
          </a:xfrm>
        </p:spPr>
        <p:txBody>
          <a:bodyPr/>
          <a:lstStyle/>
          <a:p>
            <a:pPr marL="457200" indent="-457200">
              <a:buFont typeface="Arial" panose="020B0604020202020204" pitchFamily="34" charset="0"/>
              <a:buChar char="•"/>
            </a:pPr>
            <a:r>
              <a:rPr lang="en-US" dirty="0"/>
              <a:t>Describe the most common device management patterns and configuration best practices</a:t>
            </a:r>
          </a:p>
          <a:p>
            <a:pPr marL="457200" indent="-457200">
              <a:buFont typeface="Arial" panose="020B0604020202020204" pitchFamily="34" charset="0"/>
              <a:buChar char="•"/>
            </a:pPr>
            <a:r>
              <a:rPr lang="en-US" dirty="0"/>
              <a:t>Describe when and how to use device twins and direct methods to implement device management</a:t>
            </a:r>
          </a:p>
          <a:p>
            <a:pPr marL="457200" indent="-457200">
              <a:buFont typeface="Arial" panose="020B0604020202020204" pitchFamily="34" charset="0"/>
              <a:buChar char="•"/>
            </a:pPr>
            <a:r>
              <a:rPr lang="en-US" dirty="0"/>
              <a:t>Implement device management for various patterns using device twins and direct methods</a:t>
            </a:r>
          </a:p>
          <a:p>
            <a:pPr marL="457200" indent="-457200">
              <a:buFont typeface="Arial" panose="020B0604020202020204" pitchFamily="34" charset="0"/>
              <a:buChar char="•"/>
            </a:pPr>
            <a:r>
              <a:rPr lang="en-US" dirty="0"/>
              <a:t>Implement device management at scale using automatic device management and jobs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Automatic Device Management: Introduction</a:t>
            </a:r>
          </a:p>
        </p:txBody>
      </p:sp>
      <p:sp>
        <p:nvSpPr>
          <p:cNvPr id="4" name="Text Placeholder 5">
            <a:extLst>
              <a:ext uri="{FF2B5EF4-FFF2-40B4-BE49-F238E27FC236}">
                <a16:creationId xmlns:a16="http://schemas.microsoft.com/office/drawing/2014/main" id="{FB292D64-4334-4E08-92FE-3BC432F58076}"/>
              </a:ext>
            </a:extLst>
          </p:cNvPr>
          <p:cNvSpPr>
            <a:spLocks noGrp="1"/>
          </p:cNvSpPr>
          <p:nvPr>
            <p:ph type="body" sz="quarter" idx="10"/>
          </p:nvPr>
        </p:nvSpPr>
        <p:spPr>
          <a:xfrm>
            <a:off x="584200" y="1435497"/>
            <a:ext cx="11018520" cy="4825937"/>
          </a:xfrm>
        </p:spPr>
        <p:txBody>
          <a:bodyPr/>
          <a:lstStyle/>
          <a:p>
            <a:r>
              <a:rPr lang="en-US" i="1" dirty="0"/>
              <a:t>Automatic device management </a:t>
            </a:r>
            <a:r>
              <a:rPr lang="en-US" dirty="0"/>
              <a:t>– bulk assignment of device twin data (and thus device configuration)</a:t>
            </a:r>
          </a:p>
          <a:p>
            <a:r>
              <a:rPr lang="en-US" dirty="0"/>
              <a:t>Requires the Standard tier</a:t>
            </a:r>
          </a:p>
          <a:p>
            <a:r>
              <a:rPr lang="en-US" dirty="0"/>
              <a:t>Reports status of the deployment including possible custom metrics by queries against device twin reported properties</a:t>
            </a:r>
          </a:p>
          <a:p>
            <a:r>
              <a:rPr lang="en-US" dirty="0"/>
              <a:t>Can be done with the Portal, the CLI, or the IoT Hub Service SDK</a:t>
            </a:r>
          </a:p>
          <a:p>
            <a:r>
              <a:rPr lang="en-US" dirty="0"/>
              <a:t>Identify target devices using a tag query</a:t>
            </a:r>
          </a:p>
          <a:p>
            <a:r>
              <a:rPr lang="en-US" dirty="0"/>
              <a:t>Runs soon after creation, then every five minutes afterwards to handle changes in the target device list</a:t>
            </a:r>
          </a:p>
          <a:p>
            <a:r>
              <a:rPr lang="en-US" dirty="0"/>
              <a:t>Ordered priority of configurations</a:t>
            </a:r>
          </a:p>
        </p:txBody>
      </p:sp>
    </p:spTree>
    <p:extLst>
      <p:ext uri="{BB962C8B-B14F-4D97-AF65-F5344CB8AC3E}">
        <p14:creationId xmlns:p14="http://schemas.microsoft.com/office/powerpoint/2010/main" val="72459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AA23-47A2-45EA-B3E8-07E80375380F}"/>
              </a:ext>
            </a:extLst>
          </p:cNvPr>
          <p:cNvSpPr>
            <a:spLocks noGrp="1"/>
          </p:cNvSpPr>
          <p:nvPr>
            <p:ph type="title"/>
          </p:nvPr>
        </p:nvSpPr>
        <p:spPr/>
        <p:txBody>
          <a:bodyPr/>
          <a:lstStyle/>
          <a:p>
            <a:r>
              <a:rPr lang="en-US" dirty="0"/>
              <a:t>Automatic Device Management: Modifications</a:t>
            </a:r>
          </a:p>
        </p:txBody>
      </p:sp>
      <p:sp>
        <p:nvSpPr>
          <p:cNvPr id="3" name="Text Placeholder 2">
            <a:extLst>
              <a:ext uri="{FF2B5EF4-FFF2-40B4-BE49-F238E27FC236}">
                <a16:creationId xmlns:a16="http://schemas.microsoft.com/office/drawing/2014/main" id="{22901D1D-7F04-4E59-B2BB-A22924235990}"/>
              </a:ext>
            </a:extLst>
          </p:cNvPr>
          <p:cNvSpPr>
            <a:spLocks noGrp="1"/>
          </p:cNvSpPr>
          <p:nvPr>
            <p:ph type="body" sz="quarter" idx="10"/>
          </p:nvPr>
        </p:nvSpPr>
        <p:spPr>
          <a:xfrm>
            <a:off x="584200" y="1435497"/>
            <a:ext cx="11018520" cy="3373231"/>
          </a:xfrm>
        </p:spPr>
        <p:txBody>
          <a:bodyPr/>
          <a:lstStyle/>
          <a:p>
            <a:r>
              <a:rPr lang="en-US" dirty="0"/>
              <a:t>Device comes into the target list: Appropriate highest-priority configuration is applied</a:t>
            </a:r>
          </a:p>
          <a:p>
            <a:r>
              <a:rPr lang="en-US" dirty="0"/>
              <a:t>Device leaves the target list</a:t>
            </a:r>
          </a:p>
          <a:p>
            <a:pPr lvl="1"/>
            <a:r>
              <a:rPr lang="en-US" dirty="0"/>
              <a:t>If a lower priority match exists: Configuration values are removed and next appropriate priority configuration is applied</a:t>
            </a:r>
          </a:p>
          <a:p>
            <a:pPr lvl="1"/>
            <a:r>
              <a:rPr lang="en-US" dirty="0"/>
              <a:t>If a lower priority match does not exist: Configuration values are removed, no other changes</a:t>
            </a:r>
          </a:p>
          <a:p>
            <a:r>
              <a:rPr lang="en-US" dirty="0"/>
              <a:t>Configuration is deleted: no longer applies, but values are not removed</a:t>
            </a:r>
          </a:p>
        </p:txBody>
      </p:sp>
    </p:spTree>
    <p:extLst>
      <p:ext uri="{BB962C8B-B14F-4D97-AF65-F5344CB8AC3E}">
        <p14:creationId xmlns:p14="http://schemas.microsoft.com/office/powerpoint/2010/main" val="4232685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Configuration Best Practices</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1982081"/>
          </a:xfrm>
        </p:spPr>
        <p:txBody>
          <a:bodyPr/>
          <a:lstStyle/>
          <a:p>
            <a:r>
              <a:rPr lang="en-US" dirty="0"/>
              <a:t>Implement device twins</a:t>
            </a:r>
          </a:p>
          <a:p>
            <a:r>
              <a:rPr lang="en-US" dirty="0"/>
              <a:t>Organize devices using device twin tags</a:t>
            </a:r>
          </a:p>
          <a:p>
            <a:r>
              <a:rPr lang="en-US" dirty="0"/>
              <a:t>Implement automatic device configurations</a:t>
            </a:r>
          </a:p>
          <a:p>
            <a:r>
              <a:rPr lang="en-US" dirty="0"/>
              <a:t>Use the Device Provisioning Service</a:t>
            </a:r>
          </a:p>
        </p:txBody>
      </p:sp>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05: Module Labs</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8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947952"/>
          </a:xfrm>
        </p:spPr>
        <p:txBody>
          <a:bodyPr/>
          <a:lstStyle/>
          <a:p>
            <a:r>
              <a:rPr lang="en-US" b="1" dirty="0"/>
              <a:t>Lab 15: Remotely monitor and control devices with Azure IoT Hub</a:t>
            </a:r>
          </a:p>
          <a:p>
            <a:r>
              <a:rPr lang="en-US" b="1" dirty="0"/>
              <a:t>Lab 16: Automate IoT Device Management with Azure IoT Hub</a:t>
            </a:r>
            <a:endParaRPr lang="en-US" dirty="0"/>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Module 8 review 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8.1</a:t>
            </a:r>
          </a:p>
        </p:txBody>
      </p:sp>
      <p:sp>
        <p:nvSpPr>
          <p:cNvPr id="6" name="Text Placeholder 5"/>
          <p:cNvSpPr>
            <a:spLocks noGrp="1"/>
          </p:cNvSpPr>
          <p:nvPr>
            <p:ph type="body" sz="quarter" idx="10"/>
          </p:nvPr>
        </p:nvSpPr>
        <p:spPr>
          <a:xfrm>
            <a:off x="586740" y="1347271"/>
            <a:ext cx="11018520" cy="3816429"/>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that implementing device management techniques will help to address the situation.</a:t>
            </a:r>
          </a:p>
          <a:p>
            <a:endParaRPr lang="en-US" sz="2000" dirty="0"/>
          </a:p>
          <a:p>
            <a:r>
              <a:rPr lang="en-US" sz="2000" dirty="0"/>
              <a:t>What are the two primary approaches to device management? (choose all correct answers)</a:t>
            </a:r>
          </a:p>
          <a:p>
            <a:endParaRPr lang="en-US" sz="2000" dirty="0"/>
          </a:p>
          <a:p>
            <a:pPr marL="457200" indent="-457200">
              <a:buFont typeface="+mj-lt"/>
              <a:buAutoNum type="alphaUcPeriod"/>
            </a:pPr>
            <a:r>
              <a:rPr lang="en-US" sz="2000" dirty="0"/>
              <a:t>Machine Learning</a:t>
            </a:r>
          </a:p>
          <a:p>
            <a:pPr marL="457200" indent="-457200">
              <a:buFont typeface="+mj-lt"/>
              <a:buAutoNum type="alphaUcPeriod"/>
            </a:pPr>
            <a:r>
              <a:rPr lang="en-US" sz="2000" dirty="0"/>
              <a:t>Direct Methods</a:t>
            </a:r>
          </a:p>
          <a:p>
            <a:pPr marL="457200" indent="-457200">
              <a:buFont typeface="+mj-lt"/>
              <a:buAutoNum type="alphaUcPeriod"/>
            </a:pPr>
            <a:r>
              <a:rPr lang="en-US" sz="2000" dirty="0"/>
              <a:t>Device Twins</a:t>
            </a:r>
          </a:p>
          <a:p>
            <a:pPr marL="457200" indent="-457200">
              <a:buFont typeface="+mj-lt"/>
              <a:buAutoNum type="alphaUcPeriod"/>
            </a:pPr>
            <a:r>
              <a:rPr lang="en-US" sz="2000" dirty="0"/>
              <a:t>Azure Functions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8.2</a:t>
            </a:r>
          </a:p>
        </p:txBody>
      </p:sp>
      <p:sp>
        <p:nvSpPr>
          <p:cNvPr id="6" name="Text Placeholder 5"/>
          <p:cNvSpPr>
            <a:spLocks noGrp="1"/>
          </p:cNvSpPr>
          <p:nvPr>
            <p:ph type="body" sz="quarter" idx="10"/>
          </p:nvPr>
        </p:nvSpPr>
        <p:spPr>
          <a:xfrm>
            <a:off x="586740" y="1347271"/>
            <a:ext cx="11018520" cy="4493538"/>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that implementing device management techniques will help to address the situation.</a:t>
            </a:r>
          </a:p>
          <a:p>
            <a:endParaRPr lang="en-US" sz="2000" dirty="0"/>
          </a:p>
          <a:p>
            <a:r>
              <a:rPr lang="en-US" sz="2000" dirty="0"/>
              <a:t>Direct methods are recommended for which of the following device management patterns? (choose all correct answers)</a:t>
            </a:r>
          </a:p>
          <a:p>
            <a:endParaRPr lang="en-US" sz="2000" dirty="0"/>
          </a:p>
          <a:p>
            <a:pPr marL="457200" indent="-457200">
              <a:buFont typeface="+mj-lt"/>
              <a:buAutoNum type="alphaUcPeriod"/>
            </a:pPr>
            <a:r>
              <a:rPr lang="en-US" sz="2000" dirty="0"/>
              <a:t>Reboot</a:t>
            </a:r>
          </a:p>
          <a:p>
            <a:pPr marL="457200" indent="-457200">
              <a:buFont typeface="+mj-lt"/>
              <a:buAutoNum type="alphaUcPeriod"/>
            </a:pPr>
            <a:r>
              <a:rPr lang="en-US" sz="2000" dirty="0"/>
              <a:t>Factory Reset</a:t>
            </a:r>
          </a:p>
          <a:p>
            <a:pPr marL="457200" indent="-457200">
              <a:buFont typeface="+mj-lt"/>
              <a:buAutoNum type="alphaUcPeriod"/>
            </a:pPr>
            <a:r>
              <a:rPr lang="en-US" sz="2000" dirty="0"/>
              <a:t>Configuration</a:t>
            </a:r>
          </a:p>
          <a:p>
            <a:pPr marL="457200" indent="-457200">
              <a:buFont typeface="+mj-lt"/>
              <a:buAutoNum type="alphaUcPeriod"/>
            </a:pPr>
            <a:r>
              <a:rPr lang="en-US" sz="2000" dirty="0"/>
              <a:t>Firmware Update</a:t>
            </a:r>
          </a:p>
          <a:p>
            <a:pPr marL="457200" indent="-457200">
              <a:buFont typeface="+mj-lt"/>
              <a:buAutoNum type="alphaUcPeriod"/>
            </a:pPr>
            <a:r>
              <a:rPr lang="en-US" sz="2000" dirty="0"/>
              <a:t>Reporting Progress and Status</a:t>
            </a:r>
          </a:p>
        </p:txBody>
      </p:sp>
    </p:spTree>
    <p:extLst>
      <p:ext uri="{BB962C8B-B14F-4D97-AF65-F5344CB8AC3E}">
        <p14:creationId xmlns:p14="http://schemas.microsoft.com/office/powerpoint/2010/main" val="6925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8.3</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that implementing device management techniques will help to address the situation.</a:t>
            </a:r>
          </a:p>
          <a:p>
            <a:endParaRPr lang="en-US" sz="2000" dirty="0"/>
          </a:p>
          <a:p>
            <a:r>
              <a:rPr lang="en-US" sz="2000" dirty="0"/>
              <a:t>Which of the following statements about device twins are true? (choose all correct answers)</a:t>
            </a:r>
          </a:p>
          <a:p>
            <a:endParaRPr lang="en-US" sz="2000" dirty="0"/>
          </a:p>
          <a:p>
            <a:pPr marL="457200" indent="-457200">
              <a:buFont typeface="+mj-lt"/>
              <a:buAutoNum type="alphaUcPeriod"/>
            </a:pPr>
            <a:r>
              <a:rPr lang="en-US" sz="2000" dirty="0"/>
              <a:t>The device twin desired and reported properties are used to synchronize device configuration</a:t>
            </a:r>
          </a:p>
          <a:p>
            <a:pPr marL="457200" indent="-457200">
              <a:buFont typeface="+mj-lt"/>
              <a:buAutoNum type="alphaUcPeriod"/>
            </a:pPr>
            <a:r>
              <a:rPr lang="en-US" sz="2000" dirty="0"/>
              <a:t>The solution back end sets the desired property with the desired configuration value</a:t>
            </a:r>
          </a:p>
          <a:p>
            <a:pPr marL="457200" indent="-457200">
              <a:buFont typeface="+mj-lt"/>
              <a:buAutoNum type="alphaUcPeriod"/>
            </a:pPr>
            <a:r>
              <a:rPr lang="en-US" sz="2000" dirty="0"/>
              <a:t>The device app reports the desired property to the solution back end</a:t>
            </a:r>
          </a:p>
          <a:p>
            <a:pPr marL="457200" indent="-457200">
              <a:buFont typeface="+mj-lt"/>
              <a:buAutoNum type="alphaUcPeriod"/>
            </a:pPr>
            <a:r>
              <a:rPr lang="en-US" sz="2000" dirty="0"/>
              <a:t>The solution back end can track the results of the configuration operation across many devices by querying device twins</a:t>
            </a:r>
          </a:p>
        </p:txBody>
      </p:sp>
    </p:spTree>
    <p:extLst>
      <p:ext uri="{BB962C8B-B14F-4D97-AF65-F5344CB8AC3E}">
        <p14:creationId xmlns:p14="http://schemas.microsoft.com/office/powerpoint/2010/main" val="129036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8.4</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that implementing device management techniques will help to address the situation.</a:t>
            </a:r>
          </a:p>
          <a:p>
            <a:endParaRPr lang="en-US" sz="2000" dirty="0"/>
          </a:p>
          <a:p>
            <a:r>
              <a:rPr lang="en-US" sz="2000" dirty="0"/>
              <a:t>Under what circumstances should you consider using IoT Hub Jobs to help with device management? (choose all correct answers)</a:t>
            </a:r>
          </a:p>
          <a:p>
            <a:endParaRPr lang="en-US" sz="2000" dirty="0"/>
          </a:p>
          <a:p>
            <a:pPr marL="457200" indent="-457200">
              <a:buFont typeface="+mj-lt"/>
              <a:buAutoNum type="alphaUcPeriod"/>
            </a:pPr>
            <a:r>
              <a:rPr lang="en-US" sz="2000" dirty="0"/>
              <a:t>When you need to schedule and track progress of desired property updates for devices</a:t>
            </a:r>
          </a:p>
          <a:p>
            <a:pPr marL="457200" indent="-457200">
              <a:buFont typeface="+mj-lt"/>
              <a:buAutoNum type="alphaUcPeriod"/>
            </a:pPr>
            <a:r>
              <a:rPr lang="en-US" sz="2000" dirty="0"/>
              <a:t>When you need to schedule and track progress of deprovisioning for devices</a:t>
            </a:r>
          </a:p>
          <a:p>
            <a:pPr marL="457200" indent="-457200">
              <a:buFont typeface="+mj-lt"/>
              <a:buAutoNum type="alphaUcPeriod"/>
            </a:pPr>
            <a:r>
              <a:rPr lang="en-US" sz="2000" dirty="0"/>
              <a:t>When you need to schedule and track progress of tag updates for devices</a:t>
            </a:r>
          </a:p>
          <a:p>
            <a:pPr marL="457200" indent="-457200">
              <a:buFont typeface="+mj-lt"/>
              <a:buAutoNum type="alphaUcPeriod"/>
            </a:pPr>
            <a:r>
              <a:rPr lang="en-US" sz="2000" dirty="0"/>
              <a:t>When you need to schedule and track progress of a direct method for devices</a:t>
            </a:r>
          </a:p>
        </p:txBody>
      </p:sp>
    </p:spTree>
    <p:extLst>
      <p:ext uri="{BB962C8B-B14F-4D97-AF65-F5344CB8AC3E}">
        <p14:creationId xmlns:p14="http://schemas.microsoft.com/office/powerpoint/2010/main" val="264368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Introduction to IoT Device Management</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8.5</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Data analysis has been completed using archived data, and this analysis revealed data trends and device behaviors that require your attention. You determine that implementing device management techniques will help to address the situation.</a:t>
            </a:r>
          </a:p>
          <a:p>
            <a:endParaRPr lang="en-US" sz="2000" dirty="0"/>
          </a:p>
          <a:p>
            <a:r>
              <a:rPr lang="en-US" sz="2000" dirty="0"/>
              <a:t>Which of the following statements about automatic device management are correct? (choose all correct answers)</a:t>
            </a:r>
          </a:p>
          <a:p>
            <a:endParaRPr lang="en-US" sz="2000" dirty="0"/>
          </a:p>
          <a:p>
            <a:pPr marL="457200" indent="-457200">
              <a:buFont typeface="+mj-lt"/>
              <a:buAutoNum type="alphaUcPeriod"/>
            </a:pPr>
            <a:r>
              <a:rPr lang="en-US" sz="2000" dirty="0"/>
              <a:t>Automatic device management requires the Standard tier of the IoT Hub service</a:t>
            </a:r>
          </a:p>
          <a:p>
            <a:pPr marL="457200" indent="-457200">
              <a:buFont typeface="+mj-lt"/>
              <a:buAutoNum type="alphaUcPeriod"/>
            </a:pPr>
            <a:r>
              <a:rPr lang="en-US" sz="2000" dirty="0"/>
              <a:t>Automatic device management uses a JSON document called a Configuration</a:t>
            </a:r>
          </a:p>
          <a:p>
            <a:pPr marL="457200" indent="-457200">
              <a:buFont typeface="+mj-lt"/>
              <a:buAutoNum type="alphaUcPeriod"/>
            </a:pPr>
            <a:r>
              <a:rPr lang="en-US" sz="2000" dirty="0"/>
              <a:t>Automatic device management uses a JSON document called a Manifest</a:t>
            </a:r>
          </a:p>
          <a:p>
            <a:pPr marL="457200" indent="-457200">
              <a:buFont typeface="+mj-lt"/>
              <a:buAutoNum type="alphaUcPeriod"/>
            </a:pPr>
            <a:r>
              <a:rPr lang="en-US" sz="2000" dirty="0"/>
              <a:t>Automatic device management works with any tier of the IoT Hub service</a:t>
            </a:r>
          </a:p>
        </p:txBody>
      </p:sp>
    </p:spTree>
    <p:extLst>
      <p:ext uri="{BB962C8B-B14F-4D97-AF65-F5344CB8AC3E}">
        <p14:creationId xmlns:p14="http://schemas.microsoft.com/office/powerpoint/2010/main" val="329943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Device Management? (1/2)</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1077206" y="2183073"/>
            <a:ext cx="10037587" cy="3067421"/>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a:t>Device Management Principles</a:t>
            </a:r>
          </a:p>
        </p:txBody>
      </p:sp>
    </p:spTree>
    <p:extLst>
      <p:ext uri="{BB962C8B-B14F-4D97-AF65-F5344CB8AC3E}">
        <p14:creationId xmlns:p14="http://schemas.microsoft.com/office/powerpoint/2010/main" val="1021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Device Management? (2/2)</a:t>
            </a:r>
          </a:p>
        </p:txBody>
      </p:sp>
      <p:pic>
        <p:nvPicPr>
          <p:cNvPr id="7" name="Picture 6" descr="Device Lifecycle diagram, showing the five phases: Plan, Provision, Configure, Monitor, and Retire.&#10;&#10;Configure and Monitor form their own iterative loop within the overall lifecycle">
            <a:extLst>
              <a:ext uri="{FF2B5EF4-FFF2-40B4-BE49-F238E27FC236}">
                <a16:creationId xmlns:a16="http://schemas.microsoft.com/office/drawing/2014/main" id="{AEF85AB2-601D-4726-8534-813B8E661B50}"/>
              </a:ext>
            </a:extLst>
          </p:cNvPr>
          <p:cNvPicPr>
            <a:picLocks noChangeAspect="1"/>
          </p:cNvPicPr>
          <p:nvPr/>
        </p:nvPicPr>
        <p:blipFill>
          <a:blip r:embed="rId3"/>
          <a:srcRect/>
          <a:stretch/>
        </p:blipFill>
        <p:spPr>
          <a:xfrm>
            <a:off x="3178111" y="1426186"/>
            <a:ext cx="5835777" cy="4867038"/>
          </a:xfrm>
          <a:prstGeom prst="rect">
            <a:avLst/>
          </a:prstGeom>
        </p:spPr>
      </p:pic>
      <p:sp>
        <p:nvSpPr>
          <p:cNvPr id="2" name="Rectangle 1">
            <a:extLst>
              <a:ext uri="{FF2B5EF4-FFF2-40B4-BE49-F238E27FC236}">
                <a16:creationId xmlns:a16="http://schemas.microsoft.com/office/drawing/2014/main" id="{931E5CBC-6F0B-4C82-B139-0BC178389DF4}"/>
              </a:ext>
            </a:extLst>
          </p:cNvPr>
          <p:cNvSpPr/>
          <p:nvPr/>
        </p:nvSpPr>
        <p:spPr bwMode="auto">
          <a:xfrm>
            <a:off x="3178111" y="4231465"/>
            <a:ext cx="5997420" cy="2251316"/>
          </a:xfrm>
          <a:prstGeom prst="rect">
            <a:avLst/>
          </a:prstGeom>
          <a:noFill/>
          <a:ln w="381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12996E87-4F31-4FC1-AA58-AA67B571808C}"/>
              </a:ext>
            </a:extLst>
          </p:cNvPr>
          <p:cNvSpPr txBox="1"/>
          <p:nvPr/>
        </p:nvSpPr>
        <p:spPr>
          <a:xfrm>
            <a:off x="9282737" y="5093239"/>
            <a:ext cx="172964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Data Collection</a:t>
            </a:r>
          </a:p>
          <a:p>
            <a:pPr algn="l"/>
            <a:r>
              <a:rPr lang="en-US" sz="2000" dirty="0">
                <a:gradFill>
                  <a:gsLst>
                    <a:gs pos="2917">
                      <a:schemeClr val="tx1"/>
                    </a:gs>
                    <a:gs pos="30000">
                      <a:schemeClr val="tx1"/>
                    </a:gs>
                  </a:gsLst>
                  <a:lin ang="5400000" scaled="0"/>
                </a:gradFill>
              </a:rPr>
              <a:t>(Telemetry)</a:t>
            </a:r>
          </a:p>
        </p:txBody>
      </p:sp>
      <p:sp>
        <p:nvSpPr>
          <p:cNvPr id="6" name="Text Placeholder 5">
            <a:extLst>
              <a:ext uri="{FF2B5EF4-FFF2-40B4-BE49-F238E27FC236}">
                <a16:creationId xmlns:a16="http://schemas.microsoft.com/office/drawing/2014/main" id="{9CFCE6C4-35FB-45B3-AB88-23228EC83588}"/>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a:t>Device Lifecycle</a:t>
            </a:r>
          </a:p>
        </p:txBody>
      </p:sp>
    </p:spTree>
    <p:extLst>
      <p:ext uri="{BB962C8B-B14F-4D97-AF65-F5344CB8AC3E}">
        <p14:creationId xmlns:p14="http://schemas.microsoft.com/office/powerpoint/2010/main" val="256182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427220"/>
            <a:ext cx="11018520" cy="553998"/>
          </a:xfrm>
        </p:spPr>
        <p:txBody>
          <a:bodyPr/>
          <a:lstStyle/>
          <a:p>
            <a:r>
              <a:rPr lang="en-US" dirty="0"/>
              <a:t>Device Management Patterns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690257" y="1434370"/>
            <a:ext cx="7863840" cy="3623191"/>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3218168" cy="3877985"/>
          </a:xfrm>
        </p:spPr>
        <p:txBody>
          <a:bodyPr/>
          <a:lstStyle/>
          <a:p>
            <a:pPr marL="457200" indent="-457200">
              <a:buFont typeface="Arial" panose="020B0604020202020204" pitchFamily="34" charset="0"/>
              <a:buChar char="•"/>
            </a:pPr>
            <a:r>
              <a:rPr lang="en-US" b="1" dirty="0">
                <a:solidFill>
                  <a:schemeClr val="accent2">
                    <a:lumMod val="75000"/>
                    <a:lumOff val="25000"/>
                  </a:schemeClr>
                </a:solidFill>
              </a:rPr>
              <a:t>Reboot</a:t>
            </a:r>
          </a:p>
          <a:p>
            <a:pPr marL="457200" indent="-457200">
              <a:buFont typeface="Arial" panose="020B0604020202020204" pitchFamily="34" charset="0"/>
              <a:buChar char="•"/>
            </a:pPr>
            <a:r>
              <a:rPr lang="en-US" dirty="0"/>
              <a:t>Factory Reset</a:t>
            </a:r>
          </a:p>
          <a:p>
            <a:pPr marL="457200" indent="-457200">
              <a:buFont typeface="Arial" panose="020B0604020202020204" pitchFamily="34" charset="0"/>
              <a:buChar char="•"/>
            </a:pPr>
            <a:r>
              <a:rPr lang="en-US" dirty="0"/>
              <a:t>Configuration</a:t>
            </a:r>
          </a:p>
          <a:p>
            <a:pPr marL="457200" indent="-457200">
              <a:buFont typeface="Arial" panose="020B0604020202020204" pitchFamily="34" charset="0"/>
              <a:buChar char="•"/>
            </a:pPr>
            <a:r>
              <a:rPr lang="en-US" dirty="0"/>
              <a:t>Firmware Update</a:t>
            </a:r>
          </a:p>
          <a:p>
            <a:pPr marL="457200" indent="-457200">
              <a:buFont typeface="Arial" panose="020B0604020202020204" pitchFamily="34" charset="0"/>
              <a:buChar char="•"/>
            </a:pPr>
            <a:r>
              <a:rPr lang="en-US" dirty="0"/>
              <a:t>Reporting Progress and Status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6755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709310" y="1434370"/>
            <a:ext cx="7863840" cy="3640667"/>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3218168" cy="3877985"/>
          </a:xfrm>
        </p:spPr>
        <p:txBody>
          <a:bodyPr/>
          <a:lstStyle/>
          <a:p>
            <a:pPr marL="457200" indent="-457200">
              <a:buFont typeface="Arial" panose="020B0604020202020204" pitchFamily="34" charset="0"/>
              <a:buChar char="•"/>
            </a:pPr>
            <a:r>
              <a:rPr lang="en-US" dirty="0">
                <a:solidFill>
                  <a:schemeClr val="tx1"/>
                </a:solidFill>
              </a:rPr>
              <a:t>Reboot</a:t>
            </a:r>
          </a:p>
          <a:p>
            <a:pPr marL="457200" indent="-457200">
              <a:buFont typeface="Arial" panose="020B0604020202020204" pitchFamily="34" charset="0"/>
              <a:buChar char="•"/>
            </a:pPr>
            <a:r>
              <a:rPr lang="en-US" b="1" dirty="0">
                <a:solidFill>
                  <a:schemeClr val="accent2">
                    <a:lumMod val="75000"/>
                    <a:lumOff val="25000"/>
                  </a:schemeClr>
                </a:solidFill>
              </a:rPr>
              <a:t>Factory Reset</a:t>
            </a:r>
          </a:p>
          <a:p>
            <a:pPr marL="457200" indent="-457200">
              <a:buFont typeface="Arial" panose="020B0604020202020204" pitchFamily="34" charset="0"/>
              <a:buChar char="•"/>
            </a:pPr>
            <a:r>
              <a:rPr lang="en-US" dirty="0"/>
              <a:t>Configuration</a:t>
            </a:r>
          </a:p>
          <a:p>
            <a:pPr marL="457200" indent="-457200">
              <a:buFont typeface="Arial" panose="020B0604020202020204" pitchFamily="34" charset="0"/>
              <a:buChar char="•"/>
            </a:pPr>
            <a:r>
              <a:rPr lang="en-US" dirty="0"/>
              <a:t>Firmware Update</a:t>
            </a:r>
          </a:p>
          <a:p>
            <a:pPr marL="457200" indent="-457200">
              <a:buFont typeface="Arial" panose="020B0604020202020204" pitchFamily="34" charset="0"/>
              <a:buChar char="•"/>
            </a:pPr>
            <a:r>
              <a:rPr lang="en-US" dirty="0"/>
              <a:t>Reporting Progress and Status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7225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Management Patterns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3673932" y="1428387"/>
            <a:ext cx="7863840" cy="3995243"/>
          </a:xfrm>
          <a:prstGeom prst="rect">
            <a:avLst/>
          </a:prstGeom>
        </p:spPr>
      </p:pic>
      <p:sp>
        <p:nvSpPr>
          <p:cNvPr id="4" name="Text Placeholder 5">
            <a:extLst>
              <a:ext uri="{FF2B5EF4-FFF2-40B4-BE49-F238E27FC236}">
                <a16:creationId xmlns:a16="http://schemas.microsoft.com/office/drawing/2014/main" id="{08A1CE5B-30C6-488C-9BE1-1C970EB44C29}"/>
              </a:ext>
            </a:extLst>
          </p:cNvPr>
          <p:cNvSpPr>
            <a:spLocks noGrp="1"/>
          </p:cNvSpPr>
          <p:nvPr>
            <p:ph type="body" sz="quarter" idx="10"/>
          </p:nvPr>
        </p:nvSpPr>
        <p:spPr>
          <a:xfrm>
            <a:off x="586390" y="1434370"/>
            <a:ext cx="3218168" cy="3877985"/>
          </a:xfrm>
        </p:spPr>
        <p:txBody>
          <a:bodyPr/>
          <a:lstStyle/>
          <a:p>
            <a:pPr marL="457200" indent="-457200">
              <a:buFont typeface="Arial" panose="020B0604020202020204" pitchFamily="34" charset="0"/>
              <a:buChar char="•"/>
            </a:pPr>
            <a:r>
              <a:rPr lang="en-US" dirty="0">
                <a:solidFill>
                  <a:schemeClr val="tx1"/>
                </a:solidFill>
              </a:rPr>
              <a:t>Reboot</a:t>
            </a:r>
          </a:p>
          <a:p>
            <a:pPr marL="457200" indent="-457200">
              <a:buFont typeface="Arial" panose="020B0604020202020204" pitchFamily="34" charset="0"/>
              <a:buChar char="•"/>
            </a:pPr>
            <a:r>
              <a:rPr lang="en-US" dirty="0"/>
              <a:t>Factory Reset</a:t>
            </a:r>
          </a:p>
          <a:p>
            <a:pPr marL="457200" indent="-457200">
              <a:buFont typeface="Arial" panose="020B0604020202020204" pitchFamily="34" charset="0"/>
              <a:buChar char="•"/>
            </a:pPr>
            <a:r>
              <a:rPr lang="en-US" b="1" dirty="0">
                <a:solidFill>
                  <a:schemeClr val="accent2">
                    <a:lumMod val="75000"/>
                    <a:lumOff val="25000"/>
                  </a:schemeClr>
                </a:solidFill>
              </a:rPr>
              <a:t>Configuration</a:t>
            </a:r>
          </a:p>
          <a:p>
            <a:pPr marL="457200" indent="-457200">
              <a:buFont typeface="Arial" panose="020B0604020202020204" pitchFamily="34" charset="0"/>
              <a:buChar char="•"/>
            </a:pPr>
            <a:r>
              <a:rPr lang="en-US" dirty="0"/>
              <a:t>Firmware Update</a:t>
            </a:r>
          </a:p>
          <a:p>
            <a:pPr marL="457200" indent="-457200">
              <a:buFont typeface="Arial" panose="020B0604020202020204" pitchFamily="34" charset="0"/>
              <a:buChar char="•"/>
            </a:pPr>
            <a:r>
              <a:rPr lang="en-US" dirty="0"/>
              <a:t>Reporting Progress and Status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76863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020B9A2-734A-4FFA-A1A9-D3B4976D5267}">
  <ds:schemaRefs>
    <ds:schemaRef ds:uri="http://schemas.microsoft.com/sharepoint/v3/contenttype/forms"/>
  </ds:schemaRefs>
</ds:datastoreItem>
</file>

<file path=customXml/itemProps2.xml><?xml version="1.0" encoding="utf-8"?>
<ds:datastoreItem xmlns:ds="http://schemas.openxmlformats.org/officeDocument/2006/customXml" ds:itemID="{80394B16-8A06-424F-B1C1-D22B4B1E6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C42DD4-C97F-4C39-83C7-C96C4F1CEA7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5067</Words>
  <Application>Microsoft Office PowerPoint</Application>
  <PresentationFormat>Widescreen</PresentationFormat>
  <Paragraphs>469</Paragraphs>
  <Slides>40</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08:  Device Management</vt:lpstr>
      <vt:lpstr>Lesson 01: Learning objectives</vt:lpstr>
      <vt:lpstr>Module 8 – Learning objectives</vt:lpstr>
      <vt:lpstr>Lesson 02: Introduction to IoT Device Management</vt:lpstr>
      <vt:lpstr>What is Device Management? (1/2)</vt:lpstr>
      <vt:lpstr>What is Device Management? (2/2)</vt:lpstr>
      <vt:lpstr>Device Management Patterns</vt:lpstr>
      <vt:lpstr>Device Management Patterns</vt:lpstr>
      <vt:lpstr>Device Management Patterns</vt:lpstr>
      <vt:lpstr>Device Management Patterns</vt:lpstr>
      <vt:lpstr>Device Management Patterns</vt:lpstr>
      <vt:lpstr>Device Configuration with Device Twins (1/6)</vt:lpstr>
      <vt:lpstr>Device Configuration with Device Twins (2/6)</vt:lpstr>
      <vt:lpstr>Device Configuration with Device Twins (3/6)</vt:lpstr>
      <vt:lpstr>Device Configuration with Device Twins (4/6)</vt:lpstr>
      <vt:lpstr>Device Configuration with Device Twins (5/6)</vt:lpstr>
      <vt:lpstr>Device Configuration with Device Twins (6/6)</vt:lpstr>
      <vt:lpstr>Direct Methods: Introduction</vt:lpstr>
      <vt:lpstr>Direct Methods: Sample Back-End Service Call</vt:lpstr>
      <vt:lpstr>Direct Methods: Return Value to the Back-End</vt:lpstr>
      <vt:lpstr>Direct Methods: Device-Side View</vt:lpstr>
      <vt:lpstr>Comparing Device Management Approaches</vt:lpstr>
      <vt:lpstr>Lesson 03: Manage IoT and IoT Edge Devices</vt:lpstr>
      <vt:lpstr>Device Management Tools</vt:lpstr>
      <vt:lpstr>Device Management using the IoT Extension for Azure CLI</vt:lpstr>
      <vt:lpstr>Device Management using the Azure IoT Tools for VS Code</vt:lpstr>
      <vt:lpstr>Lesson 04: Device Management at Scale</vt:lpstr>
      <vt:lpstr>Schedule jobs on multiple devices: Concepts</vt:lpstr>
      <vt:lpstr>Schedule jobs: Device Methods Example</vt:lpstr>
      <vt:lpstr>Automatic Device Management: Introduction</vt:lpstr>
      <vt:lpstr>Automatic Device Management: Modifications</vt:lpstr>
      <vt:lpstr>Device Configuration Best Practices</vt:lpstr>
      <vt:lpstr>Lesson 05: Module Labs</vt:lpstr>
      <vt:lpstr>Module 8 Labs</vt:lpstr>
      <vt:lpstr>Lesson 06: Module 8 review questions</vt:lpstr>
      <vt:lpstr>Module Review: Question 8.1</vt:lpstr>
      <vt:lpstr>Module Review: Question 8.2</vt:lpstr>
      <vt:lpstr>Module Review: Question 8.3</vt:lpstr>
      <vt:lpstr>Module Review: Question 8.4</vt:lpstr>
      <vt:lpstr>Module Review: Question 8.5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2020-01-07T21:59:41Z</dcterms:created>
  <dcterms:modified xsi:type="dcterms:W3CDTF">2020-04-07T20:30:33Z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2020-01-07T21:59:53.8935058Z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e7a889c0-b885-4057-939c-4d32087c0392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