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" roundtripDataSignature="AMtx7mg+iL6vtIJXU9l66Z7ripQBUHFh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5" d="100"/>
          <a:sy n="25" d="100"/>
        </p:scale>
        <p:origin x="-628" y="-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customschemas.google.com/relationships/presentationmetadata" Target="metadata"/><Relationship Id="rId10" Type="http://schemas.openxmlformats.org/officeDocument/2006/relationships/tableStyles" Target="tableStyles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INCLUDE IMAGES OF ACTUAL SAMPLES IN METHODS SECTION</a:t>
            </a: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291841" y="5387343"/>
            <a:ext cx="37307521" cy="11460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0"/>
              <a:buFont typeface="Calibri"/>
              <a:buNone/>
              <a:defRPr sz="28799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5486400" y="17289782"/>
            <a:ext cx="32918401" cy="7947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sz="11520"/>
            </a:lvl1pPr>
            <a:lvl2pPr lvl="1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/>
            </a:lvl2pPr>
            <a:lvl3pPr lvl="2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sz="8640"/>
            </a:lvl3pPr>
            <a:lvl4pPr lvl="3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79"/>
            </a:lvl4pPr>
            <a:lvl5pPr lvl="4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79"/>
            </a:lvl5pPr>
            <a:lvl6pPr lvl="5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79"/>
            </a:lvl6pPr>
            <a:lvl7pPr lvl="6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79"/>
            </a:lvl7pPr>
            <a:lvl8pPr lvl="7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79"/>
            </a:lvl8pPr>
            <a:lvl9pPr lvl="8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79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3017521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30998161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11502390" y="278131"/>
            <a:ext cx="20886422" cy="3785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3017521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30998161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22193251" y="10968991"/>
            <a:ext cx="27896822" cy="9464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2990851" y="1779272"/>
            <a:ext cx="27896822" cy="2784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3017521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30998161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3017521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30998161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0"/>
              <a:buFont typeface="Calibri"/>
              <a:buNone/>
              <a:defRPr sz="28799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sz="1152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9600"/>
              <a:buNone/>
              <a:defRPr sz="96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8640"/>
              <a:buNone/>
              <a:defRPr sz="864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79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79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79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79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79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79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3017521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30998161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3017521" y="8763000"/>
            <a:ext cx="18653760" cy="20886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22219921" y="8763000"/>
            <a:ext cx="18653760" cy="20886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3017521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30998161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3023243" y="8069583"/>
            <a:ext cx="18568032" cy="3954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sz="11520" b="1"/>
            </a:lvl1pPr>
            <a:lvl2pPr marL="914400" lvl="1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 b="1"/>
            </a:lvl2pPr>
            <a:lvl3pPr marL="1371600" lvl="2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sz="8640" b="1"/>
            </a:lvl3pPr>
            <a:lvl4pPr marL="1828800" lvl="3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79" b="1"/>
            </a:lvl4pPr>
            <a:lvl5pPr marL="2286000" lvl="4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79" b="1"/>
            </a:lvl5pPr>
            <a:lvl6pPr marL="2743200" lvl="5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79" b="1"/>
            </a:lvl6pPr>
            <a:lvl7pPr marL="3200400" lvl="6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79" b="1"/>
            </a:lvl7pPr>
            <a:lvl8pPr marL="3657600" lvl="7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79" b="1"/>
            </a:lvl8pPr>
            <a:lvl9pPr marL="4114800" lvl="8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79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3023243" y="12024360"/>
            <a:ext cx="18568032" cy="17686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22219923" y="8069583"/>
            <a:ext cx="18659477" cy="3954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sz="11520" b="1"/>
            </a:lvl1pPr>
            <a:lvl2pPr marL="914400" lvl="1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 b="1"/>
            </a:lvl2pPr>
            <a:lvl3pPr marL="1371600" lvl="2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sz="8640" b="1"/>
            </a:lvl3pPr>
            <a:lvl4pPr marL="1828800" lvl="3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79" b="1"/>
            </a:lvl4pPr>
            <a:lvl5pPr marL="2286000" lvl="4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79" b="1"/>
            </a:lvl5pPr>
            <a:lvl6pPr marL="2743200" lvl="5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79" b="1"/>
            </a:lvl6pPr>
            <a:lvl7pPr marL="3200400" lvl="6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79" b="1"/>
            </a:lvl7pPr>
            <a:lvl8pPr marL="3657600" lvl="7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79" b="1"/>
            </a:lvl8pPr>
            <a:lvl9pPr marL="4114800" lvl="8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79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22219923" y="12024360"/>
            <a:ext cx="18659477" cy="17686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3017521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30998161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3017521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30998161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3017521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30998161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3023238" y="2194559"/>
            <a:ext cx="14156053" cy="768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60"/>
              <a:buFont typeface="Calibri"/>
              <a:buNone/>
              <a:defRPr sz="1536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18659477" y="4739647"/>
            <a:ext cx="22219920" cy="233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120396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5360"/>
              <a:buChar char="•"/>
              <a:defRPr sz="15360"/>
            </a:lvl1pPr>
            <a:lvl2pPr marL="914400" lvl="1" indent="-108204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3440"/>
              <a:buChar char="•"/>
              <a:defRPr sz="13439"/>
            </a:lvl2pPr>
            <a:lvl3pPr marL="1371600" lvl="2" indent="-96012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520"/>
              <a:buChar char="•"/>
              <a:defRPr sz="11520"/>
            </a:lvl3pPr>
            <a:lvl4pPr marL="1828800" lvl="3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4pPr>
            <a:lvl5pPr marL="2286000" lvl="4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5pPr>
            <a:lvl6pPr marL="2743200" lvl="5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6pPr>
            <a:lvl7pPr marL="3200400" lvl="6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7pPr>
            <a:lvl8pPr marL="3657600" lvl="7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8pPr>
            <a:lvl9pPr marL="4114800" lvl="8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3023238" y="9875521"/>
            <a:ext cx="14156053" cy="18295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79"/>
            </a:lvl1pPr>
            <a:lvl2pPr marL="914400" lvl="1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6720"/>
              <a:buNone/>
              <a:defRPr sz="6719"/>
            </a:lvl2pPr>
            <a:lvl3pPr marL="1371600" lvl="2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59"/>
            </a:lvl3pPr>
            <a:lvl4pPr marL="1828800" lvl="3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4pPr>
            <a:lvl5pPr marL="2286000" lvl="4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5pPr>
            <a:lvl6pPr marL="2743200" lvl="5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6pPr>
            <a:lvl7pPr marL="3200400" lvl="6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7pPr>
            <a:lvl8pPr marL="3657600" lvl="7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8pPr>
            <a:lvl9pPr marL="4114800" lvl="8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3017521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30998161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3023238" y="2194559"/>
            <a:ext cx="14156053" cy="768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60"/>
              <a:buFont typeface="Calibri"/>
              <a:buNone/>
              <a:defRPr sz="1536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18659477" y="4739647"/>
            <a:ext cx="22219920" cy="233934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3023238" y="9875521"/>
            <a:ext cx="14156053" cy="18295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79"/>
            </a:lvl1pPr>
            <a:lvl2pPr marL="914400" lvl="1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6720"/>
              <a:buNone/>
              <a:defRPr sz="6719"/>
            </a:lvl2pPr>
            <a:lvl3pPr marL="1371600" lvl="2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59"/>
            </a:lvl3pPr>
            <a:lvl4pPr marL="1828800" lvl="3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4pPr>
            <a:lvl5pPr marL="2286000" lvl="4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5pPr>
            <a:lvl6pPr marL="2743200" lvl="5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6pPr>
            <a:lvl7pPr marL="3200400" lvl="6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7pPr>
            <a:lvl8pPr marL="3657600" lvl="7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8pPr>
            <a:lvl9pPr marL="4114800" lvl="8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3017521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30998161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120"/>
              <a:buFont typeface="Calibri"/>
              <a:buNone/>
              <a:defRPr sz="211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1082040" algn="l" rtl="0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3440"/>
              <a:buFont typeface="Arial"/>
              <a:buChar char="•"/>
              <a:defRPr sz="1343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96012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520"/>
              <a:buFont typeface="Arial"/>
              <a:buChar char="•"/>
              <a:defRPr sz="115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83820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77724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3017521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7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7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30998161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igmaaldrich.com/US/en/product/sigma/mak221?icid=sharepdp-clipboard-copy-productdetailpage" TargetMode="External"/><Relationship Id="rId13" Type="http://schemas.openxmlformats.org/officeDocument/2006/relationships/hyperlink" Target="mailto:Palak_nagar26@tamu.edu" TargetMode="External"/><Relationship Id="rId3" Type="http://schemas.openxmlformats.org/officeDocument/2006/relationships/slideLayout" Target="../slideLayouts/slideLayout1.xml"/><Relationship Id="rId7" Type="http://schemas.openxmlformats.org/officeDocument/2006/relationships/hyperlink" Target="https://doi.org/10.1186/1471-2180-14-84" TargetMode="External"/><Relationship Id="rId12" Type="http://schemas.openxmlformats.org/officeDocument/2006/relationships/hyperlink" Target="mailto:plele@tamu.edu" TargetMode="Externa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hyperlink" Target="https://doi.org/10.1039/C7MB00487G" TargetMode="External"/><Relationship Id="rId11" Type="http://schemas.openxmlformats.org/officeDocument/2006/relationships/image" Target="../media/image4.jpeg"/><Relationship Id="rId5" Type="http://schemas.openxmlformats.org/officeDocument/2006/relationships/image" Target="../media/image1.png"/><Relationship Id="rId10" Type="http://schemas.openxmlformats.org/officeDocument/2006/relationships/image" Target="../media/image3.jpe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43891200" cy="4547478"/>
          </a:xfrm>
          <a:prstGeom prst="rect">
            <a:avLst/>
          </a:prstGeom>
          <a:solidFill>
            <a:srgbClr val="5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258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9076589" y="305919"/>
            <a:ext cx="29969125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8800" dirty="0">
                <a:solidFill>
                  <a:schemeClr val="bg1"/>
                </a:solidFill>
              </a:rPr>
              <a:t> Importance of </a:t>
            </a:r>
            <a:r>
              <a:rPr lang="el-GR" sz="8800" dirty="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β</a:t>
            </a:r>
            <a:r>
              <a:rPr lang="en-US" sz="8800" dirty="0">
                <a:solidFill>
                  <a:schemeClr val="bg1"/>
                </a:solidFill>
              </a:rPr>
              <a:t>-lactamase enzymes in antibiotic resistance</a:t>
            </a:r>
            <a:endParaRPr sz="8800" b="1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520934" y="4608065"/>
            <a:ext cx="5727122" cy="1465055"/>
          </a:xfrm>
          <a:prstGeom prst="homePlate">
            <a:avLst>
              <a:gd name="adj" fmla="val 50000"/>
            </a:avLst>
          </a:prstGeom>
          <a:solidFill>
            <a:srgbClr val="500000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512447" y="17954544"/>
            <a:ext cx="14151420" cy="14212175"/>
          </a:xfrm>
          <a:prstGeom prst="rect">
            <a:avLst/>
          </a:prstGeom>
          <a:noFill/>
          <a:ln w="476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42980" marR="0" lvl="0" indent="-68210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258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14935200" y="6157625"/>
            <a:ext cx="13977496" cy="25999609"/>
          </a:xfrm>
          <a:prstGeom prst="rect">
            <a:avLst/>
          </a:prstGeom>
          <a:noFill/>
          <a:ln w="476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258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14935200" y="4622005"/>
            <a:ext cx="9601200" cy="1546375"/>
          </a:xfrm>
          <a:prstGeom prst="homePlate">
            <a:avLst>
              <a:gd name="adj" fmla="val 50000"/>
            </a:avLst>
          </a:prstGeom>
          <a:solidFill>
            <a:srgbClr val="500000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Results &amp; Discussion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29203924" y="6585672"/>
            <a:ext cx="14140958" cy="10669533"/>
          </a:xfrm>
          <a:prstGeom prst="rect">
            <a:avLst/>
          </a:prstGeom>
          <a:noFill/>
          <a:ln w="476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258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29184026" y="4690528"/>
            <a:ext cx="11618210" cy="1747603"/>
          </a:xfrm>
          <a:prstGeom prst="homePlate">
            <a:avLst>
              <a:gd name="adj" fmla="val 50000"/>
            </a:avLst>
          </a:prstGeom>
          <a:solidFill>
            <a:srgbClr val="500000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Conclusions &amp; Future Work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29184026" y="19651628"/>
            <a:ext cx="14180755" cy="6939774"/>
          </a:xfrm>
          <a:prstGeom prst="rect">
            <a:avLst/>
          </a:prstGeom>
          <a:noFill/>
          <a:ln w="476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258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29184026" y="17557260"/>
            <a:ext cx="6908800" cy="1643766"/>
          </a:xfrm>
          <a:prstGeom prst="homePlate">
            <a:avLst>
              <a:gd name="adj" fmla="val 50000"/>
            </a:avLst>
          </a:prstGeom>
          <a:solidFill>
            <a:srgbClr val="500000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29170508" y="28760183"/>
            <a:ext cx="14213238" cy="3406538"/>
          </a:xfrm>
          <a:prstGeom prst="rect">
            <a:avLst/>
          </a:prstGeom>
          <a:noFill/>
          <a:ln w="476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258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3089687" y="2124498"/>
            <a:ext cx="36715121" cy="132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Palak Nagar, Pushkar P. </a:t>
            </a:r>
            <a:r>
              <a:rPr lang="en-US" sz="80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Lele</a:t>
            </a:r>
            <a:r>
              <a:rPr lang="en-US" sz="8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8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4384" y="584354"/>
            <a:ext cx="6328447" cy="341336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38526720" y="23286720"/>
            <a:ext cx="184731" cy="307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29153140" y="26719621"/>
            <a:ext cx="8125477" cy="1999309"/>
          </a:xfrm>
          <a:prstGeom prst="homePlate">
            <a:avLst>
              <a:gd name="adj" fmla="val 50000"/>
            </a:avLst>
          </a:prstGeom>
          <a:solidFill>
            <a:srgbClr val="500000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Acknowledgements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494384" y="18307455"/>
            <a:ext cx="13669731" cy="12826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600" b="1" dirty="0"/>
              <a:t>Real-time activity assays of β-lactamases in E.coli</a:t>
            </a:r>
            <a:endParaRPr lang="en-US" sz="3200" b="1" dirty="0"/>
          </a:p>
          <a:p>
            <a:endParaRPr lang="en-US" sz="1600" dirty="0"/>
          </a:p>
          <a:p>
            <a:r>
              <a:rPr lang="en-US" sz="2400" i="1" dirty="0"/>
              <a:t>1. E. coli</a:t>
            </a:r>
            <a:r>
              <a:rPr lang="en-US" sz="2400" dirty="0"/>
              <a:t> cells expressing the </a:t>
            </a:r>
            <a:r>
              <a:rPr lang="el-GR" sz="2400" dirty="0"/>
              <a:t>β-</a:t>
            </a:r>
            <a:r>
              <a:rPr lang="en-US" sz="2400" dirty="0"/>
              <a:t>lactamase enzyme are induced and washed to remove external elements.</a:t>
            </a:r>
            <a:endParaRPr lang="en-IN" sz="2400" dirty="0"/>
          </a:p>
          <a:p>
            <a:r>
              <a:rPr lang="en-US" sz="2400" dirty="0"/>
              <a:t>2. The washed cell suspension is utilized for UV-Vis spectroscopy measurements without cell lysis.</a:t>
            </a:r>
            <a:endParaRPr lang="en-IN" sz="2400" dirty="0"/>
          </a:p>
          <a:p>
            <a:r>
              <a:rPr lang="en-US" sz="2400" dirty="0"/>
              <a:t>3. UV-Vis spectroscopy tracks changes in absorption peaks of </a:t>
            </a:r>
            <a:r>
              <a:rPr lang="el-GR" sz="2400" dirty="0"/>
              <a:t>β-</a:t>
            </a:r>
            <a:r>
              <a:rPr lang="en-US" sz="2400" dirty="0"/>
              <a:t>lactam antibiotics inside living bacterial cells, indicating enzymatic activity.</a:t>
            </a:r>
            <a:endParaRPr lang="en-IN" sz="2400" dirty="0"/>
          </a:p>
          <a:p>
            <a:pPr algn="just"/>
            <a:endParaRPr lang="en-US"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600" dirty="0"/>
              <a:t> </a:t>
            </a:r>
            <a:r>
              <a:rPr lang="en-US" sz="3600" b="1" dirty="0"/>
              <a:t>β-LEAF Assay: </a:t>
            </a:r>
          </a:p>
          <a:p>
            <a:endParaRPr lang="en-US" sz="1050" dirty="0"/>
          </a:p>
          <a:p>
            <a:r>
              <a:rPr lang="en-US" sz="2400" b="1" dirty="0"/>
              <a:t>1. </a:t>
            </a:r>
            <a:r>
              <a:rPr lang="el-GR" sz="2400" dirty="0"/>
              <a:t>β-</a:t>
            </a:r>
            <a:r>
              <a:rPr lang="en-US" sz="2400" dirty="0"/>
              <a:t>LEAF assay: Measures beta-lactamase activity inside bacterial cells using a fluorescent probe. No cell lysis is required.</a:t>
            </a:r>
            <a:endParaRPr lang="en-IN" sz="2400" dirty="0"/>
          </a:p>
          <a:p>
            <a:r>
              <a:rPr lang="en-US" sz="2400" dirty="0"/>
              <a:t>2. Nitrocefin Disk Test: Detects beta-lactamase activity directly on agar plates. Color change of the disk indicates enzyme presence.</a:t>
            </a:r>
            <a:endParaRPr lang="en-IN" sz="2400" dirty="0"/>
          </a:p>
          <a:p>
            <a:r>
              <a:rPr lang="en-US" sz="2400" dirty="0"/>
              <a:t>3. Procedure: Bacterial colonies suspended in PBS, </a:t>
            </a:r>
            <a:r>
              <a:rPr lang="el-GR" sz="2400" dirty="0"/>
              <a:t>β-</a:t>
            </a:r>
            <a:r>
              <a:rPr lang="en-US" sz="2400" dirty="0"/>
              <a:t>LEAF probe added, fluorescence monitored. Nitrocefin disks were moistened, inoculated, and observed for color change.</a:t>
            </a:r>
            <a:endParaRPr lang="en-IN" sz="2400" dirty="0"/>
          </a:p>
          <a:p>
            <a:pPr algn="just"/>
            <a:endParaRPr lang="en-US" sz="18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IN" sz="3600" b="1" dirty="0"/>
              <a:t>Phenotypic and hydrolysis-based detection :</a:t>
            </a:r>
            <a:endParaRPr lang="en-IN" sz="3200" b="1" dirty="0"/>
          </a:p>
          <a:p>
            <a:endParaRPr lang="en-IN" sz="1200" dirty="0"/>
          </a:p>
          <a:p>
            <a:r>
              <a:rPr lang="en-IN" sz="2400" dirty="0"/>
              <a:t>1. Acidimetric, iodometric, spectrophotometric, mass spectrometry, lateral flow immunoassay, and fluorescent probe methods detect </a:t>
            </a:r>
            <a:r>
              <a:rPr lang="el-GR" sz="2400" dirty="0"/>
              <a:t>β-</a:t>
            </a:r>
            <a:r>
              <a:rPr lang="en-IN" sz="2400" dirty="0"/>
              <a:t>lactamase activity through antibiotic substrate or product detection.</a:t>
            </a:r>
          </a:p>
          <a:p>
            <a:r>
              <a:rPr lang="en-IN" sz="2400" dirty="0"/>
              <a:t>2. Gene tests like PCR, LAMP, and DNA sequencing directly detect </a:t>
            </a:r>
            <a:r>
              <a:rPr lang="el-GR" sz="2400" dirty="0"/>
              <a:t>β-</a:t>
            </a:r>
            <a:r>
              <a:rPr lang="en-IN" sz="2400" dirty="0"/>
              <a:t>lactamase genes in bacterial cells.</a:t>
            </a:r>
          </a:p>
          <a:p>
            <a:r>
              <a:rPr lang="en-IN" sz="2400" dirty="0"/>
              <a:t>3. These methods offer both physical and biological detection approaches for </a:t>
            </a:r>
            <a:r>
              <a:rPr lang="el-GR" sz="2400" dirty="0"/>
              <a:t>β-</a:t>
            </a:r>
            <a:r>
              <a:rPr lang="en-IN" sz="2400" dirty="0"/>
              <a:t>lactamase activity and gene presence.</a:t>
            </a:r>
          </a:p>
          <a:p>
            <a:pPr algn="just"/>
            <a:endParaRPr lang="en-US" sz="2400" dirty="0"/>
          </a:p>
          <a:p>
            <a:pPr algn="just"/>
            <a:endParaRPr lang="en-IN" sz="2000" dirty="0"/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IN" sz="3600" b="1" dirty="0"/>
              <a:t>NFAT-</a:t>
            </a:r>
            <a:r>
              <a:rPr lang="el-GR" sz="3600" b="1" dirty="0"/>
              <a:t>β-</a:t>
            </a:r>
            <a:r>
              <a:rPr lang="en-IN" sz="3600" b="1" dirty="0"/>
              <a:t>lactamase blue/green assay:</a:t>
            </a:r>
          </a:p>
          <a:p>
            <a:pPr lvl="0"/>
            <a:endParaRPr lang="en-IN" sz="1600" dirty="0"/>
          </a:p>
          <a:p>
            <a:r>
              <a:rPr lang="en-IN" sz="2400" dirty="0"/>
              <a:t>1. High sensitivity, real-time detection, and high-throughput screening compatibility.</a:t>
            </a:r>
          </a:p>
          <a:p>
            <a:r>
              <a:rPr lang="en-IN" sz="2400" dirty="0"/>
              <a:t>2. Enables study of intracellular protein activities like PMT in intact mammalian cells.</a:t>
            </a:r>
          </a:p>
          <a:p>
            <a:r>
              <a:rPr lang="en-IN" sz="2400" dirty="0"/>
              <a:t>3. Useful for screening mutant proteins, vaccine characterization, and clinical diagnosis.</a:t>
            </a:r>
          </a:p>
          <a:p>
            <a:pPr lvl="0"/>
            <a:endParaRPr lang="en-US" sz="1100" dirty="0"/>
          </a:p>
          <a:p>
            <a:pPr lvl="0"/>
            <a:endParaRPr lang="en-IN" sz="3200" dirty="0"/>
          </a:p>
        </p:txBody>
      </p:sp>
      <p:sp>
        <p:nvSpPr>
          <p:cNvPr id="102" name="Google Shape;102;p1"/>
          <p:cNvSpPr txBox="1"/>
          <p:nvPr/>
        </p:nvSpPr>
        <p:spPr>
          <a:xfrm>
            <a:off x="29043671" y="29437434"/>
            <a:ext cx="13875949" cy="2461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491" marR="0" lvl="0" indent="-3428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997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491" marR="0" lvl="0" indent="-57149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3600" dirty="0"/>
              <a:t>I</a:t>
            </a:r>
            <a:r>
              <a:rPr lang="en-US" sz="3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would like to thank our advisor, Dr. Pushkar P. </a:t>
            </a:r>
            <a:r>
              <a:rPr lang="en-US" sz="3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Lele</a:t>
            </a:r>
            <a:r>
              <a:rPr lang="en-US" sz="3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lang="en-US" sz="3600" dirty="0"/>
              <a:t>my </a:t>
            </a:r>
            <a:r>
              <a:rPr lang="en-US" sz="3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 members for their support of this project additionally online sources like Science Direct for helping me with papers relevant to the topic.</a:t>
            </a:r>
            <a:endParaRPr sz="3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494385" y="6019838"/>
            <a:ext cx="14169485" cy="10260070"/>
          </a:xfrm>
          <a:prstGeom prst="rect">
            <a:avLst/>
          </a:prstGeom>
          <a:noFill/>
          <a:ln w="476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258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"/>
          <p:cNvSpPr/>
          <p:nvPr/>
        </p:nvSpPr>
        <p:spPr>
          <a:xfrm>
            <a:off x="511451" y="16494902"/>
            <a:ext cx="5727122" cy="1459640"/>
          </a:xfrm>
          <a:prstGeom prst="homePlate">
            <a:avLst>
              <a:gd name="adj" fmla="val 50000"/>
            </a:avLst>
          </a:prstGeom>
          <a:solidFill>
            <a:srgbClr val="500000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Methods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/>
          <p:cNvSpPr txBox="1"/>
          <p:nvPr/>
        </p:nvSpPr>
        <p:spPr>
          <a:xfrm>
            <a:off x="362319" y="6321431"/>
            <a:ext cx="13801796" cy="889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00096" lvl="0" indent="-571500" algn="just">
              <a:buFont typeface="Arial" panose="020B0604020202020204" pitchFamily="34" charset="0"/>
              <a:buChar char="•"/>
            </a:pPr>
            <a:r>
              <a:rPr lang="en-IN" sz="3600" dirty="0"/>
              <a:t>Beta-lactamases are enzymes produced by bacteria, conferring resistance to </a:t>
            </a:r>
            <a:r>
              <a:rPr lang="el-GR" sz="3600" dirty="0"/>
              <a:t>β-</a:t>
            </a:r>
            <a:r>
              <a:rPr lang="en-IN" sz="3600" dirty="0"/>
              <a:t>lactam antibiotics like </a:t>
            </a:r>
            <a:r>
              <a:rPr lang="en-IN" sz="3600" dirty="0" err="1"/>
              <a:t>penicillins</a:t>
            </a:r>
            <a:r>
              <a:rPr lang="en-IN" sz="3600" dirty="0"/>
              <a:t> and cephalosporins. </a:t>
            </a:r>
          </a:p>
          <a:p>
            <a:pPr marL="800096" lvl="0" indent="-571500" algn="just">
              <a:buFont typeface="Arial" panose="020B0604020202020204" pitchFamily="34" charset="0"/>
              <a:buChar char="•"/>
            </a:pPr>
            <a:endParaRPr lang="en-IN" sz="3200" dirty="0"/>
          </a:p>
          <a:p>
            <a:pPr marL="800096" lvl="0" indent="-571500" algn="just">
              <a:buFont typeface="Arial" panose="020B0604020202020204" pitchFamily="34" charset="0"/>
              <a:buChar char="•"/>
            </a:pPr>
            <a:r>
              <a:rPr lang="en-US" sz="3600" b="1" dirty="0"/>
              <a:t>Critical Role: </a:t>
            </a:r>
            <a:r>
              <a:rPr lang="en-US" sz="3600" dirty="0"/>
              <a:t>B-lactamase enzymes are pivotal in antibiotic resistance, undermining the efficacy of β-lactam antibiotics.</a:t>
            </a:r>
            <a:endParaRPr lang="en-IN" sz="3600" dirty="0"/>
          </a:p>
          <a:p>
            <a:pPr marL="800096" lvl="0" indent="-571500" algn="just">
              <a:buFont typeface="Arial" panose="020B0604020202020204" pitchFamily="34" charset="0"/>
              <a:buChar char="•"/>
            </a:pPr>
            <a:r>
              <a:rPr lang="en-IN" sz="3600" dirty="0"/>
              <a:t>They achieve resistance by </a:t>
            </a:r>
            <a:r>
              <a:rPr lang="en-IN" sz="3600" dirty="0" err="1"/>
              <a:t>hydrolyzing</a:t>
            </a:r>
            <a:r>
              <a:rPr lang="en-IN" sz="3600" dirty="0"/>
              <a:t> the </a:t>
            </a:r>
            <a:r>
              <a:rPr lang="el-GR" sz="3600" dirty="0"/>
              <a:t>β-</a:t>
            </a:r>
            <a:r>
              <a:rPr lang="en-IN" sz="3600" dirty="0"/>
              <a:t>lactam ring of these antibiotics. Hydrolysing the ring deactivates the antibiotics, rendering them ineffective.</a:t>
            </a:r>
          </a:p>
          <a:p>
            <a:pPr marL="800096" lvl="0" indent="-571500" algn="just">
              <a:buFont typeface="Arial" panose="020B0604020202020204" pitchFamily="34" charset="0"/>
              <a:buChar char="•"/>
            </a:pPr>
            <a:endParaRPr lang="en-IN" sz="3200" dirty="0"/>
          </a:p>
          <a:p>
            <a:pPr marL="800096" lvl="0" indent="-571500" algn="just">
              <a:buFont typeface="Arial" panose="020B0604020202020204" pitchFamily="34" charset="0"/>
              <a:buChar char="•"/>
            </a:pPr>
            <a:r>
              <a:rPr lang="en-IN" sz="3600" dirty="0"/>
              <a:t>Monitoring beta-lactamase activity </a:t>
            </a:r>
          </a:p>
          <a:p>
            <a:pPr marL="228596" lvl="0" algn="just"/>
            <a:r>
              <a:rPr lang="en-IN" sz="3600" dirty="0"/>
              <a:t>	within bacterial cells is crucial. It </a:t>
            </a:r>
          </a:p>
          <a:p>
            <a:pPr marL="571491" lvl="0" indent="-342895" algn="just"/>
            <a:r>
              <a:rPr lang="en-IN" sz="3600" dirty="0"/>
              <a:t>		aids in understanding antibiotic </a:t>
            </a:r>
          </a:p>
          <a:p>
            <a:pPr marL="571491" lvl="0" indent="-342895" algn="just"/>
            <a:r>
              <a:rPr lang="en-IN" sz="3600" dirty="0"/>
              <a:t>		resistance mechanisms.</a:t>
            </a:r>
          </a:p>
          <a:p>
            <a:pPr marL="571491" lvl="0" indent="-342895" algn="just"/>
            <a:r>
              <a:rPr lang="en-IN" sz="3600" dirty="0"/>
              <a:t>		Helps in developing strategies</a:t>
            </a:r>
          </a:p>
          <a:p>
            <a:pPr marL="571491" lvl="0" indent="-342895" algn="just"/>
            <a:r>
              <a:rPr lang="en-IN" sz="3600" dirty="0"/>
              <a:t>		to combat drug-resistant infections.</a:t>
            </a:r>
            <a:endParaRPr sz="3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"/>
          <p:cNvSpPr txBox="1"/>
          <p:nvPr/>
        </p:nvSpPr>
        <p:spPr>
          <a:xfrm>
            <a:off x="29427125" y="6846409"/>
            <a:ext cx="13819990" cy="10618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491" lvl="0" indent="-571491" algn="just">
              <a:buSzPts val="3600"/>
              <a:buFont typeface="Arial"/>
              <a:buChar char="•"/>
            </a:pPr>
            <a:r>
              <a:rPr lang="en-US" sz="3800" b="1" dirty="0"/>
              <a:t>Accurate Measurement: </a:t>
            </a:r>
            <a:r>
              <a:rPr lang="en-US" sz="3800" dirty="0"/>
              <a:t>Precise measurement of B-lactamase activity is imperative for understanding resistance mechanisms and developing effective countermeasures.</a:t>
            </a:r>
          </a:p>
          <a:p>
            <a:pPr lvl="0" algn="just">
              <a:buSzPts val="3600"/>
            </a:pPr>
            <a:endParaRPr lang="en-US" sz="3200" dirty="0"/>
          </a:p>
          <a:p>
            <a:pPr marL="571491" lvl="0" indent="-571491" algn="just">
              <a:buSzPts val="3600"/>
              <a:buFont typeface="Arial"/>
              <a:buChar char="•"/>
            </a:pPr>
            <a:r>
              <a:rPr lang="en-US" sz="3800" b="1" dirty="0"/>
              <a:t>Future Directions: </a:t>
            </a:r>
          </a:p>
          <a:p>
            <a:pPr marL="457200" lvl="0" indent="-457200" algn="just">
              <a:buSzPts val="3600"/>
              <a:buFont typeface="Wingdings" panose="05000000000000000000" pitchFamily="2" charset="2"/>
              <a:buChar char="ü"/>
            </a:pPr>
            <a:r>
              <a:rPr lang="en-US" sz="3800" dirty="0"/>
              <a:t>Develop advanced techniques for rapid and accurate detection of B-lactamase activity.</a:t>
            </a:r>
          </a:p>
          <a:p>
            <a:pPr marL="457200" lvl="0" indent="-457200" algn="just">
              <a:buSzPts val="3600"/>
              <a:buFont typeface="Wingdings" panose="05000000000000000000" pitchFamily="2" charset="2"/>
              <a:buChar char="ü"/>
            </a:pPr>
            <a:r>
              <a:rPr lang="en-US" sz="3800" dirty="0"/>
              <a:t>Explore novel strategies to inhibit or neutralize B-lactamases.</a:t>
            </a:r>
          </a:p>
          <a:p>
            <a:pPr marL="457200" lvl="0" indent="-457200" algn="just">
              <a:buSzPts val="3600"/>
              <a:buFont typeface="Wingdings" panose="05000000000000000000" pitchFamily="2" charset="2"/>
              <a:buChar char="ü"/>
            </a:pPr>
            <a:r>
              <a:rPr lang="en-US" sz="3800" dirty="0"/>
              <a:t>Implement stringent surveillance measures to monitor the</a:t>
            </a:r>
          </a:p>
          <a:p>
            <a:pPr lvl="0" algn="just">
              <a:buSzPts val="3600"/>
            </a:pPr>
            <a:r>
              <a:rPr lang="en-US" sz="3800" dirty="0"/>
              <a:t>   prevalence and spread of B-lactamase-producing bacteria.</a:t>
            </a:r>
          </a:p>
          <a:p>
            <a:pPr lvl="0" algn="just">
              <a:buSzPts val="3600"/>
            </a:pPr>
            <a:endParaRPr lang="en-US" sz="3600" dirty="0"/>
          </a:p>
          <a:p>
            <a:pPr marL="571491" lvl="0" indent="-571491" algn="just">
              <a:buSzPts val="3600"/>
              <a:buFont typeface="Arial"/>
              <a:buChar char="•"/>
            </a:pPr>
            <a:r>
              <a:rPr lang="en-US" sz="3800" b="1" dirty="0"/>
              <a:t>Collaborative Efforts: </a:t>
            </a:r>
            <a:r>
              <a:rPr lang="en-US" sz="3800" dirty="0"/>
              <a:t>Continued collaboration among researchers, clinicians, and policymakers is essential to combat antibiotic resistance effectively.</a:t>
            </a:r>
          </a:p>
          <a:p>
            <a:pPr marL="571491" lvl="0" indent="-571491" algn="just">
              <a:buSzPts val="3600"/>
              <a:buFont typeface="Arial"/>
              <a:buChar char="•"/>
            </a:pPr>
            <a:r>
              <a:rPr lang="en-US" sz="3800" dirty="0"/>
              <a:t>Public Health Imperative: Addressing the challenge of B-lactamase-mediated resistance is crucial for safeguarding public health and ensuring the continued efficacy of antibiotic therapies.</a:t>
            </a:r>
            <a:endParaRPr sz="3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"/>
          <p:cNvSpPr txBox="1"/>
          <p:nvPr/>
        </p:nvSpPr>
        <p:spPr>
          <a:xfrm>
            <a:off x="29266031" y="19728784"/>
            <a:ext cx="13653589" cy="6986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en-IN" sz="3200" dirty="0"/>
              <a:t> Ying, Ge., </a:t>
            </a:r>
            <a:r>
              <a:rPr lang="en-IN" sz="3200" dirty="0" err="1"/>
              <a:t>Ya</a:t>
            </a:r>
            <a:r>
              <a:rPr lang="en-IN" sz="3200" dirty="0"/>
              <a:t>-Jun, Zhou., </a:t>
            </a:r>
            <a:r>
              <a:rPr lang="en-IN" sz="3200" dirty="0" err="1"/>
              <a:t>Ke</a:t>
            </a:r>
            <a:r>
              <a:rPr lang="en-IN" sz="3200" dirty="0"/>
              <a:t>-Wu, Yang., Yi-Lin, Zhang., Yang, Xiang., Yue-Juan, Zhang. (2017). Real-time activity assays of </a:t>
            </a:r>
            <a:r>
              <a:rPr lang="el-GR" sz="3200" dirty="0"/>
              <a:t>β-</a:t>
            </a:r>
            <a:r>
              <a:rPr lang="en-IN" sz="3200" dirty="0"/>
              <a:t>lactamases in living bacterial cells: application to the inhibition of antibiotic-resistant E. coli strains.. Molecular </a:t>
            </a:r>
            <a:r>
              <a:rPr lang="en-IN" sz="3200" dirty="0" err="1"/>
              <a:t>BioSystems</a:t>
            </a:r>
            <a:r>
              <a:rPr lang="en-IN" sz="3200" dirty="0"/>
              <a:t>, 13(11):2323-2327. </a:t>
            </a:r>
            <a:r>
              <a:rPr lang="en-IN" sz="3200" dirty="0" err="1"/>
              <a:t>doi</a:t>
            </a:r>
            <a:r>
              <a:rPr lang="en-IN" sz="3200" dirty="0"/>
              <a:t>: </a:t>
            </a:r>
            <a:r>
              <a:rPr lang="en-IN" sz="3200" u="sng" dirty="0">
                <a:hlinkClick r:id="rId6"/>
              </a:rPr>
              <a:t>https://doi.org/10.1039/C7MB00487G</a:t>
            </a:r>
            <a:endParaRPr lang="en-IN" sz="3200" dirty="0"/>
          </a:p>
          <a:p>
            <a:r>
              <a:rPr lang="en-US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r>
              <a:rPr lang="en-US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r>
              <a:rPr lang="en-IN" sz="3200" dirty="0"/>
              <a:t> Khan, S., </a:t>
            </a:r>
            <a:r>
              <a:rPr lang="en-IN" sz="3200" dirty="0" err="1"/>
              <a:t>Sallum</a:t>
            </a:r>
            <a:r>
              <a:rPr lang="en-IN" sz="3200" dirty="0"/>
              <a:t>, U. W., Zheng, X., Nau, G. J., &amp; Hasan, T. (2014). Rapid optical determination of </a:t>
            </a:r>
            <a:r>
              <a:rPr lang="el-GR" sz="3200" dirty="0"/>
              <a:t>β-</a:t>
            </a:r>
            <a:r>
              <a:rPr lang="en-IN" sz="3200" dirty="0"/>
              <a:t>lactamase and antibiotic activity. </a:t>
            </a:r>
            <a:r>
              <a:rPr lang="en-IN" sz="3200" i="1" dirty="0"/>
              <a:t>BMC Microbiology</a:t>
            </a:r>
            <a:r>
              <a:rPr lang="en-IN" sz="3200" dirty="0"/>
              <a:t>, </a:t>
            </a:r>
            <a:r>
              <a:rPr lang="en-IN" sz="3200" i="1" dirty="0"/>
              <a:t>14</a:t>
            </a:r>
            <a:r>
              <a:rPr lang="en-IN" sz="3200" dirty="0"/>
              <a:t>, 84. </a:t>
            </a:r>
            <a:r>
              <a:rPr lang="en-IN" sz="3200" u="sng" dirty="0">
                <a:hlinkClick r:id="rId7"/>
              </a:rPr>
              <a:t>https://doi.org/10.1186/1471-2180-14-84</a:t>
            </a:r>
            <a:br>
              <a:rPr lang="en-IN" sz="3200" dirty="0"/>
            </a:br>
            <a:r>
              <a:rPr lang="en-US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3. </a:t>
            </a:r>
            <a:r>
              <a:rPr lang="en-IN" sz="3200" dirty="0"/>
              <a:t>.</a:t>
            </a:r>
            <a:r>
              <a:rPr lang="en-IN" sz="3200" u="sng" dirty="0">
                <a:hlinkClick r:id="rId8"/>
              </a:rPr>
              <a:t>https://www.sigmaaldrich.com/US/en/product/sigma/mak221?icid=sharepdp-clipboard-copy-productdetailpage</a:t>
            </a:r>
            <a:endParaRPr lang="en-IN" sz="3200" dirty="0"/>
          </a:p>
          <a:p>
            <a:br>
              <a:rPr lang="en-IN" sz="3200" dirty="0"/>
            </a:b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Lactams_Mechanisms_of_Action_and_Resistance">
            <a:hlinkClick r:id="" action="ppaction://media"/>
            <a:extLst>
              <a:ext uri="{FF2B5EF4-FFF2-40B4-BE49-F238E27FC236}">
                <a16:creationId xmlns:a16="http://schemas.microsoft.com/office/drawing/2014/main" id="{F53C9FE4-AFF3-4192-8BEC-76DBE3D23F9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8967085" y="11086887"/>
            <a:ext cx="5572242" cy="51430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B90635-C839-4D93-9718-4090500D29CE}"/>
              </a:ext>
            </a:extLst>
          </p:cNvPr>
          <p:cNvSpPr txBox="1"/>
          <p:nvPr/>
        </p:nvSpPr>
        <p:spPr>
          <a:xfrm>
            <a:off x="15291881" y="6876152"/>
            <a:ext cx="13249072" cy="22313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 β-LEAF Assay: </a:t>
            </a:r>
          </a:p>
          <a:p>
            <a:endParaRPr lang="en-US" sz="2400" dirty="0"/>
          </a:p>
          <a:p>
            <a:r>
              <a:rPr lang="en-US" sz="3600" b="1" dirty="0"/>
              <a:t>Process: </a:t>
            </a:r>
          </a:p>
          <a:p>
            <a:endParaRPr lang="en-US" sz="2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b="1" dirty="0"/>
              <a:t>Preparation of Bacterial Cultures </a:t>
            </a:r>
            <a:r>
              <a:rPr lang="en-US" sz="2800" dirty="0"/>
              <a:t>: Bacterial strains, including both control strains and clinical isolates, were cultured on Brain Heart Infusion (BHI) agar plates or in BHI broth at 37°C. For some experiments, the bacterial strains were grown in the presence of penicillin disks overnight to induce and enhance beta-lactamase production.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b="1" dirty="0"/>
              <a:t>β-LEAF Assay: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800" dirty="0"/>
              <a:t>Culturing Bacteria: Bacterial colonies were transferred to phosphate-buffered saline (PBS) to create a homogeneous suspension with a known concentration of colony-forming Units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800" dirty="0"/>
              <a:t>Preparation of Probe Solutions: A stock solution of the β-LEAF probe was prepared in DMSO, and a working solution was prepared by diluting the probe in PBS.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800" dirty="0"/>
              <a:t>Setting Up Assays: Assays were performed in 96-well plates. Bacterial suspension, antibiotic solution (if testing antibiotic activity), and the β-LEAF probe solution were added to the wells.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800" dirty="0"/>
              <a:t>Monitoring Fluorescence: Fluorescence was monitored over time using a plate reader. The excitation and emission wavelengths were set to detect the fluorescence emitted by the cleaved β-LEAF probe.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800" dirty="0"/>
              <a:t> Data Analysis: The rate of fluorescence change over time was determined, normalized by bacterial optical density (O.D.), and used to assess beta-lactamase activity.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b="1" dirty="0"/>
              <a:t>Nitrocefin Disk Test: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800" dirty="0"/>
              <a:t>Moistening Disks: Nitrocefin disks were moistened with distilled water.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800" dirty="0"/>
              <a:t>Inoculation with Bacterial Colonies: Bacterial colonies grown in the presence of penicillin disks (for induced cultures) were smeared onto the surface of the nitrocefin disks.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800" dirty="0"/>
              <a:t>Observation: The disks were observed for a color change from yellow to deep orange, indicating beta-lactamase activity.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800" dirty="0"/>
              <a:t>Interpretation: The color change was interpreted as a positive result for beta-lactamase production</a:t>
            </a:r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000" b="1" dirty="0"/>
          </a:p>
          <a:p>
            <a:pPr algn="just"/>
            <a:r>
              <a:rPr lang="en-US" sz="2800" b="1" dirty="0"/>
              <a:t>β-LEAF assays can be </a:t>
            </a:r>
          </a:p>
          <a:p>
            <a:pPr algn="just"/>
            <a:r>
              <a:rPr lang="en-US" sz="2800" b="1" dirty="0"/>
              <a:t>used to determine activity </a:t>
            </a:r>
          </a:p>
          <a:p>
            <a:pPr algn="just"/>
            <a:r>
              <a:rPr lang="en-US" sz="2800" b="1" dirty="0"/>
              <a:t>of multiple antibiotics </a:t>
            </a:r>
          </a:p>
          <a:p>
            <a:pPr algn="just"/>
            <a:r>
              <a:rPr lang="en-US" sz="2800" b="1" dirty="0"/>
              <a:t>simultaneously</a:t>
            </a:r>
            <a:r>
              <a:rPr lang="en-US" sz="2400" b="1" dirty="0"/>
              <a:t>.</a:t>
            </a:r>
          </a:p>
          <a:p>
            <a:pPr algn="just"/>
            <a:endParaRPr lang="en-US" sz="2000" b="1" dirty="0"/>
          </a:p>
          <a:p>
            <a:pPr algn="just"/>
            <a:endParaRPr lang="en-US" sz="2000" b="1" dirty="0"/>
          </a:p>
          <a:p>
            <a:pPr algn="just"/>
            <a:endParaRPr lang="en-US" sz="20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1030" name="Picture 6" descr="figure 3">
            <a:extLst>
              <a:ext uri="{FF2B5EF4-FFF2-40B4-BE49-F238E27FC236}">
                <a16:creationId xmlns:a16="http://schemas.microsoft.com/office/drawing/2014/main" id="{74608EEB-6932-4590-BE4C-6EA9C1636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2494" y="21719337"/>
            <a:ext cx="8182464" cy="4872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27D611-2991-47D4-8C64-B29116BFCCE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234903" y="26591402"/>
            <a:ext cx="6317303" cy="51502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D0925A-8D85-48CD-95F5-12368AB9F909}"/>
              </a:ext>
            </a:extLst>
          </p:cNvPr>
          <p:cNvSpPr txBox="1"/>
          <p:nvPr/>
        </p:nvSpPr>
        <p:spPr>
          <a:xfrm>
            <a:off x="21851908" y="27017162"/>
            <a:ext cx="669772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Commercial kit to inhibit the activity of Beta-lactamase by Sigma </a:t>
            </a:r>
            <a:endParaRPr lang="en-IN" sz="4000" dirty="0"/>
          </a:p>
          <a:p>
            <a:r>
              <a:rPr lang="en-IN" sz="3200" dirty="0"/>
              <a:t> 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dirty="0"/>
              <a:t>Retailing for $1020 </a:t>
            </a:r>
            <a:endParaRPr lang="en-IN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dirty="0"/>
              <a:t>High throughput </a:t>
            </a:r>
            <a:endParaRPr lang="en-IN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dirty="0"/>
              <a:t>Sufficient for 100 Colorimetric tests</a:t>
            </a:r>
            <a:endParaRPr lang="en-IN" sz="3200" dirty="0"/>
          </a:p>
          <a:p>
            <a:r>
              <a:rPr lang="en-IN" sz="3200" dirty="0"/>
              <a:t>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5F4665-E285-41D3-887C-FC8B088C5025}"/>
              </a:ext>
            </a:extLst>
          </p:cNvPr>
          <p:cNvSpPr txBox="1"/>
          <p:nvPr/>
        </p:nvSpPr>
        <p:spPr>
          <a:xfrm>
            <a:off x="38358054" y="2692098"/>
            <a:ext cx="591441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 </a:t>
            </a:r>
            <a:endParaRPr lang="en-IN" sz="2800" dirty="0"/>
          </a:p>
          <a:p>
            <a:r>
              <a:rPr lang="en-US" sz="2800" u="sng" dirty="0">
                <a:solidFill>
                  <a:schemeClr val="bg1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Email:</a:t>
            </a:r>
          </a:p>
          <a:p>
            <a:r>
              <a:rPr lang="en-US" sz="2800" u="sng" dirty="0">
                <a:solidFill>
                  <a:schemeClr val="accent1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plele@tamu.edu</a:t>
            </a:r>
            <a:endParaRPr lang="en-IN" sz="2800" dirty="0">
              <a:solidFill>
                <a:schemeClr val="accent1"/>
              </a:solidFill>
            </a:endParaRPr>
          </a:p>
          <a:p>
            <a:r>
              <a:rPr lang="en-US" sz="2800" u="sng" dirty="0">
                <a:solidFill>
                  <a:schemeClr val="accent1"/>
                </a:solidFill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palak_nagar26@tamu.edu</a:t>
            </a:r>
            <a:endParaRPr lang="en-IN" sz="28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17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1096</TotalTime>
  <Words>963</Words>
  <Application>Microsoft Office PowerPoint</Application>
  <PresentationFormat>Custom</PresentationFormat>
  <Paragraphs>104</Paragraphs>
  <Slides>1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Biome</vt:lpstr>
      <vt:lpstr>Calibri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Palak Nagar</cp:lastModifiedBy>
  <cp:revision>15</cp:revision>
  <dcterms:created xsi:type="dcterms:W3CDTF">2019-04-03T20:41:17Z</dcterms:created>
  <dcterms:modified xsi:type="dcterms:W3CDTF">2025-07-01T16:43:18Z</dcterms:modified>
</cp:coreProperties>
</file>