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agasainanduri/image-steg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8" y="3674540"/>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Nanduri</a:t>
            </a:r>
            <a:r>
              <a:rPr lang="en-US" sz="2000" b="1" dirty="0">
                <a:solidFill>
                  <a:schemeClr val="accent1">
                    <a:lumMod val="75000"/>
                  </a:schemeClr>
                </a:solidFill>
                <a:latin typeface="Arial" pitchFamily="34" charset="0"/>
                <a:cs typeface="Arial" pitchFamily="34" charset="0"/>
              </a:rPr>
              <a:t> Neela Naga Sai</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Nanduri</a:t>
            </a:r>
            <a:r>
              <a:rPr lang="en-US" sz="2000" b="1" dirty="0">
                <a:solidFill>
                  <a:schemeClr val="accent1">
                    <a:lumMod val="75000"/>
                  </a:schemeClr>
                </a:solidFill>
                <a:latin typeface="Arial"/>
                <a:cs typeface="Arial"/>
              </a:rPr>
              <a:t> Neela Naga Sai</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DVR &amp; DR.HS MIC College of Engineering </a:t>
            </a:r>
            <a:r>
              <a:rPr lang="en-US" sz="2000" b="1">
                <a:solidFill>
                  <a:schemeClr val="accent1">
                    <a:lumMod val="75000"/>
                  </a:schemeClr>
                </a:solidFill>
                <a:latin typeface="Arial"/>
                <a:cs typeface="Arial"/>
              </a:rPr>
              <a:t>and Technology - CSE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3097609"/>
            <a:ext cx="9298744" cy="662781"/>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Steganography involves embedding secret data within a digital image to ensure secure and imperceptible transmission. The problem is to develop a method that maximizes data hiding capacity while maintaining the image quality and ensuring robustness against detection and extraction attempts. The approach must balance between effective data concealment and minimal distortion of the original image. This method should also be computationally efficient and adaptable to various types of image formats.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1" dirty="0">
                <a:sym typeface="Wingdings" panose="05000000000000000000" pitchFamily="2" charset="2"/>
              </a:rPr>
              <a:t> </a:t>
            </a:r>
            <a:r>
              <a:rPr lang="en-US" b="1" dirty="0"/>
              <a:t>Platform:</a:t>
            </a:r>
          </a:p>
          <a:p>
            <a:r>
              <a:rPr lang="en-US" b="1" dirty="0"/>
              <a:t>  Python 3.19</a:t>
            </a:r>
          </a:p>
          <a:p>
            <a:r>
              <a:rPr lang="en-US" b="1" dirty="0"/>
              <a:t>  VS Code (Extensions installed)</a:t>
            </a:r>
            <a:endParaRPr lang="en-US" dirty="0"/>
          </a:p>
          <a:p>
            <a:pPr marL="0" indent="0">
              <a:buNone/>
            </a:pPr>
            <a:r>
              <a:rPr lang="en-US" b="1" dirty="0">
                <a:sym typeface="Wingdings" panose="05000000000000000000" pitchFamily="2" charset="2"/>
              </a:rPr>
              <a:t></a:t>
            </a:r>
            <a:r>
              <a:rPr lang="en-US" b="1" dirty="0"/>
              <a:t>Libraries:</a:t>
            </a:r>
          </a:p>
          <a:p>
            <a:r>
              <a:rPr lang="en-US" b="1" dirty="0"/>
              <a:t>OpenCV</a:t>
            </a:r>
            <a:r>
              <a:rPr lang="en-US" dirty="0"/>
              <a:t>: For image processing and manipulation.</a:t>
            </a:r>
          </a:p>
          <a:p>
            <a:r>
              <a:rPr lang="en-US" b="1" dirty="0"/>
              <a:t>NumPy</a:t>
            </a:r>
            <a:r>
              <a:rPr lang="en-US" dirty="0"/>
              <a:t>: For handling and manipulating image arrays.</a:t>
            </a:r>
          </a:p>
          <a:p>
            <a:r>
              <a:rPr lang="en-US" b="1" dirty="0"/>
              <a:t>PIL (Pillow)</a:t>
            </a:r>
            <a:r>
              <a:rPr lang="en-US" dirty="0"/>
              <a:t>: For image handling and operations.</a:t>
            </a:r>
          </a:p>
          <a:p>
            <a:r>
              <a:rPr lang="en-US" b="1" dirty="0"/>
              <a:t>Cryptography</a:t>
            </a:r>
            <a:r>
              <a:rPr lang="en-US" dirty="0"/>
              <a:t>: For encrypting and securing the hidden messages</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7" name="Rectangle 4">
            <a:extLst>
              <a:ext uri="{FF2B5EF4-FFF2-40B4-BE49-F238E27FC236}">
                <a16:creationId xmlns:a16="http://schemas.microsoft.com/office/drawing/2014/main" id="{09C62577-B953-2396-8D47-75CFA5905174}"/>
              </a:ext>
            </a:extLst>
          </p:cNvPr>
          <p:cNvSpPr>
            <a:spLocks noGrp="1" noChangeArrowheads="1"/>
          </p:cNvSpPr>
          <p:nvPr>
            <p:ph idx="1"/>
          </p:nvPr>
        </p:nvSpPr>
        <p:spPr bwMode="auto">
          <a:xfrm>
            <a:off x="430213" y="1662091"/>
            <a:ext cx="11180594"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Encoding Techniques</a:t>
            </a:r>
            <a:r>
              <a:rPr kumimoji="0" lang="en-US" altLang="en-US" sz="1800" b="0" i="0" u="none" strike="noStrike" cap="none" normalizeH="0" baseline="0" dirty="0">
                <a:ln>
                  <a:noFill/>
                </a:ln>
                <a:solidFill>
                  <a:schemeClr val="tx1"/>
                </a:solidFill>
                <a:effectLst/>
                <a:latin typeface="Arial" panose="020B0604020202020204" pitchFamily="34" charset="0"/>
              </a:rPr>
              <a:t>: Utilizes cutting-edge steganographic algorithms to enhance data concealment without compromising image quality.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a:t>
            </a:r>
            <a:r>
              <a:rPr lang="en-US" altLang="en-US" sz="1800" b="1" dirty="0">
                <a:solidFill>
                  <a:schemeClr val="tx1"/>
                </a:solidFill>
                <a:latin typeface="Arial" panose="020B0604020202020204" pitchFamily="34" charset="0"/>
              </a:rPr>
              <a:t>-</a:t>
            </a:r>
            <a:r>
              <a:rPr kumimoji="0" lang="en-US" altLang="en-US" sz="1800" b="1" i="0" u="none" strike="noStrike" cap="none" normalizeH="0" baseline="0" dirty="0">
                <a:ln>
                  <a:noFill/>
                </a:ln>
                <a:solidFill>
                  <a:schemeClr val="tx1"/>
                </a:solidFill>
                <a:effectLst/>
                <a:latin typeface="Arial" panose="020B0604020202020204" pitchFamily="34" charset="0"/>
              </a:rPr>
              <a:t>Capacity Data Embedding</a:t>
            </a:r>
            <a:r>
              <a:rPr kumimoji="0" lang="en-US" altLang="en-US" sz="1800" b="0" i="0" u="none" strike="noStrike" cap="none" normalizeH="0" baseline="0" dirty="0">
                <a:ln>
                  <a:noFill/>
                </a:ln>
                <a:solidFill>
                  <a:schemeClr val="tx1"/>
                </a:solidFill>
                <a:effectLst/>
                <a:latin typeface="Arial" panose="020B0604020202020204" pitchFamily="34" charset="0"/>
              </a:rPr>
              <a:t>: Enables embedding of large amounts of data within images while maintaining the visual integrity of the image.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Robustness and Security</a:t>
            </a:r>
            <a:r>
              <a:rPr kumimoji="0" lang="en-US" altLang="en-US" sz="1800" b="0" i="0" u="none" strike="noStrike" cap="none" normalizeH="0" baseline="0" dirty="0">
                <a:ln>
                  <a:noFill/>
                </a:ln>
                <a:solidFill>
                  <a:schemeClr val="tx1"/>
                </a:solidFill>
                <a:effectLst/>
                <a:latin typeface="Arial" panose="020B0604020202020204" pitchFamily="34" charset="0"/>
              </a:rPr>
              <a:t>: Ensures that the embedded data remains undetectable and resistant to various attacks, making it highly secure.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Multi-Format Adaptability</a:t>
            </a:r>
            <a:r>
              <a:rPr kumimoji="0" lang="en-US" altLang="en-US" sz="1800" b="0" i="0" u="none" strike="noStrike" cap="none" normalizeH="0" baseline="0" dirty="0">
                <a:ln>
                  <a:noFill/>
                </a:ln>
                <a:solidFill>
                  <a:schemeClr val="tx1"/>
                </a:solidFill>
                <a:effectLst/>
                <a:latin typeface="Arial" panose="020B0604020202020204" pitchFamily="34" charset="0"/>
              </a:rPr>
              <a:t>: Supports various image formats, providing flexibility and ease of implementation across different platforms.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Computational Efficiency : </a:t>
            </a:r>
            <a:r>
              <a:rPr lang="en-US" sz="2000" dirty="0">
                <a:latin typeface="Arial" panose="020B0604020202020204" pitchFamily="34" charset="0"/>
                <a:cs typeface="Arial" panose="020B0604020202020204" pitchFamily="34" charset="0"/>
              </a:rPr>
              <a:t>Designed</a:t>
            </a:r>
            <a:r>
              <a:rPr lang="en-US" sz="2000" dirty="0"/>
              <a:t> to be computationally efficient, ensuring fast processing and minimal resource consumption.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B7868508-6632-AFF3-40BB-1C1D14D3D597}"/>
              </a:ext>
            </a:extLst>
          </p:cNvPr>
          <p:cNvSpPr>
            <a:spLocks noGrp="1" noChangeArrowheads="1"/>
          </p:cNvSpPr>
          <p:nvPr>
            <p:ph idx="1"/>
          </p:nvPr>
        </p:nvSpPr>
        <p:spPr bwMode="auto">
          <a:xfrm>
            <a:off x="581193" y="2137954"/>
            <a:ext cx="1102961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and Intelligence Agencies</a:t>
            </a:r>
            <a:r>
              <a:rPr kumimoji="0" lang="en-US" altLang="en-US" sz="1800" b="0" i="0" u="none" strike="noStrike" cap="none" normalizeH="0" baseline="0" dirty="0">
                <a:ln>
                  <a:noFill/>
                </a:ln>
                <a:solidFill>
                  <a:schemeClr val="tx1"/>
                </a:solidFill>
                <a:effectLst/>
                <a:latin typeface="Arial" panose="020B0604020202020204" pitchFamily="34" charset="0"/>
              </a:rPr>
              <a:t>: For securely transmitting classified information without drawing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Businesses and Corporates</a:t>
            </a:r>
            <a:r>
              <a:rPr kumimoji="0" lang="en-US" altLang="en-US" sz="1800" b="0" i="0" u="none" strike="noStrike" cap="none" normalizeH="0" baseline="0" dirty="0">
                <a:ln>
                  <a:noFill/>
                </a:ln>
                <a:solidFill>
                  <a:schemeClr val="tx1"/>
                </a:solidFill>
                <a:effectLst/>
                <a:latin typeface="Arial" panose="020B0604020202020204" pitchFamily="34" charset="0"/>
              </a:rPr>
              <a:t>: To protect sensitive information, trade secrets, and intellectual property.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Healthcare Institutions</a:t>
            </a:r>
            <a:r>
              <a:rPr kumimoji="0" lang="en-US" altLang="en-US" sz="1800" b="0" i="0" u="none" strike="noStrike" cap="none" normalizeH="0" baseline="0" dirty="0">
                <a:ln>
                  <a:noFill/>
                </a:ln>
                <a:solidFill>
                  <a:schemeClr val="tx1"/>
                </a:solidFill>
                <a:effectLst/>
                <a:latin typeface="Arial" panose="020B0604020202020204" pitchFamily="34" charset="0"/>
              </a:rPr>
              <a:t>: For secure exchange of confidential patient data and medical records.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 Agencies</a:t>
            </a:r>
            <a:r>
              <a:rPr kumimoji="0" lang="en-US" altLang="en-US" sz="1800" b="0" i="0" u="none" strike="noStrike" cap="none" normalizeH="0" baseline="0" dirty="0">
                <a:ln>
                  <a:noFill/>
                </a:ln>
                <a:solidFill>
                  <a:schemeClr val="tx1"/>
                </a:solidFill>
                <a:effectLst/>
                <a:latin typeface="Arial" panose="020B0604020202020204" pitchFamily="34" charset="0"/>
              </a:rPr>
              <a:t>: For discreet communication and protection of sensitive operational details.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and Whistleblowers</a:t>
            </a:r>
            <a:r>
              <a:rPr kumimoji="0" lang="en-US" altLang="en-US" sz="1800" b="0" i="0" u="none" strike="noStrike" cap="none" normalizeH="0" baseline="0" dirty="0">
                <a:ln>
                  <a:noFill/>
                </a:ln>
                <a:solidFill>
                  <a:schemeClr val="tx1"/>
                </a:solidFill>
                <a:effectLst/>
                <a:latin typeface="Arial" panose="020B0604020202020204" pitchFamily="34" charset="0"/>
              </a:rPr>
              <a:t>: To safely share information without revealing sources.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4" name="Picture 13">
            <a:extLst>
              <a:ext uri="{FF2B5EF4-FFF2-40B4-BE49-F238E27FC236}">
                <a16:creationId xmlns:a16="http://schemas.microsoft.com/office/drawing/2014/main" id="{D99A7A90-8AE9-5BB9-49DF-ED58FE0B4A17}"/>
              </a:ext>
            </a:extLst>
          </p:cNvPr>
          <p:cNvPicPr>
            <a:picLocks noChangeAspect="1"/>
          </p:cNvPicPr>
          <p:nvPr/>
        </p:nvPicPr>
        <p:blipFill>
          <a:blip r:embed="rId2"/>
          <a:stretch>
            <a:fillRect/>
          </a:stretch>
        </p:blipFill>
        <p:spPr>
          <a:xfrm>
            <a:off x="581192" y="1232452"/>
            <a:ext cx="5093208" cy="2864930"/>
          </a:xfrm>
          <a:prstGeom prst="rect">
            <a:avLst/>
          </a:prstGeom>
        </p:spPr>
      </p:pic>
      <p:pic>
        <p:nvPicPr>
          <p:cNvPr id="16" name="Picture 15">
            <a:extLst>
              <a:ext uri="{FF2B5EF4-FFF2-40B4-BE49-F238E27FC236}">
                <a16:creationId xmlns:a16="http://schemas.microsoft.com/office/drawing/2014/main" id="{270A4A45-40C0-1173-1524-D51E6E028F26}"/>
              </a:ext>
            </a:extLst>
          </p:cNvPr>
          <p:cNvPicPr>
            <a:picLocks noChangeAspect="1"/>
          </p:cNvPicPr>
          <p:nvPr/>
        </p:nvPicPr>
        <p:blipFill>
          <a:blip r:embed="rId3"/>
          <a:stretch>
            <a:fillRect/>
          </a:stretch>
        </p:blipFill>
        <p:spPr>
          <a:xfrm>
            <a:off x="6223040" y="1232452"/>
            <a:ext cx="5093208" cy="2864930"/>
          </a:xfrm>
          <a:prstGeom prst="rect">
            <a:avLst/>
          </a:prstGeom>
        </p:spPr>
      </p:pic>
      <p:pic>
        <p:nvPicPr>
          <p:cNvPr id="18" name="Picture 17">
            <a:extLst>
              <a:ext uri="{FF2B5EF4-FFF2-40B4-BE49-F238E27FC236}">
                <a16:creationId xmlns:a16="http://schemas.microsoft.com/office/drawing/2014/main" id="{3F6A5F1E-41BE-1482-C25F-603CADF4BAD9}"/>
              </a:ext>
            </a:extLst>
          </p:cNvPr>
          <p:cNvPicPr>
            <a:picLocks noChangeAspect="1"/>
          </p:cNvPicPr>
          <p:nvPr/>
        </p:nvPicPr>
        <p:blipFill>
          <a:blip r:embed="rId4"/>
          <a:stretch>
            <a:fillRect/>
          </a:stretch>
        </p:blipFill>
        <p:spPr>
          <a:xfrm>
            <a:off x="581192" y="4309457"/>
            <a:ext cx="10735056" cy="191497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The "Secure Data Hiding in Image Using Steganography" project offers a pioneering solution for covert communication and data protection. By leveraging advanced encoding techniques, high-capacity data embedding, and robust security features, it ensures that sensitive information remains undetectable and safe from unauthorized access. This project stands out due to its computational efficiency, adaptability to various image formats, and potential applications across multiple sectors such as government, business, healthcare, law enforcement, and journalism. Ultimately, this innovative approach to steganography represents a significant advancement in the field of data security.</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https://github.com/nagasainanduri/image-stegnography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474</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𝕹𝖆𝖌𝖆𝕾𝖆𝖎 𝕹𝖆𝖓𝖉𝖚𝖗𝖎</cp:lastModifiedBy>
  <cp:revision>30</cp:revision>
  <dcterms:created xsi:type="dcterms:W3CDTF">2021-05-26T16:50:10Z</dcterms:created>
  <dcterms:modified xsi:type="dcterms:W3CDTF">2025-02-25T10:41:39Z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